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313" r:id="rId2"/>
    <p:sldId id="288" r:id="rId3"/>
    <p:sldId id="263" r:id="rId4"/>
    <p:sldId id="264" r:id="rId5"/>
    <p:sldId id="267" r:id="rId6"/>
    <p:sldId id="265" r:id="rId7"/>
    <p:sldId id="259" r:id="rId8"/>
    <p:sldId id="262" r:id="rId9"/>
    <p:sldId id="268" r:id="rId10"/>
    <p:sldId id="271" r:id="rId11"/>
    <p:sldId id="272" r:id="rId12"/>
    <p:sldId id="273" r:id="rId13"/>
    <p:sldId id="274" r:id="rId14"/>
    <p:sldId id="275" r:id="rId15"/>
    <p:sldId id="276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C88C3E-1661-5E43-A0C1-F1A07CEC5E7C}" v="4" dt="2020-01-16T19:20:22.2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05"/>
    <p:restoredTop sz="73353" autoAdjust="0"/>
  </p:normalViewPr>
  <p:slideViewPr>
    <p:cSldViewPr>
      <p:cViewPr varScale="1">
        <p:scale>
          <a:sx n="122" d="100"/>
          <a:sy n="122" d="100"/>
        </p:scale>
        <p:origin x="208" y="8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jon Miller" userId="c575fe5cddd8b8cf" providerId="LiveId" clId="{83C88C3E-1661-5E43-A0C1-F1A07CEC5E7C}"/>
    <pc:docChg chg="custSel delSld modSld">
      <pc:chgData name="Michaeljon Miller" userId="c575fe5cddd8b8cf" providerId="LiveId" clId="{83C88C3E-1661-5E43-A0C1-F1A07CEC5E7C}" dt="2020-01-16T19:21:25.981" v="155" actId="20577"/>
      <pc:docMkLst>
        <pc:docMk/>
      </pc:docMkLst>
      <pc:sldChg chg="modSp">
        <pc:chgData name="Michaeljon Miller" userId="c575fe5cddd8b8cf" providerId="LiveId" clId="{83C88C3E-1661-5E43-A0C1-F1A07CEC5E7C}" dt="2020-01-16T19:19:21.921" v="101" actId="113"/>
        <pc:sldMkLst>
          <pc:docMk/>
          <pc:sldMk cId="2315338371" sldId="262"/>
        </pc:sldMkLst>
        <pc:spChg chg="mod">
          <ac:chgData name="Michaeljon Miller" userId="c575fe5cddd8b8cf" providerId="LiveId" clId="{83C88C3E-1661-5E43-A0C1-F1A07CEC5E7C}" dt="2020-01-16T19:19:06.166" v="100" actId="20577"/>
          <ac:spMkLst>
            <pc:docMk/>
            <pc:sldMk cId="2315338371" sldId="262"/>
            <ac:spMk id="3" creationId="{00000000-0000-0000-0000-000000000000}"/>
          </ac:spMkLst>
        </pc:spChg>
        <pc:spChg chg="mod">
          <ac:chgData name="Michaeljon Miller" userId="c575fe5cddd8b8cf" providerId="LiveId" clId="{83C88C3E-1661-5E43-A0C1-F1A07CEC5E7C}" dt="2020-01-16T19:19:21.921" v="101" actId="113"/>
          <ac:spMkLst>
            <pc:docMk/>
            <pc:sldMk cId="2315338371" sldId="262"/>
            <ac:spMk id="4" creationId="{14D06B03-A1F0-A74F-A5F8-D06ADD9DE6DE}"/>
          </ac:spMkLst>
        </pc:spChg>
      </pc:sldChg>
      <pc:sldChg chg="modSp">
        <pc:chgData name="Michaeljon Miller" userId="c575fe5cddd8b8cf" providerId="LiveId" clId="{83C88C3E-1661-5E43-A0C1-F1A07CEC5E7C}" dt="2020-01-16T19:18:30.568" v="98" actId="20577"/>
        <pc:sldMkLst>
          <pc:docMk/>
          <pc:sldMk cId="2247075843" sldId="265"/>
        </pc:sldMkLst>
        <pc:spChg chg="mod">
          <ac:chgData name="Michaeljon Miller" userId="c575fe5cddd8b8cf" providerId="LiveId" clId="{83C88C3E-1661-5E43-A0C1-F1A07CEC5E7C}" dt="2020-01-16T19:18:30.568" v="98" actId="20577"/>
          <ac:spMkLst>
            <pc:docMk/>
            <pc:sldMk cId="2247075843" sldId="265"/>
            <ac:spMk id="3" creationId="{00000000-0000-0000-0000-000000000000}"/>
          </ac:spMkLst>
        </pc:spChg>
      </pc:sldChg>
      <pc:sldChg chg="modAnim">
        <pc:chgData name="Michaeljon Miller" userId="c575fe5cddd8b8cf" providerId="LiveId" clId="{83C88C3E-1661-5E43-A0C1-F1A07CEC5E7C}" dt="2020-01-16T19:20:22.267" v="105"/>
        <pc:sldMkLst>
          <pc:docMk/>
          <pc:sldMk cId="1932146136" sldId="272"/>
        </pc:sldMkLst>
      </pc:sldChg>
      <pc:sldChg chg="modSp">
        <pc:chgData name="Michaeljon Miller" userId="c575fe5cddd8b8cf" providerId="LiveId" clId="{83C88C3E-1661-5E43-A0C1-F1A07CEC5E7C}" dt="2020-01-16T19:20:51.863" v="133" actId="20577"/>
        <pc:sldMkLst>
          <pc:docMk/>
          <pc:sldMk cId="1479881465" sldId="273"/>
        </pc:sldMkLst>
        <pc:spChg chg="mod">
          <ac:chgData name="Michaeljon Miller" userId="c575fe5cddd8b8cf" providerId="LiveId" clId="{83C88C3E-1661-5E43-A0C1-F1A07CEC5E7C}" dt="2020-01-16T19:20:51.863" v="133" actId="20577"/>
          <ac:spMkLst>
            <pc:docMk/>
            <pc:sldMk cId="1479881465" sldId="273"/>
            <ac:spMk id="2" creationId="{00000000-0000-0000-0000-000000000000}"/>
          </ac:spMkLst>
        </pc:spChg>
      </pc:sldChg>
      <pc:sldChg chg="modSp">
        <pc:chgData name="Michaeljon Miller" userId="c575fe5cddd8b8cf" providerId="LiveId" clId="{83C88C3E-1661-5E43-A0C1-F1A07CEC5E7C}" dt="2020-01-16T19:21:25.981" v="155" actId="20577"/>
        <pc:sldMkLst>
          <pc:docMk/>
          <pc:sldMk cId="212182701" sldId="274"/>
        </pc:sldMkLst>
        <pc:spChg chg="mod">
          <ac:chgData name="Michaeljon Miller" userId="c575fe5cddd8b8cf" providerId="LiveId" clId="{83C88C3E-1661-5E43-A0C1-F1A07CEC5E7C}" dt="2020-01-16T19:21:25.981" v="155" actId="20577"/>
          <ac:spMkLst>
            <pc:docMk/>
            <pc:sldMk cId="212182701" sldId="274"/>
            <ac:spMk id="3" creationId="{00000000-0000-0000-0000-000000000000}"/>
          </ac:spMkLst>
        </pc:spChg>
      </pc:sldChg>
      <pc:sldChg chg="del">
        <pc:chgData name="Michaeljon Miller" userId="c575fe5cddd8b8cf" providerId="LiveId" clId="{83C88C3E-1661-5E43-A0C1-F1A07CEC5E7C}" dt="2020-01-14T19:54:39.969" v="20" actId="2696"/>
        <pc:sldMkLst>
          <pc:docMk/>
          <pc:sldMk cId="941504753" sldId="279"/>
        </pc:sldMkLst>
      </pc:sldChg>
      <pc:sldChg chg="del">
        <pc:chgData name="Michaeljon Miller" userId="c575fe5cddd8b8cf" providerId="LiveId" clId="{83C88C3E-1661-5E43-A0C1-F1A07CEC5E7C}" dt="2020-01-14T19:54:39.883" v="6" actId="2696"/>
        <pc:sldMkLst>
          <pc:docMk/>
          <pc:sldMk cId="1210872575" sldId="280"/>
        </pc:sldMkLst>
      </pc:sldChg>
      <pc:sldChg chg="del">
        <pc:chgData name="Michaeljon Miller" userId="c575fe5cddd8b8cf" providerId="LiveId" clId="{83C88C3E-1661-5E43-A0C1-F1A07CEC5E7C}" dt="2020-01-14T19:54:39.909" v="18" actId="2696"/>
        <pc:sldMkLst>
          <pc:docMk/>
          <pc:sldMk cId="1580329053" sldId="281"/>
        </pc:sldMkLst>
      </pc:sldChg>
      <pc:sldChg chg="del">
        <pc:chgData name="Michaeljon Miller" userId="c575fe5cddd8b8cf" providerId="LiveId" clId="{83C88C3E-1661-5E43-A0C1-F1A07CEC5E7C}" dt="2020-01-14T19:54:39.876" v="3" actId="2696"/>
        <pc:sldMkLst>
          <pc:docMk/>
          <pc:sldMk cId="512647675" sldId="282"/>
        </pc:sldMkLst>
      </pc:sldChg>
      <pc:sldChg chg="del">
        <pc:chgData name="Michaeljon Miller" userId="c575fe5cddd8b8cf" providerId="LiveId" clId="{83C88C3E-1661-5E43-A0C1-F1A07CEC5E7C}" dt="2020-01-14T19:54:39.978" v="21" actId="2696"/>
        <pc:sldMkLst>
          <pc:docMk/>
          <pc:sldMk cId="365081961" sldId="283"/>
        </pc:sldMkLst>
      </pc:sldChg>
      <pc:sldChg chg="del">
        <pc:chgData name="Michaeljon Miller" userId="c575fe5cddd8b8cf" providerId="LiveId" clId="{83C88C3E-1661-5E43-A0C1-F1A07CEC5E7C}" dt="2020-01-14T19:54:39.879" v="4" actId="2696"/>
        <pc:sldMkLst>
          <pc:docMk/>
          <pc:sldMk cId="571739048" sldId="284"/>
        </pc:sldMkLst>
      </pc:sldChg>
      <pc:sldChg chg="del">
        <pc:chgData name="Michaeljon Miller" userId="c575fe5cddd8b8cf" providerId="LiveId" clId="{83C88C3E-1661-5E43-A0C1-F1A07CEC5E7C}" dt="2020-01-14T19:54:39.902" v="15" actId="2696"/>
        <pc:sldMkLst>
          <pc:docMk/>
          <pc:sldMk cId="1376343058" sldId="285"/>
        </pc:sldMkLst>
      </pc:sldChg>
      <pc:sldChg chg="del">
        <pc:chgData name="Michaeljon Miller" userId="c575fe5cddd8b8cf" providerId="LiveId" clId="{83C88C3E-1661-5E43-A0C1-F1A07CEC5E7C}" dt="2020-01-14T19:54:39.869" v="0" actId="2696"/>
        <pc:sldMkLst>
          <pc:docMk/>
          <pc:sldMk cId="1474217790" sldId="289"/>
        </pc:sldMkLst>
      </pc:sldChg>
      <pc:sldChg chg="del">
        <pc:chgData name="Michaeljon Miller" userId="c575fe5cddd8b8cf" providerId="LiveId" clId="{83C88C3E-1661-5E43-A0C1-F1A07CEC5E7C}" dt="2020-01-14T19:54:39.891" v="10" actId="2696"/>
        <pc:sldMkLst>
          <pc:docMk/>
          <pc:sldMk cId="2232408344" sldId="314"/>
        </pc:sldMkLst>
      </pc:sldChg>
      <pc:sldChg chg="del">
        <pc:chgData name="Michaeljon Miller" userId="c575fe5cddd8b8cf" providerId="LiveId" clId="{83C88C3E-1661-5E43-A0C1-F1A07CEC5E7C}" dt="2020-01-14T19:54:39.887" v="8" actId="2696"/>
        <pc:sldMkLst>
          <pc:docMk/>
          <pc:sldMk cId="3345161356" sldId="315"/>
        </pc:sldMkLst>
      </pc:sldChg>
      <pc:sldChg chg="del">
        <pc:chgData name="Michaeljon Miller" userId="c575fe5cddd8b8cf" providerId="LiveId" clId="{83C88C3E-1661-5E43-A0C1-F1A07CEC5E7C}" dt="2020-01-14T19:54:39.871" v="1" actId="2696"/>
        <pc:sldMkLst>
          <pc:docMk/>
          <pc:sldMk cId="3849660161" sldId="317"/>
        </pc:sldMkLst>
      </pc:sldChg>
      <pc:sldChg chg="del">
        <pc:chgData name="Michaeljon Miller" userId="c575fe5cddd8b8cf" providerId="LiveId" clId="{83C88C3E-1661-5E43-A0C1-F1A07CEC5E7C}" dt="2020-01-14T19:54:39.905" v="16" actId="2696"/>
        <pc:sldMkLst>
          <pc:docMk/>
          <pc:sldMk cId="2959760314" sldId="318"/>
        </pc:sldMkLst>
      </pc:sldChg>
      <pc:sldChg chg="del">
        <pc:chgData name="Michaeljon Miller" userId="c575fe5cddd8b8cf" providerId="LiveId" clId="{83C88C3E-1661-5E43-A0C1-F1A07CEC5E7C}" dt="2020-01-14T19:54:39.889" v="9" actId="2696"/>
        <pc:sldMkLst>
          <pc:docMk/>
          <pc:sldMk cId="1325207041" sldId="319"/>
        </pc:sldMkLst>
      </pc:sldChg>
      <pc:sldChg chg="del">
        <pc:chgData name="Michaeljon Miller" userId="c575fe5cddd8b8cf" providerId="LiveId" clId="{83C88C3E-1661-5E43-A0C1-F1A07CEC5E7C}" dt="2020-01-14T19:54:39.895" v="12" actId="2696"/>
        <pc:sldMkLst>
          <pc:docMk/>
          <pc:sldMk cId="2201321733" sldId="320"/>
        </pc:sldMkLst>
      </pc:sldChg>
      <pc:sldChg chg="del">
        <pc:chgData name="Michaeljon Miller" userId="c575fe5cddd8b8cf" providerId="LiveId" clId="{83C88C3E-1661-5E43-A0C1-F1A07CEC5E7C}" dt="2020-01-14T19:54:39.911" v="19" actId="2696"/>
        <pc:sldMkLst>
          <pc:docMk/>
          <pc:sldMk cId="2374613016" sldId="321"/>
        </pc:sldMkLst>
      </pc:sldChg>
      <pc:sldChg chg="del">
        <pc:chgData name="Michaeljon Miller" userId="c575fe5cddd8b8cf" providerId="LiveId" clId="{83C88C3E-1661-5E43-A0C1-F1A07CEC5E7C}" dt="2020-01-14T19:54:39.881" v="5" actId="2696"/>
        <pc:sldMkLst>
          <pc:docMk/>
          <pc:sldMk cId="4093314078" sldId="322"/>
        </pc:sldMkLst>
      </pc:sldChg>
      <pc:sldChg chg="del">
        <pc:chgData name="Michaeljon Miller" userId="c575fe5cddd8b8cf" providerId="LiveId" clId="{83C88C3E-1661-5E43-A0C1-F1A07CEC5E7C}" dt="2020-01-14T19:54:39.885" v="7" actId="2696"/>
        <pc:sldMkLst>
          <pc:docMk/>
          <pc:sldMk cId="2755529997" sldId="323"/>
        </pc:sldMkLst>
      </pc:sldChg>
      <pc:sldChg chg="del">
        <pc:chgData name="Michaeljon Miller" userId="c575fe5cddd8b8cf" providerId="LiveId" clId="{83C88C3E-1661-5E43-A0C1-F1A07CEC5E7C}" dt="2020-01-14T19:54:39.897" v="13" actId="2696"/>
        <pc:sldMkLst>
          <pc:docMk/>
          <pc:sldMk cId="3858807955" sldId="324"/>
        </pc:sldMkLst>
      </pc:sldChg>
      <pc:sldChg chg="del">
        <pc:chgData name="Michaeljon Miller" userId="c575fe5cddd8b8cf" providerId="LiveId" clId="{83C88C3E-1661-5E43-A0C1-F1A07CEC5E7C}" dt="2020-01-14T19:54:39.907" v="17" actId="2696"/>
        <pc:sldMkLst>
          <pc:docMk/>
          <pc:sldMk cId="1412320450" sldId="325"/>
        </pc:sldMkLst>
      </pc:sldChg>
      <pc:sldChg chg="del">
        <pc:chgData name="Michaeljon Miller" userId="c575fe5cddd8b8cf" providerId="LiveId" clId="{83C88C3E-1661-5E43-A0C1-F1A07CEC5E7C}" dt="2020-01-14T19:54:39.893" v="11" actId="2696"/>
        <pc:sldMkLst>
          <pc:docMk/>
          <pc:sldMk cId="2971640879" sldId="326"/>
        </pc:sldMkLst>
      </pc:sldChg>
      <pc:sldChg chg="del">
        <pc:chgData name="Michaeljon Miller" userId="c575fe5cddd8b8cf" providerId="LiveId" clId="{83C88C3E-1661-5E43-A0C1-F1A07CEC5E7C}" dt="2020-01-14T19:54:39.900" v="14" actId="2696"/>
        <pc:sldMkLst>
          <pc:docMk/>
          <pc:sldMk cId="4112567024" sldId="327"/>
        </pc:sldMkLst>
      </pc:sldChg>
      <pc:sldChg chg="del">
        <pc:chgData name="Michaeljon Miller" userId="c575fe5cddd8b8cf" providerId="LiveId" clId="{83C88C3E-1661-5E43-A0C1-F1A07CEC5E7C}" dt="2020-01-14T19:54:39.874" v="2" actId="2696"/>
        <pc:sldMkLst>
          <pc:docMk/>
          <pc:sldMk cId="3464497822" sldId="329"/>
        </pc:sldMkLst>
      </pc:sldChg>
    </pc:docChg>
  </pc:docChgLst>
  <pc:docChgLst>
    <pc:chgData name="Michaeljon Miller" userId="c575fe5cddd8b8cf" providerId="LiveId" clId="{5EB19741-BC6B-064F-9B39-426689B2DC48}"/>
    <pc:docChg chg="custSel addSld delSld modSld">
      <pc:chgData name="Michaeljon Miller" userId="c575fe5cddd8b8cf" providerId="LiveId" clId="{5EB19741-BC6B-064F-9B39-426689B2DC48}" dt="2019-01-09T05:53:14.191" v="3" actId="2696"/>
      <pc:docMkLst>
        <pc:docMk/>
      </pc:docMkLst>
      <pc:sldChg chg="modSp">
        <pc:chgData name="Michaeljon Miller" userId="c575fe5cddd8b8cf" providerId="LiveId" clId="{5EB19741-BC6B-064F-9B39-426689B2DC48}" dt="2019-01-04T00:51:46.965" v="0" actId="33524"/>
        <pc:sldMkLst>
          <pc:docMk/>
          <pc:sldMk cId="1638160788" sldId="263"/>
        </pc:sldMkLst>
        <pc:spChg chg="mod">
          <ac:chgData name="Michaeljon Miller" userId="c575fe5cddd8b8cf" providerId="LiveId" clId="{5EB19741-BC6B-064F-9B39-426689B2DC48}" dt="2019-01-04T00:51:46.965" v="0" actId="33524"/>
          <ac:spMkLst>
            <pc:docMk/>
            <pc:sldMk cId="1638160788" sldId="263"/>
            <ac:spMk id="3" creationId="{00000000-0000-0000-0000-000000000000}"/>
          </ac:spMkLst>
        </pc:spChg>
      </pc:sldChg>
      <pc:sldChg chg="del">
        <pc:chgData name="Michaeljon Miller" userId="c575fe5cddd8b8cf" providerId="LiveId" clId="{5EB19741-BC6B-064F-9B39-426689B2DC48}" dt="2019-01-09T05:52:51.446" v="2" actId="2696"/>
        <pc:sldMkLst>
          <pc:docMk/>
          <pc:sldMk cId="2750494166" sldId="296"/>
        </pc:sldMkLst>
      </pc:sldChg>
      <pc:sldChg chg="del">
        <pc:chgData name="Michaeljon Miller" userId="c575fe5cddd8b8cf" providerId="LiveId" clId="{5EB19741-BC6B-064F-9B39-426689B2DC48}" dt="2019-01-09T05:53:14.191" v="3" actId="2696"/>
        <pc:sldMkLst>
          <pc:docMk/>
          <pc:sldMk cId="1965672077" sldId="297"/>
        </pc:sldMkLst>
      </pc:sldChg>
      <pc:sldChg chg="add">
        <pc:chgData name="Michaeljon Miller" userId="c575fe5cddd8b8cf" providerId="LiveId" clId="{5EB19741-BC6B-064F-9B39-426689B2DC48}" dt="2019-01-09T05:52:49.681" v="1"/>
        <pc:sldMkLst>
          <pc:docMk/>
          <pc:sldMk cId="3708164100" sldId="313"/>
        </pc:sldMkLst>
      </pc:sldChg>
    </pc:docChg>
  </pc:docChgLst>
  <pc:docChgLst>
    <pc:chgData name="Michaeljon Miller" userId="c575fe5cddd8b8cf" providerId="LiveId" clId="{5539E033-3BC0-BD45-9FE1-DDB775646F92}"/>
    <pc:docChg chg="modSld">
      <pc:chgData name="Michaeljon Miller" userId="c575fe5cddd8b8cf" providerId="LiveId" clId="{5539E033-3BC0-BD45-9FE1-DDB775646F92}" dt="2020-01-13T20:08:49.682" v="2" actId="113"/>
      <pc:docMkLst>
        <pc:docMk/>
      </pc:docMkLst>
      <pc:sldChg chg="modSp">
        <pc:chgData name="Michaeljon Miller" userId="c575fe5cddd8b8cf" providerId="LiveId" clId="{5539E033-3BC0-BD45-9FE1-DDB775646F92}" dt="2020-01-13T20:08:49.682" v="2" actId="113"/>
        <pc:sldMkLst>
          <pc:docMk/>
          <pc:sldMk cId="3464497822" sldId="329"/>
        </pc:sldMkLst>
        <pc:spChg chg="mod">
          <ac:chgData name="Michaeljon Miller" userId="c575fe5cddd8b8cf" providerId="LiveId" clId="{5539E033-3BC0-BD45-9FE1-DDB775646F92}" dt="2020-01-13T20:08:49.682" v="2" actId="113"/>
          <ac:spMkLst>
            <pc:docMk/>
            <pc:sldMk cId="3464497822" sldId="329"/>
            <ac:spMk id="2" creationId="{20C2F7CE-73A9-1D4D-A9C6-8D5EC35F8F7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5D8F5-352F-403D-80D0-F7F4EBDEAF57}" type="datetimeFigureOut">
              <a:rPr lang="en-US" smtClean="0"/>
              <a:t>1/16/20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517B92-7FAB-460A-9508-81997DBE4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45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highest level concept of a system in its environment. The architecture of a software system (at a given point in time) is its organization or structure of significant components interacting through interfaces, those components being composed of successively smaller components and interfaces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17B92-7FAB-460A-9508-81997DBE4F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40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17B92-7FAB-460A-9508-81997DBE4F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81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D7B70-E504-144C-A884-C4D370E2B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33297E-5FFA-6042-BAEB-018BC63E5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18591-8DE8-1E4D-9E50-CBFCA0027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D84D-E6CA-412F-8495-61D0DB04649F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EBD88-4028-C249-97AB-1B3B18328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C8F2E-80D2-724A-983D-FB78CE45C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AE88-1B0A-4F37-B32B-CEE577BC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06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DD27C-ACDC-8045-89FC-833D23D1E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AD080B-64B0-F747-949C-E1B5AFAB6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AB030-A881-744A-A793-3DE7F0441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D84D-E6CA-412F-8495-61D0DB04649F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6F7E4-D271-0647-9641-0B48F17E2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57DD9-768A-0845-8690-21E0F9914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AE88-1B0A-4F37-B32B-CEE577BC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30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04EB59-A39E-5848-B9D5-298A09FBC0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2F1684-5A10-B449-9D2B-469520CE5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FB7B6-FB46-9645-BFCF-BD963C616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D84D-E6CA-412F-8495-61D0DB04649F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DA2C6-2697-274C-A82D-8F429A6CE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7EC10-DFDB-E84D-9D30-0336FA3CA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AE88-1B0A-4F37-B32B-CEE577BC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0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98FA8-729B-EC45-9522-17685E0F7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3CD93-94CF-194B-85FC-4343122C0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5E836-3A7E-8D41-9B5F-FAF72CE3D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D84D-E6CA-412F-8495-61D0DB04649F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9DE7E-B9D3-1448-824C-F74565191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05DF1-9B82-4041-9CA4-55D801772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AE88-1B0A-4F37-B32B-CEE577BC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35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D84B5-3F43-2443-AADA-9B259C01C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79778-C028-0548-8171-AB8EBA1CA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CD21D-1C60-9940-87A5-22F5132EB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D84D-E6CA-412F-8495-61D0DB04649F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9DC6E-C7E5-6848-92E2-19006A5B2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9B932-A941-774C-A492-9EF57F6F2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AE88-1B0A-4F37-B32B-CEE577BC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93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24BAE-074A-0247-A268-73F39BE30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5697E-98A1-714C-AE9B-63920286EC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712173-4787-6647-B945-001491157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4F213-E348-014C-8B08-034CF7D1C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D84D-E6CA-412F-8495-61D0DB04649F}" type="datetimeFigureOut">
              <a:rPr lang="en-US" smtClean="0"/>
              <a:t>1/16/20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350A0-1CD2-944A-91D2-5CD26D17D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ED950-A3C5-9940-8BF3-5BF474178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AE88-1B0A-4F37-B32B-CEE577BC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38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49768-738B-6344-837D-03F31DA16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EE866-81A2-514B-B4A5-B1961D572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38F44-D84E-9341-B0DA-718B184AE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81179A-0064-7E48-A1B2-643CB94E60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29CA44-C1A3-D640-B803-FF1F4DCDF9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749223-5B3C-8643-B8C9-AFBEC89F2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D84D-E6CA-412F-8495-61D0DB04649F}" type="datetimeFigureOut">
              <a:rPr lang="en-US" smtClean="0"/>
              <a:t>1/16/20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4C9197-CD32-7A48-9029-1FFDF2395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5B84F7-F553-C046-BB49-6D937624F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AE88-1B0A-4F37-B32B-CEE577BC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716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6049C-22E7-8E44-BDE7-224E49130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BD1F1B-8176-5341-BADD-31481D326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D84D-E6CA-412F-8495-61D0DB04649F}" type="datetimeFigureOut">
              <a:rPr lang="en-US" smtClean="0"/>
              <a:t>1/16/20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1E93C6-E11C-0643-B0F7-320833877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F6EE1B-FECD-EF47-B834-60F93E8F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AE88-1B0A-4F37-B32B-CEE577BC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57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F81C76-5819-2648-A77C-554BFA835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D84D-E6CA-412F-8495-61D0DB04649F}" type="datetimeFigureOut">
              <a:rPr lang="en-US" smtClean="0"/>
              <a:t>1/16/20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C50019-7C7B-5940-8DC5-1A72925A5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DE4F3-6198-3F4C-BEFA-D4BEABF71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AE88-1B0A-4F37-B32B-CEE577BC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82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EE70-C86C-3A42-91AF-FA53233AF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CECB0-9986-D54E-9B5C-54A44583D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641FA-A6DB-2E4D-9A0B-0BD4DD4F4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08344-7227-BC45-8E69-FF814C634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D84D-E6CA-412F-8495-61D0DB04649F}" type="datetimeFigureOut">
              <a:rPr lang="en-US" smtClean="0"/>
              <a:t>1/16/20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3515F-9C9F-C746-9CB9-C0D78F470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27CCD-6280-9444-8803-1990E3C00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AE88-1B0A-4F37-B32B-CEE577BC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46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3C073-CB65-9A44-90E1-38236EDA9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F2EEFB-FACD-F745-A8A6-1DCE5EACC9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47E193-B7AF-3342-A737-ABF10A33E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40BDD-8642-1E44-A34F-FB1A90E25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D84D-E6CA-412F-8495-61D0DB04649F}" type="datetimeFigureOut">
              <a:rPr lang="en-US" smtClean="0"/>
              <a:t>1/16/20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AC005-2C2B-DD4B-8012-2468DC15C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46AD6-2C4A-DF4F-846A-50419F75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5AE88-1B0A-4F37-B32B-CEE577BC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0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108A57-41C7-D144-8424-F459A384F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76FE0-AA7E-104B-B7C8-51B089056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9F49D-3A71-E54D-9DF3-0F05711F88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0D84D-E6CA-412F-8495-61D0DB04649F}" type="datetimeFigureOut">
              <a:rPr lang="en-US" smtClean="0"/>
              <a:t>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1CB8F-3457-AD49-B8ED-BF576DF76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2DC3E-E3E5-5A41-A31E-69E23C461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5AE88-1B0A-4F37-B32B-CEE577BCC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33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F39BE-42FA-8D4A-80DC-0C37EB548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CPSC 5200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F4CC5-FA98-2345-AC33-7068829B60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Software Architecture and Design</a:t>
            </a:r>
          </a:p>
        </p:txBody>
      </p:sp>
    </p:spTree>
    <p:extLst>
      <p:ext uri="{BB962C8B-B14F-4D97-AF65-F5344CB8AC3E}">
        <p14:creationId xmlns:p14="http://schemas.microsoft.com/office/powerpoint/2010/main" val="3708164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r>
              <a:rPr lang="en-US" i="1" dirty="0"/>
              <a:t>Design is the PROCESS of SELECTING and ORGANIZING elements or components in order to fulfill a specific purpose.</a:t>
            </a:r>
          </a:p>
          <a:p>
            <a:pPr marL="0" indent="0" algn="ctr">
              <a:buNone/>
            </a:pPr>
            <a:r>
              <a:rPr lang="en-US" i="1" dirty="0"/>
              <a:t>This purpose may be functional or aesthetic, or (frequently) both.</a:t>
            </a:r>
          </a:p>
        </p:txBody>
      </p:sp>
    </p:spTree>
    <p:extLst>
      <p:ext uri="{BB962C8B-B14F-4D97-AF65-F5344CB8AC3E}">
        <p14:creationId xmlns:p14="http://schemas.microsoft.com/office/powerpoint/2010/main" val="423555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software architects?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A software designer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Skilled software or systems engineer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Experienced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Good communication skills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Keen sense of aesthetics</a:t>
            </a:r>
          </a:p>
          <a:p>
            <a:pPr marL="0" indent="0">
              <a:buNone/>
            </a:pPr>
            <a:r>
              <a:rPr lang="en-US" dirty="0"/>
              <a:t>A domain expert</a:t>
            </a:r>
          </a:p>
          <a:p>
            <a:pPr marL="0" indent="0">
              <a:buNone/>
            </a:pPr>
            <a:r>
              <a:rPr lang="en-US" dirty="0"/>
              <a:t>A software technologist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Must understand the available toolsets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 craftsman</a:t>
            </a:r>
          </a:p>
          <a:p>
            <a:pPr marL="0" indent="0">
              <a:buNone/>
            </a:pPr>
            <a:r>
              <a:rPr lang="en-US" dirty="0"/>
              <a:t>A compliance expert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Understand nuances of standards and regulations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May even provide input to those standards</a:t>
            </a:r>
          </a:p>
          <a:p>
            <a:pPr marL="0" indent="0">
              <a:buNone/>
            </a:pPr>
            <a:r>
              <a:rPr lang="en-US" dirty="0"/>
              <a:t>An economist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Understand the problem at hand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Understand impact of a solution on the overall project</a:t>
            </a:r>
          </a:p>
        </p:txBody>
      </p:sp>
    </p:spTree>
    <p:extLst>
      <p:ext uri="{BB962C8B-B14F-4D97-AF65-F5344CB8AC3E}">
        <p14:creationId xmlns:p14="http://schemas.microsoft.com/office/powerpoint/2010/main" val="193214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avoid (in general?)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Perfectionism</a:t>
            </a:r>
          </a:p>
          <a:p>
            <a:pPr marL="0" indent="0">
              <a:buNone/>
            </a:pPr>
            <a:r>
              <a:rPr lang="en-US" dirty="0"/>
              <a:t>Inflexibility</a:t>
            </a:r>
          </a:p>
          <a:p>
            <a:pPr marL="0" indent="0">
              <a:buNone/>
            </a:pPr>
            <a:r>
              <a:rPr lang="en-US" dirty="0"/>
              <a:t>Micromanagement</a:t>
            </a:r>
          </a:p>
          <a:p>
            <a:pPr marL="0" indent="0">
              <a:buNone/>
            </a:pPr>
            <a:r>
              <a:rPr lang="en-US" dirty="0"/>
              <a:t>Isolationism</a:t>
            </a:r>
          </a:p>
          <a:p>
            <a:pPr marL="0" indent="0">
              <a:buNone/>
            </a:pPr>
            <a:r>
              <a:rPr lang="en-US" dirty="0"/>
              <a:t>Arrogance and hubris</a:t>
            </a:r>
          </a:p>
        </p:txBody>
      </p:sp>
    </p:spTree>
    <p:extLst>
      <p:ext uri="{BB962C8B-B14F-4D97-AF65-F5344CB8AC3E}">
        <p14:creationId xmlns:p14="http://schemas.microsoft.com/office/powerpoint/2010/main" val="1479881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architects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Develop product strategy</a:t>
            </a:r>
          </a:p>
          <a:p>
            <a:pPr marL="0" indent="0">
              <a:buNone/>
            </a:pPr>
            <a:r>
              <a:rPr lang="en-US" dirty="0"/>
              <a:t>Design systems</a:t>
            </a:r>
          </a:p>
          <a:p>
            <a:pPr marL="0" indent="0">
              <a:buNone/>
            </a:pPr>
            <a:r>
              <a:rPr lang="en-US" dirty="0"/>
              <a:t>Communicate with stakeholders</a:t>
            </a:r>
          </a:p>
          <a:p>
            <a:pPr marL="0" indent="0">
              <a:buNone/>
            </a:pPr>
            <a:r>
              <a:rPr lang="en-US" dirty="0"/>
              <a:t>Coach</a:t>
            </a:r>
          </a:p>
          <a:p>
            <a:pPr marL="0" indent="0">
              <a:buNone/>
            </a:pPr>
            <a:r>
              <a:rPr lang="en-US" dirty="0"/>
              <a:t>Cheer</a:t>
            </a:r>
          </a:p>
          <a:p>
            <a:pPr marL="0" indent="0">
              <a:buNone/>
            </a:pPr>
            <a:r>
              <a:rPr lang="en-US" dirty="0"/>
              <a:t>Contribute</a:t>
            </a:r>
          </a:p>
          <a:p>
            <a:pPr marL="0" indent="0">
              <a:buNone/>
            </a:pPr>
            <a:r>
              <a:rPr lang="en-US" dirty="0"/>
              <a:t>Mentor and train</a:t>
            </a:r>
          </a:p>
          <a:p>
            <a:pPr marL="0" indent="0">
              <a:buNone/>
            </a:pPr>
            <a:r>
              <a:rPr lang="en-US" b="1" dirty="0"/>
              <a:t>Lead</a:t>
            </a:r>
          </a:p>
        </p:txBody>
      </p:sp>
    </p:spTree>
    <p:extLst>
      <p:ext uri="{BB962C8B-B14F-4D97-AF65-F5344CB8AC3E}">
        <p14:creationId xmlns:p14="http://schemas.microsoft.com/office/powerpoint/2010/main" val="212182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Show confidence in the project’s success</a:t>
            </a:r>
          </a:p>
          <a:p>
            <a:pPr marL="0" indent="0">
              <a:buNone/>
            </a:pPr>
            <a:r>
              <a:rPr lang="en-US" dirty="0"/>
              <a:t>Project conviction in your ideas</a:t>
            </a:r>
          </a:p>
          <a:p>
            <a:pPr marL="0" indent="0">
              <a:buNone/>
            </a:pPr>
            <a:r>
              <a:rPr lang="en-US" dirty="0"/>
              <a:t>Demonstrate readiness to take full responsibility for any technical problems</a:t>
            </a:r>
          </a:p>
          <a:p>
            <a:pPr marL="0" indent="0">
              <a:buNone/>
            </a:pPr>
            <a:r>
              <a:rPr lang="en-US" dirty="0"/>
              <a:t>Be ready to articulate the technical rationale for design decisions</a:t>
            </a:r>
          </a:p>
          <a:p>
            <a:pPr marL="0" indent="0">
              <a:buNone/>
            </a:pPr>
            <a:r>
              <a:rPr lang="en-US" dirty="0"/>
              <a:t>Be able to further develop the detailed architecture</a:t>
            </a:r>
          </a:p>
          <a:p>
            <a:pPr marL="0" indent="0">
              <a:buNone/>
            </a:pPr>
            <a:r>
              <a:rPr lang="en-US" dirty="0"/>
              <a:t>Acknowledge the contributions of others</a:t>
            </a:r>
          </a:p>
          <a:p>
            <a:pPr marL="0" indent="0">
              <a:buNone/>
            </a:pPr>
            <a:r>
              <a:rPr lang="en-US" dirty="0"/>
              <a:t>Avoid self-aggrandizement</a:t>
            </a:r>
          </a:p>
        </p:txBody>
      </p:sp>
    </p:spTree>
    <p:extLst>
      <p:ext uri="{BB962C8B-B14F-4D97-AF65-F5344CB8AC3E}">
        <p14:creationId xmlns:p14="http://schemas.microsoft.com/office/powerpoint/2010/main" val="1331801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they do that?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Balanced skills across an architecture team</a:t>
            </a:r>
          </a:p>
          <a:p>
            <a:pPr marL="0" indent="0">
              <a:buNone/>
            </a:pPr>
            <a:r>
              <a:rPr lang="en-US" dirty="0"/>
              <a:t>Ties to a project</a:t>
            </a:r>
          </a:p>
          <a:p>
            <a:pPr marL="0" indent="0">
              <a:buNone/>
            </a:pPr>
            <a:r>
              <a:rPr lang="en-US" dirty="0"/>
              <a:t>Ties to an organization</a:t>
            </a:r>
          </a:p>
          <a:p>
            <a:pPr marL="0" indent="0">
              <a:buNone/>
            </a:pPr>
            <a:r>
              <a:rPr lang="en-US" dirty="0"/>
              <a:t>When do they engage and for how long?</a:t>
            </a:r>
          </a:p>
          <a:p>
            <a:pPr marL="0" indent="0">
              <a:buNone/>
            </a:pPr>
            <a:r>
              <a:rPr lang="en-US" dirty="0"/>
              <a:t>Architecture team models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Flat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Hierarchical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Matrixed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00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Relationship to the rest of the org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Architects and engineers</a:t>
            </a:r>
          </a:p>
          <a:p>
            <a:pPr marL="0" indent="0">
              <a:buNone/>
            </a:pPr>
            <a:r>
              <a:rPr lang="en-US" dirty="0"/>
              <a:t>Architects and test / QA</a:t>
            </a:r>
          </a:p>
          <a:p>
            <a:pPr marL="0" indent="0">
              <a:buNone/>
            </a:pPr>
            <a:r>
              <a:rPr lang="en-US" dirty="0"/>
              <a:t>Architects and planning</a:t>
            </a:r>
          </a:p>
          <a:p>
            <a:pPr marL="0" indent="0">
              <a:buNone/>
            </a:pPr>
            <a:r>
              <a:rPr lang="en-US" dirty="0"/>
              <a:t>Architects and program management</a:t>
            </a:r>
          </a:p>
          <a:p>
            <a:pPr marL="0" indent="0">
              <a:buNone/>
            </a:pPr>
            <a:r>
              <a:rPr lang="en-US" dirty="0"/>
              <a:t>Architects and managers</a:t>
            </a:r>
          </a:p>
          <a:p>
            <a:pPr marL="0" indent="0">
              <a:buNone/>
            </a:pPr>
            <a:r>
              <a:rPr lang="en-US" dirty="0"/>
              <a:t>Other stakeholders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4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software architecture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opinionated opinion</a:t>
            </a:r>
          </a:p>
        </p:txBody>
      </p:sp>
    </p:spTree>
    <p:extLst>
      <p:ext uri="{BB962C8B-B14F-4D97-AF65-F5344CB8AC3E}">
        <p14:creationId xmlns:p14="http://schemas.microsoft.com/office/powerpoint/2010/main" val="1145105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architecture?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RUP / IEEE – the highest-level concept</a:t>
            </a:r>
          </a:p>
          <a:p>
            <a:pPr marL="0" indent="0">
              <a:buNone/>
            </a:pPr>
            <a:r>
              <a:rPr lang="en-US" dirty="0"/>
              <a:t>Fowler – a shared understanding</a:t>
            </a:r>
          </a:p>
          <a:p>
            <a:pPr marL="0" indent="0">
              <a:buNone/>
            </a:pPr>
            <a:r>
              <a:rPr lang="en-US" dirty="0"/>
              <a:t>Design of the design</a:t>
            </a:r>
          </a:p>
          <a:p>
            <a:pPr marL="0" indent="0">
              <a:buNone/>
            </a:pPr>
            <a:r>
              <a:rPr lang="en-US" dirty="0"/>
              <a:t>Style and pattern</a:t>
            </a:r>
          </a:p>
          <a:p>
            <a:pPr marL="0" indent="0">
              <a:buNone/>
            </a:pPr>
            <a:r>
              <a:rPr lang="en-US" dirty="0"/>
              <a:t>The modern definition – a social contract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60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Controversies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architecture / design line</a:t>
            </a:r>
          </a:p>
          <a:p>
            <a:pPr marL="0" indent="0">
              <a:buNone/>
            </a:pPr>
            <a:r>
              <a:rPr lang="en-US" dirty="0"/>
              <a:t>Model completeness</a:t>
            </a:r>
          </a:p>
          <a:p>
            <a:pPr marL="0" indent="0">
              <a:buNone/>
            </a:pPr>
            <a:r>
              <a:rPr lang="en-US" i="1" dirty="0"/>
              <a:t>A priori</a:t>
            </a:r>
            <a:r>
              <a:rPr lang="en-US" dirty="0"/>
              <a:t> viewpoints</a:t>
            </a:r>
          </a:p>
          <a:p>
            <a:pPr marL="0" indent="0">
              <a:buNone/>
            </a:pPr>
            <a:r>
              <a:rPr lang="en-US" dirty="0"/>
              <a:t>Logical vs. physical</a:t>
            </a:r>
          </a:p>
          <a:p>
            <a:pPr marL="0" indent="0">
              <a:buNone/>
            </a:pPr>
            <a:r>
              <a:rPr lang="en-US" dirty="0"/>
              <a:t>Timeline</a:t>
            </a:r>
          </a:p>
          <a:p>
            <a:pPr marL="0" indent="0">
              <a:buNone/>
            </a:pPr>
            <a:r>
              <a:rPr lang="en-US" i="1" dirty="0"/>
              <a:t>The</a:t>
            </a:r>
            <a:r>
              <a:rPr lang="en-US" dirty="0"/>
              <a:t> architecture vs. </a:t>
            </a:r>
            <a:r>
              <a:rPr lang="en-US" i="1" dirty="0"/>
              <a:t>An</a:t>
            </a:r>
            <a:r>
              <a:rPr lang="en-US" dirty="0"/>
              <a:t> architecture</a:t>
            </a:r>
          </a:p>
          <a:p>
            <a:pPr marL="0" indent="0">
              <a:buNone/>
            </a:pPr>
            <a:r>
              <a:rPr lang="en-US" dirty="0"/>
              <a:t>Architecture after the fact</a:t>
            </a:r>
          </a:p>
        </p:txBody>
      </p:sp>
    </p:spTree>
    <p:extLst>
      <p:ext uri="{BB962C8B-B14F-4D97-AF65-F5344CB8AC3E}">
        <p14:creationId xmlns:p14="http://schemas.microsoft.com/office/powerpoint/2010/main" val="908390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Analogy - Buildings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Shared experience</a:t>
            </a:r>
          </a:p>
          <a:p>
            <a:pPr marL="0" indent="0">
              <a:buNone/>
            </a:pPr>
            <a:r>
              <a:rPr lang="en-US" dirty="0"/>
              <a:t>Concrete vs. abstract</a:t>
            </a:r>
          </a:p>
          <a:p>
            <a:pPr marL="0" indent="0">
              <a:buNone/>
            </a:pPr>
            <a:r>
              <a:rPr lang="en-US" dirty="0"/>
              <a:t>Architecture visibly manifests itself</a:t>
            </a:r>
          </a:p>
          <a:p>
            <a:pPr marL="0" indent="0">
              <a:buNone/>
            </a:pPr>
            <a:r>
              <a:rPr lang="en-US" dirty="0"/>
              <a:t>Space constraints</a:t>
            </a:r>
          </a:p>
          <a:p>
            <a:pPr marL="0" indent="0">
              <a:buNone/>
            </a:pPr>
            <a:r>
              <a:rPr lang="en-US" dirty="0"/>
              <a:t>Patterns, styles, design</a:t>
            </a:r>
          </a:p>
        </p:txBody>
      </p:sp>
    </p:spTree>
    <p:extLst>
      <p:ext uri="{BB962C8B-B14F-4D97-AF65-F5344CB8AC3E}">
        <p14:creationId xmlns:p14="http://schemas.microsoft.com/office/powerpoint/2010/main" val="3464929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motivations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Deployment models</a:t>
            </a:r>
          </a:p>
          <a:p>
            <a:pPr marL="0" indent="0">
              <a:buNone/>
            </a:pPr>
            <a:r>
              <a:rPr lang="en-US" dirty="0"/>
              <a:t>Transaction management</a:t>
            </a:r>
          </a:p>
          <a:p>
            <a:pPr marL="0" indent="0">
              <a:buNone/>
            </a:pPr>
            <a:r>
              <a:rPr lang="en-US" dirty="0"/>
              <a:t>Workflow / work processing</a:t>
            </a:r>
          </a:p>
          <a:p>
            <a:pPr marL="0" indent="0">
              <a:buNone/>
            </a:pPr>
            <a:r>
              <a:rPr lang="en-US" dirty="0"/>
              <a:t>Resource identification and security</a:t>
            </a:r>
          </a:p>
          <a:p>
            <a:pPr marL="0" indent="0">
              <a:buNone/>
            </a:pPr>
            <a:r>
              <a:rPr lang="en-US" dirty="0"/>
              <a:t>Performance characteristics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Others?</a:t>
            </a:r>
          </a:p>
        </p:txBody>
      </p:sp>
    </p:spTree>
    <p:extLst>
      <p:ext uri="{BB962C8B-B14F-4D97-AF65-F5344CB8AC3E}">
        <p14:creationId xmlns:p14="http://schemas.microsoft.com/office/powerpoint/2010/main" val="2247075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A0F138-6FB5-4A4F-98DF-EFE9BC4140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Meta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Architecture</a:t>
            </a:r>
          </a:p>
          <a:p>
            <a:pPr marL="0" indent="0">
              <a:buNone/>
            </a:pPr>
            <a:r>
              <a:rPr lang="en-US" sz="2400" dirty="0"/>
              <a:t>Architect</a:t>
            </a:r>
          </a:p>
          <a:p>
            <a:pPr marL="0" indent="0">
              <a:buNone/>
            </a:pPr>
            <a:r>
              <a:rPr lang="en-US" sz="2400" dirty="0"/>
              <a:t>Style &amp; pattern</a:t>
            </a:r>
          </a:p>
          <a:p>
            <a:pPr marL="0" indent="0">
              <a:buNone/>
            </a:pPr>
            <a:r>
              <a:rPr lang="en-US" sz="2400" dirty="0"/>
              <a:t>Stakeholders</a:t>
            </a:r>
          </a:p>
          <a:p>
            <a:pPr marL="0" indent="0">
              <a:buNone/>
            </a:pPr>
            <a:r>
              <a:rPr lang="en-US" sz="2400" dirty="0"/>
              <a:t>Models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E4955A-A7D4-3E4D-A3C5-280A9462F1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Core concepts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E102BB-3A7E-0246-A328-B6BD056BB8F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Connectors</a:t>
            </a:r>
          </a:p>
          <a:p>
            <a:pPr marL="0" indent="0">
              <a:buNone/>
            </a:pPr>
            <a:r>
              <a:rPr lang="en-US" sz="2400" dirty="0"/>
              <a:t>Components</a:t>
            </a:r>
          </a:p>
          <a:p>
            <a:pPr marL="0" indent="0">
              <a:buNone/>
            </a:pPr>
            <a:r>
              <a:rPr lang="en-US" sz="2400" dirty="0"/>
              <a:t>Configurations</a:t>
            </a:r>
          </a:p>
          <a:p>
            <a:pPr marL="0" indent="0">
              <a:buNone/>
            </a:pPr>
            <a:r>
              <a:rPr lang="en-US" sz="2400" dirty="0"/>
              <a:t>Processes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029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Exposable</a:t>
            </a:r>
          </a:p>
          <a:p>
            <a:pPr marL="0" indent="0">
              <a:buNone/>
            </a:pPr>
            <a:r>
              <a:rPr lang="en-US" dirty="0"/>
              <a:t>Version-able</a:t>
            </a:r>
          </a:p>
          <a:p>
            <a:pPr marL="0" indent="0">
              <a:buNone/>
            </a:pPr>
            <a:r>
              <a:rPr lang="en-US" dirty="0"/>
              <a:t>Pluggable</a:t>
            </a:r>
          </a:p>
          <a:p>
            <a:pPr marL="0" indent="0">
              <a:buNone/>
            </a:pPr>
            <a:r>
              <a:rPr lang="en-US" dirty="0"/>
              <a:t>Scalable</a:t>
            </a:r>
          </a:p>
          <a:p>
            <a:pPr marL="0" indent="0">
              <a:buNone/>
            </a:pPr>
            <a:r>
              <a:rPr lang="en-US" dirty="0"/>
              <a:t>Replaceable</a:t>
            </a:r>
          </a:p>
          <a:p>
            <a:pPr marL="0" indent="0">
              <a:buNone/>
            </a:pPr>
            <a:r>
              <a:rPr lang="en-US" dirty="0"/>
              <a:t>Extensible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06B03-A1F0-A74F-A5F8-D06ADD9DE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34000" y="1825625"/>
            <a:ext cx="6019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Decouplable</a:t>
            </a:r>
          </a:p>
          <a:p>
            <a:pPr marL="0" indent="0">
              <a:buNone/>
            </a:pPr>
            <a:r>
              <a:rPr lang="en-US" dirty="0"/>
              <a:t>Hostable</a:t>
            </a:r>
          </a:p>
          <a:p>
            <a:pPr marL="0" indent="0">
              <a:buNone/>
            </a:pPr>
            <a:r>
              <a:rPr lang="en-US" dirty="0"/>
              <a:t>Packageable</a:t>
            </a:r>
          </a:p>
          <a:p>
            <a:pPr marL="0" indent="0">
              <a:buNone/>
            </a:pPr>
            <a:r>
              <a:rPr lang="en-US" dirty="0"/>
              <a:t>Agile and nimble</a:t>
            </a:r>
          </a:p>
          <a:p>
            <a:pPr marL="0" indent="0">
              <a:buNone/>
            </a:pPr>
            <a:r>
              <a:rPr lang="en-US" b="1" dirty="0"/>
              <a:t>Supports multi-group development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338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people part of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architect, teams, and roles</a:t>
            </a:r>
          </a:p>
        </p:txBody>
      </p:sp>
    </p:spTree>
    <p:extLst>
      <p:ext uri="{BB962C8B-B14F-4D97-AF65-F5344CB8AC3E}">
        <p14:creationId xmlns:p14="http://schemas.microsoft.com/office/powerpoint/2010/main" val="1869396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</TotalTime>
  <Words>444</Words>
  <Application>Microsoft Macintosh PowerPoint</Application>
  <PresentationFormat>Widescreen</PresentationFormat>
  <Paragraphs>120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CPSC 5200</vt:lpstr>
      <vt:lpstr>What is software architecture</vt:lpstr>
      <vt:lpstr>What is architecture?</vt:lpstr>
      <vt:lpstr>Controversies</vt:lpstr>
      <vt:lpstr>Analogy - Buildings</vt:lpstr>
      <vt:lpstr>Architecture motivations</vt:lpstr>
      <vt:lpstr>Terminology</vt:lpstr>
      <vt:lpstr>Architectural characteristics</vt:lpstr>
      <vt:lpstr>The people part of architecture</vt:lpstr>
      <vt:lpstr>Design</vt:lpstr>
      <vt:lpstr>Who are software architects?</vt:lpstr>
      <vt:lpstr>Things to avoid (in general?)</vt:lpstr>
      <vt:lpstr>What do architects do?</vt:lpstr>
      <vt:lpstr>Lead</vt:lpstr>
      <vt:lpstr>How do they do that?</vt:lpstr>
      <vt:lpstr>Relationship to the rest of the org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CSSE 532 Software Architecture</dc:title>
  <dc:creator>MJ Miller</dc:creator>
  <cp:lastModifiedBy>Michaeljon Miller</cp:lastModifiedBy>
  <cp:revision>13</cp:revision>
  <dcterms:created xsi:type="dcterms:W3CDTF">2011-09-22T16:09:27Z</dcterms:created>
  <dcterms:modified xsi:type="dcterms:W3CDTF">2020-01-16T19:21:30Z</dcterms:modified>
</cp:coreProperties>
</file>