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1"/>
  </p:sldMasterIdLst>
  <p:notesMasterIdLst>
    <p:notesMasterId r:id="rId53"/>
  </p:notesMasterIdLst>
  <p:handoutMasterIdLst>
    <p:handoutMasterId r:id="rId54"/>
  </p:handoutMasterIdLst>
  <p:sldIdLst>
    <p:sldId id="316" r:id="rId2"/>
    <p:sldId id="314" r:id="rId3"/>
    <p:sldId id="315" r:id="rId4"/>
    <p:sldId id="31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9" r:id="rId19"/>
    <p:sldId id="300" r:id="rId20"/>
    <p:sldId id="271" r:id="rId21"/>
    <p:sldId id="301" r:id="rId22"/>
    <p:sldId id="273" r:id="rId23"/>
    <p:sldId id="274" r:id="rId24"/>
    <p:sldId id="302" r:id="rId25"/>
    <p:sldId id="303" r:id="rId26"/>
    <p:sldId id="275" r:id="rId27"/>
    <p:sldId id="276" r:id="rId28"/>
    <p:sldId id="277" r:id="rId29"/>
    <p:sldId id="304" r:id="rId30"/>
    <p:sldId id="305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06" r:id="rId39"/>
    <p:sldId id="307" r:id="rId40"/>
    <p:sldId id="308" r:id="rId41"/>
    <p:sldId id="309" r:id="rId42"/>
    <p:sldId id="310" r:id="rId43"/>
    <p:sldId id="285" r:id="rId44"/>
    <p:sldId id="295" r:id="rId45"/>
    <p:sldId id="296" r:id="rId46"/>
    <p:sldId id="297" r:id="rId47"/>
    <p:sldId id="298" r:id="rId48"/>
    <p:sldId id="287" r:id="rId49"/>
    <p:sldId id="288" r:id="rId50"/>
    <p:sldId id="289" r:id="rId51"/>
    <p:sldId id="31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92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78311" autoAdjust="0"/>
  </p:normalViewPr>
  <p:slideViewPr>
    <p:cSldViewPr snapToGrid="0" snapToObjects="1">
      <p:cViewPr varScale="1">
        <p:scale>
          <a:sx n="119" d="100"/>
          <a:sy n="119" d="100"/>
        </p:scale>
        <p:origin x="101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1EFB13F6-913F-F144-BEEA-4A1476408716}"/>
    <pc:docChg chg="undo addSld delSld modSld">
      <pc:chgData name="Michaeljon Miller" userId="c575fe5cddd8b8cf" providerId="LiveId" clId="{1EFB13F6-913F-F144-BEEA-4A1476408716}" dt="2019-02-05T04:18:33.186" v="65" actId="12"/>
      <pc:docMkLst>
        <pc:docMk/>
      </pc:docMkLst>
      <pc:sldChg chg="del">
        <pc:chgData name="Michaeljon Miller" userId="c575fe5cddd8b8cf" providerId="LiveId" clId="{1EFB13F6-913F-F144-BEEA-4A1476408716}" dt="2019-02-05T03:54:36.996" v="1" actId="2696"/>
        <pc:sldMkLst>
          <pc:docMk/>
          <pc:sldMk cId="2183048914" sldId="311"/>
        </pc:sldMkLst>
      </pc:sldChg>
      <pc:sldChg chg="del">
        <pc:chgData name="Michaeljon Miller" userId="c575fe5cddd8b8cf" providerId="LiveId" clId="{1EFB13F6-913F-F144-BEEA-4A1476408716}" dt="2019-02-05T04:09:41.087" v="3" actId="2696"/>
        <pc:sldMkLst>
          <pc:docMk/>
          <pc:sldMk cId="1905595992" sldId="313"/>
        </pc:sldMkLst>
      </pc:sldChg>
      <pc:sldChg chg="modAnim">
        <pc:chgData name="Michaeljon Miller" userId="c575fe5cddd8b8cf" providerId="LiveId" clId="{1EFB13F6-913F-F144-BEEA-4A1476408716}" dt="2019-02-05T03:55:22.320" v="2"/>
        <pc:sldMkLst>
          <pc:docMk/>
          <pc:sldMk cId="1531260572" sldId="315"/>
        </pc:sldMkLst>
      </pc:sldChg>
      <pc:sldChg chg="add">
        <pc:chgData name="Michaeljon Miller" userId="c575fe5cddd8b8cf" providerId="LiveId" clId="{1EFB13F6-913F-F144-BEEA-4A1476408716}" dt="2019-02-05T03:54:35.553" v="0"/>
        <pc:sldMkLst>
          <pc:docMk/>
          <pc:sldMk cId="2408082897" sldId="316"/>
        </pc:sldMkLst>
      </pc:sldChg>
      <pc:sldChg chg="modSp add">
        <pc:chgData name="Michaeljon Miller" userId="c575fe5cddd8b8cf" providerId="LiveId" clId="{1EFB13F6-913F-F144-BEEA-4A1476408716}" dt="2019-02-05T04:18:33.186" v="65" actId="12"/>
        <pc:sldMkLst>
          <pc:docMk/>
          <pc:sldMk cId="4151607910" sldId="317"/>
        </pc:sldMkLst>
        <pc:spChg chg="mod">
          <ac:chgData name="Michaeljon Miller" userId="c575fe5cddd8b8cf" providerId="LiveId" clId="{1EFB13F6-913F-F144-BEEA-4A1476408716}" dt="2019-02-05T04:18:03.508" v="22" actId="20577"/>
          <ac:spMkLst>
            <pc:docMk/>
            <pc:sldMk cId="4151607910" sldId="317"/>
            <ac:spMk id="2" creationId="{DDC7E591-FDDE-F24A-A68A-7104458DBB69}"/>
          </ac:spMkLst>
        </pc:spChg>
        <pc:spChg chg="mod">
          <ac:chgData name="Michaeljon Miller" userId="c575fe5cddd8b8cf" providerId="LiveId" clId="{1EFB13F6-913F-F144-BEEA-4A1476408716}" dt="2019-02-05T04:18:33.186" v="65" actId="12"/>
          <ac:spMkLst>
            <pc:docMk/>
            <pc:sldMk cId="4151607910" sldId="317"/>
            <ac:spMk id="3" creationId="{99F3DDD6-3BD4-5C45-B559-1CFC91368E1C}"/>
          </ac:spMkLst>
        </pc:spChg>
      </pc:sldChg>
    </pc:docChg>
  </pc:docChgLst>
  <pc:docChgLst>
    <pc:chgData name="Michaeljon Miller" userId="c575fe5cddd8b8cf" providerId="LiveId" clId="{112632DF-99AC-A74F-B00A-3EA004F12A3E}"/>
    <pc:docChg chg="undo custSel addSld modSld">
      <pc:chgData name="Michaeljon Miller" userId="c575fe5cddd8b8cf" providerId="LiveId" clId="{112632DF-99AC-A74F-B00A-3EA004F12A3E}" dt="2018-05-29T18:46:03.135" v="413" actId="20577"/>
      <pc:docMkLst>
        <pc:docMk/>
      </pc:docMkLst>
      <pc:sldChg chg="modSp">
        <pc:chgData name="Michaeljon Miller" userId="c575fe5cddd8b8cf" providerId="LiveId" clId="{112632DF-99AC-A74F-B00A-3EA004F12A3E}" dt="2018-05-29T18:46:03.135" v="413" actId="20577"/>
        <pc:sldMkLst>
          <pc:docMk/>
          <pc:sldMk cId="2052973451" sldId="258"/>
        </pc:sldMkLst>
        <pc:spChg chg="mod">
          <ac:chgData name="Michaeljon Miller" userId="c575fe5cddd8b8cf" providerId="LiveId" clId="{112632DF-99AC-A74F-B00A-3EA004F12A3E}" dt="2018-05-29T18:46:03.135" v="413" actId="20577"/>
          <ac:spMkLst>
            <pc:docMk/>
            <pc:sldMk cId="2052973451" sldId="258"/>
            <ac:spMk id="12291" creationId="{00000000-0000-0000-0000-000000000000}"/>
          </ac:spMkLst>
        </pc:spChg>
      </pc:sldChg>
      <pc:sldChg chg="addSp delSp modSp add">
        <pc:chgData name="Michaeljon Miller" userId="c575fe5cddd8b8cf" providerId="LiveId" clId="{112632DF-99AC-A74F-B00A-3EA004F12A3E}" dt="2018-05-29T18:43:19.341" v="25" actId="20577"/>
        <pc:sldMkLst>
          <pc:docMk/>
          <pc:sldMk cId="1200653884" sldId="314"/>
        </pc:sldMkLst>
        <pc:spChg chg="del">
          <ac:chgData name="Michaeljon Miller" userId="c575fe5cddd8b8cf" providerId="LiveId" clId="{112632DF-99AC-A74F-B00A-3EA004F12A3E}" dt="2018-05-29T18:43:12.579" v="1"/>
          <ac:spMkLst>
            <pc:docMk/>
            <pc:sldMk cId="1200653884" sldId="314"/>
            <ac:spMk id="2" creationId="{1924744F-B766-FE43-A5C7-5D6F945C96D7}"/>
          </ac:spMkLst>
        </pc:spChg>
        <pc:spChg chg="del">
          <ac:chgData name="Michaeljon Miller" userId="c575fe5cddd8b8cf" providerId="LiveId" clId="{112632DF-99AC-A74F-B00A-3EA004F12A3E}" dt="2018-05-29T18:43:12.579" v="1"/>
          <ac:spMkLst>
            <pc:docMk/>
            <pc:sldMk cId="1200653884" sldId="314"/>
            <ac:spMk id="3" creationId="{14490E21-4C7A-CC44-B265-B612B096F8E0}"/>
          </ac:spMkLst>
        </pc:spChg>
        <pc:spChg chg="add mod">
          <ac:chgData name="Michaeljon Miller" userId="c575fe5cddd8b8cf" providerId="LiveId" clId="{112632DF-99AC-A74F-B00A-3EA004F12A3E}" dt="2018-05-29T18:43:19.341" v="25" actId="20577"/>
          <ac:spMkLst>
            <pc:docMk/>
            <pc:sldMk cId="1200653884" sldId="314"/>
            <ac:spMk id="4" creationId="{F8098551-606D-E649-9148-C048A03774C3}"/>
          </ac:spMkLst>
        </pc:spChg>
        <pc:spChg chg="add mod">
          <ac:chgData name="Michaeljon Miller" userId="c575fe5cddd8b8cf" providerId="LiveId" clId="{112632DF-99AC-A74F-B00A-3EA004F12A3E}" dt="2018-05-29T18:43:12.579" v="1"/>
          <ac:spMkLst>
            <pc:docMk/>
            <pc:sldMk cId="1200653884" sldId="314"/>
            <ac:spMk id="5" creationId="{5AC7440C-7DBB-944C-933E-AD682EF024D8}"/>
          </ac:spMkLst>
        </pc:spChg>
      </pc:sldChg>
      <pc:sldChg chg="addSp delSp modSp add">
        <pc:chgData name="Michaeljon Miller" userId="c575fe5cddd8b8cf" providerId="LiveId" clId="{112632DF-99AC-A74F-B00A-3EA004F12A3E}" dt="2018-05-29T18:45:40.609" v="411" actId="20577"/>
        <pc:sldMkLst>
          <pc:docMk/>
          <pc:sldMk cId="1531260572" sldId="315"/>
        </pc:sldMkLst>
        <pc:spChg chg="del">
          <ac:chgData name="Michaeljon Miller" userId="c575fe5cddd8b8cf" providerId="LiveId" clId="{112632DF-99AC-A74F-B00A-3EA004F12A3E}" dt="2018-05-29T18:43:24.929" v="27"/>
          <ac:spMkLst>
            <pc:docMk/>
            <pc:sldMk cId="1531260572" sldId="315"/>
            <ac:spMk id="2" creationId="{CBE251FF-A1BC-5246-ACF7-167394D1A05B}"/>
          </ac:spMkLst>
        </pc:spChg>
        <pc:spChg chg="del">
          <ac:chgData name="Michaeljon Miller" userId="c575fe5cddd8b8cf" providerId="LiveId" clId="{112632DF-99AC-A74F-B00A-3EA004F12A3E}" dt="2018-05-29T18:43:24.929" v="27"/>
          <ac:spMkLst>
            <pc:docMk/>
            <pc:sldMk cId="1531260572" sldId="315"/>
            <ac:spMk id="3" creationId="{FAE46416-64B8-C146-A643-B830EEE0A69C}"/>
          </ac:spMkLst>
        </pc:spChg>
        <pc:spChg chg="add mod">
          <ac:chgData name="Michaeljon Miller" userId="c575fe5cddd8b8cf" providerId="LiveId" clId="{112632DF-99AC-A74F-B00A-3EA004F12A3E}" dt="2018-05-29T18:43:34.308" v="53" actId="20577"/>
          <ac:spMkLst>
            <pc:docMk/>
            <pc:sldMk cId="1531260572" sldId="315"/>
            <ac:spMk id="4" creationId="{B10F2655-A7C4-E443-A9A7-CC0E3C5BFC6C}"/>
          </ac:spMkLst>
        </pc:spChg>
        <pc:spChg chg="add del mod">
          <ac:chgData name="Michaeljon Miller" userId="c575fe5cddd8b8cf" providerId="LiveId" clId="{112632DF-99AC-A74F-B00A-3EA004F12A3E}" dt="2018-05-29T18:45:40.609" v="411" actId="20577"/>
          <ac:spMkLst>
            <pc:docMk/>
            <pc:sldMk cId="1531260572" sldId="315"/>
            <ac:spMk id="5" creationId="{F9803E86-C7B8-9647-A57F-A40BACE1D1B6}"/>
          </ac:spMkLst>
        </pc:spChg>
        <pc:spChg chg="add del mod">
          <ac:chgData name="Michaeljon Miller" userId="c575fe5cddd8b8cf" providerId="LiveId" clId="{112632DF-99AC-A74F-B00A-3EA004F12A3E}" dt="2018-05-29T18:44:09.756" v="145" actId="478"/>
          <ac:spMkLst>
            <pc:docMk/>
            <pc:sldMk cId="1531260572" sldId="315"/>
            <ac:spMk id="7" creationId="{FB869663-1514-3945-94E1-BD522C75FA4D}"/>
          </ac:spMkLst>
        </pc:spChg>
      </pc:sldChg>
    </pc:docChg>
  </pc:docChgLst>
  <pc:docChgLst>
    <pc:chgData name="Michaeljon Miller" userId="c575fe5cddd8b8cf" providerId="LiveId" clId="{25658F88-3D46-B246-B047-31AF239EDBA8}"/>
    <pc:docChg chg="modSld">
      <pc:chgData name="Michaeljon Miller" userId="c575fe5cddd8b8cf" providerId="LiveId" clId="{25658F88-3D46-B246-B047-31AF239EDBA8}" dt="2020-01-22T01:12:08.373" v="40" actId="20577"/>
      <pc:docMkLst>
        <pc:docMk/>
      </pc:docMkLst>
      <pc:sldChg chg="modSp">
        <pc:chgData name="Michaeljon Miller" userId="c575fe5cddd8b8cf" providerId="LiveId" clId="{25658F88-3D46-B246-B047-31AF239EDBA8}" dt="2020-01-22T01:11:59.633" v="33" actId="20577"/>
        <pc:sldMkLst>
          <pc:docMk/>
          <pc:sldMk cId="4855606" sldId="259"/>
        </pc:sldMkLst>
        <pc:spChg chg="mod">
          <ac:chgData name="Michaeljon Miller" userId="c575fe5cddd8b8cf" providerId="LiveId" clId="{25658F88-3D46-B246-B047-31AF239EDBA8}" dt="2020-01-22T01:11:59.633" v="33" actId="20577"/>
          <ac:spMkLst>
            <pc:docMk/>
            <pc:sldMk cId="4855606" sldId="259"/>
            <ac:spMk id="3" creationId="{00000000-0000-0000-0000-000000000000}"/>
          </ac:spMkLst>
        </pc:spChg>
      </pc:sldChg>
      <pc:sldChg chg="modSp">
        <pc:chgData name="Michaeljon Miller" userId="c575fe5cddd8b8cf" providerId="LiveId" clId="{25658F88-3D46-B246-B047-31AF239EDBA8}" dt="2020-01-22T01:12:08.373" v="40" actId="20577"/>
        <pc:sldMkLst>
          <pc:docMk/>
          <pc:sldMk cId="2651837970" sldId="260"/>
        </pc:sldMkLst>
        <pc:spChg chg="mod">
          <ac:chgData name="Michaeljon Miller" userId="c575fe5cddd8b8cf" providerId="LiveId" clId="{25658F88-3D46-B246-B047-31AF239EDBA8}" dt="2020-01-22T01:12:08.373" v="40" actId="20577"/>
          <ac:spMkLst>
            <pc:docMk/>
            <pc:sldMk cId="2651837970" sldId="260"/>
            <ac:spMk id="1331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34732-3BD1-6246-A8E3-B710C36275E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E1C3A-786C-E04B-BDB7-E0715FE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FE1EF-7B21-8F47-B3C8-9DCE44EB3E6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BAEC6-1390-5645-8AA9-0FE9124C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0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BAEC6-1390-5645-8AA9-0FE9124CD3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box is a class, with necessary attributes and operations specified.</a:t>
            </a:r>
          </a:p>
          <a:p>
            <a:r>
              <a:rPr lang="en-US" dirty="0"/>
              <a:t>Navigability arrows show which classes can reference which others.</a:t>
            </a:r>
          </a:p>
          <a:p>
            <a:r>
              <a:rPr lang="en-US" dirty="0"/>
              <a:t>Cardinality marked in bi-directional manner on arrows.</a:t>
            </a:r>
          </a:p>
          <a:p>
            <a:r>
              <a:rPr lang="en-US" dirty="0"/>
              <a:t>The classes together represent the complete system; thus the the classes are a </a:t>
            </a:r>
            <a:r>
              <a:rPr lang="en-US" i="1" dirty="0"/>
              <a:t>partitioning </a:t>
            </a:r>
            <a:r>
              <a:rPr lang="en-US" dirty="0"/>
              <a:t> of the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C7E7-C8BA-B94A-91BC-F03C991D9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C7E7-C8BA-B94A-91BC-F03C991D98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C7E7-C8BA-B94A-91BC-F03C991D9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0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last is more complicated and realistic use case diagram.  It captures several key use cases for the system.</a:t>
            </a:r>
          </a:p>
          <a:p>
            <a:r>
              <a:rPr lang="en-US" sz="1200" dirty="0"/>
              <a:t>Note the multiple actors.  In particular, </a:t>
            </a:r>
            <a:r>
              <a:rPr lang="ja-JP" altLang="en-US" sz="1200" dirty="0">
                <a:latin typeface="Arial"/>
              </a:rPr>
              <a:t>‘</a:t>
            </a:r>
            <a:r>
              <a:rPr lang="en-US" sz="1200" dirty="0"/>
              <a:t>AP wire</a:t>
            </a:r>
            <a:r>
              <a:rPr lang="ja-JP" altLang="en-US" sz="1200" dirty="0">
                <a:latin typeface="Arial"/>
              </a:rPr>
              <a:t>’</a:t>
            </a:r>
            <a:r>
              <a:rPr lang="en-US" sz="1200" dirty="0"/>
              <a:t> is an actor, with an important interaction with the system, but is not a person (or even a computer system, necessarily).</a:t>
            </a:r>
          </a:p>
          <a:p>
            <a:r>
              <a:rPr lang="en-US" sz="1200" dirty="0"/>
              <a:t>The notes between &lt;&lt; &gt;&gt; marks are </a:t>
            </a:r>
            <a:r>
              <a:rPr lang="en-US" sz="1200" i="1" dirty="0"/>
              <a:t>stereotypes:</a:t>
            </a:r>
            <a:r>
              <a:rPr lang="en-US" sz="1200" dirty="0"/>
              <a:t>  identifiers added to make the diagram more informative.  Here they differentiate between different roles (</a:t>
            </a:r>
            <a:r>
              <a:rPr lang="en-US" sz="1200" dirty="0" err="1"/>
              <a:t>ie</a:t>
            </a:r>
            <a:r>
              <a:rPr lang="en-US" sz="1200" dirty="0"/>
              <a:t>, different meanings of an arrow in this diagram).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C7E7-C8BA-B94A-91BC-F03C991D9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Each box with connected line represents a distinct thing, where all the things </a:t>
            </a:r>
            <a:r>
              <a:rPr lang="en-US" sz="1200" dirty="0" err="1"/>
              <a:t>aren</a:t>
            </a:r>
            <a:r>
              <a:rPr lang="ja-JP" altLang="en-US" sz="1200" dirty="0">
                <a:latin typeface="Arial"/>
              </a:rPr>
              <a:t>’</a:t>
            </a:r>
            <a:r>
              <a:rPr lang="en-US" sz="1200" dirty="0"/>
              <a:t>t necessarily in the same piece of software, or software at all.</a:t>
            </a:r>
          </a:p>
          <a:p>
            <a:r>
              <a:rPr lang="en-US" sz="1200" dirty="0"/>
              <a:t>Arrows indicate </a:t>
            </a:r>
            <a:r>
              <a:rPr lang="en-US" sz="1200" i="1" dirty="0"/>
              <a:t>message passing</a:t>
            </a:r>
            <a:r>
              <a:rPr lang="en-US" sz="1200" dirty="0"/>
              <a:t>.  That is, an arrow indicates that one thing tells another thing to do something.</a:t>
            </a:r>
          </a:p>
          <a:p>
            <a:r>
              <a:rPr lang="en-US" sz="1200" dirty="0"/>
              <a:t>Reverse arrows are implied.  If arrow goes from A to B, and then immediately afterward an arrow goes from A to something else, it is understood that B completed it</a:t>
            </a:r>
            <a:r>
              <a:rPr lang="ja-JP" altLang="en-US" sz="1200" dirty="0">
                <a:latin typeface="Arial"/>
              </a:rPr>
              <a:t>’</a:t>
            </a:r>
            <a:r>
              <a:rPr lang="en-US" sz="1200" dirty="0"/>
              <a:t>s operation and returned control (and a result, probably) to A.</a:t>
            </a:r>
          </a:p>
          <a:p>
            <a:r>
              <a:rPr lang="en-US" sz="1200" dirty="0"/>
              <a:t>Time runs down the page.  An comes before an arrow that is below it.</a:t>
            </a:r>
          </a:p>
          <a:p>
            <a:r>
              <a:rPr lang="en-US" sz="1200" dirty="0"/>
              <a:t>Bracketed expressions indicate conditions.  In the diagram, an error document is returned if the </a:t>
            </a:r>
            <a:r>
              <a:rPr lang="en-US" sz="1200" dirty="0" err="1"/>
              <a:t>fileLoad</a:t>
            </a:r>
            <a:r>
              <a:rPr lang="en-US" sz="1200" dirty="0"/>
              <a:t>() operation returns and error.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EC7E7-C8BA-B94A-91BC-F03C991D98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</a:t>
            </a:r>
            <a:r>
              <a:rPr lang="en-US" baseline="0" dirty="0"/>
              <a:t> of SD: </a:t>
            </a:r>
            <a:r>
              <a:rPr lang="en-US" dirty="0"/>
              <a:t>define event sequences that result in some desired outcome – focus on order</a:t>
            </a:r>
          </a:p>
          <a:p>
            <a:endParaRPr lang="en-US" dirty="0"/>
          </a:p>
          <a:p>
            <a:r>
              <a:rPr lang="en-US" dirty="0"/>
              <a:t>These return messages are optional; a return message is drawn as a dotted line with an open arrowhead back to the originating lifeline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BAEC6-1390-5645-8AA9-0FE9124CD3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3799-2654-634B-9C1E-A2B07416BE85}" type="datetime1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5D47-78B8-3E48-B7BA-E7B1BE80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3D3B-D9C9-C54A-9056-D8830A7D1601}" type="datetime1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74EA-A4EF-E141-96FC-974D129A292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9645-4F94-184F-AFB4-FEEF0FF88CF9}" type="datetime1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BD2A-BE8D-CD40-A97D-598245F9C74A}" type="datetime1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F772-1AF1-8C49-8C0A-F2672EB91D90}" type="datetime1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734F-2497-5B40-91FC-35A24592A0FF}" type="datetime1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D058-D4FA-2B49-BA0E-9171FBBFF883}" type="datetime1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E28E-E53A-EA43-870E-A75936371A36}" type="datetime1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1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9EE4-1DFD-A64B-8B7A-ADBB163FA829}" type="datetime1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5D47-78B8-3E48-B7BA-E7B1BE80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5231-2C90-5440-A601-AE3E2AB9C10F}" type="datetime1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73B4-E690-9E4E-869F-AD7B0411C630}" type="datetime1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Len Bass, Paul Clements, Rick Kazman,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5997-BA03-0E48-AD49-AAC86603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g.org/spec/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UML_too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240808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modeling diagrams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Define the static architecture of a model </a:t>
            </a:r>
          </a:p>
          <a:p>
            <a:pPr marL="0" indent="0">
              <a:buNone/>
            </a:pPr>
            <a:r>
              <a:rPr lang="en-US" dirty="0"/>
              <a:t>Model the 'things' that make up a model </a:t>
            </a:r>
          </a:p>
          <a:p>
            <a:pPr marL="457200" lvl="1" indent="0">
              <a:buNone/>
            </a:pPr>
            <a:r>
              <a:rPr lang="en-US" dirty="0"/>
              <a:t>classes, objects, interfaces and physical components  </a:t>
            </a:r>
          </a:p>
          <a:p>
            <a:pPr marL="0" indent="0">
              <a:buNone/>
            </a:pPr>
            <a:r>
              <a:rPr lang="en-US" dirty="0"/>
              <a:t>Model the relationships and dependencies between elements</a:t>
            </a:r>
          </a:p>
          <a:p>
            <a:pPr marL="0" indent="0">
              <a:buNone/>
            </a:pPr>
            <a:r>
              <a:rPr lang="en-US" dirty="0"/>
              <a:t>Package diagrams </a:t>
            </a:r>
          </a:p>
          <a:p>
            <a:pPr marL="457200" lvl="1" indent="0">
              <a:buNone/>
            </a:pPr>
            <a:r>
              <a:rPr lang="en-US" dirty="0"/>
              <a:t>Used to divide the model into logical containers, or 'packages', and describe the interactions between them at a high level</a:t>
            </a:r>
          </a:p>
          <a:p>
            <a:pPr marL="0" indent="0">
              <a:buNone/>
            </a:pPr>
            <a:r>
              <a:rPr lang="en-US" dirty="0"/>
              <a:t>Class or Structural diagrams  </a:t>
            </a:r>
          </a:p>
          <a:p>
            <a:pPr marL="457200" lvl="1" indent="0">
              <a:buNone/>
            </a:pPr>
            <a:r>
              <a:rPr lang="en-US" dirty="0"/>
              <a:t>Define the basic building blocks of a model: the types, classes and general materials used to construct a full model</a:t>
            </a:r>
          </a:p>
        </p:txBody>
      </p:sp>
    </p:spTree>
    <p:extLst>
      <p:ext uri="{BB962C8B-B14F-4D97-AF65-F5344CB8AC3E}">
        <p14:creationId xmlns:p14="http://schemas.microsoft.com/office/powerpoint/2010/main" val="104592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modeling diagrams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Object diagrams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Show how instances of structural elements are related and used at run-time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Composite Structure diagrams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Provide a means of layering an element's structure and focusing on inner detail, construction and relationships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Component diagrams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Used to model higher level or more complex structures, usually built up from one or more classes, and providing a well defined interface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Deployment diagrams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Show the physical disposition of significant artifacts within a real-world setting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0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modeling diagrams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Capture the varieties of interaction and instantaneous states within a model as it 'executes' over time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Tracking how the system will act in a real-world environment, and observing the effects of an operation or event, including its results.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Use Case diagrams</a:t>
            </a:r>
            <a:r>
              <a:rPr lang="en-US" dirty="0"/>
              <a:t>: </a:t>
            </a:r>
            <a:r>
              <a:rPr lang="en-US" sz="2200" dirty="0"/>
              <a:t>used to model user/system interactions. They define behavior, requirements and constraints in the form of scripts or scenarios.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Activity diagrams</a:t>
            </a:r>
            <a:r>
              <a:rPr lang="en-US" sz="2400" dirty="0"/>
              <a:t>: </a:t>
            </a:r>
            <a:r>
              <a:rPr lang="en-US" sz="2200" dirty="0"/>
              <a:t>have a wide number of uses, from defining basic program flow, to capturing the decision points and actions within any generalized process.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State Machine diagrams</a:t>
            </a:r>
            <a:r>
              <a:rPr lang="en-US" dirty="0"/>
              <a:t>: </a:t>
            </a:r>
            <a:r>
              <a:rPr lang="en-US" sz="2200" dirty="0"/>
              <a:t>are essential to understanding the instant to instant condition, or "run state" of a model when it executes</a:t>
            </a:r>
          </a:p>
        </p:txBody>
      </p:sp>
    </p:spTree>
    <p:extLst>
      <p:ext uri="{BB962C8B-B14F-4D97-AF65-F5344CB8AC3E}">
        <p14:creationId xmlns:p14="http://schemas.microsoft.com/office/powerpoint/2010/main" val="315209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modeling diagrams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Communication diagrams: </a:t>
            </a:r>
            <a:r>
              <a:rPr lang="en-US" sz="2200" dirty="0"/>
              <a:t>show the network, and sequence, of messages or communications between objects at run-time, during a collaboration instance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Sequence diagrams: </a:t>
            </a:r>
            <a:r>
              <a:rPr lang="en-US" sz="2200" dirty="0"/>
              <a:t>are closely related to communication diagrams and show the sequence of messages passed between objects using a vertical timeline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Timing diagrams</a:t>
            </a:r>
            <a:r>
              <a:rPr lang="en-US" dirty="0"/>
              <a:t>: </a:t>
            </a:r>
            <a:r>
              <a:rPr lang="en-US" sz="2200" dirty="0"/>
              <a:t>use sequence and state diagrams to provide a view of an object's state over time, and messages which modify that state.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Interaction Overview diagrams:</a:t>
            </a:r>
            <a:r>
              <a:rPr lang="en-US" b="1" dirty="0"/>
              <a:t> </a:t>
            </a:r>
            <a:r>
              <a:rPr lang="en-US" sz="2200" dirty="0"/>
              <a:t>fuse activity and sequence diagrams to allow interaction fragments to be easily combined with decision points and flows 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18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modeling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929ACE-BDEC-4444-A1F1-F79A02D2D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0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6407150" y="2393950"/>
            <a:ext cx="1652588" cy="304800"/>
            <a:chOff x="2750" y="3237"/>
            <a:chExt cx="1041" cy="192"/>
          </a:xfrm>
        </p:grpSpPr>
        <p:sp>
          <p:nvSpPr>
            <p:cNvPr id="18435" name="Line 3"/>
            <p:cNvSpPr>
              <a:spLocks noChangeShapeType="1"/>
            </p:cNvSpPr>
            <p:nvPr/>
          </p:nvSpPr>
          <p:spPr bwMode="auto">
            <a:xfrm rot="10800000">
              <a:off x="2927" y="33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6" name="Oval 4"/>
            <p:cNvSpPr>
              <a:spLocks noChangeArrowheads="1"/>
            </p:cNvSpPr>
            <p:nvPr/>
          </p:nvSpPr>
          <p:spPr bwMode="auto">
            <a:xfrm rot="10800000">
              <a:off x="2783" y="326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2750" y="3237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structures</a:t>
            </a:r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8077200" y="2057400"/>
            <a:ext cx="1828800" cy="990600"/>
            <a:chOff x="3840" y="1296"/>
            <a:chExt cx="1152" cy="624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840" y="1296"/>
              <a:ext cx="115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r>
                <a:rPr lang="en-US"/>
                <a:t>Component B</a:t>
              </a:r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4656" y="1402"/>
            <a:ext cx="22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Visio" r:id="rId3" imgW="808863" imgH="488823" progId="Visio.Drawing.11">
                    <p:embed/>
                  </p:oleObj>
                </mc:Choice>
                <mc:Fallback>
                  <p:oleObj name="Visio" r:id="rId3" imgW="808863" imgH="488823" progId="Visio.Drawing.11">
                    <p:embed/>
                    <p:pic>
                      <p:nvPicPr>
                        <p:cNvPr id="1844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402"/>
                          <a:ext cx="222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4343400" y="2438400"/>
            <a:ext cx="1600200" cy="228600"/>
            <a:chOff x="1296" y="2524"/>
            <a:chExt cx="1008" cy="144"/>
          </a:xfrm>
        </p:grpSpPr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1296" y="25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2160" y="25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2514600" y="2057400"/>
            <a:ext cx="1828800" cy="990600"/>
            <a:chOff x="864" y="1296"/>
            <a:chExt cx="1152" cy="624"/>
          </a:xfrm>
        </p:grpSpPr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864" y="1296"/>
              <a:ext cx="1152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r>
                <a:rPr lang="en-US"/>
                <a:t>Component A</a:t>
              </a:r>
            </a:p>
          </p:txBody>
        </p:sp>
        <p:graphicFrame>
          <p:nvGraphicFramePr>
            <p:cNvPr id="18447" name="Object 15"/>
            <p:cNvGraphicFramePr>
              <a:graphicFrameLocks noChangeAspect="1"/>
            </p:cNvGraphicFramePr>
            <p:nvPr/>
          </p:nvGraphicFramePr>
          <p:xfrm>
            <a:off x="1680" y="1402"/>
            <a:ext cx="22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Visio" r:id="rId5" imgW="808863" imgH="488823" progId="Visio.Drawing.11">
                    <p:embed/>
                  </p:oleObj>
                </mc:Choice>
                <mc:Fallback>
                  <p:oleObj name="Visio" r:id="rId5" imgW="808863" imgH="488823" progId="Visio.Drawing.11">
                    <p:embed/>
                    <p:pic>
                      <p:nvPicPr>
                        <p:cNvPr id="1844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02"/>
                          <a:ext cx="222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678363" y="3289300"/>
            <a:ext cx="1084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alibri" charset="0"/>
              </a:rPr>
              <a:t>Provided </a:t>
            </a:r>
          </a:p>
          <a:p>
            <a:r>
              <a:rPr lang="en-US" b="1">
                <a:latin typeface="Calibri" charset="0"/>
              </a:rPr>
              <a:t>interface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904038" y="3321050"/>
            <a:ext cx="1096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alibri" charset="0"/>
              </a:rPr>
              <a:t>Required </a:t>
            </a:r>
          </a:p>
          <a:p>
            <a:r>
              <a:rPr lang="en-US" b="1">
                <a:latin typeface="Calibri" charset="0"/>
              </a:rPr>
              <a:t>interface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057401" y="4805364"/>
            <a:ext cx="85819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alibri" charset="0"/>
              </a:rPr>
              <a:t>Components are building blocks</a:t>
            </a:r>
          </a:p>
          <a:p>
            <a:r>
              <a:rPr lang="en-US" sz="2400" dirty="0">
                <a:latin typeface="Calibri" charset="0"/>
              </a:rPr>
              <a:t>Higher level of abstraction than the class diagrams</a:t>
            </a:r>
          </a:p>
          <a:p>
            <a:r>
              <a:rPr lang="en-US" sz="2400" dirty="0">
                <a:latin typeface="Calibri" charset="0"/>
              </a:rPr>
              <a:t>Each component is implemented by one or more classes at runtime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8686800" y="464430"/>
            <a:ext cx="1828800" cy="99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&lt;&lt;component&gt;&gt;</a:t>
            </a:r>
          </a:p>
          <a:p>
            <a:pPr algn="ctr"/>
            <a:r>
              <a:rPr lang="en-US" dirty="0"/>
              <a:t>Component A</a:t>
            </a:r>
          </a:p>
        </p:txBody>
      </p:sp>
    </p:spTree>
    <p:extLst>
      <p:ext uri="{BB962C8B-B14F-4D97-AF65-F5344CB8AC3E}">
        <p14:creationId xmlns:p14="http://schemas.microsoft.com/office/powerpoint/2010/main" val="30915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25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27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/>
      <p:bldP spid="18449" grpId="0"/>
      <p:bldP spid="184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port is a typed element that represents an externally visible part of a containing classifier instance </a:t>
            </a:r>
          </a:p>
          <a:p>
            <a:pPr marL="0" indent="0">
              <a:buNone/>
            </a:pPr>
            <a:r>
              <a:rPr lang="en-US" dirty="0"/>
              <a:t>Ports on component diagrams allows for a service or behavior to be specified to its environment as well as a service or behavior that a component requires. </a:t>
            </a:r>
          </a:p>
          <a:p>
            <a:pPr marL="0" indent="0">
              <a:buNone/>
            </a:pPr>
            <a:r>
              <a:rPr lang="en-US" dirty="0"/>
              <a:t>Ports may specify inputs and outputs as they can operate bi-directionally.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5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and interfaces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458528" y="1600200"/>
            <a:ext cx="5099275" cy="1927226"/>
            <a:chOff x="672" y="2592"/>
            <a:chExt cx="4457" cy="17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72" y="2592"/>
              <a:ext cx="4368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152" y="2928"/>
              <a:ext cx="3977" cy="1291"/>
              <a:chOff x="1152" y="2928"/>
              <a:chExt cx="3977" cy="1291"/>
            </a:xfrm>
          </p:grpSpPr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1152" y="2928"/>
                <a:ext cx="1152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Component B</a:t>
                </a:r>
              </a:p>
            </p:txBody>
          </p:sp>
          <p:graphicFrame>
            <p:nvGraphicFramePr>
              <p:cNvPr id="8" name="Object 8"/>
              <p:cNvGraphicFramePr>
                <a:graphicFrameLocks noChangeAspect="1"/>
              </p:cNvGraphicFramePr>
              <p:nvPr/>
            </p:nvGraphicFramePr>
            <p:xfrm>
              <a:off x="1968" y="3034"/>
              <a:ext cx="222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" name="Visio" r:id="rId3" imgW="808863" imgH="488823" progId="Visio.Drawing.11">
                      <p:embed/>
                    </p:oleObj>
                  </mc:Choice>
                  <mc:Fallback>
                    <p:oleObj name="Visio" r:id="rId3" imgW="808863" imgH="488823" progId="Visio.Drawing.11">
                      <p:embed/>
                      <p:pic>
                        <p:nvPicPr>
                          <p:cNvPr id="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3034"/>
                            <a:ext cx="222" cy="15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2208" y="3696"/>
                <a:ext cx="240" cy="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 rot="10800000">
                <a:off x="2448" y="3840"/>
                <a:ext cx="513" cy="192"/>
                <a:chOff x="2750" y="3237"/>
                <a:chExt cx="1041" cy="192"/>
              </a:xfrm>
            </p:grpSpPr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 rot="10800000">
                  <a:off x="2927" y="334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Oval 12"/>
                <p:cNvSpPr>
                  <a:spLocks noChangeArrowheads="1"/>
                </p:cNvSpPr>
                <p:nvPr/>
              </p:nvSpPr>
              <p:spPr bwMode="auto">
                <a:xfrm rot="10800000">
                  <a:off x="2783" y="3264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13"/>
                <p:cNvSpPr>
                  <a:spLocks noChangeArrowheads="1"/>
                </p:cNvSpPr>
                <p:nvPr/>
              </p:nvSpPr>
              <p:spPr bwMode="auto">
                <a:xfrm>
                  <a:off x="2750" y="3237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2448" y="37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auto">
              <a:xfrm>
                <a:off x="2880" y="369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3110" y="3575"/>
                <a:ext cx="2019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Interface 1, Interface 2</a:t>
                </a:r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3024" y="3888"/>
                <a:ext cx="1042" cy="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Interface 3</a:t>
                </a:r>
              </a:p>
            </p:txBody>
          </p:sp>
        </p:grpSp>
      </p:grpSp>
      <p:pic>
        <p:nvPicPr>
          <p:cNvPr id="18" name="Picture 5" descr="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81" y="4125228"/>
            <a:ext cx="4271963" cy="2481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7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components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23" y="1708666"/>
            <a:ext cx="6400800" cy="139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0808" y="1524000"/>
            <a:ext cx="384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ways to depict components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91714"/>
            <a:ext cx="2501900" cy="237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8806" y="3549382"/>
            <a:ext cx="359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ways to depict interfaces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75" y="3918714"/>
            <a:ext cx="5778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3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89325"/>
            <a:ext cx="5943600" cy="337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4937002"/>
            <a:ext cx="1778000" cy="113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0828" y="4802814"/>
            <a:ext cx="22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Depicting Subsystems</a:t>
            </a:r>
          </a:p>
        </p:txBody>
      </p:sp>
    </p:spTree>
    <p:extLst>
      <p:ext uri="{BB962C8B-B14F-4D97-AF65-F5344CB8AC3E}">
        <p14:creationId xmlns:p14="http://schemas.microsoft.com/office/powerpoint/2010/main" val="12122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98551-606D-E649-9148-C048A037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UML, before we start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7440C-7DBB-944C-933E-AD682EF02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3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645" y="4133500"/>
            <a:ext cx="4257191" cy="2340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structure diagram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Shows the internal structure of a classifier, including its interaction points to other parts of the system. </a:t>
            </a:r>
          </a:p>
          <a:p>
            <a:pPr marL="0" indent="0">
              <a:buNone/>
            </a:pPr>
            <a:r>
              <a:rPr lang="en-US" dirty="0"/>
              <a:t>A part is an element that represents a set of one or more instances which are owned by a containing classifier instance.</a:t>
            </a:r>
          </a:p>
          <a:p>
            <a:pPr marL="0" indent="0">
              <a:buNone/>
            </a:pPr>
            <a:r>
              <a:rPr lang="en-US" dirty="0"/>
              <a:t>A port is a typed element that represents an externally visible part of a containing classifier instance.</a:t>
            </a:r>
          </a:p>
        </p:txBody>
      </p:sp>
    </p:spTree>
    <p:extLst>
      <p:ext uri="{BB962C8B-B14F-4D97-AF65-F5344CB8AC3E}">
        <p14:creationId xmlns:p14="http://schemas.microsoft.com/office/powerpoint/2010/main" val="32681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inner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4708"/>
            <a:ext cx="82296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1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Motivated by Object-Oriented design and programming concepts</a:t>
            </a:r>
          </a:p>
          <a:p>
            <a:pPr marL="0" indent="0">
              <a:buNone/>
            </a:pPr>
            <a:r>
              <a:rPr lang="en-US" dirty="0"/>
              <a:t>A class diagram partitions the system into areas of responsibility (classes), and shows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associations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(dependencies) between them.  </a:t>
            </a:r>
          </a:p>
          <a:p>
            <a:pPr marL="0" indent="0">
              <a:buNone/>
            </a:pPr>
            <a:r>
              <a:rPr lang="en-US" dirty="0"/>
              <a:t>Attributes (data), operations (methods), constraints, part-of (navigability) and type-of (inheritance) relationships, access, and cardinality (1 to many) may all be noted.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5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perspectives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Class diagrams can make sense at three distinct levels, or perspectives</a:t>
            </a:r>
          </a:p>
          <a:p>
            <a:pPr marL="0" indent="0">
              <a:buNone/>
            </a:pPr>
            <a:endParaRPr lang="en-US" sz="2800"/>
          </a:p>
          <a:p>
            <a:pPr marL="457200" lvl="1" indent="0">
              <a:buNone/>
            </a:pPr>
            <a:r>
              <a:rPr lang="en-US" sz="2400" b="1"/>
              <a:t>Conceptual</a:t>
            </a:r>
            <a:r>
              <a:rPr lang="en-US" sz="2400"/>
              <a:t>:  the diagram represents the concepts in the project domain.  That is, it is a partitioning of the relevant roles and responsibilities in the domain. </a:t>
            </a:r>
          </a:p>
          <a:p>
            <a:pPr marL="457200" lvl="1" indent="0">
              <a:buNone/>
            </a:pPr>
            <a:r>
              <a:rPr lang="en-US" sz="2400" b="1"/>
              <a:t>Specification</a:t>
            </a:r>
            <a:r>
              <a:rPr lang="en-US" sz="2400"/>
              <a:t>:  shows interfaces between components in the software.  Interfaces are independent of implementation.</a:t>
            </a:r>
          </a:p>
          <a:p>
            <a:pPr marL="457200" lvl="1" indent="0">
              <a:buNone/>
            </a:pPr>
            <a:r>
              <a:rPr lang="en-US" sz="2400" b="1"/>
              <a:t>Implementation</a:t>
            </a:r>
            <a:r>
              <a:rPr lang="en-US" sz="2400"/>
              <a:t>:  shows classes that correspond directly to computer code (often Java or C++ classes).  Serves as a blueprint for an actual realization of the software in code.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7F99-24DD-D448-A98B-AF77FCAD258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51" y="1247465"/>
            <a:ext cx="36576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6974" y="1134138"/>
            <a:ext cx="258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 name and type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5822688" y="1318804"/>
            <a:ext cx="2104287" cy="799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19062" y="33892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5414775" y="523586"/>
            <a:ext cx="2104287" cy="799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45666" y="1784623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6441380" y="1969289"/>
            <a:ext cx="2104287" cy="799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65" y="3475820"/>
            <a:ext cx="2692400" cy="1435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4980" y="3139596"/>
            <a:ext cx="2781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 may have default</a:t>
            </a:r>
          </a:p>
          <a:p>
            <a:r>
              <a:rPr lang="en-US" dirty="0"/>
              <a:t>values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 flipV="1">
            <a:off x="3840694" y="3462761"/>
            <a:ext cx="2104287" cy="660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387" y="5219700"/>
            <a:ext cx="3543300" cy="1638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97123" y="4976640"/>
            <a:ext cx="3494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 “in” or “out” designation</a:t>
            </a:r>
          </a:p>
          <a:p>
            <a:r>
              <a:rPr lang="en-US" dirty="0"/>
              <a:t>present if the parameter is input </a:t>
            </a:r>
          </a:p>
          <a:p>
            <a:r>
              <a:rPr lang="en-US" dirty="0"/>
              <a:t>or output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4892837" y="5438306"/>
            <a:ext cx="2104287" cy="522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inheritance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154596"/>
            <a:ext cx="7150100" cy="425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900" y="1"/>
            <a:ext cx="3442100" cy="2048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29594" y="2179500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(alternative)</a:t>
            </a:r>
          </a:p>
        </p:txBody>
      </p:sp>
    </p:spTree>
    <p:extLst>
      <p:ext uri="{BB962C8B-B14F-4D97-AF65-F5344CB8AC3E}">
        <p14:creationId xmlns:p14="http://schemas.microsoft.com/office/powerpoint/2010/main" val="38965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examples </a:t>
            </a:r>
            <a:br>
              <a:rPr lang="en-US" dirty="0"/>
            </a:br>
            <a:r>
              <a:rPr lang="en-US" sz="2400" dirty="0"/>
              <a:t>(A classroom scheduling system:  specification perspective.)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3621-7AE3-9447-91E8-61F12BA2ADDB}" type="slidenum">
              <a:rPr lang="en-US"/>
              <a:pPr/>
              <a:t>26</a:t>
            </a:fld>
            <a:endParaRPr lang="en-US"/>
          </a:p>
        </p:txBody>
      </p:sp>
      <p:pic>
        <p:nvPicPr>
          <p:cNvPr id="19464" name="Picture 8" descr="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1"/>
            <a:ext cx="6934200" cy="4816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4120" y="4781612"/>
            <a:ext cx="1189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Cardinality</a:t>
            </a:r>
          </a:p>
          <a:p>
            <a:r>
              <a:rPr lang="en-US" dirty="0"/>
              <a:t>Directions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08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type of class diagram, package diagrams show dependencies between high-level system component.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 dirty="0"/>
              <a:t>package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 dirty="0"/>
              <a:t> is usually a collection of related classes, and will usually be specified by its own class diagram.</a:t>
            </a:r>
          </a:p>
          <a:p>
            <a:pPr marL="0" indent="0">
              <a:buNone/>
            </a:pPr>
            <a:r>
              <a:rPr lang="en-US" sz="2400" dirty="0"/>
              <a:t>The software in two distinct packages is separate; packages only interact through well-defined interfaces, there is no direct sharing of data or code.</a:t>
            </a:r>
          </a:p>
          <a:p>
            <a:pPr marL="0" indent="0">
              <a:buNone/>
            </a:pPr>
            <a:r>
              <a:rPr lang="en-US" sz="2400" dirty="0"/>
              <a:t>Not all packages in a system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 dirty="0"/>
              <a:t>s package diagram are new software; many packages (components) in a complex system are often already available as existing or off-the-shelf software.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176E-DA38-C34B-BE81-D550B424F79D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9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package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5E7D-F82C-CF45-8AA4-084827DAB154}" type="slidenum">
              <a:rPr lang="en-US"/>
              <a:pPr/>
              <a:t>28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981" y="1410750"/>
            <a:ext cx="73152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87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09" y="-12452"/>
            <a:ext cx="6075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F2655-A7C4-E443-A9A7-CC0E3C5B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vs Design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803E86-C7B8-9647-A57F-A40BACE1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UML is simply a standardized visual model language</a:t>
            </a:r>
          </a:p>
          <a:p>
            <a:pPr marL="0" indent="0">
              <a:buNone/>
            </a:pPr>
            <a:r>
              <a:rPr lang="en-US" dirty="0"/>
              <a:t>Knowing it doesn’t teach you how to </a:t>
            </a:r>
            <a:r>
              <a:rPr lang="en-US" i="1" dirty="0"/>
              <a:t>think in objects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UML is sometimes called a design tool, but that’s not right either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The critical design tool for software development is a mind well educated in design principles.</a:t>
            </a:r>
          </a:p>
        </p:txBody>
      </p:sp>
    </p:spTree>
    <p:extLst>
      <p:ext uri="{BB962C8B-B14F-4D97-AF65-F5344CB8AC3E}">
        <p14:creationId xmlns:p14="http://schemas.microsoft.com/office/powerpoint/2010/main" val="15312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765300"/>
            <a:ext cx="4127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69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Models the run-time architecture of a system </a:t>
            </a:r>
          </a:p>
          <a:p>
            <a:pPr marL="0" indent="0">
              <a:buNone/>
            </a:pPr>
            <a:r>
              <a:rPr lang="en-US" dirty="0"/>
              <a:t>Shows the configuration of the hardware elements (nodes) and how software elements are mapped onto those nodes </a:t>
            </a:r>
          </a:p>
        </p:txBody>
      </p:sp>
      <p:pic>
        <p:nvPicPr>
          <p:cNvPr id="23556" name="Picture 4" descr="dd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dd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56" y="3843339"/>
            <a:ext cx="2800350" cy="2100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Picture 6" descr="dd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86201"/>
            <a:ext cx="8229600" cy="1979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Diagrams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FCDFE-EB42-F944-88D2-A7F04FE2E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example</a:t>
            </a:r>
          </a:p>
        </p:txBody>
      </p:sp>
      <p:pic>
        <p:nvPicPr>
          <p:cNvPr id="5" name="Picture 5" descr="use_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01" y="1981200"/>
            <a:ext cx="4056063" cy="464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igh_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277446"/>
            <a:ext cx="3880425" cy="12033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46238" y="2877134"/>
            <a:ext cx="19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High-level use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2992" y="1611868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Lower-level use case</a:t>
            </a:r>
          </a:p>
        </p:txBody>
      </p:sp>
    </p:spTree>
    <p:extLst>
      <p:ext uri="{BB962C8B-B14F-4D97-AF65-F5344CB8AC3E}">
        <p14:creationId xmlns:p14="http://schemas.microsoft.com/office/powerpoint/2010/main" val="367801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use case example</a:t>
            </a:r>
            <a:br>
              <a:rPr lang="en-US" dirty="0"/>
            </a:br>
            <a:r>
              <a:rPr lang="en-US" sz="2400" dirty="0"/>
              <a:t>(Relationships in a news web site.)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E34-6613-4A48-A301-D05B76B2038E}" type="slidenum">
              <a:rPr lang="en-US"/>
              <a:pPr/>
              <a:t>35</a:t>
            </a:fld>
            <a:endParaRPr lang="en-US"/>
          </a:p>
        </p:txBody>
      </p:sp>
      <p:pic>
        <p:nvPicPr>
          <p:cNvPr id="12293" name="Picture 5" descr="web_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1"/>
            <a:ext cx="6553200" cy="48053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601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Sequence diagram describe algorithms, though usually at a high level:  the operations in a useful sequence diagram specify the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message passing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(method invocation) between objects (classes, roles) in the system.</a:t>
            </a:r>
          </a:p>
          <a:p>
            <a:pPr marL="0" indent="0">
              <a:buNone/>
            </a:pPr>
            <a:r>
              <a:rPr lang="en-US" sz="2400" dirty="0"/>
              <a:t>The notation is based on each object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life span, with message passing marked in time-order between the objects.  Iteration and conditional operations may be specified.</a:t>
            </a:r>
          </a:p>
          <a:p>
            <a:pPr marL="0" indent="0">
              <a:buNone/>
            </a:pPr>
            <a:r>
              <a:rPr lang="en-US" sz="2400" dirty="0"/>
              <a:t>May in principle be used at the same three levels as class diagrams, though the specification level will usually be most useful.  (At the implementation level, you might better use </a:t>
            </a:r>
            <a:r>
              <a:rPr lang="en-US" sz="2400" dirty="0" err="1"/>
              <a:t>pseudocode</a:t>
            </a:r>
            <a:r>
              <a:rPr lang="en-US" sz="2400" dirty="0"/>
              <a:t>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49E8-98A3-274C-A7DF-B01EA2455639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8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sequence diagram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59223" y="1416779"/>
            <a:ext cx="10255624" cy="1320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box with connected line represents a distinct thing, where all the things are not necessarily in the same piece of software, or software at all.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644-F74C-3C4C-B497-6A349C8DC897}" type="slidenum">
              <a:rPr lang="en-US"/>
              <a:pPr/>
              <a:t>37</a:t>
            </a:fld>
            <a:endParaRPr lang="en-US"/>
          </a:p>
        </p:txBody>
      </p:sp>
      <p:pic>
        <p:nvPicPr>
          <p:cNvPr id="23557" name="Picture 5" descr="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48" y="2736998"/>
            <a:ext cx="5728153" cy="4121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36922" y="3577178"/>
            <a:ext cx="41446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Arrows indicate </a:t>
            </a:r>
            <a:r>
              <a:rPr lang="en-US" sz="2000" i="1" dirty="0"/>
              <a:t>message passing</a:t>
            </a:r>
            <a:r>
              <a:rPr lang="en-US" sz="2000" dirty="0"/>
              <a:t>.</a:t>
            </a:r>
          </a:p>
          <a:p>
            <a:r>
              <a:rPr lang="en-US" sz="2000" dirty="0"/>
              <a:t>Reverse arrows are implied.  </a:t>
            </a:r>
          </a:p>
          <a:p>
            <a:r>
              <a:rPr lang="en-US" sz="2000" dirty="0"/>
              <a:t>Time runs down the page.  An comes before an arrow that is below it.</a:t>
            </a:r>
          </a:p>
          <a:p>
            <a:r>
              <a:rPr lang="en-US" sz="2000" dirty="0"/>
              <a:t>Brackets indicate conditions.  </a:t>
            </a:r>
          </a:p>
        </p:txBody>
      </p:sp>
    </p:spTree>
    <p:extLst>
      <p:ext uri="{BB962C8B-B14F-4D97-AF65-F5344CB8AC3E}">
        <p14:creationId xmlns:p14="http://schemas.microsoft.com/office/powerpoint/2010/main" val="462674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sequence diagram</a:t>
            </a:r>
            <a:br>
              <a:rPr lang="en-US" dirty="0"/>
            </a:br>
            <a:r>
              <a:rPr lang="en-US" sz="2400" dirty="0"/>
              <a:t>(with incoming and outgoing messages)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993900"/>
            <a:ext cx="8255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29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83" y="191183"/>
            <a:ext cx="1790700" cy="265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1279" y="1693487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5084" y="1149001"/>
            <a:ext cx="283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Instance Name : Class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985" y="3089553"/>
            <a:ext cx="8255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979D-915D-B24C-BC54-CF3330B5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D61B-544E-EE4C-86E2-A1B18576D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76200"/>
            <a:ext cx="7950200" cy="669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7141452">
            <a:off x="1325344" y="3324713"/>
            <a:ext cx="176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or Loop</a:t>
            </a:r>
          </a:p>
        </p:txBody>
      </p:sp>
    </p:spTree>
    <p:extLst>
      <p:ext uri="{BB962C8B-B14F-4D97-AF65-F5344CB8AC3E}">
        <p14:creationId xmlns:p14="http://schemas.microsoft.com/office/powerpoint/2010/main" val="680006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vs. Asynchronous Message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108200"/>
            <a:ext cx="4622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62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828800"/>
            <a:ext cx="7797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78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diagrams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State diagrams:  similar in function to sequence diagrams, but with focus on the prerequisites for an operation, rather than the exact sequence of actions. </a:t>
            </a:r>
          </a:p>
          <a:p>
            <a:pPr marL="0" indent="0">
              <a:buNone/>
            </a:pPr>
            <a:r>
              <a:rPr lang="en-US" sz="2800" dirty="0"/>
              <a:t>Others:  activity diagrams, collaboration diagrams.</a:t>
            </a:r>
          </a:p>
          <a:p>
            <a:pPr marL="0" indent="0">
              <a:buNone/>
            </a:pPr>
            <a:r>
              <a:rPr lang="en-US" sz="2800" dirty="0"/>
              <a:t>Look in </a:t>
            </a:r>
            <a:r>
              <a:rPr lang="en-US" sz="2800" i="1" dirty="0"/>
              <a:t>UML Distilled</a:t>
            </a:r>
            <a:r>
              <a:rPr lang="en-US" sz="2800" dirty="0"/>
              <a:t> for examples.</a:t>
            </a:r>
          </a:p>
          <a:p>
            <a:pPr marL="0" indent="0">
              <a:buNone/>
            </a:pPr>
            <a:r>
              <a:rPr lang="en-US" sz="2800" dirty="0"/>
              <a:t>Look at </a:t>
            </a:r>
            <a:r>
              <a:rPr lang="en-US" sz="2800" dirty="0" err="1">
                <a:hlinkClick r:id="rId2"/>
              </a:rPr>
              <a:t>www.uml.org</a:t>
            </a:r>
            <a:r>
              <a:rPr lang="en-US" sz="2800" dirty="0"/>
              <a:t> for specification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987-BF89-0841-8E95-9E245F0ED407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5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m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57638"/>
            <a:ext cx="6172200" cy="2900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Shows the lifecycle of an object</a:t>
            </a:r>
          </a:p>
          <a:p>
            <a:pPr marL="457200" lvl="1" indent="0">
              <a:buNone/>
            </a:pPr>
            <a:r>
              <a:rPr lang="en-US" dirty="0"/>
              <a:t>What events it experiences, its transitions and the states it is in between these events.</a:t>
            </a:r>
          </a:p>
          <a:p>
            <a:pPr marL="0" indent="0">
              <a:buNone/>
            </a:pPr>
            <a:r>
              <a:rPr lang="en-US" dirty="0"/>
              <a:t>Represents interesting events and states of an object </a:t>
            </a:r>
          </a:p>
          <a:p>
            <a:pPr marL="457200" lvl="1" indent="0">
              <a:buNone/>
            </a:pPr>
            <a:r>
              <a:rPr lang="en-US" dirty="0"/>
              <a:t>And the behavior of the an object in reaction to events</a:t>
            </a:r>
          </a:p>
          <a:p>
            <a:pPr marL="0" indent="0">
              <a:buNone/>
            </a:pPr>
            <a:r>
              <a:rPr lang="en-US" dirty="0"/>
              <a:t>Bubbles – states</a:t>
            </a:r>
          </a:p>
          <a:p>
            <a:pPr marL="457200" lvl="1" indent="0">
              <a:buNone/>
            </a:pPr>
            <a:r>
              <a:rPr lang="en-US" dirty="0"/>
              <a:t>Initial state</a:t>
            </a:r>
          </a:p>
          <a:p>
            <a:pPr marL="0" indent="0">
              <a:buNone/>
            </a:pPr>
            <a:r>
              <a:rPr lang="en-US" dirty="0"/>
              <a:t>Arrows – transitions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Event</a:t>
            </a:r>
            <a:r>
              <a:rPr lang="en-US" dirty="0"/>
              <a:t>: a significant or noteworthy occurrence</a:t>
            </a:r>
          </a:p>
          <a:p>
            <a:pPr marL="457200" lvl="1" indent="0">
              <a:buNone/>
            </a:pPr>
            <a:r>
              <a:rPr lang="en-US" dirty="0"/>
              <a:t>E.g., button pushed, telephone is removed from receiver, car is turned on, student is registered, student has graduated, …</a:t>
            </a:r>
          </a:p>
          <a:p>
            <a:pPr marL="0" indent="0">
              <a:buNone/>
            </a:pPr>
            <a:r>
              <a:rPr lang="en-US" b="1" dirty="0"/>
              <a:t>State: </a:t>
            </a:r>
            <a:r>
              <a:rPr lang="en-US" dirty="0"/>
              <a:t>condition of an object at a moment in time</a:t>
            </a:r>
          </a:p>
          <a:p>
            <a:pPr marL="457200" lvl="1" indent="0">
              <a:buNone/>
            </a:pPr>
            <a:r>
              <a:rPr lang="en-US" dirty="0"/>
              <a:t>e.g., telephone is in the state of being idle after received is placed on the hook and until it is taken off the hook</a:t>
            </a:r>
          </a:p>
          <a:p>
            <a:pPr marL="0" indent="0">
              <a:buNone/>
            </a:pPr>
            <a:r>
              <a:rPr lang="en-US" b="1" dirty="0"/>
              <a:t>Transition:</a:t>
            </a:r>
            <a:r>
              <a:rPr lang="en-US" dirty="0"/>
              <a:t> a relationship between two state that indicates that when an event occurs the object moves from a prior state to the subsequent state</a:t>
            </a:r>
          </a:p>
          <a:p>
            <a:pPr marL="457200" lvl="1" indent="0">
              <a:buNone/>
            </a:pPr>
            <a:r>
              <a:rPr lang="en-US" dirty="0"/>
              <a:t>E.g., car is turned off, key is turned and ignition started, car is turned 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07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model the behavior of a complex reactive object in response to events</a:t>
            </a:r>
          </a:p>
          <a:p>
            <a:pPr marL="0" indent="0">
              <a:buNone/>
            </a:pPr>
            <a:r>
              <a:rPr lang="en-US" dirty="0"/>
              <a:t>To model legal sequence of operations – protocols or language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723333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Events [conditions]/actions</a:t>
            </a:r>
          </a:p>
          <a:p>
            <a:pPr marL="457200" lvl="1" indent="0">
              <a:buNone/>
            </a:pPr>
            <a:r>
              <a:rPr lang="en-US" dirty="0"/>
              <a:t>All are optional but you need to understand why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Gas station</a:t>
            </a:r>
          </a:p>
          <a:p>
            <a:pPr marL="914400" lvl="2" indent="0">
              <a:buNone/>
            </a:pPr>
            <a:r>
              <a:rPr lang="en-US" dirty="0"/>
              <a:t>Model sequence of operations when you fill the gas tank of your car</a:t>
            </a:r>
          </a:p>
          <a:p>
            <a:pPr marL="457200" lvl="1" indent="0">
              <a:buNone/>
            </a:pPr>
            <a:r>
              <a:rPr lang="en-US" dirty="0"/>
              <a:t>Model webpage navigation for course registration</a:t>
            </a:r>
          </a:p>
          <a:p>
            <a:pPr marL="457200" lvl="1" indent="0">
              <a:buNone/>
            </a:pPr>
            <a:r>
              <a:rPr lang="en-US" dirty="0"/>
              <a:t>Model a cruise control system in a car</a:t>
            </a:r>
          </a:p>
        </p:txBody>
      </p:sp>
    </p:spTree>
    <p:extLst>
      <p:ext uri="{BB962C8B-B14F-4D97-AF65-F5344CB8AC3E}">
        <p14:creationId xmlns:p14="http://schemas.microsoft.com/office/powerpoint/2010/main" val="3796745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sm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733800"/>
            <a:ext cx="6515100" cy="1722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70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6" descr="sm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53" y="533400"/>
            <a:ext cx="5668962" cy="6129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UML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UML approach comprises several views and models addressing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/>
              <a:t>Static and Dynamic modeling views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UML syntax &amp; semantics are defined via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/>
              <a:t>A metamodel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700" dirty="0"/>
              <a:t>A model that specifies abstract syntax &amp; semantics of UML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/>
              <a:t>Descriptive text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052973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concurrency</a:t>
            </a:r>
          </a:p>
        </p:txBody>
      </p:sp>
      <p:pic>
        <p:nvPicPr>
          <p:cNvPr id="4" name="Picture 7" descr="sm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390775"/>
            <a:ext cx="6691313" cy="3278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E591-FDDE-F24A-A68A-7104458D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DDD6-3BD4-5C45-B559-1CFC9136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UML 2.5.1 specification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https://www.omg.org/spec/UML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0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StarUML</a:t>
            </a:r>
            <a:r>
              <a:rPr lang="en-US" dirty="0"/>
              <a:t> (for Win32 and MacOS platforms)</a:t>
            </a:r>
          </a:p>
          <a:p>
            <a:pPr marL="0" indent="0">
              <a:buNone/>
            </a:pPr>
            <a:r>
              <a:rPr lang="en-US" dirty="0"/>
              <a:t>Comprehensive set of UML Designers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http://en.wikipedia.org/wiki/List_of_UML_tools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Visio</a:t>
            </a:r>
          </a:p>
          <a:p>
            <a:pPr marL="0" indent="0">
              <a:buNone/>
            </a:pPr>
            <a:r>
              <a:rPr lang="en-US" dirty="0" err="1"/>
              <a:t>Sparx</a:t>
            </a:r>
            <a:r>
              <a:rPr lang="en-US" dirty="0"/>
              <a:t> Enterprise Architect (my personal favorite)</a:t>
            </a:r>
          </a:p>
          <a:p>
            <a:pPr marL="0" indent="0">
              <a:buNone/>
            </a:pPr>
            <a:r>
              <a:rPr lang="en-US" dirty="0"/>
              <a:t>Paradigm Plus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2.0 diagrams </a:t>
            </a:r>
            <a:r>
              <a:rPr lang="en-US" i="1" dirty="0"/>
              <a:t>in UML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24" y="1600201"/>
            <a:ext cx="9465124" cy="473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83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Actors</a:t>
            </a:r>
            <a:r>
              <a:rPr lang="en-US" sz="2800" dirty="0"/>
              <a:t>:  a UML actor indicates an interface (point of interaction) with the system </a:t>
            </a:r>
          </a:p>
          <a:p>
            <a:pPr marL="457200" lvl="1" indent="0">
              <a:buNone/>
            </a:pPr>
            <a:r>
              <a:rPr lang="en-US" sz="2400" dirty="0"/>
              <a:t>Used to group and name </a:t>
            </a:r>
            <a:r>
              <a:rPr lang="en-US" sz="2400" u="sng" dirty="0"/>
              <a:t>sets</a:t>
            </a:r>
            <a:r>
              <a:rPr lang="en-US" sz="2400" dirty="0"/>
              <a:t> of system interactions  </a:t>
            </a:r>
          </a:p>
          <a:p>
            <a:pPr marL="457200" lvl="1" indent="0">
              <a:buNone/>
            </a:pPr>
            <a:r>
              <a:rPr lang="en-US" sz="2400" dirty="0"/>
              <a:t>May be people, or other systems</a:t>
            </a:r>
          </a:p>
          <a:p>
            <a:pPr marL="457200" lvl="1" indent="0">
              <a:buNone/>
            </a:pPr>
            <a:r>
              <a:rPr lang="en-US" sz="2400" dirty="0"/>
              <a:t>An actor is NOT part of the system you are modeling –  something external that your system has to deal with</a:t>
            </a:r>
          </a:p>
          <a:p>
            <a:pPr marL="0" indent="0">
              <a:buNone/>
            </a:pPr>
            <a:r>
              <a:rPr lang="en-US" sz="2800" b="1" dirty="0"/>
              <a:t>Boxes</a:t>
            </a:r>
            <a:r>
              <a:rPr lang="en-US" sz="2800" dirty="0"/>
              <a:t>:  boxes have a variety of meanings in different UML diagrams indicating </a:t>
            </a:r>
            <a:r>
              <a:rPr lang="en-US" sz="2800" u="sng" dirty="0"/>
              <a:t>discrete elements</a:t>
            </a:r>
            <a:r>
              <a:rPr lang="en-US" sz="2800" dirty="0"/>
              <a:t>, </a:t>
            </a:r>
            <a:r>
              <a:rPr lang="en-US" sz="2800" u="sng" dirty="0"/>
              <a:t>groupings</a:t>
            </a:r>
            <a:r>
              <a:rPr lang="en-US" sz="2800" dirty="0"/>
              <a:t> and </a:t>
            </a:r>
            <a:r>
              <a:rPr lang="en-US" sz="2800" u="sng" dirty="0"/>
              <a:t>containment</a:t>
            </a:r>
            <a:r>
              <a:rPr lang="en-US" sz="2800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8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Arrows</a:t>
            </a:r>
            <a:r>
              <a:rPr lang="en-US" dirty="0"/>
              <a:t>:  Different meanings in different diagrams.  Usually, indicate flow, dependency, association or generalization</a:t>
            </a:r>
          </a:p>
          <a:p>
            <a:pPr marL="0" indent="0">
              <a:buNone/>
            </a:pPr>
            <a:r>
              <a:rPr lang="en-US" b="1" dirty="0"/>
              <a:t>Cardinality</a:t>
            </a:r>
            <a:r>
              <a:rPr lang="en-US" dirty="0"/>
              <a:t>:  applied to arrows, show relative numerical relationships between elements in a model:  1 to 1, 1 to many, etc.</a:t>
            </a:r>
          </a:p>
          <a:p>
            <a:pPr marL="0" indent="0">
              <a:buNone/>
            </a:pPr>
            <a:r>
              <a:rPr lang="en-US" b="1" dirty="0"/>
              <a:t>Constraints</a:t>
            </a:r>
            <a:r>
              <a:rPr lang="en-US" dirty="0"/>
              <a:t>:  allow notation of arbitrary constraints on model elements. e.g., to constrain the value of a class attribute (a piece of data)</a:t>
            </a:r>
          </a:p>
          <a:p>
            <a:pPr marL="0" indent="0">
              <a:buNone/>
            </a:pPr>
            <a:r>
              <a:rPr lang="en-US" b="1" dirty="0"/>
              <a:t>Stereotypes</a:t>
            </a:r>
            <a:r>
              <a:rPr lang="en-US" dirty="0"/>
              <a:t>:  allow us to extend the semantics of UML with English.  A stereotype is usually a word or short phrase that annotates what a diagram element to better describe what it does( &lt;&lt;&gt;&gt;).  </a:t>
            </a:r>
          </a:p>
          <a:p>
            <a:pPr marL="457200" lvl="1" indent="0">
              <a:buNone/>
            </a:pPr>
            <a:r>
              <a:rPr lang="en-US" dirty="0"/>
              <a:t>Stereotypical role for the element. Should always be applied consistently (with the same intended meaning in all instances).</a:t>
            </a:r>
          </a:p>
        </p:txBody>
      </p:sp>
    </p:spTree>
    <p:extLst>
      <p:ext uri="{BB962C8B-B14F-4D97-AF65-F5344CB8AC3E}">
        <p14:creationId xmlns:p14="http://schemas.microsoft.com/office/powerpoint/2010/main" val="1529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4660</TotalTime>
  <Words>2167</Words>
  <Application>Microsoft Macintosh PowerPoint</Application>
  <PresentationFormat>Widescreen</PresentationFormat>
  <Paragraphs>226</Paragraphs>
  <Slides>51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Visio</vt:lpstr>
      <vt:lpstr>CPSC 5200</vt:lpstr>
      <vt:lpstr>UML, before we start</vt:lpstr>
      <vt:lpstr>UML vs Design Principles</vt:lpstr>
      <vt:lpstr>UML overview</vt:lpstr>
      <vt:lpstr>Overview of UML</vt:lpstr>
      <vt:lpstr>UML tools</vt:lpstr>
      <vt:lpstr>UML 2.0 diagrams in UML</vt:lpstr>
      <vt:lpstr>The basics</vt:lpstr>
      <vt:lpstr>More basics</vt:lpstr>
      <vt:lpstr>Structural modeling diagrams </vt:lpstr>
      <vt:lpstr>Structural modeling diagrams 2</vt:lpstr>
      <vt:lpstr>Behavioral modeling diagrams</vt:lpstr>
      <vt:lpstr>Behavioral modeling diagrams 2</vt:lpstr>
      <vt:lpstr>Structural modeling</vt:lpstr>
      <vt:lpstr>Modeling structures</vt:lpstr>
      <vt:lpstr>Ports</vt:lpstr>
      <vt:lpstr>Ports and interfaces</vt:lpstr>
      <vt:lpstr>Example: components </vt:lpstr>
      <vt:lpstr>Example: relationships</vt:lpstr>
      <vt:lpstr>Composite structure diagram</vt:lpstr>
      <vt:lpstr>Example: inner structure</vt:lpstr>
      <vt:lpstr>Class diagrams</vt:lpstr>
      <vt:lpstr>Class diagram perspectives</vt:lpstr>
      <vt:lpstr>Example</vt:lpstr>
      <vt:lpstr>Example: inheritance</vt:lpstr>
      <vt:lpstr>Class diagram examples  (A classroom scheduling system:  specification perspective.)</vt:lpstr>
      <vt:lpstr>Package diagram</vt:lpstr>
      <vt:lpstr>Example: package diagram</vt:lpstr>
      <vt:lpstr>Alternative </vt:lpstr>
      <vt:lpstr>Example</vt:lpstr>
      <vt:lpstr>Deployment diagram</vt:lpstr>
      <vt:lpstr>Cont.</vt:lpstr>
      <vt:lpstr>Behavioral Diagrams</vt:lpstr>
      <vt:lpstr>Use case example</vt:lpstr>
      <vt:lpstr>Another use case example (Relationships in a news web site.)</vt:lpstr>
      <vt:lpstr>Sequence diagram</vt:lpstr>
      <vt:lpstr>Example: sequence diagram</vt:lpstr>
      <vt:lpstr>Example: sequence diagram (with incoming and outgoing messages)</vt:lpstr>
      <vt:lpstr>Basics</vt:lpstr>
      <vt:lpstr>PowerPoint Presentation</vt:lpstr>
      <vt:lpstr>Synchronous vs. Asynchronous Message</vt:lpstr>
      <vt:lpstr>Guards</vt:lpstr>
      <vt:lpstr>Other diagrams</vt:lpstr>
      <vt:lpstr>State machines</vt:lpstr>
      <vt:lpstr>Definitions</vt:lpstr>
      <vt:lpstr>State machine applications</vt:lpstr>
      <vt:lpstr>Syntax</vt:lpstr>
      <vt:lpstr>State machine semantics</vt:lpstr>
      <vt:lpstr>Example</vt:lpstr>
      <vt:lpstr>Example: concurrency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521  Software Architecture and Design I</dc:title>
  <dc:creator>Roshanak Roshandel</dc:creator>
  <cp:lastModifiedBy>Michaeljon Miller</cp:lastModifiedBy>
  <cp:revision>270</cp:revision>
  <cp:lastPrinted>2013-11-07T02:06:29Z</cp:lastPrinted>
  <dcterms:created xsi:type="dcterms:W3CDTF">2013-01-06T23:01:33Z</dcterms:created>
  <dcterms:modified xsi:type="dcterms:W3CDTF">2020-01-22T01:12:16Z</dcterms:modified>
</cp:coreProperties>
</file>