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3" r:id="rId2"/>
    <p:sldId id="297" r:id="rId3"/>
    <p:sldId id="289" r:id="rId4"/>
    <p:sldId id="290" r:id="rId5"/>
    <p:sldId id="291" r:id="rId6"/>
    <p:sldId id="292" r:id="rId7"/>
    <p:sldId id="293" r:id="rId8"/>
    <p:sldId id="294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4D0AF-01BE-5B40-8D4C-641D17B74567}" v="4" dt="2019-02-27T01:44:34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50136" autoAdjust="0"/>
  </p:normalViewPr>
  <p:slideViewPr>
    <p:cSldViewPr snapToGrid="0">
      <p:cViewPr varScale="1">
        <p:scale>
          <a:sx n="60" d="100"/>
          <a:sy n="60" d="100"/>
        </p:scale>
        <p:origin x="2088" y="184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-10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CE555920-3686-C44B-A4B9-B9AC175343C2}"/>
    <pc:docChg chg="custSel addSld modSld">
      <pc:chgData name="Michaeljon Miller" userId="c575fe5cddd8b8cf" providerId="LiveId" clId="{CE555920-3686-C44B-A4B9-B9AC175343C2}" dt="2018-05-09T00:54:57.213" v="291" actId="20577"/>
      <pc:docMkLst>
        <pc:docMk/>
      </pc:docMkLst>
      <pc:sldChg chg="modSp add">
        <pc:chgData name="Michaeljon Miller" userId="c575fe5cddd8b8cf" providerId="LiveId" clId="{CE555920-3686-C44B-A4B9-B9AC175343C2}" dt="2018-05-09T00:54:57.213" v="291" actId="20577"/>
        <pc:sldMkLst>
          <pc:docMk/>
          <pc:sldMk cId="2155111398" sldId="299"/>
        </pc:sldMkLst>
        <pc:spChg chg="mod">
          <ac:chgData name="Michaeljon Miller" userId="c575fe5cddd8b8cf" providerId="LiveId" clId="{CE555920-3686-C44B-A4B9-B9AC175343C2}" dt="2018-05-09T00:50:52.936" v="38" actId="20577"/>
          <ac:spMkLst>
            <pc:docMk/>
            <pc:sldMk cId="2155111398" sldId="299"/>
            <ac:spMk id="2" creationId="{1F7E81C6-9FD9-BB41-A35F-52AA67270B51}"/>
          </ac:spMkLst>
        </pc:spChg>
        <pc:spChg chg="mod">
          <ac:chgData name="Michaeljon Miller" userId="c575fe5cddd8b8cf" providerId="LiveId" clId="{CE555920-3686-C44B-A4B9-B9AC175343C2}" dt="2018-05-09T00:54:57.213" v="291" actId="20577"/>
          <ac:spMkLst>
            <pc:docMk/>
            <pc:sldMk cId="2155111398" sldId="299"/>
            <ac:spMk id="3" creationId="{95669D25-DC89-774B-A30E-9562A42DFF56}"/>
          </ac:spMkLst>
        </pc:spChg>
      </pc:sldChg>
    </pc:docChg>
  </pc:docChgLst>
  <pc:docChgLst>
    <pc:chgData name="Michaeljon Miller" userId="c575fe5cddd8b8cf" providerId="LiveId" clId="{0E54D0AF-01BE-5B40-8D4C-641D17B74567}"/>
    <pc:docChg chg="modSld">
      <pc:chgData name="Michaeljon Miller" userId="c575fe5cddd8b8cf" providerId="LiveId" clId="{0E54D0AF-01BE-5B40-8D4C-641D17B74567}" dt="2019-02-27T01:44:52.988" v="63" actId="20577"/>
      <pc:docMkLst>
        <pc:docMk/>
      </pc:docMkLst>
      <pc:sldChg chg="modNotesTx">
        <pc:chgData name="Michaeljon Miller" userId="c575fe5cddd8b8cf" providerId="LiveId" clId="{0E54D0AF-01BE-5B40-8D4C-641D17B74567}" dt="2019-02-27T01:44:52.988" v="63" actId="20577"/>
        <pc:sldMkLst>
          <pc:docMk/>
          <pc:sldMk cId="2849508691" sldId="290"/>
        </pc:sldMkLst>
      </pc:sldChg>
      <pc:sldChg chg="modSp">
        <pc:chgData name="Michaeljon Miller" userId="c575fe5cddd8b8cf" providerId="LiveId" clId="{0E54D0AF-01BE-5B40-8D4C-641D17B74567}" dt="2019-02-26T03:42:37.242" v="3" actId="20577"/>
        <pc:sldMkLst>
          <pc:docMk/>
          <pc:sldMk cId="498808148" sldId="314"/>
        </pc:sldMkLst>
        <pc:spChg chg="mod">
          <ac:chgData name="Michaeljon Miller" userId="c575fe5cddd8b8cf" providerId="LiveId" clId="{0E54D0AF-01BE-5B40-8D4C-641D17B74567}" dt="2019-02-26T03:42:37.242" v="3" actId="20577"/>
          <ac:spMkLst>
            <pc:docMk/>
            <pc:sldMk cId="498808148" sldId="314"/>
            <ac:spMk id="3" creationId="{6E268645-5EAC-7148-B2D9-F83AB01CF96B}"/>
          </ac:spMkLst>
        </pc:spChg>
      </pc:sldChg>
    </pc:docChg>
  </pc:docChgLst>
  <pc:docChgLst>
    <pc:chgData name="Michaeljon Miller" userId="c575fe5cddd8b8cf" providerId="LiveId" clId="{96044495-96B2-D64A-B2B5-D28B1E331376}"/>
    <pc:docChg chg="addSld delSld modSld">
      <pc:chgData name="Michaeljon Miller" userId="c575fe5cddd8b8cf" providerId="LiveId" clId="{96044495-96B2-D64A-B2B5-D28B1E331376}" dt="2019-02-22T21:07:07.650" v="31" actId="12"/>
      <pc:docMkLst>
        <pc:docMk/>
      </pc:docMkLst>
      <pc:sldChg chg="del">
        <pc:chgData name="Michaeljon Miller" userId="c575fe5cddd8b8cf" providerId="LiveId" clId="{96044495-96B2-D64A-B2B5-D28B1E331376}" dt="2019-01-28T19:50:58.225" v="1" actId="2696"/>
        <pc:sldMkLst>
          <pc:docMk/>
          <pc:sldMk cId="2579962451" sldId="261"/>
        </pc:sldMkLst>
      </pc:sldChg>
      <pc:sldChg chg="del">
        <pc:chgData name="Michaeljon Miller" userId="c575fe5cddd8b8cf" providerId="LiveId" clId="{96044495-96B2-D64A-B2B5-D28B1E331376}" dt="2019-01-28T19:50:58.231" v="2" actId="2696"/>
        <pc:sldMkLst>
          <pc:docMk/>
          <pc:sldMk cId="3231938947" sldId="283"/>
        </pc:sldMkLst>
      </pc:sldChg>
      <pc:sldChg chg="del">
        <pc:chgData name="Michaeljon Miller" userId="c575fe5cddd8b8cf" providerId="LiveId" clId="{96044495-96B2-D64A-B2B5-D28B1E331376}" dt="2019-01-28T19:50:58.239" v="3" actId="2696"/>
        <pc:sldMkLst>
          <pc:docMk/>
          <pc:sldMk cId="2322383885" sldId="284"/>
        </pc:sldMkLst>
      </pc:sldChg>
      <pc:sldChg chg="del">
        <pc:chgData name="Michaeljon Miller" userId="c575fe5cddd8b8cf" providerId="LiveId" clId="{96044495-96B2-D64A-B2B5-D28B1E331376}" dt="2019-01-28T19:50:58.246" v="4" actId="2696"/>
        <pc:sldMkLst>
          <pc:docMk/>
          <pc:sldMk cId="122452308" sldId="285"/>
        </pc:sldMkLst>
      </pc:sldChg>
      <pc:sldChg chg="del">
        <pc:chgData name="Michaeljon Miller" userId="c575fe5cddd8b8cf" providerId="LiveId" clId="{96044495-96B2-D64A-B2B5-D28B1E331376}" dt="2019-01-28T19:50:58.254" v="5" actId="2696"/>
        <pc:sldMkLst>
          <pc:docMk/>
          <pc:sldMk cId="2097000118" sldId="286"/>
        </pc:sldMkLst>
      </pc:sldChg>
      <pc:sldChg chg="del">
        <pc:chgData name="Michaeljon Miller" userId="c575fe5cddd8b8cf" providerId="LiveId" clId="{96044495-96B2-D64A-B2B5-D28B1E331376}" dt="2019-01-28T19:50:58.260" v="6" actId="2696"/>
        <pc:sldMkLst>
          <pc:docMk/>
          <pc:sldMk cId="2091693717" sldId="287"/>
        </pc:sldMkLst>
      </pc:sldChg>
      <pc:sldChg chg="del">
        <pc:chgData name="Michaeljon Miller" userId="c575fe5cddd8b8cf" providerId="LiveId" clId="{96044495-96B2-D64A-B2B5-D28B1E331376}" dt="2019-01-28T19:51:01.452" v="7" actId="2696"/>
        <pc:sldMkLst>
          <pc:docMk/>
          <pc:sldMk cId="943333449" sldId="295"/>
        </pc:sldMkLst>
      </pc:sldChg>
      <pc:sldChg chg="del">
        <pc:chgData name="Michaeljon Miller" userId="c575fe5cddd8b8cf" providerId="LiveId" clId="{96044495-96B2-D64A-B2B5-D28B1E331376}" dt="2019-01-28T19:51:21.550" v="9" actId="2696"/>
        <pc:sldMkLst>
          <pc:docMk/>
          <pc:sldMk cId="2506214600" sldId="298"/>
        </pc:sldMkLst>
      </pc:sldChg>
      <pc:sldChg chg="del">
        <pc:chgData name="Michaeljon Miller" userId="c575fe5cddd8b8cf" providerId="LiveId" clId="{96044495-96B2-D64A-B2B5-D28B1E331376}" dt="2019-01-28T19:50:53.226" v="0" actId="2696"/>
        <pc:sldMkLst>
          <pc:docMk/>
          <pc:sldMk cId="2155111398" sldId="299"/>
        </pc:sldMkLst>
      </pc:sldChg>
      <pc:sldChg chg="add">
        <pc:chgData name="Michaeljon Miller" userId="c575fe5cddd8b8cf" providerId="LiveId" clId="{96044495-96B2-D64A-B2B5-D28B1E331376}" dt="2019-01-28T19:51:19.906" v="8"/>
        <pc:sldMkLst>
          <pc:docMk/>
          <pc:sldMk cId="3180175906" sldId="313"/>
        </pc:sldMkLst>
      </pc:sldChg>
      <pc:sldChg chg="modSp add">
        <pc:chgData name="Michaeljon Miller" userId="c575fe5cddd8b8cf" providerId="LiveId" clId="{96044495-96B2-D64A-B2B5-D28B1E331376}" dt="2019-02-22T21:07:07.650" v="31" actId="12"/>
        <pc:sldMkLst>
          <pc:docMk/>
          <pc:sldMk cId="498808148" sldId="314"/>
        </pc:sldMkLst>
        <pc:spChg chg="mod">
          <ac:chgData name="Michaeljon Miller" userId="c575fe5cddd8b8cf" providerId="LiveId" clId="{96044495-96B2-D64A-B2B5-D28B1E331376}" dt="2019-02-22T21:07:04.577" v="30" actId="20577"/>
          <ac:spMkLst>
            <pc:docMk/>
            <pc:sldMk cId="498808148" sldId="314"/>
            <ac:spMk id="2" creationId="{C11357F3-9009-F94E-87B9-CF3A2D870B03}"/>
          </ac:spMkLst>
        </pc:spChg>
        <pc:spChg chg="mod">
          <ac:chgData name="Michaeljon Miller" userId="c575fe5cddd8b8cf" providerId="LiveId" clId="{96044495-96B2-D64A-B2B5-D28B1E331376}" dt="2019-02-22T21:07:07.650" v="31" actId="12"/>
          <ac:spMkLst>
            <pc:docMk/>
            <pc:sldMk cId="498808148" sldId="314"/>
            <ac:spMk id="3" creationId="{6E268645-5EAC-7148-B2D9-F83AB01CF9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5654-8255-4741-B5E4-F40A45C3546B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4B0-43FA-4697-A94A-C7D8A3CEE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APIs can be among a company's greatest assets</a:t>
            </a:r>
          </a:p>
          <a:p>
            <a:pPr lvl="1"/>
            <a:r>
              <a:rPr lang="en-US" dirty="0"/>
              <a:t>_ Customers invest heavily: buying, writing, learning</a:t>
            </a:r>
          </a:p>
          <a:p>
            <a:pPr lvl="1"/>
            <a:r>
              <a:rPr lang="en-US" dirty="0"/>
              <a:t>_ Cost to stop using an API can be prohibitive</a:t>
            </a:r>
          </a:p>
          <a:p>
            <a:pPr lvl="1"/>
            <a:r>
              <a:rPr lang="en-US" dirty="0"/>
              <a:t>_ Successful public APIs capture customers</a:t>
            </a:r>
          </a:p>
          <a:p>
            <a:r>
              <a:rPr lang="en-US" dirty="0"/>
              <a:t>• Can also be among company's greatest liabilities</a:t>
            </a:r>
          </a:p>
          <a:p>
            <a:pPr lvl="1"/>
            <a:r>
              <a:rPr lang="en-US" dirty="0"/>
              <a:t>_ Bad APIs result in unending stream of support calls</a:t>
            </a:r>
          </a:p>
          <a:p>
            <a:r>
              <a:rPr lang="en-US" dirty="0"/>
              <a:t>• Public APIs are forever - one chance to get it right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If you program, you are an API designer</a:t>
            </a:r>
          </a:p>
          <a:p>
            <a:pPr lvl="1"/>
            <a:r>
              <a:rPr lang="en-US" dirty="0"/>
              <a:t>_ Good code is modular–each module has an API</a:t>
            </a:r>
          </a:p>
          <a:p>
            <a:r>
              <a:rPr lang="en-US" dirty="0"/>
              <a:t>• Useful modules tend to get reused</a:t>
            </a:r>
          </a:p>
          <a:p>
            <a:pPr lvl="1"/>
            <a:r>
              <a:rPr lang="en-US" dirty="0"/>
              <a:t>_ Once module has users, can’t change API at will</a:t>
            </a:r>
          </a:p>
          <a:p>
            <a:pPr lvl="1"/>
            <a:r>
              <a:rPr lang="en-US" dirty="0"/>
              <a:t>_ Good reusable modules are corporate assets</a:t>
            </a:r>
          </a:p>
          <a:p>
            <a:r>
              <a:rPr lang="en-US" dirty="0"/>
              <a:t>• Thinking in terms of APIs improves code quality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Easy to learn</a:t>
            </a:r>
          </a:p>
          <a:p>
            <a:r>
              <a:rPr lang="en-US" dirty="0"/>
              <a:t>• Easy to use, even without documentation</a:t>
            </a:r>
          </a:p>
          <a:p>
            <a:r>
              <a:rPr lang="en-US" dirty="0"/>
              <a:t>• Hard to misuse</a:t>
            </a:r>
          </a:p>
          <a:p>
            <a:r>
              <a:rPr lang="en-US" dirty="0"/>
              <a:t>• Easy to read and maintain code that uses it</a:t>
            </a:r>
          </a:p>
          <a:p>
            <a:r>
              <a:rPr lang="en-US" dirty="0"/>
              <a:t>• Sufficiently powerful to satisfy requirements</a:t>
            </a:r>
          </a:p>
          <a:p>
            <a:r>
              <a:rPr lang="en-US" dirty="0"/>
              <a:t>• Easy to extend</a:t>
            </a:r>
          </a:p>
          <a:p>
            <a:r>
              <a:rPr lang="en-US" dirty="0"/>
              <a:t>• Appropriate to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5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Often you'll get proposed solutions instead</a:t>
            </a:r>
          </a:p>
          <a:p>
            <a:pPr lvl="1"/>
            <a:r>
              <a:rPr lang="en-US" dirty="0"/>
              <a:t>_ Better solutions may exist</a:t>
            </a:r>
          </a:p>
          <a:p>
            <a:r>
              <a:rPr lang="en-US" dirty="0"/>
              <a:t>• Your job is to extract true requirements</a:t>
            </a:r>
          </a:p>
          <a:p>
            <a:pPr lvl="1"/>
            <a:r>
              <a:rPr lang="en-US" dirty="0"/>
              <a:t>_ Should take the form of use-cases</a:t>
            </a:r>
          </a:p>
          <a:p>
            <a:r>
              <a:rPr lang="en-US" dirty="0"/>
              <a:t>• Can be easier and more rewarding to build something more general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At this stage, agility trumps completeness</a:t>
            </a:r>
          </a:p>
          <a:p>
            <a:r>
              <a:rPr lang="en-US" dirty="0"/>
              <a:t>• Bounce spec off as many people as possible</a:t>
            </a:r>
          </a:p>
          <a:p>
            <a:pPr lvl="1"/>
            <a:r>
              <a:rPr lang="en-US" dirty="0"/>
              <a:t>_ Listen to their input and take it seriously</a:t>
            </a:r>
          </a:p>
          <a:p>
            <a:r>
              <a:rPr lang="en-US" dirty="0"/>
              <a:t>• If you keep the spec short, it’s easy to modify</a:t>
            </a:r>
          </a:p>
          <a:p>
            <a:r>
              <a:rPr lang="en-US" dirty="0"/>
              <a:t>• Flesh it out as you gain confidence</a:t>
            </a:r>
          </a:p>
          <a:p>
            <a:pPr lvl="1"/>
            <a:r>
              <a:rPr lang="en-US" dirty="0"/>
              <a:t>_ This necessarily involves coding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Start before you've implemented the API</a:t>
            </a:r>
          </a:p>
          <a:p>
            <a:pPr lvl="1"/>
            <a:r>
              <a:rPr lang="en-US" dirty="0"/>
              <a:t>_ Saves you doing implementation you'll throw away</a:t>
            </a:r>
          </a:p>
          <a:p>
            <a:r>
              <a:rPr lang="en-US" dirty="0"/>
              <a:t>• Start before you've even specified it properly</a:t>
            </a:r>
          </a:p>
          <a:p>
            <a:pPr lvl="1"/>
            <a:r>
              <a:rPr lang="en-US" dirty="0"/>
              <a:t>_ Saves you from writing specs you'll throw away</a:t>
            </a:r>
          </a:p>
          <a:p>
            <a:r>
              <a:rPr lang="en-US" dirty="0"/>
              <a:t>• Continue writing to API as you flesh it out</a:t>
            </a:r>
          </a:p>
          <a:p>
            <a:pPr lvl="1"/>
            <a:r>
              <a:rPr lang="en-US" dirty="0"/>
              <a:t>_ Prevents nasty surprises</a:t>
            </a:r>
          </a:p>
          <a:p>
            <a:pPr lvl="1"/>
            <a:r>
              <a:rPr lang="en-US" dirty="0"/>
              <a:t>_ Code lives on as examples, unit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Yes, this can be considered </a:t>
            </a:r>
            <a:r>
              <a:rPr lang="en-US"/>
              <a:t>test-first development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Most API designs are over-constrained</a:t>
            </a:r>
          </a:p>
          <a:p>
            <a:pPr lvl="1"/>
            <a:r>
              <a:rPr lang="en-US" dirty="0"/>
              <a:t>_ You won't be able to please everyone</a:t>
            </a:r>
          </a:p>
          <a:p>
            <a:pPr lvl="1"/>
            <a:r>
              <a:rPr lang="en-US" dirty="0"/>
              <a:t>_ Aim to displease everyone equally</a:t>
            </a:r>
          </a:p>
          <a:p>
            <a:r>
              <a:rPr lang="en-US" dirty="0"/>
              <a:t>• Expect to make mistakes</a:t>
            </a:r>
          </a:p>
          <a:p>
            <a:pPr lvl="1"/>
            <a:r>
              <a:rPr lang="en-US" dirty="0"/>
              <a:t>_ A few years of real-world use will flush them out</a:t>
            </a:r>
          </a:p>
          <a:p>
            <a:pPr lvl="1"/>
            <a:r>
              <a:rPr lang="en-US" dirty="0"/>
              <a:t>_ Expect to evolve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7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Functionality should be easy to explain</a:t>
            </a:r>
          </a:p>
          <a:p>
            <a:pPr lvl="1"/>
            <a:r>
              <a:rPr lang="en-US" dirty="0"/>
              <a:t>_ If it's hard to name, that's generally a bad sign</a:t>
            </a:r>
          </a:p>
          <a:p>
            <a:pPr lvl="1"/>
            <a:r>
              <a:rPr lang="en-US" dirty="0"/>
              <a:t>_ Good names drive development</a:t>
            </a:r>
          </a:p>
          <a:p>
            <a:pPr lvl="1"/>
            <a:r>
              <a:rPr lang="en-US" dirty="0"/>
              <a:t>_ Be amenable to splitting and merging modules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API should satisfy its requirements</a:t>
            </a:r>
          </a:p>
          <a:p>
            <a:r>
              <a:rPr lang="en-US" dirty="0"/>
              <a:t>• When in doubt leave it out</a:t>
            </a:r>
          </a:p>
          <a:p>
            <a:pPr lvl="1"/>
            <a:r>
              <a:rPr lang="en-US" dirty="0"/>
              <a:t>_ Functionality, classes, methods, parameters, etc.</a:t>
            </a:r>
          </a:p>
          <a:p>
            <a:pPr lvl="1"/>
            <a:r>
              <a:rPr lang="en-US" dirty="0"/>
              <a:t>_ You can always add, but you can never remove</a:t>
            </a:r>
          </a:p>
          <a:p>
            <a:r>
              <a:rPr lang="en-US" dirty="0"/>
              <a:t>• Conceptual weight more important than bulk</a:t>
            </a:r>
          </a:p>
          <a:p>
            <a:r>
              <a:rPr lang="en-US" dirty="0"/>
              <a:t>• Look for a good power-to-weight ratio</a:t>
            </a:r>
          </a:p>
          <a:p>
            <a:endParaRPr lang="en-US" dirty="0"/>
          </a:p>
          <a:p>
            <a:r>
              <a:rPr lang="en-US" dirty="0"/>
              <a:t>• Implementation details</a:t>
            </a:r>
          </a:p>
          <a:p>
            <a:pPr lvl="1"/>
            <a:r>
              <a:rPr lang="en-US" dirty="0"/>
              <a:t>_ Confuse users</a:t>
            </a:r>
          </a:p>
          <a:p>
            <a:pPr lvl="1"/>
            <a:r>
              <a:rPr lang="en-US" dirty="0"/>
              <a:t>_ Inhibit freedom to change implementation</a:t>
            </a:r>
          </a:p>
          <a:p>
            <a:r>
              <a:rPr lang="en-US" dirty="0"/>
              <a:t>• Be aware of what is an implementation detail</a:t>
            </a:r>
          </a:p>
          <a:p>
            <a:pPr lvl="1"/>
            <a:r>
              <a:rPr lang="en-US" dirty="0"/>
              <a:t>_ Do not </a:t>
            </a:r>
            <a:r>
              <a:rPr lang="en-US" dirty="0" err="1"/>
              <a:t>overspecify</a:t>
            </a:r>
            <a:r>
              <a:rPr lang="en-US" dirty="0"/>
              <a:t> the behavior of methods</a:t>
            </a:r>
          </a:p>
          <a:p>
            <a:pPr lvl="1"/>
            <a:r>
              <a:rPr lang="en-US" dirty="0"/>
              <a:t>_ For example: do not specify hash functions</a:t>
            </a:r>
          </a:p>
          <a:p>
            <a:pPr lvl="1"/>
            <a:r>
              <a:rPr lang="en-US" dirty="0"/>
              <a:t>_ All tuning parameters are suspect</a:t>
            </a:r>
          </a:p>
          <a:p>
            <a:r>
              <a:rPr lang="en-US" dirty="0"/>
              <a:t>• Don't let implementation details “leak” into API</a:t>
            </a:r>
          </a:p>
          <a:p>
            <a:pPr lvl="1"/>
            <a:r>
              <a:rPr lang="en-US" dirty="0"/>
              <a:t>_ On-disk and on-the-wire formats, 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Make classes and members as private as possible</a:t>
            </a:r>
          </a:p>
          <a:p>
            <a:r>
              <a:rPr lang="en-US" dirty="0"/>
              <a:t>• Public classes should have no public fields (with the exception of constants)</a:t>
            </a:r>
          </a:p>
          <a:p>
            <a:r>
              <a:rPr lang="en-US" dirty="0"/>
              <a:t>• This maximizes information hiding</a:t>
            </a:r>
          </a:p>
          <a:p>
            <a:r>
              <a:rPr lang="en-US" dirty="0"/>
              <a:t>• Allows modules to be used, understood, built, tested, and debugged independently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Names Should Be Largely Self-Explanatory</a:t>
            </a:r>
          </a:p>
          <a:p>
            <a:pPr lvl="1"/>
            <a:r>
              <a:rPr lang="en-US" dirty="0"/>
              <a:t>_ Avoid cryptic abbreviations</a:t>
            </a:r>
          </a:p>
          <a:p>
            <a:r>
              <a:rPr lang="en-US" dirty="0"/>
              <a:t>• Be consistent–same word means same thing</a:t>
            </a:r>
          </a:p>
          <a:p>
            <a:pPr lvl="1"/>
            <a:r>
              <a:rPr lang="en-US" dirty="0"/>
              <a:t>_ Throughout API, (Across APIs on the platform)</a:t>
            </a:r>
          </a:p>
          <a:p>
            <a:r>
              <a:rPr lang="en-US" dirty="0"/>
              <a:t>• Be regular–strive for symmetry</a:t>
            </a:r>
          </a:p>
          <a:p>
            <a:r>
              <a:rPr lang="en-US" dirty="0"/>
              <a:t>• Code should read like prose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car.speed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&gt; 2 * SPEED_LIMIT)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generateAlert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("Watch out for cops!");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Bad decisions can limit performance</a:t>
            </a:r>
          </a:p>
          <a:p>
            <a:pPr lvl="1"/>
            <a:r>
              <a:rPr lang="en-US" dirty="0"/>
              <a:t>_ Making type mutable</a:t>
            </a:r>
          </a:p>
          <a:p>
            <a:pPr lvl="1"/>
            <a:r>
              <a:rPr lang="en-US" dirty="0"/>
              <a:t>_ Providing constructor instead of static factory</a:t>
            </a:r>
          </a:p>
          <a:p>
            <a:r>
              <a:rPr lang="en-US" dirty="0"/>
              <a:t>_ Using implementation type instead of interface</a:t>
            </a:r>
          </a:p>
          <a:p>
            <a:r>
              <a:rPr lang="en-US" dirty="0"/>
              <a:t>• Do not warp API to gain performance</a:t>
            </a:r>
          </a:p>
          <a:p>
            <a:pPr lvl="1"/>
            <a:r>
              <a:rPr lang="en-US" dirty="0"/>
              <a:t>_ Underlying performance issue will get fixed, but headaches will be with you forever</a:t>
            </a:r>
          </a:p>
          <a:p>
            <a:pPr lvl="1"/>
            <a:r>
              <a:rPr lang="en-US" dirty="0"/>
              <a:t>_ Good design usually coincides with good performance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– </a:t>
            </a:r>
          </a:p>
          <a:p>
            <a:r>
              <a:rPr lang="en-US" dirty="0"/>
              <a:t>• </a:t>
            </a:r>
            <a:r>
              <a:rPr lang="en-US" dirty="0" err="1"/>
              <a:t>Component.getSize</a:t>
            </a:r>
            <a:r>
              <a:rPr lang="en-US" dirty="0"/>
              <a:t>() returns Dimension</a:t>
            </a:r>
          </a:p>
          <a:p>
            <a:r>
              <a:rPr lang="en-US" dirty="0"/>
              <a:t>• Dimension is mutable</a:t>
            </a:r>
          </a:p>
          <a:p>
            <a:r>
              <a:rPr lang="en-US" dirty="0"/>
              <a:t>• Each </a:t>
            </a:r>
            <a:r>
              <a:rPr lang="en-US" dirty="0" err="1"/>
              <a:t>getSize</a:t>
            </a:r>
            <a:r>
              <a:rPr lang="en-US" dirty="0"/>
              <a:t> call must allocate Dimension</a:t>
            </a:r>
          </a:p>
          <a:p>
            <a:r>
              <a:rPr lang="en-US" dirty="0"/>
              <a:t>• Causes millions of needless object allocations</a:t>
            </a:r>
          </a:p>
          <a:p>
            <a:r>
              <a:rPr lang="en-US" dirty="0"/>
              <a:t>• Alternative added in 1.2; old client code still slow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Classes should be immutable unless there’s a good reason to do otherwise</a:t>
            </a:r>
          </a:p>
          <a:p>
            <a:pPr lvl="1"/>
            <a:r>
              <a:rPr lang="en-US" dirty="0"/>
              <a:t>_ Advantages: simple, thread-safe, reusable</a:t>
            </a:r>
          </a:p>
          <a:p>
            <a:pPr lvl="1"/>
            <a:r>
              <a:rPr lang="en-US" dirty="0"/>
              <a:t>_ Disadvantage: separate object for each value</a:t>
            </a:r>
          </a:p>
          <a:p>
            <a:r>
              <a:rPr lang="en-US" dirty="0"/>
              <a:t>• If mutable, keep state-space small, well-defined</a:t>
            </a:r>
          </a:p>
          <a:p>
            <a:pPr lvl="1"/>
            <a:r>
              <a:rPr lang="en-US" dirty="0"/>
              <a:t>_ Make clear when it's legal to call which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Subclassing</a:t>
            </a:r>
            <a:r>
              <a:rPr lang="en-US" dirty="0"/>
              <a:t> implies substitutability (</a:t>
            </a:r>
            <a:r>
              <a:rPr lang="en-US" dirty="0" err="1"/>
              <a:t>Liskov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_ Subclass only when is-a relationship exists</a:t>
            </a:r>
          </a:p>
          <a:p>
            <a:pPr lvl="1"/>
            <a:r>
              <a:rPr lang="en-US" dirty="0"/>
              <a:t>_ Otherwise, use composition</a:t>
            </a:r>
          </a:p>
          <a:p>
            <a:r>
              <a:rPr lang="en-US" dirty="0"/>
              <a:t>• Public classes should not subclass other public classes for ease of implementation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Inheritance violates encapsulation (Snyder, ‘86)</a:t>
            </a:r>
          </a:p>
          <a:p>
            <a:pPr lvl="1"/>
            <a:r>
              <a:rPr lang="en-US" dirty="0"/>
              <a:t>_ Subclass sensitive to implementation details of superclass</a:t>
            </a:r>
          </a:p>
          <a:p>
            <a:r>
              <a:rPr lang="en-US" dirty="0"/>
              <a:t>• If you allow </a:t>
            </a:r>
            <a:r>
              <a:rPr lang="en-US" dirty="0" err="1"/>
              <a:t>subclassing</a:t>
            </a:r>
            <a:r>
              <a:rPr lang="en-US" dirty="0"/>
              <a:t>, document self-use</a:t>
            </a:r>
          </a:p>
          <a:p>
            <a:pPr lvl="1"/>
            <a:r>
              <a:rPr lang="en-US" dirty="0"/>
              <a:t>_ How do methods use one another?</a:t>
            </a:r>
          </a:p>
          <a:p>
            <a:r>
              <a:rPr lang="en-US" dirty="0"/>
              <a:t>• Conservative policy: all concrete classes final / sealed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Reduce need for boilerplate code</a:t>
            </a:r>
          </a:p>
          <a:p>
            <a:pPr lvl="1"/>
            <a:r>
              <a:rPr lang="en-US" dirty="0"/>
              <a:t>_ Generally done via cut-and-paste</a:t>
            </a:r>
          </a:p>
          <a:p>
            <a:pPr lvl="1"/>
            <a:r>
              <a:rPr lang="en-US" dirty="0"/>
              <a:t>_ Ugly, annoying, and error-prone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User of API should not be surprised by behavior</a:t>
            </a:r>
          </a:p>
          <a:p>
            <a:pPr lvl="1"/>
            <a:r>
              <a:rPr lang="en-US" dirty="0"/>
              <a:t>_ It's worth extra implementation effort</a:t>
            </a:r>
          </a:p>
          <a:p>
            <a:pPr lvl="1"/>
            <a:r>
              <a:rPr lang="en-US" dirty="0"/>
              <a:t>_ It's even worth reduced performance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Compile time is best - static typing, generics</a:t>
            </a:r>
          </a:p>
          <a:p>
            <a:r>
              <a:rPr lang="en-US" dirty="0"/>
              <a:t>• At runtime, first bad method invocation is best</a:t>
            </a:r>
          </a:p>
          <a:p>
            <a:pPr lvl="1"/>
            <a:r>
              <a:rPr lang="en-US" dirty="0"/>
              <a:t>_ Method should be failure-atomic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Otherwise, clients will parse strings</a:t>
            </a:r>
          </a:p>
          <a:p>
            <a:pPr lvl="1"/>
            <a:r>
              <a:rPr lang="en-US" dirty="0"/>
              <a:t>_ Painful for clients</a:t>
            </a:r>
          </a:p>
          <a:p>
            <a:pPr lvl="1"/>
            <a:r>
              <a:rPr lang="en-US" dirty="0"/>
              <a:t>_ Worse, turns string format into de facto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Avoid ambiguous </a:t>
            </a:r>
            <a:r>
              <a:rPr lang="en-US" dirty="0" err="1"/>
              <a:t>overloadings</a:t>
            </a:r>
            <a:endParaRPr lang="en-US" dirty="0"/>
          </a:p>
          <a:p>
            <a:pPr lvl="1"/>
            <a:r>
              <a:rPr lang="en-US" dirty="0"/>
              <a:t>_ Multiple </a:t>
            </a:r>
            <a:r>
              <a:rPr lang="en-US" dirty="0" err="1"/>
              <a:t>overloadings</a:t>
            </a:r>
            <a:r>
              <a:rPr lang="en-US" dirty="0"/>
              <a:t> applicable to same actuals</a:t>
            </a:r>
          </a:p>
          <a:p>
            <a:pPr lvl="1"/>
            <a:r>
              <a:rPr lang="en-US" dirty="0"/>
              <a:t>_ Conservative: no two with same number of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• Just because you can doesn't mean you should</a:t>
            </a:r>
          </a:p>
          <a:p>
            <a:pPr lvl="1"/>
            <a:r>
              <a:rPr lang="en-US" dirty="0"/>
              <a:t>_ Often better to use a different name</a:t>
            </a:r>
          </a:p>
          <a:p>
            <a:r>
              <a:rPr lang="en-US" dirty="0"/>
              <a:t>• If you must provide ambiguous </a:t>
            </a:r>
            <a:r>
              <a:rPr lang="en-US" dirty="0" err="1"/>
              <a:t>overloadings</a:t>
            </a:r>
            <a:r>
              <a:rPr lang="en-US" dirty="0"/>
              <a:t>, ensure same behavior for same arguments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Favor interface types over classes for input</a:t>
            </a:r>
          </a:p>
          <a:p>
            <a:pPr lvl="1"/>
            <a:r>
              <a:rPr lang="en-US" dirty="0"/>
              <a:t>_ Provides flexibility, performance</a:t>
            </a:r>
          </a:p>
          <a:p>
            <a:r>
              <a:rPr lang="en-US" dirty="0"/>
              <a:t>• Use most specific possible input parameter type</a:t>
            </a:r>
          </a:p>
          <a:p>
            <a:pPr lvl="1"/>
            <a:r>
              <a:rPr lang="en-US" dirty="0"/>
              <a:t>_ Moves error from runtime to compile time</a:t>
            </a:r>
          </a:p>
          <a:p>
            <a:r>
              <a:rPr lang="en-US" dirty="0"/>
              <a:t>• Don't use string if a better type exists</a:t>
            </a:r>
          </a:p>
          <a:p>
            <a:pPr lvl="1"/>
            <a:r>
              <a:rPr lang="en-US" dirty="0"/>
              <a:t>_ Strings are cumbersome, error-prone, and slow</a:t>
            </a:r>
          </a:p>
          <a:p>
            <a:r>
              <a:rPr lang="en-US" dirty="0"/>
              <a:t>• Don't use floating point for monetary values</a:t>
            </a:r>
          </a:p>
          <a:p>
            <a:pPr lvl="1"/>
            <a:r>
              <a:rPr lang="en-US" dirty="0"/>
              <a:t>_ Binary floating point causes inexact results!</a:t>
            </a:r>
          </a:p>
          <a:p>
            <a:r>
              <a:rPr lang="en-US" dirty="0"/>
              <a:t>• Use double (64 bits) rather than float (32 bits)</a:t>
            </a:r>
          </a:p>
          <a:p>
            <a:pPr lvl="1"/>
            <a:r>
              <a:rPr lang="en-US" dirty="0"/>
              <a:t>_ Precision loss is real, performance loss negligible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Improves the lot of programmers, </a:t>
            </a:r>
            <a:r>
              <a:rPr lang="en-US"/>
              <a:t>end-users,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7A7-1338-42E3-A376-4DBDA53A9DB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1E27-32CE-4F25-9C5F-7D6A00B3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stylebook.com/" TargetMode="External"/><Relationship Id="rId2" Type="http://schemas.openxmlformats.org/officeDocument/2006/relationships/hyperlink" Target="http://slinkp.com/falsehoods-programmers-believe-about-api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318017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how it can all go horribly wrong</a:t>
            </a:r>
          </a:p>
        </p:txBody>
      </p:sp>
    </p:spTree>
    <p:extLst>
      <p:ext uri="{BB962C8B-B14F-4D97-AF65-F5344CB8AC3E}">
        <p14:creationId xmlns:p14="http://schemas.microsoft.com/office/powerpoint/2010/main" val="23401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API design important</a:t>
            </a:r>
          </a:p>
          <a:p>
            <a:pPr marL="0" indent="0">
              <a:buNone/>
            </a:pPr>
            <a:r>
              <a:rPr lang="en-US" dirty="0"/>
              <a:t>Why is API design important to </a:t>
            </a:r>
            <a:r>
              <a:rPr lang="en-US" i="1" dirty="0"/>
              <a:t>you</a:t>
            </a:r>
          </a:p>
          <a:p>
            <a:pPr marL="0" indent="0">
              <a:buNone/>
            </a:pPr>
            <a:r>
              <a:rPr lang="en-US" dirty="0"/>
              <a:t>What makes a good API good</a:t>
            </a:r>
          </a:p>
        </p:txBody>
      </p:sp>
    </p:spTree>
    <p:extLst>
      <p:ext uri="{BB962C8B-B14F-4D97-AF65-F5344CB8AC3E}">
        <p14:creationId xmlns:p14="http://schemas.microsoft.com/office/powerpoint/2010/main" val="75962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Gather requirements</a:t>
            </a:r>
          </a:p>
          <a:p>
            <a:pPr marL="0" indent="0">
              <a:buNone/>
            </a:pPr>
            <a:r>
              <a:rPr lang="en-US" dirty="0"/>
              <a:t>Start with a short spec, no more than a page</a:t>
            </a:r>
          </a:p>
          <a:p>
            <a:pPr marL="0" indent="0">
              <a:buNone/>
            </a:pPr>
            <a:r>
              <a:rPr lang="en-US" dirty="0"/>
              <a:t>Use your API, often, and ask others to too</a:t>
            </a:r>
          </a:p>
          <a:p>
            <a:pPr marL="0" indent="0">
              <a:buNone/>
            </a:pPr>
            <a:r>
              <a:rPr lang="en-US" dirty="0"/>
              <a:t>Maintain realistic expectations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should do </a:t>
            </a:r>
            <a:r>
              <a:rPr lang="en-US" i="1" dirty="0"/>
              <a:t>one thing</a:t>
            </a:r>
            <a:r>
              <a:rPr lang="en-US" dirty="0"/>
              <a:t> and one thing well</a:t>
            </a:r>
          </a:p>
          <a:p>
            <a:pPr marL="0" indent="0">
              <a:buNone/>
            </a:pPr>
            <a:r>
              <a:rPr lang="en-US" dirty="0"/>
              <a:t>API should be as small as possible, and no smaller</a:t>
            </a:r>
          </a:p>
          <a:p>
            <a:pPr marL="0" indent="0">
              <a:buNone/>
            </a:pPr>
            <a:r>
              <a:rPr lang="en-US" dirty="0"/>
              <a:t>Don’t let the implementation details impact the API</a:t>
            </a:r>
          </a:p>
          <a:p>
            <a:pPr marL="0" indent="0">
              <a:buNone/>
            </a:pPr>
            <a:r>
              <a:rPr lang="en-US" dirty="0"/>
              <a:t>Minimize accessibility of everything</a:t>
            </a:r>
          </a:p>
          <a:p>
            <a:pPr marL="0" indent="0">
              <a:buNone/>
            </a:pPr>
            <a:r>
              <a:rPr lang="en-US" dirty="0"/>
              <a:t>Names matter – your API is a </a:t>
            </a:r>
            <a:r>
              <a:rPr lang="en-US" i="1" dirty="0"/>
              <a:t>little language</a:t>
            </a:r>
          </a:p>
          <a:p>
            <a:pPr marL="0" indent="0">
              <a:buNone/>
            </a:pPr>
            <a:r>
              <a:rPr lang="en-US" dirty="0"/>
              <a:t>Documentation matters</a:t>
            </a:r>
          </a:p>
          <a:p>
            <a:pPr marL="0" indent="0">
              <a:buNone/>
            </a:pPr>
            <a:r>
              <a:rPr lang="en-US" dirty="0"/>
              <a:t>Consider performance impacts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6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mutability</a:t>
            </a:r>
          </a:p>
          <a:p>
            <a:pPr marL="0" indent="0">
              <a:buNone/>
            </a:pPr>
            <a:r>
              <a:rPr lang="en-US" dirty="0"/>
              <a:t>Subclass only when / where it makes sense</a:t>
            </a:r>
          </a:p>
          <a:p>
            <a:pPr marL="0" indent="0">
              <a:buNone/>
            </a:pPr>
            <a:r>
              <a:rPr lang="en-US" dirty="0"/>
              <a:t>Design and document for inheritance, or stop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4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Don’t make the client do anything your API can do instead</a:t>
            </a:r>
          </a:p>
          <a:p>
            <a:pPr marL="0" indent="0">
              <a:buNone/>
            </a:pPr>
            <a:r>
              <a:rPr lang="en-US" dirty="0"/>
              <a:t>Don’t violate the principle of least astonishment</a:t>
            </a:r>
          </a:p>
          <a:p>
            <a:pPr marL="0" indent="0">
              <a:buNone/>
            </a:pPr>
            <a:r>
              <a:rPr lang="en-US" i="1" dirty="0"/>
              <a:t>Fail fast</a:t>
            </a:r>
            <a:r>
              <a:rPr lang="en-US" dirty="0"/>
              <a:t> – report errors as soon as possible</a:t>
            </a:r>
          </a:p>
          <a:p>
            <a:pPr marL="0" indent="0">
              <a:buNone/>
            </a:pPr>
            <a:r>
              <a:rPr lang="en-US" dirty="0"/>
              <a:t>Provide access to all string data in concrete format</a:t>
            </a:r>
          </a:p>
          <a:p>
            <a:pPr marL="0" indent="0">
              <a:buNone/>
            </a:pPr>
            <a:r>
              <a:rPr lang="en-US" dirty="0"/>
              <a:t>Overload with care</a:t>
            </a:r>
          </a:p>
          <a:p>
            <a:pPr marL="0" indent="0">
              <a:buNone/>
            </a:pPr>
            <a:r>
              <a:rPr lang="en-US" dirty="0"/>
              <a:t>Use appropriate parameter and return types</a:t>
            </a:r>
          </a:p>
          <a:p>
            <a:pPr marL="0" indent="0">
              <a:buNone/>
            </a:pPr>
            <a:r>
              <a:rPr lang="en-US" dirty="0"/>
              <a:t>Use consistent parameter ordering</a:t>
            </a:r>
          </a:p>
          <a:p>
            <a:pPr marL="0" indent="0">
              <a:buNone/>
            </a:pPr>
            <a:r>
              <a:rPr lang="en-US" dirty="0"/>
              <a:t>Avoid long parameter lists</a:t>
            </a:r>
          </a:p>
          <a:p>
            <a:pPr marL="0" indent="0">
              <a:buNone/>
            </a:pPr>
            <a:r>
              <a:rPr lang="en-US" dirty="0"/>
              <a:t>Avoid return values that demand special processing</a:t>
            </a:r>
          </a:p>
        </p:txBody>
      </p:sp>
    </p:spTree>
    <p:extLst>
      <p:ext uri="{BB962C8B-B14F-4D97-AF65-F5344CB8AC3E}">
        <p14:creationId xmlns:p14="http://schemas.microsoft.com/office/powerpoint/2010/main" val="37664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design is fun and will teach you about your system</a:t>
            </a:r>
          </a:p>
          <a:p>
            <a:pPr marL="0" indent="0">
              <a:buNone/>
            </a:pPr>
            <a:r>
              <a:rPr lang="en-US" dirty="0"/>
              <a:t>These were guidelines, do what feels right</a:t>
            </a:r>
          </a:p>
          <a:p>
            <a:pPr marL="0" indent="0">
              <a:buNone/>
            </a:pPr>
            <a:r>
              <a:rPr lang="en-US" dirty="0"/>
              <a:t>API design is tough, damned tough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1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7F3-9009-F94E-87B9-CF3A2D87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8645-5EAC-7148-B2D9-F83AB01C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http://slinkp.com/falsehoods-programmers-believe-about-apis.html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http://apistylebook.com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0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1306</Words>
  <Application>Microsoft Macintosh PowerPoint</Application>
  <PresentationFormat>Widescreen</PresentationFormat>
  <Paragraphs>224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CPSC 5200</vt:lpstr>
      <vt:lpstr>API Design</vt:lpstr>
      <vt:lpstr>API Design</vt:lpstr>
      <vt:lpstr>The process of API design</vt:lpstr>
      <vt:lpstr>General principles</vt:lpstr>
      <vt:lpstr>Class design</vt:lpstr>
      <vt:lpstr>Method design</vt:lpstr>
      <vt:lpstr>Conclusion</vt:lpstr>
      <vt:lpstr>More stuff to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521</dc:title>
  <dc:creator>Michaeljon Miller</dc:creator>
  <cp:lastModifiedBy>Michaeljon Miller</cp:lastModifiedBy>
  <cp:revision>68</cp:revision>
  <dcterms:created xsi:type="dcterms:W3CDTF">2014-02-23T16:30:37Z</dcterms:created>
  <dcterms:modified xsi:type="dcterms:W3CDTF">2019-02-27T01:44:55Z</dcterms:modified>
</cp:coreProperties>
</file>