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16" r:id="rId2"/>
    <p:sldId id="293" r:id="rId3"/>
    <p:sldId id="285" r:id="rId4"/>
    <p:sldId id="286" r:id="rId5"/>
    <p:sldId id="287" r:id="rId6"/>
    <p:sldId id="288" r:id="rId7"/>
    <p:sldId id="289" r:id="rId8"/>
    <p:sldId id="318" r:id="rId9"/>
    <p:sldId id="290" r:id="rId10"/>
    <p:sldId id="291" r:id="rId11"/>
    <p:sldId id="317" r:id="rId12"/>
    <p:sldId id="292"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43A95B-283F-0545-8244-635A57644C39}" v="4" dt="2019-03-07T21:35:13.9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53" autoAdjust="0"/>
    <p:restoredTop sz="69796" autoAdjust="0"/>
  </p:normalViewPr>
  <p:slideViewPr>
    <p:cSldViewPr snapToGrid="0">
      <p:cViewPr varScale="1">
        <p:scale>
          <a:sx n="87" d="100"/>
          <a:sy n="87" d="100"/>
        </p:scale>
        <p:origin x="1480" y="192"/>
      </p:cViewPr>
      <p:guideLst/>
    </p:cSldViewPr>
  </p:slideViewPr>
  <p:outlineViewPr>
    <p:cViewPr>
      <p:scale>
        <a:sx n="50" d="100"/>
        <a:sy n="50" d="100"/>
      </p:scale>
      <p:origin x="0" y="-489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8B43A95B-283F-0545-8244-635A57644C39}"/>
    <pc:docChg chg="custSel addSld modSld">
      <pc:chgData name="Michaeljon Miller" userId="c575fe5cddd8b8cf" providerId="LiveId" clId="{8B43A95B-283F-0545-8244-635A57644C39}" dt="2019-03-07T22:46:14.824" v="4562" actId="20577"/>
      <pc:docMkLst>
        <pc:docMk/>
      </pc:docMkLst>
      <pc:sldChg chg="modNotesTx">
        <pc:chgData name="Michaeljon Miller" userId="c575fe5cddd8b8cf" providerId="LiveId" clId="{8B43A95B-283F-0545-8244-635A57644C39}" dt="2019-03-07T18:09:15.779" v="430" actId="20577"/>
        <pc:sldMkLst>
          <pc:docMk/>
          <pc:sldMk cId="2274798749" sldId="286"/>
        </pc:sldMkLst>
      </pc:sldChg>
      <pc:sldChg chg="modNotesTx">
        <pc:chgData name="Michaeljon Miller" userId="c575fe5cddd8b8cf" providerId="LiveId" clId="{8B43A95B-283F-0545-8244-635A57644C39}" dt="2019-03-07T18:16:09.090" v="1252" actId="20577"/>
        <pc:sldMkLst>
          <pc:docMk/>
          <pc:sldMk cId="608582287" sldId="287"/>
        </pc:sldMkLst>
      </pc:sldChg>
      <pc:sldChg chg="modSp">
        <pc:chgData name="Michaeljon Miller" userId="c575fe5cddd8b8cf" providerId="LiveId" clId="{8B43A95B-283F-0545-8244-635A57644C39}" dt="2019-03-07T22:46:14.824" v="4562" actId="20577"/>
        <pc:sldMkLst>
          <pc:docMk/>
          <pc:sldMk cId="214737507" sldId="288"/>
        </pc:sldMkLst>
        <pc:spChg chg="mod">
          <ac:chgData name="Michaeljon Miller" userId="c575fe5cddd8b8cf" providerId="LiveId" clId="{8B43A95B-283F-0545-8244-635A57644C39}" dt="2019-03-07T22:46:14.824" v="4562" actId="20577"/>
          <ac:spMkLst>
            <pc:docMk/>
            <pc:sldMk cId="214737507" sldId="288"/>
            <ac:spMk id="4" creationId="{00000000-0000-0000-0000-000000000000}"/>
          </ac:spMkLst>
        </pc:spChg>
      </pc:sldChg>
      <pc:sldChg chg="modNotesTx">
        <pc:chgData name="Michaeljon Miller" userId="c575fe5cddd8b8cf" providerId="LiveId" clId="{8B43A95B-283F-0545-8244-635A57644C39}" dt="2019-03-07T19:23:07.290" v="2552" actId="20577"/>
        <pc:sldMkLst>
          <pc:docMk/>
          <pc:sldMk cId="705560601" sldId="290"/>
        </pc:sldMkLst>
      </pc:sldChg>
      <pc:sldChg chg="modSp modTransition">
        <pc:chgData name="Michaeljon Miller" userId="c575fe5cddd8b8cf" providerId="LiveId" clId="{8B43A95B-283F-0545-8244-635A57644C39}" dt="2019-03-07T20:06:45.688" v="3078"/>
        <pc:sldMkLst>
          <pc:docMk/>
          <pc:sldMk cId="3856406915" sldId="291"/>
        </pc:sldMkLst>
        <pc:spChg chg="mod">
          <ac:chgData name="Michaeljon Miller" userId="c575fe5cddd8b8cf" providerId="LiveId" clId="{8B43A95B-283F-0545-8244-635A57644C39}" dt="2019-03-07T19:12:36.011" v="1956" actId="20577"/>
          <ac:spMkLst>
            <pc:docMk/>
            <pc:sldMk cId="3856406915" sldId="291"/>
            <ac:spMk id="5" creationId="{00000000-0000-0000-0000-000000000000}"/>
          </ac:spMkLst>
        </pc:spChg>
      </pc:sldChg>
      <pc:sldChg chg="modNotesTx">
        <pc:chgData name="Michaeljon Miller" userId="c575fe5cddd8b8cf" providerId="LiveId" clId="{8B43A95B-283F-0545-8244-635A57644C39}" dt="2019-03-07T18:30:38.607" v="1953" actId="57"/>
        <pc:sldMkLst>
          <pc:docMk/>
          <pc:sldMk cId="4180543278" sldId="292"/>
        </pc:sldMkLst>
      </pc:sldChg>
      <pc:sldChg chg="modSp add modNotesTx">
        <pc:chgData name="Michaeljon Miller" userId="c575fe5cddd8b8cf" providerId="LiveId" clId="{8B43A95B-283F-0545-8244-635A57644C39}" dt="2019-03-07T20:09:13.218" v="3128" actId="5793"/>
        <pc:sldMkLst>
          <pc:docMk/>
          <pc:sldMk cId="2129838266" sldId="317"/>
        </pc:sldMkLst>
        <pc:spChg chg="mod">
          <ac:chgData name="Michaeljon Miller" userId="c575fe5cddd8b8cf" providerId="LiveId" clId="{8B43A95B-283F-0545-8244-635A57644C39}" dt="2019-03-07T19:29:04.456" v="2571" actId="20577"/>
          <ac:spMkLst>
            <pc:docMk/>
            <pc:sldMk cId="2129838266" sldId="317"/>
            <ac:spMk id="2" creationId="{00000000-0000-0000-0000-000000000000}"/>
          </ac:spMkLst>
        </pc:spChg>
        <pc:spChg chg="mod">
          <ac:chgData name="Michaeljon Miller" userId="c575fe5cddd8b8cf" providerId="LiveId" clId="{8B43A95B-283F-0545-8244-635A57644C39}" dt="2019-03-07T19:55:48.473" v="2815" actId="20577"/>
          <ac:spMkLst>
            <pc:docMk/>
            <pc:sldMk cId="2129838266" sldId="317"/>
            <ac:spMk id="4" creationId="{00000000-0000-0000-0000-000000000000}"/>
          </ac:spMkLst>
        </pc:spChg>
        <pc:spChg chg="mod">
          <ac:chgData name="Michaeljon Miller" userId="c575fe5cddd8b8cf" providerId="LiveId" clId="{8B43A95B-283F-0545-8244-635A57644C39}" dt="2019-03-07T19:29:33.829" v="2661" actId="20577"/>
          <ac:spMkLst>
            <pc:docMk/>
            <pc:sldMk cId="2129838266" sldId="317"/>
            <ac:spMk id="5" creationId="{00000000-0000-0000-0000-000000000000}"/>
          </ac:spMkLst>
        </pc:spChg>
      </pc:sldChg>
      <pc:sldChg chg="modSp add modNotesTx">
        <pc:chgData name="Michaeljon Miller" userId="c575fe5cddd8b8cf" providerId="LiveId" clId="{8B43A95B-283F-0545-8244-635A57644C39}" dt="2019-03-07T21:44:36.397" v="4560" actId="20577"/>
        <pc:sldMkLst>
          <pc:docMk/>
          <pc:sldMk cId="4018018111" sldId="318"/>
        </pc:sldMkLst>
        <pc:spChg chg="mod">
          <ac:chgData name="Michaeljon Miller" userId="c575fe5cddd8b8cf" providerId="LiveId" clId="{8B43A95B-283F-0545-8244-635A57644C39}" dt="2019-03-07T21:36:50.877" v="3329" actId="20577"/>
          <ac:spMkLst>
            <pc:docMk/>
            <pc:sldMk cId="4018018111" sldId="318"/>
            <ac:spMk id="2" creationId="{00000000-0000-0000-0000-000000000000}"/>
          </ac:spMkLst>
        </pc:spChg>
        <pc:spChg chg="mod">
          <ac:chgData name="Michaeljon Miller" userId="c575fe5cddd8b8cf" providerId="LiveId" clId="{8B43A95B-283F-0545-8244-635A57644C39}" dt="2019-03-07T21:38:03.608" v="3545" actId="20577"/>
          <ac:spMkLst>
            <pc:docMk/>
            <pc:sldMk cId="4018018111" sldId="318"/>
            <ac:spMk id="4" creationId="{00000000-0000-0000-0000-000000000000}"/>
          </ac:spMkLst>
        </pc:spChg>
        <pc:spChg chg="mod">
          <ac:chgData name="Michaeljon Miller" userId="c575fe5cddd8b8cf" providerId="LiveId" clId="{8B43A95B-283F-0545-8244-635A57644C39}" dt="2019-03-07T21:36:11.818" v="3292" actId="6549"/>
          <ac:spMkLst>
            <pc:docMk/>
            <pc:sldMk cId="4018018111" sldId="318"/>
            <ac:spMk id="5" creationId="{00000000-0000-0000-0000-000000000000}"/>
          </ac:spMkLst>
        </pc:spChg>
      </pc:sldChg>
    </pc:docChg>
  </pc:docChgLst>
  <pc:docChgLst>
    <pc:chgData name="Michaeljon Miller" userId="c575fe5cddd8b8cf" providerId="LiveId" clId="{9CB59DFE-085E-4D49-B6BB-CA40AD2C6654}"/>
    <pc:docChg chg="custSel modSld">
      <pc:chgData name="Michaeljon Miller" userId="c575fe5cddd8b8cf" providerId="LiveId" clId="{9CB59DFE-085E-4D49-B6BB-CA40AD2C6654}" dt="2018-06-12T03:16:46.453" v="38" actId="20577"/>
      <pc:docMkLst>
        <pc:docMk/>
      </pc:docMkLst>
      <pc:sldChg chg="modSp">
        <pc:chgData name="Michaeljon Miller" userId="c575fe5cddd8b8cf" providerId="LiveId" clId="{9CB59DFE-085E-4D49-B6BB-CA40AD2C6654}" dt="2018-06-12T03:16:46.453" v="38" actId="20577"/>
        <pc:sldMkLst>
          <pc:docMk/>
          <pc:sldMk cId="3379872475" sldId="282"/>
        </pc:sldMkLst>
        <pc:spChg chg="mod">
          <ac:chgData name="Michaeljon Miller" userId="c575fe5cddd8b8cf" providerId="LiveId" clId="{9CB59DFE-085E-4D49-B6BB-CA40AD2C6654}" dt="2018-06-12T02:57:27.892" v="16" actId="20577"/>
          <ac:spMkLst>
            <pc:docMk/>
            <pc:sldMk cId="3379872475" sldId="282"/>
            <ac:spMk id="5" creationId="{00000000-0000-0000-0000-000000000000}"/>
          </ac:spMkLst>
        </pc:spChg>
        <pc:spChg chg="mod">
          <ac:chgData name="Michaeljon Miller" userId="c575fe5cddd8b8cf" providerId="LiveId" clId="{9CB59DFE-085E-4D49-B6BB-CA40AD2C6654}" dt="2018-06-12T03:16:46.453" v="38" actId="20577"/>
          <ac:spMkLst>
            <pc:docMk/>
            <pc:sldMk cId="3379872475" sldId="282"/>
            <ac:spMk id="6" creationId="{00000000-0000-0000-0000-000000000000}"/>
          </ac:spMkLst>
        </pc:spChg>
      </pc:sldChg>
      <pc:sldChg chg="modSp modNotesTx">
        <pc:chgData name="Michaeljon Miller" userId="c575fe5cddd8b8cf" providerId="LiveId" clId="{9CB59DFE-085E-4D49-B6BB-CA40AD2C6654}" dt="2018-06-12T03:06:36.049" v="25" actId="313"/>
        <pc:sldMkLst>
          <pc:docMk/>
          <pc:sldMk cId="608582287" sldId="287"/>
        </pc:sldMkLst>
        <pc:spChg chg="mod">
          <ac:chgData name="Michaeljon Miller" userId="c575fe5cddd8b8cf" providerId="LiveId" clId="{9CB59DFE-085E-4D49-B6BB-CA40AD2C6654}" dt="2018-06-12T03:06:36.049" v="25" actId="313"/>
          <ac:spMkLst>
            <pc:docMk/>
            <pc:sldMk cId="608582287" sldId="287"/>
            <ac:spMk id="5" creationId="{00000000-0000-0000-0000-000000000000}"/>
          </ac:spMkLst>
        </pc:spChg>
      </pc:sldChg>
      <pc:sldChg chg="modNotesTx">
        <pc:chgData name="Michaeljon Miller" userId="c575fe5cddd8b8cf" providerId="LiveId" clId="{9CB59DFE-085E-4D49-B6BB-CA40AD2C6654}" dt="2018-06-12T03:07:35.998" v="33" actId="20577"/>
        <pc:sldMkLst>
          <pc:docMk/>
          <pc:sldMk cId="2528404414" sldId="289"/>
        </pc:sldMkLst>
      </pc:sldChg>
      <pc:sldChg chg="modNotesTx">
        <pc:chgData name="Michaeljon Miller" userId="c575fe5cddd8b8cf" providerId="LiveId" clId="{9CB59DFE-085E-4D49-B6BB-CA40AD2C6654}" dt="2018-06-12T03:08:24.811" v="35" actId="20577"/>
        <pc:sldMkLst>
          <pc:docMk/>
          <pc:sldMk cId="705560601" sldId="2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C5654-8255-4741-B5E4-F40A45C3546B}" type="datetimeFigureOut">
              <a:rPr lang="en-US" smtClean="0"/>
              <a:t>3/7/19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294B0-43FA-4697-A94A-C7D8A3CEE26B}" type="slidenum">
              <a:rPr lang="en-US" smtClean="0"/>
              <a:t>‹#›</a:t>
            </a:fld>
            <a:endParaRPr lang="en-US"/>
          </a:p>
        </p:txBody>
      </p:sp>
    </p:spTree>
    <p:extLst>
      <p:ext uri="{BB962C8B-B14F-4D97-AF65-F5344CB8AC3E}">
        <p14:creationId xmlns:p14="http://schemas.microsoft.com/office/powerpoint/2010/main" val="117394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phrase “good enough” does not imply sloppy or poorly produced code. All systems must meet their users’ requirements to be successful. We are simply advocating that users be given an opportunity to participate in the process of deciding when what you’ve produced is good enough.</a:t>
            </a:r>
          </a:p>
          <a:p>
            <a:endParaRPr lang="en-US" dirty="0"/>
          </a:p>
          <a:p>
            <a:r>
              <a:rPr lang="en-US" dirty="0"/>
              <a:t>Great software today is often preferable to perfect software tomorrow.</a:t>
            </a:r>
          </a:p>
        </p:txBody>
      </p:sp>
      <p:sp>
        <p:nvSpPr>
          <p:cNvPr id="4" name="Slide Number Placeholder 3"/>
          <p:cNvSpPr>
            <a:spLocks noGrp="1"/>
          </p:cNvSpPr>
          <p:nvPr>
            <p:ph type="sldNum" sz="quarter" idx="10"/>
          </p:nvPr>
        </p:nvSpPr>
        <p:spPr/>
        <p:txBody>
          <a:bodyPr/>
          <a:lstStyle/>
          <a:p>
            <a:fld id="{E58294B0-43FA-4697-A94A-C7D8A3CEE26B}" type="slidenum">
              <a:rPr lang="en-US" smtClean="0"/>
              <a:t>4</a:t>
            </a:fld>
            <a:endParaRPr lang="en-US"/>
          </a:p>
        </p:txBody>
      </p:sp>
    </p:spTree>
    <p:extLst>
      <p:ext uri="{BB962C8B-B14F-4D97-AF65-F5344CB8AC3E}">
        <p14:creationId xmlns:p14="http://schemas.microsoft.com/office/powerpoint/2010/main" val="3444252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notable examples</a:t>
            </a:r>
          </a:p>
          <a:p>
            <a:pPr marL="171450" indent="-171450">
              <a:buFont typeface="Arial" panose="020B0604020202020204" pitchFamily="34" charset="0"/>
              <a:buChar char="•"/>
            </a:pPr>
            <a:r>
              <a:rPr lang="en-US" dirty="0" err="1"/>
              <a:t>Sendmail.cf</a:t>
            </a:r>
            <a:endParaRPr lang="en-US" dirty="0"/>
          </a:p>
          <a:p>
            <a:pPr marL="171450" indent="-171450">
              <a:buFont typeface="Arial" panose="020B0604020202020204" pitchFamily="34" charset="0"/>
              <a:buChar char="•"/>
            </a:pPr>
            <a:r>
              <a:rPr lang="en-US" dirty="0"/>
              <a:t>Windows</a:t>
            </a:r>
            <a:r>
              <a:rPr lang="en-US" baseline="0" dirty="0"/>
              <a:t> resource files</a:t>
            </a:r>
          </a:p>
          <a:p>
            <a:pPr marL="171450" indent="-171450">
              <a:buFont typeface="Arial" panose="020B0604020202020204" pitchFamily="34" charset="0"/>
              <a:buChar char="•"/>
            </a:pPr>
            <a:r>
              <a:rPr lang="en-US" baseline="0" dirty="0"/>
              <a:t>LINQ</a:t>
            </a:r>
          </a:p>
          <a:p>
            <a:pPr marL="171450" indent="-171450">
              <a:buFont typeface="Arial" panose="020B0604020202020204" pitchFamily="34" charset="0"/>
              <a:buChar char="•"/>
            </a:pPr>
            <a:r>
              <a:rPr lang="en-US" baseline="0" dirty="0"/>
              <a:t>Others?</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When you listen to users of a proposed system, they might be able to tell you exactly how the system should work:</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i="1" baseline="0" dirty="0"/>
              <a:t>Listen for transactions defined by ABC Regulation 12.3 on a set of X.25 lines, translate them to XYZ Company’s format 43B, retransmit them on the satellite uplink, and store for future analysis.</a:t>
            </a:r>
            <a:endParaRPr lang="en-US" i="0" baseline="0" dirty="0"/>
          </a:p>
          <a:p>
            <a:pPr marL="0" indent="0">
              <a:buFont typeface="Arial" panose="020B0604020202020204" pitchFamily="34" charset="0"/>
              <a:buNone/>
            </a:pPr>
            <a:endParaRPr lang="en-US" i="0" baseline="0" dirty="0"/>
          </a:p>
          <a:p>
            <a:pPr marL="0" indent="0">
              <a:buFont typeface="Arial" panose="020B0604020202020204" pitchFamily="34" charset="0"/>
              <a:buNone/>
            </a:pPr>
            <a:r>
              <a:rPr lang="en-US" i="0" baseline="0" dirty="0"/>
              <a:t>Maybe you can create a mini-language tailored to the application domain that exposes exactly what they want:</a:t>
            </a:r>
          </a:p>
          <a:p>
            <a:pPr marL="0" indent="0">
              <a:buFont typeface="Arial" panose="020B0604020202020204" pitchFamily="34" charset="0"/>
              <a:buNone/>
            </a:pPr>
            <a:endParaRPr lang="en-US" i="0" baseline="0" dirty="0"/>
          </a:p>
          <a:p>
            <a:pPr marL="0" indent="0">
              <a:buFont typeface="Arial" panose="020B0604020202020204" pitchFamily="34" charset="0"/>
              <a:buNone/>
            </a:pPr>
            <a:r>
              <a:rPr lang="en-US" i="0" baseline="0" dirty="0"/>
              <a:t>From X25LINE1 (Format=ABC123) {</a:t>
            </a:r>
          </a:p>
          <a:p>
            <a:pPr marL="0" indent="0">
              <a:buFont typeface="Arial" panose="020B0604020202020204" pitchFamily="34" charset="0"/>
              <a:buNone/>
            </a:pPr>
            <a:r>
              <a:rPr lang="en-US" i="0" baseline="0" dirty="0"/>
              <a:t>  Put TELSTAR1 (Format=XYZ43B);</a:t>
            </a:r>
          </a:p>
          <a:p>
            <a:pPr marL="0" indent="0">
              <a:buFont typeface="Arial" panose="020B0604020202020204" pitchFamily="34" charset="0"/>
              <a:buNone/>
            </a:pPr>
            <a:r>
              <a:rPr lang="en-US" i="0" baseline="0" dirty="0"/>
              <a:t>  Store DB;</a:t>
            </a:r>
          </a:p>
          <a:p>
            <a:pPr marL="0" indent="0">
              <a:buFont typeface="Arial" panose="020B0604020202020204" pitchFamily="34" charset="0"/>
              <a:buNone/>
            </a:pPr>
            <a:r>
              <a:rPr lang="en-US" i="0" baseline="0" dirty="0"/>
              <a:t>}</a:t>
            </a:r>
          </a:p>
          <a:p>
            <a:pPr marL="0" indent="0">
              <a:buFont typeface="Arial" panose="020B0604020202020204" pitchFamily="34" charset="0"/>
              <a:buNone/>
            </a:pPr>
            <a:endParaRPr lang="en-US" i="0" baseline="0" dirty="0"/>
          </a:p>
          <a:p>
            <a:pPr marL="0" indent="0">
              <a:buFont typeface="Arial" panose="020B0604020202020204" pitchFamily="34" charset="0"/>
              <a:buNone/>
            </a:pPr>
            <a:r>
              <a:rPr lang="en-US" i="0" baseline="0" dirty="0"/>
              <a:t>Let’s say that later they change the requirement such that negative balances shouldn’t be stored, but should instead be sent back:</a:t>
            </a:r>
          </a:p>
          <a:p>
            <a:pPr marL="0" indent="0">
              <a:buFont typeface="Arial" panose="020B0604020202020204" pitchFamily="34" charset="0"/>
              <a:buNone/>
            </a:pPr>
            <a:endParaRPr lang="en-US" i="0" baseline="0" dirty="0"/>
          </a:p>
          <a:p>
            <a:pPr marL="0" indent="0">
              <a:buFont typeface="Arial" panose="020B0604020202020204" pitchFamily="34" charset="0"/>
              <a:buNone/>
            </a:pPr>
            <a:r>
              <a:rPr lang="en-US" i="0" baseline="0" dirty="0"/>
              <a:t>From X25LINE1 (Format=ABC123) {</a:t>
            </a:r>
          </a:p>
          <a:p>
            <a:pPr marL="0" indent="0">
              <a:buFont typeface="Arial" panose="020B0604020202020204" pitchFamily="34" charset="0"/>
              <a:buNone/>
            </a:pPr>
            <a:r>
              <a:rPr lang="en-US" i="0" baseline="0" dirty="0"/>
              <a:t>  if (ABC123.balance &lt; 0) {</a:t>
            </a:r>
          </a:p>
          <a:p>
            <a:pPr marL="0" indent="0">
              <a:buFont typeface="Arial" panose="020B0604020202020204" pitchFamily="34" charset="0"/>
              <a:buNone/>
            </a:pPr>
            <a:r>
              <a:rPr lang="en-US" i="0" baseline="0" dirty="0"/>
              <a:t>    Put X25LINE1 (Format=ABC123);</a:t>
            </a:r>
          </a:p>
          <a:p>
            <a:pPr marL="0" indent="0">
              <a:buFont typeface="Arial" panose="020B0604020202020204" pitchFamily="34" charset="0"/>
              <a:buNone/>
            </a:pPr>
            <a:r>
              <a:rPr lang="en-US" i="0" baseline="0" dirty="0"/>
              <a:t>  } else {</a:t>
            </a:r>
          </a:p>
          <a:p>
            <a:pPr marL="0" indent="0">
              <a:buFont typeface="Arial" panose="020B0604020202020204" pitchFamily="34" charset="0"/>
              <a:buNone/>
            </a:pPr>
            <a:r>
              <a:rPr lang="en-US" i="0" baseline="0" dirty="0"/>
              <a:t>    Put TELSTAR1 (Format=XYZ43B);</a:t>
            </a:r>
          </a:p>
          <a:p>
            <a:pPr marL="0" indent="0">
              <a:buFont typeface="Arial" panose="020B0604020202020204" pitchFamily="34" charset="0"/>
              <a:buNone/>
            </a:pPr>
            <a:r>
              <a:rPr lang="en-US" i="0" baseline="0" dirty="0"/>
              <a:t>    Store DB;</a:t>
            </a:r>
          </a:p>
          <a:p>
            <a:pPr marL="0" indent="0">
              <a:buFont typeface="Arial" panose="020B0604020202020204" pitchFamily="34" charset="0"/>
              <a:buNone/>
            </a:pPr>
            <a:r>
              <a:rPr lang="en-US" i="0" baseline="0" dirty="0"/>
              <a:t>  }</a:t>
            </a:r>
          </a:p>
          <a:p>
            <a:pPr marL="0" indent="0">
              <a:buFont typeface="Arial" panose="020B0604020202020204" pitchFamily="34" charset="0"/>
              <a:buNone/>
            </a:pPr>
            <a:r>
              <a:rPr lang="en-US" i="0" baseline="0" dirty="0"/>
              <a:t>}</a:t>
            </a:r>
          </a:p>
          <a:p>
            <a:pPr marL="0" indent="0">
              <a:buFont typeface="Arial" panose="020B0604020202020204" pitchFamily="34" charset="0"/>
              <a:buNone/>
            </a:pPr>
            <a:endParaRPr lang="en-US" i="0" baseline="0" dirty="0"/>
          </a:p>
        </p:txBody>
      </p:sp>
      <p:sp>
        <p:nvSpPr>
          <p:cNvPr id="4" name="Slide Number Placeholder 3"/>
          <p:cNvSpPr>
            <a:spLocks noGrp="1"/>
          </p:cNvSpPr>
          <p:nvPr>
            <p:ph type="sldNum" sz="quarter" idx="10"/>
          </p:nvPr>
        </p:nvSpPr>
        <p:spPr/>
        <p:txBody>
          <a:bodyPr/>
          <a:lstStyle/>
          <a:p>
            <a:fld id="{E58294B0-43FA-4697-A94A-C7D8A3CEE26B}" type="slidenum">
              <a:rPr lang="en-US" smtClean="0"/>
              <a:t>5</a:t>
            </a:fld>
            <a:endParaRPr lang="en-US"/>
          </a:p>
        </p:txBody>
      </p:sp>
    </p:spTree>
    <p:extLst>
      <p:ext uri="{BB962C8B-B14F-4D97-AF65-F5344CB8AC3E}">
        <p14:creationId xmlns:p14="http://schemas.microsoft.com/office/powerpoint/2010/main" val="1010261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a:t>
            </a:r>
            <a:r>
              <a:rPr lang="en-US" baseline="0" dirty="0"/>
              <a:t> benefits</a:t>
            </a:r>
          </a:p>
          <a:p>
            <a:pPr marL="171450" indent="-171450">
              <a:buFont typeface="Arial" panose="020B0604020202020204" pitchFamily="34" charset="0"/>
              <a:buChar char="•"/>
            </a:pPr>
            <a:r>
              <a:rPr lang="en-US" baseline="0" dirty="0"/>
              <a:t>It forces you to decouple your design</a:t>
            </a:r>
          </a:p>
          <a:p>
            <a:pPr marL="171450" indent="-171450">
              <a:buFont typeface="Arial" panose="020B0604020202020204" pitchFamily="34" charset="0"/>
              <a:buChar char="•"/>
            </a:pPr>
            <a:r>
              <a:rPr lang="en-US" baseline="0" dirty="0"/>
              <a:t>It forces you to create a more robust, abstract design by deferring details</a:t>
            </a:r>
          </a:p>
          <a:p>
            <a:pPr marL="171450" indent="-171450">
              <a:buFont typeface="Arial" panose="020B0604020202020204" pitchFamily="34" charset="0"/>
              <a:buChar char="•"/>
            </a:pPr>
            <a:r>
              <a:rPr lang="en-US" baseline="0" dirty="0"/>
              <a:t>You can customize without recompilation</a:t>
            </a:r>
          </a:p>
          <a:p>
            <a:pPr marL="171450" indent="-171450">
              <a:buFont typeface="Arial" panose="020B0604020202020204" pitchFamily="34" charset="0"/>
              <a:buChar char="•"/>
            </a:pPr>
            <a:r>
              <a:rPr lang="en-US" baseline="0" dirty="0"/>
              <a:t>The configuration can be expressed in a language close to the domain</a:t>
            </a:r>
          </a:p>
          <a:p>
            <a:pPr marL="171450" indent="-171450">
              <a:buFont typeface="Arial" panose="020B0604020202020204" pitchFamily="34" charset="0"/>
              <a:buChar char="•"/>
            </a:pPr>
            <a:r>
              <a:rPr lang="en-US" baseline="0" dirty="0"/>
              <a:t>You might be able to build a reusable engine</a:t>
            </a: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6</a:t>
            </a:fld>
            <a:endParaRPr lang="en-US"/>
          </a:p>
        </p:txBody>
      </p:sp>
    </p:spTree>
    <p:extLst>
      <p:ext uri="{BB962C8B-B14F-4D97-AF65-F5344CB8AC3E}">
        <p14:creationId xmlns:p14="http://schemas.microsoft.com/office/powerpoint/2010/main" val="101332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Passive code generators are</a:t>
            </a:r>
            <a:r>
              <a:rPr lang="en-US" baseline="0" dirty="0"/>
              <a:t> used when we want to create something that will be maintained, on its own, from that point forward. </a:t>
            </a:r>
          </a:p>
          <a:p>
            <a:pPr marL="171450" indent="-171450">
              <a:buFont typeface="Arial" panose="020B0604020202020204" pitchFamily="34" charset="0"/>
              <a:buChar char="•"/>
            </a:pPr>
            <a:r>
              <a:rPr lang="en-US" baseline="0" dirty="0"/>
              <a:t>Creating new source files</a:t>
            </a:r>
          </a:p>
          <a:p>
            <a:pPr marL="171450" indent="-171450">
              <a:buFont typeface="Arial" panose="020B0604020202020204" pitchFamily="34" charset="0"/>
              <a:buChar char="•"/>
            </a:pPr>
            <a:r>
              <a:rPr lang="en-US" baseline="0" dirty="0"/>
              <a:t>Adding comments, script blocks, </a:t>
            </a:r>
            <a:r>
              <a:rPr lang="en-US" baseline="0" dirty="0" err="1"/>
              <a:t>snippits</a:t>
            </a:r>
            <a:r>
              <a:rPr lang="en-US" baseline="0" dirty="0"/>
              <a:t>, </a:t>
            </a:r>
            <a:r>
              <a:rPr lang="en-US" baseline="0" dirty="0" err="1"/>
              <a:t>emmet</a:t>
            </a:r>
            <a:endParaRPr lang="en-US" baseline="0" dirty="0"/>
          </a:p>
          <a:p>
            <a:pPr marL="171450" indent="-171450">
              <a:buFont typeface="Arial" panose="020B0604020202020204" pitchFamily="34" charset="0"/>
              <a:buChar char="•"/>
            </a:pPr>
            <a:r>
              <a:rPr lang="en-US" baseline="0" dirty="0"/>
              <a:t>Performing one-off conversions (also called a translator)</a:t>
            </a:r>
          </a:p>
          <a:p>
            <a:pPr marL="171450" indent="-171450">
              <a:buFont typeface="Arial" panose="020B0604020202020204" pitchFamily="34" charset="0"/>
              <a:buChar char="•"/>
            </a:pPr>
            <a:r>
              <a:rPr lang="en-US" baseline="0" dirty="0"/>
              <a:t>Producing lookup tables and other resources</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Active code generators are a convenience, they are usually run as part of the build process and typically generate artifacts with a limited life (since we can always generate them again). Many times this kind of code is never seen by a developer.</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7</a:t>
            </a:fld>
            <a:endParaRPr lang="en-US"/>
          </a:p>
        </p:txBody>
      </p:sp>
    </p:spTree>
    <p:extLst>
      <p:ext uri="{BB962C8B-B14F-4D97-AF65-F5344CB8AC3E}">
        <p14:creationId xmlns:p14="http://schemas.microsoft.com/office/powerpoint/2010/main" val="2092797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Attempting to build an application you don’t fully understand, or to use a tech you aren’t familiar with, is an invitation to be misled by coincidences</a:t>
            </a:r>
          </a:p>
          <a:p>
            <a:pPr marL="171450" indent="-171450">
              <a:buFont typeface="Arial" panose="020B0604020202020204" pitchFamily="34" charset="0"/>
              <a:buChar char="•"/>
            </a:pPr>
            <a:r>
              <a:rPr lang="en-US" dirty="0"/>
              <a:t>Don’t depend on accidents or assumptions. If you can’t tell the difference in particular circumstances, assume the worst.</a:t>
            </a:r>
          </a:p>
          <a:p>
            <a:pPr marL="171450" indent="-171450">
              <a:buFont typeface="Arial" panose="020B0604020202020204" pitchFamily="34" charset="0"/>
              <a:buChar char="•"/>
            </a:pPr>
            <a:r>
              <a:rPr lang="en-US" dirty="0"/>
              <a:t>Design by contract can help clarify your assumptions in your own mind, as well as help communicate them to others</a:t>
            </a:r>
          </a:p>
          <a:p>
            <a:pPr marL="171450" indent="-171450">
              <a:buFont typeface="Arial" panose="020B0604020202020204" pitchFamily="34" charset="0"/>
              <a:buChar char="•"/>
            </a:pPr>
            <a:r>
              <a:rPr lang="en-US" dirty="0"/>
              <a:t>Don’t just test your code, test your assumptions too. Don’t guess, actually try it. Write an assertion to test your assumptions</a:t>
            </a:r>
          </a:p>
          <a:p>
            <a:pPr marL="171450" indent="-171450">
              <a:buFont typeface="Arial" panose="020B0604020202020204" pitchFamily="34" charset="0"/>
              <a:buChar char="•"/>
            </a:pPr>
            <a:r>
              <a:rPr lang="en-US" dirty="0"/>
              <a:t>Spend time on the important aspects; more than likely, these are the hard parts. If you don’t have the fundamentals correct brilliant bells and whistles won’t save you</a:t>
            </a:r>
          </a:p>
          <a:p>
            <a:pPr marL="171450" indent="-171450">
              <a:buFont typeface="Arial" panose="020B0604020202020204" pitchFamily="34" charset="0"/>
              <a:buChar char="•"/>
            </a:pPr>
            <a:r>
              <a:rPr lang="en-US" dirty="0"/>
              <a:t>Don’t let existing code dictate future code. All code can be replaced if it is no longer appropriate.</a:t>
            </a:r>
          </a:p>
        </p:txBody>
      </p:sp>
      <p:sp>
        <p:nvSpPr>
          <p:cNvPr id="4" name="Slide Number Placeholder 3"/>
          <p:cNvSpPr>
            <a:spLocks noGrp="1"/>
          </p:cNvSpPr>
          <p:nvPr>
            <p:ph type="sldNum" sz="quarter" idx="10"/>
          </p:nvPr>
        </p:nvSpPr>
        <p:spPr/>
        <p:txBody>
          <a:bodyPr/>
          <a:lstStyle/>
          <a:p>
            <a:fld id="{E58294B0-43FA-4697-A94A-C7D8A3CEE26B}" type="slidenum">
              <a:rPr lang="en-US" smtClean="0"/>
              <a:t>8</a:t>
            </a:fld>
            <a:endParaRPr lang="en-US"/>
          </a:p>
        </p:txBody>
      </p:sp>
    </p:spTree>
    <p:extLst>
      <p:ext uri="{BB962C8B-B14F-4D97-AF65-F5344CB8AC3E}">
        <p14:creationId xmlns:p14="http://schemas.microsoft.com/office/powerpoint/2010/main" val="2739435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Grapefruit margarita</a:t>
            </a:r>
          </a:p>
          <a:p>
            <a:endParaRPr lang="en-US" dirty="0"/>
          </a:p>
          <a:p>
            <a:pPr marL="228600" indent="-228600">
              <a:buAutoNum type="arabicPeriod"/>
            </a:pPr>
            <a:r>
              <a:rPr lang="en-US" dirty="0"/>
              <a:t>Open blender</a:t>
            </a:r>
          </a:p>
          <a:p>
            <a:pPr marL="228600" indent="-228600">
              <a:buAutoNum type="arabicPeriod"/>
            </a:pPr>
            <a:r>
              <a:rPr lang="en-US" dirty="0"/>
              <a:t>Measure</a:t>
            </a:r>
            <a:r>
              <a:rPr lang="en-US" baseline="0" dirty="0"/>
              <a:t> ½ cup tequila and add to blender</a:t>
            </a:r>
          </a:p>
          <a:p>
            <a:pPr marL="228600" indent="-228600">
              <a:buAutoNum type="arabicPeriod"/>
            </a:pPr>
            <a:r>
              <a:rPr lang="en-US" baseline="0" dirty="0"/>
              <a:t>Measure ½ cup grapefruit juice and add to blender</a:t>
            </a:r>
          </a:p>
          <a:p>
            <a:pPr marL="228600" indent="-228600">
              <a:buAutoNum type="arabicPeriod"/>
            </a:pPr>
            <a:r>
              <a:rPr lang="en-US" baseline="0" dirty="0"/>
              <a:t>Measure ¼ cup lime juice and add to blender</a:t>
            </a:r>
          </a:p>
          <a:p>
            <a:pPr marL="228600" indent="-228600">
              <a:buAutoNum type="arabicPeriod"/>
            </a:pPr>
            <a:r>
              <a:rPr lang="en-US" baseline="0" dirty="0"/>
              <a:t>Measure ¼ cup simple syrup and add to blender</a:t>
            </a:r>
          </a:p>
          <a:p>
            <a:pPr marL="228600" indent="-228600">
              <a:buAutoNum type="arabicPeriod"/>
            </a:pPr>
            <a:r>
              <a:rPr lang="en-US" baseline="0" dirty="0"/>
              <a:t>Measure 1T habanero bitters and add to blender (don’t get in your eyes)</a:t>
            </a:r>
          </a:p>
          <a:p>
            <a:pPr marL="228600" indent="-228600">
              <a:buAutoNum type="arabicPeriod"/>
            </a:pPr>
            <a:r>
              <a:rPr lang="en-US" baseline="0" dirty="0"/>
              <a:t>Add 2 cups ice</a:t>
            </a:r>
          </a:p>
          <a:p>
            <a:pPr marL="228600" indent="-228600">
              <a:buAutoNum type="arabicPeriod"/>
            </a:pPr>
            <a:r>
              <a:rPr lang="en-US" baseline="0" dirty="0"/>
              <a:t>Close blender</a:t>
            </a:r>
          </a:p>
          <a:p>
            <a:pPr marL="228600" indent="-228600">
              <a:buAutoNum type="arabicPeriod"/>
            </a:pPr>
            <a:r>
              <a:rPr lang="en-US" baseline="0" dirty="0"/>
              <a:t>Run blender for two minutes</a:t>
            </a:r>
          </a:p>
          <a:p>
            <a:pPr marL="228600" indent="-228600">
              <a:buAutoNum type="arabicPeriod"/>
            </a:pPr>
            <a:r>
              <a:rPr lang="en-US" baseline="0" dirty="0"/>
              <a:t>Open blender</a:t>
            </a:r>
          </a:p>
          <a:p>
            <a:pPr marL="228600" indent="-228600">
              <a:buAutoNum type="arabicPeriod"/>
            </a:pPr>
            <a:r>
              <a:rPr lang="en-US" baseline="0" dirty="0"/>
              <a:t>Get glasses</a:t>
            </a:r>
          </a:p>
          <a:p>
            <a:pPr marL="228600" indent="-228600">
              <a:buAutoNum type="arabicPeriod"/>
            </a:pPr>
            <a:r>
              <a:rPr lang="en-US" baseline="0" dirty="0"/>
              <a:t>Get grapefruit slices</a:t>
            </a:r>
          </a:p>
          <a:p>
            <a:pPr marL="228600" indent="-228600">
              <a:buAutoNum type="arabicPeriod"/>
            </a:pPr>
            <a:r>
              <a:rPr lang="en-US" baseline="0" dirty="0"/>
              <a:t>Put grapefruit slices on the edge of the glass</a:t>
            </a:r>
          </a:p>
          <a:p>
            <a:pPr marL="228600" indent="-228600">
              <a:buAutoNum type="arabicPeriod"/>
            </a:pPr>
            <a:r>
              <a:rPr lang="en-US" baseline="0" dirty="0"/>
              <a:t>Pour blender contents into glasses</a:t>
            </a:r>
          </a:p>
          <a:p>
            <a:pPr marL="228600" indent="-228600">
              <a:buAutoNum type="arabicPeriod"/>
            </a:pPr>
            <a:r>
              <a:rPr lang="en-US" baseline="0" dirty="0"/>
              <a:t>Serve</a:t>
            </a:r>
          </a:p>
          <a:p>
            <a:pPr marL="228600" indent="-228600">
              <a:buAutoNum type="arabicPeriod"/>
            </a:pPr>
            <a:endParaRPr lang="en-US" baseline="0" dirty="0"/>
          </a:p>
          <a:p>
            <a:pPr marL="0" indent="0">
              <a:buNone/>
            </a:pPr>
            <a:r>
              <a:rPr lang="en-US" baseline="0" dirty="0" err="1"/>
              <a:t>strtok</a:t>
            </a:r>
            <a:r>
              <a:rPr lang="en-US" baseline="0" dirty="0"/>
              <a:t> example – </a:t>
            </a:r>
            <a:r>
              <a:rPr lang="en-US" baseline="0" dirty="0" err="1"/>
              <a:t>stateful</a:t>
            </a:r>
            <a:r>
              <a:rPr lang="en-US" baseline="0" dirty="0"/>
              <a:t> API call</a:t>
            </a: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9</a:t>
            </a:fld>
            <a:endParaRPr lang="en-US"/>
          </a:p>
        </p:txBody>
      </p:sp>
    </p:spTree>
    <p:extLst>
      <p:ext uri="{BB962C8B-B14F-4D97-AF65-F5344CB8AC3E}">
        <p14:creationId xmlns:p14="http://schemas.microsoft.com/office/powerpoint/2010/main" val="834607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Police investigation, key features:</a:t>
            </a:r>
          </a:p>
          <a:p>
            <a:pPr marL="171450" indent="-171450">
              <a:buFont typeface="Arial" panose="020B0604020202020204" pitchFamily="34" charset="0"/>
              <a:buChar char="•"/>
            </a:pPr>
            <a:r>
              <a:rPr lang="en-US" baseline="0" dirty="0"/>
              <a:t>None of the detectives needs to know about any other detective</a:t>
            </a:r>
          </a:p>
          <a:p>
            <a:pPr marL="171450" indent="-171450">
              <a:buFont typeface="Arial" panose="020B0604020202020204" pitchFamily="34" charset="0"/>
              <a:buChar char="•"/>
            </a:pPr>
            <a:r>
              <a:rPr lang="en-US" baseline="0" dirty="0"/>
              <a:t>Detectives may be trained in different disciplines. All they share is a desire to solve the case.</a:t>
            </a:r>
          </a:p>
          <a:p>
            <a:pPr marL="171450" indent="-171450">
              <a:buFont typeface="Arial" panose="020B0604020202020204" pitchFamily="34" charset="0"/>
              <a:buChar char="•"/>
            </a:pPr>
            <a:r>
              <a:rPr lang="en-US" baseline="0" dirty="0"/>
              <a:t>Detectives may come and go during the course of the process</a:t>
            </a:r>
          </a:p>
          <a:p>
            <a:pPr marL="171450" indent="-171450">
              <a:buFont typeface="Arial" panose="020B0604020202020204" pitchFamily="34" charset="0"/>
              <a:buChar char="•"/>
            </a:pPr>
            <a:r>
              <a:rPr lang="en-US" baseline="0" dirty="0"/>
              <a:t>There may be no restrictions as to what’s placed on the blackboard</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Blackboards can be active. You’re not restricted to storing only data, you can store objects, and those objects can interact with the blackboard.</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Another real-world example – loan processing</a:t>
            </a:r>
          </a:p>
          <a:p>
            <a:pPr marL="171450" indent="-171450">
              <a:buFont typeface="Arial" panose="020B0604020202020204" pitchFamily="34" charset="0"/>
              <a:buChar char="•"/>
            </a:pPr>
            <a:r>
              <a:rPr lang="en-US" baseline="0" dirty="0"/>
              <a:t>No guarantee on order in which data arrives</a:t>
            </a:r>
          </a:p>
          <a:p>
            <a:pPr marL="171450" indent="-171450">
              <a:buFont typeface="Arial" panose="020B0604020202020204" pitchFamily="34" charset="0"/>
              <a:buChar char="•"/>
            </a:pPr>
            <a:r>
              <a:rPr lang="en-US" baseline="0" dirty="0"/>
              <a:t>Data is gathered by different people and processes</a:t>
            </a:r>
          </a:p>
          <a:p>
            <a:pPr marL="171450" indent="-171450">
              <a:buFont typeface="Arial" panose="020B0604020202020204" pitchFamily="34" charset="0"/>
              <a:buChar char="•"/>
            </a:pPr>
            <a:r>
              <a:rPr lang="en-US" baseline="0" dirty="0"/>
              <a:t>Some may be gathered automatically</a:t>
            </a:r>
          </a:p>
          <a:p>
            <a:pPr marL="171450" indent="-171450">
              <a:buFont typeface="Arial" panose="020B0604020202020204" pitchFamily="34" charset="0"/>
              <a:buChar char="•"/>
            </a:pPr>
            <a:r>
              <a:rPr lang="en-US" baseline="0" dirty="0"/>
              <a:t>There may be data dependencies. For instance you may not start a title search until you get proof of ownership</a:t>
            </a:r>
          </a:p>
          <a:p>
            <a:pPr marL="171450" indent="-171450">
              <a:buFont typeface="Arial" panose="020B0604020202020204" pitchFamily="34" charset="0"/>
              <a:buChar char="•"/>
            </a:pPr>
            <a:r>
              <a:rPr lang="en-US" baseline="0" dirty="0"/>
              <a:t>Arrival of data may post new questions. What happens if a credit report comes back with a lower score, this may require additional documentation</a:t>
            </a:r>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E58294B0-43FA-4697-A94A-C7D8A3CEE26B}" type="slidenum">
              <a:rPr lang="en-US" smtClean="0"/>
              <a:t>10</a:t>
            </a:fld>
            <a:endParaRPr lang="en-US"/>
          </a:p>
        </p:txBody>
      </p:sp>
    </p:spTree>
    <p:extLst>
      <p:ext uri="{BB962C8B-B14F-4D97-AF65-F5344CB8AC3E}">
        <p14:creationId xmlns:p14="http://schemas.microsoft.com/office/powerpoint/2010/main" val="3569171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Point to ponder: If DBC is to powerful, why isn’t it used more widely? Is it hard to come up with the contract? Does it make you think about issues you’d rather ignore for now? Does it force you to THINK?! Clearly, this is a powerful tool.</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We’ll do some examples here…</a:t>
            </a:r>
          </a:p>
        </p:txBody>
      </p:sp>
      <p:sp>
        <p:nvSpPr>
          <p:cNvPr id="4" name="Slide Number Placeholder 3"/>
          <p:cNvSpPr>
            <a:spLocks noGrp="1"/>
          </p:cNvSpPr>
          <p:nvPr>
            <p:ph type="sldNum" sz="quarter" idx="10"/>
          </p:nvPr>
        </p:nvSpPr>
        <p:spPr/>
        <p:txBody>
          <a:bodyPr/>
          <a:lstStyle/>
          <a:p>
            <a:fld id="{E58294B0-43FA-4697-A94A-C7D8A3CEE26B}" type="slidenum">
              <a:rPr lang="en-US" smtClean="0"/>
              <a:t>11</a:t>
            </a:fld>
            <a:endParaRPr lang="en-US"/>
          </a:p>
        </p:txBody>
      </p:sp>
    </p:spTree>
    <p:extLst>
      <p:ext uri="{BB962C8B-B14F-4D97-AF65-F5344CB8AC3E}">
        <p14:creationId xmlns:p14="http://schemas.microsoft.com/office/powerpoint/2010/main" val="3730978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Exercises</a:t>
            </a:r>
          </a:p>
          <a:p>
            <a:r>
              <a:rPr lang="en-US" dirty="0"/>
              <a:t>How</a:t>
            </a:r>
            <a:r>
              <a:rPr lang="en-US" baseline="0" dirty="0"/>
              <a:t> long does it take to send </a:t>
            </a:r>
            <a:r>
              <a:rPr lang="en-US" i="1" baseline="0" dirty="0"/>
              <a:t>War and Peace</a:t>
            </a:r>
            <a:r>
              <a:rPr lang="en-US" baseline="0" dirty="0"/>
              <a:t> over a 56k modem?</a:t>
            </a:r>
          </a:p>
          <a:p>
            <a:r>
              <a:rPr lang="en-US" baseline="0" dirty="0"/>
              <a:t>How much disk space do you need to store 1 million names and addresses?</a:t>
            </a:r>
          </a:p>
          <a:p>
            <a:r>
              <a:rPr lang="en-US" baseline="0" dirty="0"/>
              <a:t>What has the higher bandwidth – a 1Mbs communications link or a person carrying a 4GB tape between computers?</a:t>
            </a:r>
          </a:p>
          <a:p>
            <a:endParaRPr lang="en-US" baseline="0" dirty="0"/>
          </a:p>
          <a:p>
            <a:r>
              <a:rPr lang="en-US" baseline="0" dirty="0"/>
              <a:t>Let’s walk through that example. A 4GB tape holds 32x10</a:t>
            </a:r>
            <a:r>
              <a:rPr lang="en-US" baseline="30000" dirty="0"/>
              <a:t>9</a:t>
            </a:r>
            <a:r>
              <a:rPr lang="en-US" baseline="0" dirty="0"/>
              <a:t> bits, so a 1Mbs line would need about 32,000 seconds, or around 9 hours, to move that data. Assume the person walks 3½ mph, then the two machines need to be about 31 miles apart before the communications line wins. Anything less the person wins.</a:t>
            </a:r>
          </a:p>
          <a:p>
            <a:endParaRPr lang="en-US" dirty="0"/>
          </a:p>
          <a:p>
            <a:r>
              <a:rPr lang="en-US" dirty="0"/>
              <a:t>Estimate to avoid surprises</a:t>
            </a:r>
          </a:p>
          <a:p>
            <a:r>
              <a:rPr lang="en-US" dirty="0"/>
              <a:t>Remember the cone of uncertainty</a:t>
            </a:r>
            <a:r>
              <a:rPr lang="en-US" baseline="0" dirty="0"/>
              <a:t> (McConnell)</a:t>
            </a:r>
          </a:p>
          <a:p>
            <a:endParaRPr lang="en-US" baseline="0" dirty="0"/>
          </a:p>
          <a:p>
            <a:r>
              <a:rPr lang="en-US" baseline="0" dirty="0"/>
              <a:t>Quote granularity</a:t>
            </a:r>
          </a:p>
          <a:p>
            <a:r>
              <a:rPr lang="en-US" baseline="0" dirty="0"/>
              <a:t>1 – 15 days: days</a:t>
            </a:r>
          </a:p>
          <a:p>
            <a:r>
              <a:rPr lang="en-US" baseline="0" dirty="0"/>
              <a:t>3 – 8 weeks: weeks</a:t>
            </a:r>
          </a:p>
          <a:p>
            <a:r>
              <a:rPr lang="en-US" baseline="0" dirty="0"/>
              <a:t>8 – 30 weeks: months</a:t>
            </a:r>
          </a:p>
          <a:p>
            <a:r>
              <a:rPr lang="en-US" baseline="0" dirty="0"/>
              <a:t>30+ weeks: think….</a:t>
            </a:r>
          </a:p>
          <a:p>
            <a:endParaRPr lang="en-US" baseline="0" dirty="0"/>
          </a:p>
          <a:p>
            <a:r>
              <a:rPr lang="en-US" baseline="0" dirty="0"/>
              <a:t>What’s the difference from ¾ of a second and 750ms?</a:t>
            </a:r>
          </a:p>
          <a:p>
            <a:endParaRPr lang="en-US" baseline="0" dirty="0"/>
          </a:p>
          <a:p>
            <a:r>
              <a:rPr lang="en-US" baseline="0" dirty="0"/>
              <a:t>Can you tune your model?</a:t>
            </a:r>
          </a:p>
          <a:p>
            <a:endParaRPr lang="en-US" baseline="0" dirty="0"/>
          </a:p>
          <a:p>
            <a:r>
              <a:rPr lang="en-US" baseline="0" dirty="0"/>
              <a:t>What’s the single best answer you can give when someone asks you for an estimate? “</a:t>
            </a:r>
            <a:r>
              <a:rPr lang="en-US" i="1" baseline="0" dirty="0"/>
              <a:t>I’ll get back to you.</a:t>
            </a:r>
            <a:r>
              <a:rPr lang="en-US" baseline="0" dirty="0"/>
              <a:t>” You almost always get better results if you slow down the process and spend some time going through the steps. Estimates given at the coffee machine will (like the coffee) come back to haunt you later.</a:t>
            </a: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12</a:t>
            </a:fld>
            <a:endParaRPr lang="en-US"/>
          </a:p>
        </p:txBody>
      </p:sp>
    </p:spTree>
    <p:extLst>
      <p:ext uri="{BB962C8B-B14F-4D97-AF65-F5344CB8AC3E}">
        <p14:creationId xmlns:p14="http://schemas.microsoft.com/office/powerpoint/2010/main" val="3523905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1327A7-1338-42E3-A376-4DBDA53A9DB0}" type="datetimeFigureOut">
              <a:rPr lang="en-US" smtClean="0"/>
              <a:t>3/7/19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06431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3/7/19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11988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3/7/19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31921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3/7/19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66621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327A7-1338-42E3-A376-4DBDA53A9DB0}" type="datetimeFigureOut">
              <a:rPr lang="en-US" smtClean="0"/>
              <a:t>3/7/19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6359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1327A7-1338-42E3-A376-4DBDA53A9DB0}" type="datetimeFigureOut">
              <a:rPr lang="en-US" smtClean="0"/>
              <a:t>3/7/19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80067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1327A7-1338-42E3-A376-4DBDA53A9DB0}" type="datetimeFigureOut">
              <a:rPr lang="en-US" smtClean="0"/>
              <a:t>3/7/19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7529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1327A7-1338-42E3-A376-4DBDA53A9DB0}" type="datetimeFigureOut">
              <a:rPr lang="en-US" smtClean="0"/>
              <a:t>3/7/19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540819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327A7-1338-42E3-A376-4DBDA53A9DB0}" type="datetimeFigureOut">
              <a:rPr lang="en-US" smtClean="0"/>
              <a:t>3/7/19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589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3/7/19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1788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3/7/19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56235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327A7-1338-42E3-A376-4DBDA53A9DB0}" type="datetimeFigureOut">
              <a:rPr lang="en-US" smtClean="0"/>
              <a:t>3/7/19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71E27-32CE-4F25-9C5F-7D6A00B3314D}" type="slidenum">
              <a:rPr lang="en-US" smtClean="0"/>
              <a:t>‹#›</a:t>
            </a:fld>
            <a:endParaRPr lang="en-US"/>
          </a:p>
        </p:txBody>
      </p:sp>
    </p:spTree>
    <p:extLst>
      <p:ext uri="{BB962C8B-B14F-4D97-AF65-F5344CB8AC3E}">
        <p14:creationId xmlns:p14="http://schemas.microsoft.com/office/powerpoint/2010/main" val="2313595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pragprog.com/magazines" TargetMode="External"/><Relationship Id="rId2" Type="http://schemas.openxmlformats.org/officeDocument/2006/relationships/hyperlink" Target="http://pragprog.com/" TargetMode="External"/><Relationship Id="rId1" Type="http://schemas.openxmlformats.org/officeDocument/2006/relationships/slideLayout" Target="../slideLayouts/slideLayout2.xml"/><Relationship Id="rId5" Type="http://schemas.openxmlformats.org/officeDocument/2006/relationships/hyperlink" Target="https://blog.codinghorror.com/a-pragmatic-quick-reference/" TargetMode="External"/><Relationship Id="rId4" Type="http://schemas.openxmlformats.org/officeDocument/2006/relationships/hyperlink" Target="http://www.amazon.com/The-Pragmatic-Programmer-Journeyman-Master/dp/020161622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CPSC 5200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Software Architecture and Design</a:t>
            </a:r>
          </a:p>
        </p:txBody>
      </p:sp>
    </p:spTree>
    <p:extLst>
      <p:ext uri="{BB962C8B-B14F-4D97-AF65-F5344CB8AC3E}">
        <p14:creationId xmlns:p14="http://schemas.microsoft.com/office/powerpoint/2010/main" val="951951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Blackboards</a:t>
            </a:r>
          </a:p>
        </p:txBody>
      </p:sp>
      <p:sp>
        <p:nvSpPr>
          <p:cNvPr id="4" name="Content Placeholder 3"/>
          <p:cNvSpPr>
            <a:spLocks noGrp="1"/>
          </p:cNvSpPr>
          <p:nvPr>
            <p:ph idx="1"/>
          </p:nvPr>
        </p:nvSpPr>
        <p:spPr/>
        <p:txBody>
          <a:bodyPr/>
          <a:lstStyle/>
          <a:p>
            <a:pPr marL="0" indent="0">
              <a:buNone/>
            </a:pPr>
            <a:r>
              <a:rPr lang="en-US" dirty="0"/>
              <a:t>Blackboard implementations</a:t>
            </a:r>
          </a:p>
          <a:p>
            <a:pPr marL="457200" lvl="1" indent="0">
              <a:buNone/>
            </a:pPr>
            <a:r>
              <a:rPr lang="en-US" dirty="0"/>
              <a:t>Read</a:t>
            </a:r>
          </a:p>
          <a:p>
            <a:pPr marL="457200" lvl="1" indent="0">
              <a:buNone/>
            </a:pPr>
            <a:r>
              <a:rPr lang="en-US" dirty="0"/>
              <a:t>Write</a:t>
            </a:r>
          </a:p>
          <a:p>
            <a:pPr marL="457200" lvl="1" indent="0">
              <a:buNone/>
            </a:pPr>
            <a:r>
              <a:rPr lang="en-US" dirty="0"/>
              <a:t>Take</a:t>
            </a:r>
          </a:p>
          <a:p>
            <a:pPr marL="457200" lvl="1" indent="0">
              <a:buNone/>
            </a:pPr>
            <a:r>
              <a:rPr lang="en-US" dirty="0"/>
              <a:t>Notify</a:t>
            </a:r>
          </a:p>
          <a:p>
            <a:pPr marL="0" indent="0">
              <a:buNone/>
            </a:pPr>
            <a:r>
              <a:rPr lang="en-US" dirty="0"/>
              <a:t>Use blackboards to coordinate workflow</a:t>
            </a:r>
          </a:p>
        </p:txBody>
      </p:sp>
      <p:sp>
        <p:nvSpPr>
          <p:cNvPr id="5" name="Text Placeholder 4"/>
          <p:cNvSpPr>
            <a:spLocks noGrp="1"/>
          </p:cNvSpPr>
          <p:nvPr>
            <p:ph type="body" sz="half" idx="2"/>
          </p:nvPr>
        </p:nvSpPr>
        <p:spPr/>
        <p:txBody>
          <a:bodyPr/>
          <a:lstStyle/>
          <a:p>
            <a:r>
              <a:rPr lang="en-US" i="1" dirty="0"/>
              <a:t>The writing is on the wall…</a:t>
            </a:r>
          </a:p>
        </p:txBody>
      </p:sp>
    </p:spTree>
    <p:extLst>
      <p:ext uri="{BB962C8B-B14F-4D97-AF65-F5344CB8AC3E}">
        <p14:creationId xmlns:p14="http://schemas.microsoft.com/office/powerpoint/2010/main" val="3856406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by contract</a:t>
            </a:r>
          </a:p>
        </p:txBody>
      </p:sp>
      <p:sp>
        <p:nvSpPr>
          <p:cNvPr id="4" name="Content Placeholder 3"/>
          <p:cNvSpPr>
            <a:spLocks noGrp="1"/>
          </p:cNvSpPr>
          <p:nvPr>
            <p:ph idx="1"/>
          </p:nvPr>
        </p:nvSpPr>
        <p:spPr/>
        <p:txBody>
          <a:bodyPr/>
          <a:lstStyle/>
          <a:p>
            <a:pPr marL="0" indent="0">
              <a:buNone/>
            </a:pPr>
            <a:r>
              <a:rPr lang="en-US" dirty="0"/>
              <a:t>Design with contracts</a:t>
            </a:r>
          </a:p>
          <a:p>
            <a:pPr marL="0" indent="0">
              <a:buNone/>
            </a:pPr>
            <a:r>
              <a:rPr lang="en-US" dirty="0"/>
              <a:t>Implementing DBC</a:t>
            </a:r>
          </a:p>
          <a:p>
            <a:pPr marL="0" indent="0">
              <a:buNone/>
            </a:pPr>
            <a:r>
              <a:rPr lang="en-US" dirty="0"/>
              <a:t>Assertions &amp; Language support</a:t>
            </a:r>
          </a:p>
          <a:p>
            <a:pPr marL="0" indent="0">
              <a:buNone/>
            </a:pPr>
            <a:r>
              <a:rPr lang="en-US" dirty="0"/>
              <a:t>DBC and Crashing Early</a:t>
            </a:r>
          </a:p>
          <a:p>
            <a:pPr marL="0" indent="0">
              <a:buNone/>
            </a:pPr>
            <a:r>
              <a:rPr lang="en-US" dirty="0"/>
              <a:t>Other invariants</a:t>
            </a:r>
          </a:p>
          <a:p>
            <a:pPr marL="0" indent="0">
              <a:buNone/>
            </a:pPr>
            <a:endParaRPr lang="en-US" dirty="0"/>
          </a:p>
        </p:txBody>
      </p:sp>
      <p:sp>
        <p:nvSpPr>
          <p:cNvPr id="5" name="Text Placeholder 4"/>
          <p:cNvSpPr>
            <a:spLocks noGrp="1"/>
          </p:cNvSpPr>
          <p:nvPr>
            <p:ph type="body" sz="half" idx="2"/>
          </p:nvPr>
        </p:nvSpPr>
        <p:spPr/>
        <p:txBody>
          <a:bodyPr/>
          <a:lstStyle/>
          <a:p>
            <a:r>
              <a:rPr lang="en-US" i="1" dirty="0"/>
              <a:t>Nothing astonishes men so much as common sense and plain dealing.</a:t>
            </a:r>
          </a:p>
          <a:p>
            <a:endParaRPr lang="en-US" i="1" dirty="0"/>
          </a:p>
          <a:p>
            <a:r>
              <a:rPr lang="en-US" b="1" i="1" dirty="0"/>
              <a:t>Ralph Waldo Emerson</a:t>
            </a:r>
          </a:p>
        </p:txBody>
      </p:sp>
    </p:spTree>
    <p:extLst>
      <p:ext uri="{BB962C8B-B14F-4D97-AF65-F5344CB8AC3E}">
        <p14:creationId xmlns:p14="http://schemas.microsoft.com/office/powerpoint/2010/main" val="2129838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a:t>
            </a:r>
          </a:p>
        </p:txBody>
      </p:sp>
      <p:sp>
        <p:nvSpPr>
          <p:cNvPr id="4" name="Content Placeholder 3"/>
          <p:cNvSpPr>
            <a:spLocks noGrp="1"/>
          </p:cNvSpPr>
          <p:nvPr>
            <p:ph idx="1"/>
          </p:nvPr>
        </p:nvSpPr>
        <p:spPr/>
        <p:txBody>
          <a:bodyPr>
            <a:normAutofit/>
          </a:bodyPr>
          <a:lstStyle/>
          <a:p>
            <a:pPr marL="0" indent="0">
              <a:buNone/>
            </a:pPr>
            <a:r>
              <a:rPr lang="en-US" dirty="0"/>
              <a:t>How accurate is accurate enough?</a:t>
            </a:r>
          </a:p>
          <a:p>
            <a:pPr marL="0" indent="0">
              <a:buNone/>
            </a:pPr>
            <a:r>
              <a:rPr lang="en-US" dirty="0"/>
              <a:t>Where do estimates come from?</a:t>
            </a:r>
          </a:p>
          <a:p>
            <a:pPr marL="457200" lvl="1" indent="0">
              <a:buNone/>
            </a:pPr>
            <a:endParaRPr lang="en-US" dirty="0"/>
          </a:p>
          <a:p>
            <a:pPr marL="457200" lvl="1" indent="0">
              <a:buNone/>
            </a:pPr>
            <a:r>
              <a:rPr lang="en-US" dirty="0"/>
              <a:t>Understand what’s being asked</a:t>
            </a:r>
          </a:p>
          <a:p>
            <a:pPr marL="457200" lvl="1" indent="0">
              <a:buNone/>
            </a:pPr>
            <a:r>
              <a:rPr lang="en-US" dirty="0"/>
              <a:t>Build a model of the system</a:t>
            </a:r>
          </a:p>
          <a:p>
            <a:pPr marL="457200" lvl="1" indent="0">
              <a:buNone/>
            </a:pPr>
            <a:r>
              <a:rPr lang="en-US" dirty="0"/>
              <a:t>Break the model into components</a:t>
            </a:r>
          </a:p>
          <a:p>
            <a:pPr marL="457200" lvl="1" indent="0">
              <a:buNone/>
            </a:pPr>
            <a:r>
              <a:rPr lang="en-US" dirty="0"/>
              <a:t>Give each parameter a value</a:t>
            </a:r>
          </a:p>
          <a:p>
            <a:pPr marL="457200" lvl="1" indent="0">
              <a:buNone/>
            </a:pPr>
            <a:r>
              <a:rPr lang="en-US" dirty="0"/>
              <a:t>Calculate the answers</a:t>
            </a:r>
          </a:p>
          <a:p>
            <a:pPr marL="457200" lvl="1" indent="0">
              <a:buNone/>
            </a:pPr>
            <a:r>
              <a:rPr lang="en-US" dirty="0"/>
              <a:t>Keep track of your estimating prowess</a:t>
            </a:r>
          </a:p>
        </p:txBody>
      </p:sp>
      <p:sp>
        <p:nvSpPr>
          <p:cNvPr id="5" name="Text Placeholder 4"/>
          <p:cNvSpPr>
            <a:spLocks noGrp="1"/>
          </p:cNvSpPr>
          <p:nvPr>
            <p:ph type="body" sz="half" idx="2"/>
          </p:nvPr>
        </p:nvSpPr>
        <p:spPr/>
        <p:txBody>
          <a:bodyPr/>
          <a:lstStyle/>
          <a:p>
            <a:r>
              <a:rPr lang="en-US" i="1" dirty="0"/>
              <a:t>The best we can do is size up the chances, calculate the risks involved, estimate our ability to deal with them, and then make our plans with confidence.</a:t>
            </a:r>
          </a:p>
          <a:p>
            <a:endParaRPr lang="en-US" i="1" dirty="0"/>
          </a:p>
          <a:p>
            <a:r>
              <a:rPr lang="en-US" b="1" i="1" dirty="0"/>
              <a:t>Henry Ford</a:t>
            </a:r>
          </a:p>
        </p:txBody>
      </p:sp>
    </p:spTree>
    <p:extLst>
      <p:ext uri="{BB962C8B-B14F-4D97-AF65-F5344CB8AC3E}">
        <p14:creationId xmlns:p14="http://schemas.microsoft.com/office/powerpoint/2010/main" val="4180543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Follow-up reading</a:t>
            </a:r>
          </a:p>
        </p:txBody>
      </p:sp>
      <p:sp>
        <p:nvSpPr>
          <p:cNvPr id="6" name="Content Placeholder 5"/>
          <p:cNvSpPr>
            <a:spLocks noGrp="1"/>
          </p:cNvSpPr>
          <p:nvPr>
            <p:ph idx="1"/>
          </p:nvPr>
        </p:nvSpPr>
        <p:spPr/>
        <p:txBody>
          <a:bodyPr>
            <a:normAutofit/>
          </a:bodyPr>
          <a:lstStyle/>
          <a:p>
            <a:pPr marL="0" indent="0">
              <a:buNone/>
            </a:pPr>
            <a:r>
              <a:rPr lang="en-US" dirty="0"/>
              <a:t>Reading</a:t>
            </a:r>
          </a:p>
          <a:p>
            <a:pPr marL="457200" lvl="1" indent="0">
              <a:buNone/>
            </a:pPr>
            <a:r>
              <a:rPr lang="en-US" dirty="0">
                <a:hlinkClick r:id="rId2"/>
              </a:rPr>
              <a:t>http://pragprog.com/</a:t>
            </a:r>
            <a:endParaRPr lang="en-US" dirty="0"/>
          </a:p>
          <a:p>
            <a:pPr marL="457200" lvl="1" indent="0">
              <a:buNone/>
            </a:pPr>
            <a:r>
              <a:rPr lang="en-US" dirty="0">
                <a:hlinkClick r:id="rId3"/>
              </a:rPr>
              <a:t>http://pragprog.com/magazines</a:t>
            </a:r>
            <a:endParaRPr lang="en-US" dirty="0"/>
          </a:p>
          <a:p>
            <a:pPr marL="457200" lvl="1" indent="0">
              <a:buNone/>
            </a:pPr>
            <a:r>
              <a:rPr lang="en-US" dirty="0">
                <a:hlinkClick r:id="rId4"/>
              </a:rPr>
              <a:t>http://www.amazon.com/The-Pragmatic-Programmer-Journeyman-Master/dp/020161622X</a:t>
            </a:r>
            <a:endParaRPr lang="en-US" dirty="0"/>
          </a:p>
          <a:p>
            <a:pPr marL="457200" lvl="1" indent="0">
              <a:buNone/>
            </a:pPr>
            <a:r>
              <a:rPr lang="en-US" dirty="0">
                <a:hlinkClick r:id="rId5"/>
              </a:rPr>
              <a:t>https://blog.codinghorror.com</a:t>
            </a:r>
            <a:r>
              <a:rPr lang="en-US">
                <a:hlinkClick r:id="rId5"/>
              </a:rPr>
              <a:t>/a-pragmatic-quick-reference/</a:t>
            </a:r>
            <a:endParaRPr lang="en-US"/>
          </a:p>
          <a:p>
            <a:pPr marL="457200" lvl="1" indent="0">
              <a:buNone/>
            </a:pPr>
            <a:endParaRPr lang="en-US" dirty="0"/>
          </a:p>
          <a:p>
            <a:pPr lvl="1"/>
            <a:endParaRPr lang="en-US" b="0" baseline="0" dirty="0"/>
          </a:p>
        </p:txBody>
      </p:sp>
    </p:spTree>
    <p:extLst>
      <p:ext uri="{BB962C8B-B14F-4D97-AF65-F5344CB8AC3E}">
        <p14:creationId xmlns:p14="http://schemas.microsoft.com/office/powerpoint/2010/main" val="3379872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Pragmatic programming</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6428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Pragmatic programming</a:t>
            </a:r>
          </a:p>
        </p:txBody>
      </p:sp>
      <p:sp>
        <p:nvSpPr>
          <p:cNvPr id="3" name="Content Placeholder 2"/>
          <p:cNvSpPr>
            <a:spLocks noGrp="1"/>
          </p:cNvSpPr>
          <p:nvPr>
            <p:ph idx="1"/>
          </p:nvPr>
        </p:nvSpPr>
        <p:spPr/>
        <p:txBody>
          <a:bodyPr/>
          <a:lstStyle/>
          <a:p>
            <a:pPr marL="0" indent="0">
              <a:buNone/>
            </a:pPr>
            <a:r>
              <a:rPr lang="en-US" dirty="0"/>
              <a:t>Good enough software</a:t>
            </a:r>
          </a:p>
          <a:p>
            <a:pPr marL="0" indent="0">
              <a:buNone/>
            </a:pPr>
            <a:r>
              <a:rPr lang="en-US" dirty="0"/>
              <a:t>Solving impossible problems</a:t>
            </a:r>
          </a:p>
          <a:p>
            <a:pPr marL="0" indent="0">
              <a:buNone/>
            </a:pPr>
            <a:r>
              <a:rPr lang="en-US" dirty="0"/>
              <a:t>Domain languages</a:t>
            </a:r>
          </a:p>
          <a:p>
            <a:pPr marL="0" indent="0">
              <a:buNone/>
            </a:pPr>
            <a:r>
              <a:rPr lang="en-US" dirty="0" err="1"/>
              <a:t>Metaprogramming</a:t>
            </a:r>
            <a:endParaRPr lang="en-US" dirty="0"/>
          </a:p>
          <a:p>
            <a:pPr marL="0" indent="0">
              <a:buNone/>
            </a:pPr>
            <a:r>
              <a:rPr lang="en-US" dirty="0"/>
              <a:t>Code generation</a:t>
            </a:r>
          </a:p>
          <a:p>
            <a:pPr marL="0" indent="0">
              <a:buNone/>
            </a:pPr>
            <a:r>
              <a:rPr lang="en-US" dirty="0"/>
              <a:t>Temporal coupling</a:t>
            </a:r>
          </a:p>
          <a:p>
            <a:pPr marL="0" indent="0">
              <a:buNone/>
            </a:pPr>
            <a:r>
              <a:rPr lang="en-US" dirty="0"/>
              <a:t>Blackboards</a:t>
            </a:r>
          </a:p>
          <a:p>
            <a:pPr marL="0" indent="0">
              <a:buNone/>
            </a:pPr>
            <a:r>
              <a:rPr lang="en-US" dirty="0"/>
              <a:t>Estimating</a:t>
            </a:r>
          </a:p>
        </p:txBody>
      </p:sp>
    </p:spTree>
    <p:extLst>
      <p:ext uri="{BB962C8B-B14F-4D97-AF65-F5344CB8AC3E}">
        <p14:creationId xmlns:p14="http://schemas.microsoft.com/office/powerpoint/2010/main" val="2784035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enough software</a:t>
            </a:r>
          </a:p>
        </p:txBody>
      </p:sp>
      <p:sp>
        <p:nvSpPr>
          <p:cNvPr id="4" name="Content Placeholder 3"/>
          <p:cNvSpPr>
            <a:spLocks noGrp="1"/>
          </p:cNvSpPr>
          <p:nvPr>
            <p:ph idx="1"/>
          </p:nvPr>
        </p:nvSpPr>
        <p:spPr/>
        <p:txBody>
          <a:bodyPr/>
          <a:lstStyle/>
          <a:p>
            <a:pPr marL="0" indent="0">
              <a:buNone/>
            </a:pPr>
            <a:r>
              <a:rPr lang="en-US" dirty="0"/>
              <a:t>Involve your users in the trade-off</a:t>
            </a:r>
          </a:p>
          <a:p>
            <a:pPr marL="0" indent="0">
              <a:buNone/>
            </a:pPr>
            <a:r>
              <a:rPr lang="en-US" dirty="0"/>
              <a:t>Make quality a requirements issue</a:t>
            </a:r>
          </a:p>
          <a:p>
            <a:pPr marL="0" indent="0">
              <a:buNone/>
            </a:pPr>
            <a:r>
              <a:rPr lang="en-US" dirty="0"/>
              <a:t>Know when to stop</a:t>
            </a:r>
          </a:p>
          <a:p>
            <a:pPr marL="0" indent="0">
              <a:buNone/>
            </a:pPr>
            <a:r>
              <a:rPr lang="en-US" dirty="0"/>
              <a:t>The painting gets lost in the paint</a:t>
            </a:r>
          </a:p>
        </p:txBody>
      </p:sp>
      <p:sp>
        <p:nvSpPr>
          <p:cNvPr id="5" name="Text Placeholder 4"/>
          <p:cNvSpPr>
            <a:spLocks noGrp="1"/>
          </p:cNvSpPr>
          <p:nvPr>
            <p:ph type="body" sz="half" idx="2"/>
          </p:nvPr>
        </p:nvSpPr>
        <p:spPr/>
        <p:txBody>
          <a:bodyPr/>
          <a:lstStyle/>
          <a:p>
            <a:r>
              <a:rPr lang="en-US" i="1" dirty="0"/>
              <a:t>Striving to better, oft we mar what’s well.</a:t>
            </a:r>
          </a:p>
          <a:p>
            <a:endParaRPr lang="en-US" b="1" i="1" dirty="0"/>
          </a:p>
          <a:p>
            <a:r>
              <a:rPr lang="en-US" b="1" i="1" dirty="0"/>
              <a:t>King Lear</a:t>
            </a:r>
          </a:p>
        </p:txBody>
      </p:sp>
    </p:spTree>
    <p:extLst>
      <p:ext uri="{BB962C8B-B14F-4D97-AF65-F5344CB8AC3E}">
        <p14:creationId xmlns:p14="http://schemas.microsoft.com/office/powerpoint/2010/main" val="2274798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languages</a:t>
            </a:r>
          </a:p>
        </p:txBody>
      </p:sp>
      <p:sp>
        <p:nvSpPr>
          <p:cNvPr id="4" name="Content Placeholder 3"/>
          <p:cNvSpPr>
            <a:spLocks noGrp="1"/>
          </p:cNvSpPr>
          <p:nvPr>
            <p:ph idx="1"/>
          </p:nvPr>
        </p:nvSpPr>
        <p:spPr/>
        <p:txBody>
          <a:bodyPr>
            <a:normAutofit/>
          </a:bodyPr>
          <a:lstStyle/>
          <a:p>
            <a:pPr marL="0" indent="0">
              <a:buNone/>
            </a:pPr>
            <a:r>
              <a:rPr lang="en-US" sz="2800" dirty="0"/>
              <a:t>Program close to the domain</a:t>
            </a:r>
          </a:p>
          <a:p>
            <a:pPr marL="0" indent="0">
              <a:buNone/>
            </a:pPr>
            <a:r>
              <a:rPr lang="en-US" sz="2800" dirty="0"/>
              <a:t>What is a mini-language?</a:t>
            </a:r>
          </a:p>
          <a:p>
            <a:pPr marL="0" indent="0">
              <a:buNone/>
            </a:pPr>
            <a:r>
              <a:rPr lang="en-US" sz="2800" dirty="0"/>
              <a:t>Implementing a mini-language</a:t>
            </a:r>
          </a:p>
          <a:p>
            <a:pPr marL="0" indent="0">
              <a:buNone/>
            </a:pPr>
            <a:r>
              <a:rPr lang="en-US" sz="2800" dirty="0"/>
              <a:t>Data languages</a:t>
            </a:r>
          </a:p>
          <a:p>
            <a:pPr marL="0" indent="0">
              <a:buNone/>
            </a:pPr>
            <a:r>
              <a:rPr lang="en-US" sz="2800" dirty="0"/>
              <a:t>Imperative languages</a:t>
            </a:r>
          </a:p>
          <a:p>
            <a:pPr marL="0" indent="0">
              <a:buNone/>
            </a:pPr>
            <a:r>
              <a:rPr lang="en-US" sz="2800" dirty="0"/>
              <a:t>Stand-alone and embedded languages</a:t>
            </a:r>
          </a:p>
          <a:p>
            <a:pPr marL="0" indent="0">
              <a:buNone/>
            </a:pPr>
            <a:r>
              <a:rPr lang="en-US" sz="2800" dirty="0"/>
              <a:t>Easy development or easy maintenance?</a:t>
            </a:r>
          </a:p>
        </p:txBody>
      </p:sp>
      <p:sp>
        <p:nvSpPr>
          <p:cNvPr id="5" name="Text Placeholder 4"/>
          <p:cNvSpPr>
            <a:spLocks noGrp="1"/>
          </p:cNvSpPr>
          <p:nvPr>
            <p:ph type="body" sz="half" idx="2"/>
          </p:nvPr>
        </p:nvSpPr>
        <p:spPr/>
        <p:txBody>
          <a:bodyPr/>
          <a:lstStyle/>
          <a:p>
            <a:r>
              <a:rPr lang="en-US" i="1" dirty="0"/>
              <a:t>The limits of language are the limits of one’s world.</a:t>
            </a:r>
          </a:p>
          <a:p>
            <a:endParaRPr lang="en-US" i="1" dirty="0"/>
          </a:p>
          <a:p>
            <a:r>
              <a:rPr lang="en-US" b="1" i="1" dirty="0"/>
              <a:t>Ludwig Wittgenstein</a:t>
            </a:r>
          </a:p>
        </p:txBody>
      </p:sp>
    </p:spTree>
    <p:extLst>
      <p:ext uri="{BB962C8B-B14F-4D97-AF65-F5344CB8AC3E}">
        <p14:creationId xmlns:p14="http://schemas.microsoft.com/office/powerpoint/2010/main" val="608582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Metaprogramming</a:t>
            </a:r>
            <a:endParaRPr lang="en-US" dirty="0"/>
          </a:p>
        </p:txBody>
      </p:sp>
      <p:sp>
        <p:nvSpPr>
          <p:cNvPr id="4" name="Content Placeholder 3"/>
          <p:cNvSpPr>
            <a:spLocks noGrp="1"/>
          </p:cNvSpPr>
          <p:nvPr>
            <p:ph idx="1"/>
          </p:nvPr>
        </p:nvSpPr>
        <p:spPr/>
        <p:txBody>
          <a:bodyPr/>
          <a:lstStyle/>
          <a:p>
            <a:pPr marL="0" indent="0">
              <a:buNone/>
            </a:pPr>
            <a:r>
              <a:rPr lang="en-US" dirty="0"/>
              <a:t>Dynamic configuration</a:t>
            </a:r>
          </a:p>
          <a:p>
            <a:pPr marL="457200" lvl="1" indent="0">
              <a:buNone/>
            </a:pPr>
            <a:r>
              <a:rPr lang="en-US" dirty="0"/>
              <a:t>Configure, don’t integrate</a:t>
            </a:r>
          </a:p>
          <a:p>
            <a:pPr marL="0" indent="0">
              <a:buNone/>
            </a:pPr>
            <a:endParaRPr lang="en-US" dirty="0"/>
          </a:p>
          <a:p>
            <a:pPr marL="0" indent="0">
              <a:buNone/>
            </a:pPr>
            <a:r>
              <a:rPr lang="en-US" dirty="0"/>
              <a:t>Metadata-driven abstractions</a:t>
            </a:r>
          </a:p>
          <a:p>
            <a:pPr marL="457200" lvl="1" indent="0">
              <a:buNone/>
            </a:pPr>
            <a:r>
              <a:rPr lang="en-US" dirty="0"/>
              <a:t>Put abstractions in code</a:t>
            </a:r>
          </a:p>
          <a:p>
            <a:pPr marL="457200" lvl="1" indent="0">
              <a:buNone/>
            </a:pPr>
            <a:r>
              <a:rPr lang="en-US" dirty="0"/>
              <a:t>Put detail in metadata</a:t>
            </a:r>
          </a:p>
          <a:p>
            <a:pPr marL="0" indent="0">
              <a:buNone/>
            </a:pPr>
            <a:endParaRPr lang="en-US" dirty="0"/>
          </a:p>
          <a:p>
            <a:pPr marL="0" indent="0">
              <a:buNone/>
            </a:pPr>
            <a:r>
              <a:rPr lang="en-US" dirty="0"/>
              <a:t>Cooperative configuration</a:t>
            </a:r>
          </a:p>
        </p:txBody>
      </p:sp>
      <p:sp>
        <p:nvSpPr>
          <p:cNvPr id="5" name="Text Placeholder 4"/>
          <p:cNvSpPr>
            <a:spLocks noGrp="1"/>
          </p:cNvSpPr>
          <p:nvPr>
            <p:ph type="body" sz="half" idx="2"/>
          </p:nvPr>
        </p:nvSpPr>
        <p:spPr/>
        <p:txBody>
          <a:bodyPr/>
          <a:lstStyle/>
          <a:p>
            <a:r>
              <a:rPr lang="en-US" i="1" dirty="0"/>
              <a:t>No amount of genius can overcome a preoccupation with detail.</a:t>
            </a:r>
          </a:p>
          <a:p>
            <a:endParaRPr lang="en-US" i="1" dirty="0"/>
          </a:p>
          <a:p>
            <a:r>
              <a:rPr lang="en-US" b="1" i="1" dirty="0"/>
              <a:t>Levy’s Eighth Law</a:t>
            </a:r>
          </a:p>
        </p:txBody>
      </p:sp>
    </p:spTree>
    <p:extLst>
      <p:ext uri="{BB962C8B-B14F-4D97-AF65-F5344CB8AC3E}">
        <p14:creationId xmlns:p14="http://schemas.microsoft.com/office/powerpoint/2010/main" val="214737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a:t>
            </a:r>
          </a:p>
        </p:txBody>
      </p:sp>
      <p:sp>
        <p:nvSpPr>
          <p:cNvPr id="4" name="Content Placeholder 3"/>
          <p:cNvSpPr>
            <a:spLocks noGrp="1"/>
          </p:cNvSpPr>
          <p:nvPr>
            <p:ph idx="1"/>
          </p:nvPr>
        </p:nvSpPr>
        <p:spPr/>
        <p:txBody>
          <a:bodyPr/>
          <a:lstStyle/>
          <a:p>
            <a:pPr marL="0" indent="0">
              <a:buNone/>
            </a:pPr>
            <a:r>
              <a:rPr lang="en-US" dirty="0"/>
              <a:t>Passive code generators</a:t>
            </a:r>
          </a:p>
          <a:p>
            <a:pPr marL="0" indent="0">
              <a:buNone/>
            </a:pPr>
            <a:r>
              <a:rPr lang="en-US" dirty="0"/>
              <a:t>Active code generators</a:t>
            </a:r>
          </a:p>
          <a:p>
            <a:pPr marL="0" indent="0">
              <a:buNone/>
            </a:pPr>
            <a:r>
              <a:rPr lang="en-US" dirty="0"/>
              <a:t>Generators need not be complex</a:t>
            </a:r>
          </a:p>
          <a:p>
            <a:pPr marL="0" indent="0">
              <a:buNone/>
            </a:pPr>
            <a:r>
              <a:rPr lang="en-US" dirty="0"/>
              <a:t>Generators needn’t generate code</a:t>
            </a:r>
          </a:p>
        </p:txBody>
      </p:sp>
      <p:sp>
        <p:nvSpPr>
          <p:cNvPr id="5" name="Text Placeholder 4"/>
          <p:cNvSpPr>
            <a:spLocks noGrp="1"/>
          </p:cNvSpPr>
          <p:nvPr>
            <p:ph type="body" sz="half" idx="2"/>
          </p:nvPr>
        </p:nvSpPr>
        <p:spPr/>
        <p:txBody>
          <a:bodyPr/>
          <a:lstStyle/>
          <a:p>
            <a:r>
              <a:rPr lang="en-US" i="1" dirty="0"/>
              <a:t>Man is a tool-using Animal. Nowhere do you find him without tools; without tools he is nothing, with tools he is all.</a:t>
            </a:r>
          </a:p>
          <a:p>
            <a:endParaRPr lang="en-US" i="1" dirty="0"/>
          </a:p>
          <a:p>
            <a:r>
              <a:rPr lang="en-US" b="1" i="1" dirty="0"/>
              <a:t>Thomas Carlyle</a:t>
            </a:r>
          </a:p>
        </p:txBody>
      </p:sp>
    </p:spTree>
    <p:extLst>
      <p:ext uri="{BB962C8B-B14F-4D97-AF65-F5344CB8AC3E}">
        <p14:creationId xmlns:p14="http://schemas.microsoft.com/office/powerpoint/2010/main" val="2528404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deliberately</a:t>
            </a:r>
          </a:p>
        </p:txBody>
      </p:sp>
      <p:sp>
        <p:nvSpPr>
          <p:cNvPr id="4" name="Content Placeholder 3"/>
          <p:cNvSpPr>
            <a:spLocks noGrp="1"/>
          </p:cNvSpPr>
          <p:nvPr>
            <p:ph idx="1"/>
          </p:nvPr>
        </p:nvSpPr>
        <p:spPr/>
        <p:txBody>
          <a:bodyPr/>
          <a:lstStyle/>
          <a:p>
            <a:pPr marL="0" indent="0">
              <a:buNone/>
            </a:pPr>
            <a:r>
              <a:rPr lang="en-US" dirty="0"/>
              <a:t>Be aware of what you’re doing</a:t>
            </a:r>
          </a:p>
          <a:p>
            <a:pPr marL="0" indent="0">
              <a:buNone/>
            </a:pPr>
            <a:r>
              <a:rPr lang="en-US" dirty="0"/>
              <a:t>Don’t code blindfolded</a:t>
            </a:r>
          </a:p>
          <a:p>
            <a:pPr marL="0" indent="0">
              <a:buNone/>
            </a:pPr>
            <a:r>
              <a:rPr lang="en-US" dirty="0"/>
              <a:t>Proceed from a plan</a:t>
            </a:r>
          </a:p>
          <a:p>
            <a:pPr marL="0" indent="0">
              <a:buNone/>
            </a:pPr>
            <a:r>
              <a:rPr lang="en-US" dirty="0"/>
              <a:t>Rely only on reliable things</a:t>
            </a:r>
          </a:p>
          <a:p>
            <a:pPr marL="0" indent="0">
              <a:buNone/>
            </a:pPr>
            <a:r>
              <a:rPr lang="en-US" dirty="0"/>
              <a:t>Document your assumptions</a:t>
            </a:r>
          </a:p>
          <a:p>
            <a:pPr marL="0" indent="0">
              <a:buNone/>
            </a:pPr>
            <a:r>
              <a:rPr lang="en-US" dirty="0"/>
              <a:t>Test your assumptions</a:t>
            </a:r>
          </a:p>
          <a:p>
            <a:pPr marL="0" indent="0">
              <a:buNone/>
            </a:pPr>
            <a:r>
              <a:rPr lang="en-US" dirty="0"/>
              <a:t>Prioritize your efforts</a:t>
            </a:r>
          </a:p>
          <a:p>
            <a:pPr marL="0" indent="0">
              <a:buNone/>
            </a:pPr>
            <a:r>
              <a:rPr lang="en-US" dirty="0"/>
              <a:t>Don’t be a slave to history</a:t>
            </a:r>
          </a:p>
        </p:txBody>
      </p:sp>
      <p:sp>
        <p:nvSpPr>
          <p:cNvPr id="5" name="Text Placeholder 4"/>
          <p:cNvSpPr>
            <a:spLocks noGrp="1"/>
          </p:cNvSpPr>
          <p:nvPr>
            <p:ph type="body" sz="half" idx="2"/>
          </p:nvPr>
        </p:nvSpPr>
        <p:spPr/>
        <p:txBody>
          <a:bodyPr/>
          <a:lstStyle/>
          <a:p>
            <a:r>
              <a:rPr lang="en-US" i="1" dirty="0"/>
              <a:t>Fred doesn’t know why his code is failing, because he didn’t know how it worked in the first place</a:t>
            </a:r>
          </a:p>
          <a:p>
            <a:endParaRPr lang="en-US" i="1" dirty="0"/>
          </a:p>
          <a:p>
            <a:r>
              <a:rPr lang="en-US" b="1" i="1" dirty="0"/>
              <a:t>Fred’s manager</a:t>
            </a:r>
          </a:p>
        </p:txBody>
      </p:sp>
    </p:spTree>
    <p:extLst>
      <p:ext uri="{BB962C8B-B14F-4D97-AF65-F5344CB8AC3E}">
        <p14:creationId xmlns:p14="http://schemas.microsoft.com/office/powerpoint/2010/main" val="4018018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coupling</a:t>
            </a:r>
          </a:p>
        </p:txBody>
      </p:sp>
      <p:sp>
        <p:nvSpPr>
          <p:cNvPr id="4" name="Content Placeholder 3"/>
          <p:cNvSpPr>
            <a:spLocks noGrp="1"/>
          </p:cNvSpPr>
          <p:nvPr>
            <p:ph idx="1"/>
          </p:nvPr>
        </p:nvSpPr>
        <p:spPr/>
        <p:txBody>
          <a:bodyPr/>
          <a:lstStyle/>
          <a:p>
            <a:pPr marL="0" indent="0">
              <a:buNone/>
            </a:pPr>
            <a:r>
              <a:rPr lang="en-US" dirty="0"/>
              <a:t>Analyze workflow to improve concurrency</a:t>
            </a:r>
          </a:p>
          <a:p>
            <a:pPr marL="0" indent="0">
              <a:buNone/>
            </a:pPr>
            <a:r>
              <a:rPr lang="en-US" dirty="0"/>
              <a:t>Design for concurrency</a:t>
            </a:r>
          </a:p>
          <a:p>
            <a:pPr marL="0" indent="0">
              <a:buNone/>
            </a:pPr>
            <a:r>
              <a:rPr lang="en-US" dirty="0"/>
              <a:t>Side effect: cleaner interfaces</a:t>
            </a:r>
          </a:p>
          <a:p>
            <a:pPr marL="0" indent="0">
              <a:buNone/>
            </a:pPr>
            <a:r>
              <a:rPr lang="en-US" dirty="0"/>
              <a:t>Deployment flexibility</a:t>
            </a:r>
          </a:p>
        </p:txBody>
      </p:sp>
      <p:sp>
        <p:nvSpPr>
          <p:cNvPr id="5" name="Text Placeholder 4"/>
          <p:cNvSpPr>
            <a:spLocks noGrp="1"/>
          </p:cNvSpPr>
          <p:nvPr>
            <p:ph type="body" sz="half" idx="2"/>
          </p:nvPr>
        </p:nvSpPr>
        <p:spPr/>
        <p:txBody>
          <a:bodyPr/>
          <a:lstStyle/>
          <a:p>
            <a:r>
              <a:rPr lang="en-US" i="1" dirty="0"/>
              <a:t>The only reason for time is so that everything doesn't happen at once.</a:t>
            </a:r>
          </a:p>
          <a:p>
            <a:endParaRPr lang="en-US" i="1" dirty="0"/>
          </a:p>
          <a:p>
            <a:r>
              <a:rPr lang="en-US" b="1" i="1" dirty="0"/>
              <a:t>Albert Einstein</a:t>
            </a:r>
          </a:p>
        </p:txBody>
      </p:sp>
    </p:spTree>
    <p:extLst>
      <p:ext uri="{BB962C8B-B14F-4D97-AF65-F5344CB8AC3E}">
        <p14:creationId xmlns:p14="http://schemas.microsoft.com/office/powerpoint/2010/main" val="705560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3189</TotalTime>
  <Words>1534</Words>
  <Application>Microsoft Macintosh PowerPoint</Application>
  <PresentationFormat>Widescreen</PresentationFormat>
  <Paragraphs>222</Paragraphs>
  <Slides>13</Slides>
  <Notes>9</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CPSC 5200</vt:lpstr>
      <vt:lpstr>Pragmatic programming</vt:lpstr>
      <vt:lpstr>Pragmatic programming</vt:lpstr>
      <vt:lpstr>Good enough software</vt:lpstr>
      <vt:lpstr>Domain languages</vt:lpstr>
      <vt:lpstr>Metaprogramming</vt:lpstr>
      <vt:lpstr>Code generation</vt:lpstr>
      <vt:lpstr>Program deliberately</vt:lpstr>
      <vt:lpstr>Temporal coupling</vt:lpstr>
      <vt:lpstr>Blackboards</vt:lpstr>
      <vt:lpstr>Design by contract</vt:lpstr>
      <vt:lpstr>Estimation</vt:lpstr>
      <vt:lpstr>Follow-up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521</dc:title>
  <dc:creator>Michaeljon Miller</dc:creator>
  <cp:lastModifiedBy>Michaeljon Miller</cp:lastModifiedBy>
  <cp:revision>79</cp:revision>
  <dcterms:created xsi:type="dcterms:W3CDTF">2014-02-23T16:30:37Z</dcterms:created>
  <dcterms:modified xsi:type="dcterms:W3CDTF">2019-03-07T22:46:23Z</dcterms:modified>
</cp:coreProperties>
</file>