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313" r:id="rId2"/>
    <p:sldId id="314" r:id="rId3"/>
    <p:sldId id="315" r:id="rId4"/>
    <p:sldId id="318" r:id="rId5"/>
    <p:sldId id="321" r:id="rId6"/>
    <p:sldId id="322" r:id="rId7"/>
    <p:sldId id="323" r:id="rId8"/>
    <p:sldId id="324" r:id="rId9"/>
    <p:sldId id="325" r:id="rId10"/>
    <p:sldId id="326" r:id="rId11"/>
    <p:sldId id="316" r:id="rId12"/>
    <p:sldId id="327" r:id="rId13"/>
    <p:sldId id="319" r:id="rId14"/>
    <p:sldId id="338" r:id="rId15"/>
    <p:sldId id="339" r:id="rId16"/>
    <p:sldId id="340" r:id="rId17"/>
    <p:sldId id="341" r:id="rId18"/>
    <p:sldId id="342" r:id="rId19"/>
    <p:sldId id="343" r:id="rId20"/>
    <p:sldId id="317" r:id="rId21"/>
    <p:sldId id="345" r:id="rId22"/>
    <p:sldId id="320" r:id="rId23"/>
    <p:sldId id="334" r:id="rId24"/>
    <p:sldId id="335" r:id="rId25"/>
    <p:sldId id="336" r:id="rId26"/>
    <p:sldId id="34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2BB372-B0C6-F843-924F-7E5912A21E82}" v="105" dt="2020-02-11T23:50:33.5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87"/>
    <p:restoredTop sz="94669"/>
  </p:normalViewPr>
  <p:slideViewPr>
    <p:cSldViewPr snapToGrid="0" snapToObjects="1">
      <p:cViewPr varScale="1">
        <p:scale>
          <a:sx n="139" d="100"/>
          <a:sy n="139" d="100"/>
        </p:scale>
        <p:origin x="192" y="14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jon Miller" userId="c575fe5cddd8b8cf" providerId="LiveId" clId="{CF2BB372-B0C6-F843-924F-7E5912A21E82}"/>
    <pc:docChg chg="undo custSel addSld delSld modSld sldOrd">
      <pc:chgData name="Michaeljon Miller" userId="c575fe5cddd8b8cf" providerId="LiveId" clId="{CF2BB372-B0C6-F843-924F-7E5912A21E82}" dt="2020-02-12T00:04:46.419" v="20956" actId="20577"/>
      <pc:docMkLst>
        <pc:docMk/>
      </pc:docMkLst>
      <pc:sldChg chg="modSp new">
        <pc:chgData name="Michaeljon Miller" userId="c575fe5cddd8b8cf" providerId="LiveId" clId="{CF2BB372-B0C6-F843-924F-7E5912A21E82}" dt="2020-02-12T00:04:46.419" v="20956" actId="20577"/>
        <pc:sldMkLst>
          <pc:docMk/>
          <pc:sldMk cId="1427352518" sldId="314"/>
        </pc:sldMkLst>
        <pc:spChg chg="mod">
          <ac:chgData name="Michaeljon Miller" userId="c575fe5cddd8b8cf" providerId="LiveId" clId="{CF2BB372-B0C6-F843-924F-7E5912A21E82}" dt="2020-02-12T00:04:46.419" v="20956" actId="20577"/>
          <ac:spMkLst>
            <pc:docMk/>
            <pc:sldMk cId="1427352518" sldId="314"/>
            <ac:spMk id="2" creationId="{1D6C3877-8BCD-BB4A-A6EE-AD81D095CBCE}"/>
          </ac:spMkLst>
        </pc:spChg>
        <pc:spChg chg="mod">
          <ac:chgData name="Michaeljon Miller" userId="c575fe5cddd8b8cf" providerId="LiveId" clId="{CF2BB372-B0C6-F843-924F-7E5912A21E82}" dt="2020-02-11T19:38:25.749" v="566" actId="12"/>
          <ac:spMkLst>
            <pc:docMk/>
            <pc:sldMk cId="1427352518" sldId="314"/>
            <ac:spMk id="3" creationId="{D086ABA4-81E7-DB4B-AA77-C0286CA8B205}"/>
          </ac:spMkLst>
        </pc:spChg>
      </pc:sldChg>
      <pc:sldChg chg="addSp delSp modSp new mod modClrScheme chgLayout">
        <pc:chgData name="Michaeljon Miller" userId="c575fe5cddd8b8cf" providerId="LiveId" clId="{CF2BB372-B0C6-F843-924F-7E5912A21E82}" dt="2020-02-11T19:35:49.428" v="140" actId="20577"/>
        <pc:sldMkLst>
          <pc:docMk/>
          <pc:sldMk cId="2396704217" sldId="315"/>
        </pc:sldMkLst>
        <pc:spChg chg="del mod ord">
          <ac:chgData name="Michaeljon Miller" userId="c575fe5cddd8b8cf" providerId="LiveId" clId="{CF2BB372-B0C6-F843-924F-7E5912A21E82}" dt="2020-02-11T19:35:40.889" v="109" actId="700"/>
          <ac:spMkLst>
            <pc:docMk/>
            <pc:sldMk cId="2396704217" sldId="315"/>
            <ac:spMk id="2" creationId="{A8855C21-A248-1B4C-A781-523D45A67DAE}"/>
          </ac:spMkLst>
        </pc:spChg>
        <pc:spChg chg="del mod ord">
          <ac:chgData name="Michaeljon Miller" userId="c575fe5cddd8b8cf" providerId="LiveId" clId="{CF2BB372-B0C6-F843-924F-7E5912A21E82}" dt="2020-02-11T19:35:40.889" v="109" actId="700"/>
          <ac:spMkLst>
            <pc:docMk/>
            <pc:sldMk cId="2396704217" sldId="315"/>
            <ac:spMk id="3" creationId="{559D7A6D-9FCF-A146-B5AA-72FDD659386C}"/>
          </ac:spMkLst>
        </pc:spChg>
        <pc:spChg chg="add mod ord">
          <ac:chgData name="Michaeljon Miller" userId="c575fe5cddd8b8cf" providerId="LiveId" clId="{CF2BB372-B0C6-F843-924F-7E5912A21E82}" dt="2020-02-11T19:35:49.428" v="140" actId="20577"/>
          <ac:spMkLst>
            <pc:docMk/>
            <pc:sldMk cId="2396704217" sldId="315"/>
            <ac:spMk id="4" creationId="{488723D5-663D-8447-85A6-41DAC37F4423}"/>
          </ac:spMkLst>
        </pc:spChg>
        <pc:spChg chg="add mod ord">
          <ac:chgData name="Michaeljon Miller" userId="c575fe5cddd8b8cf" providerId="LiveId" clId="{CF2BB372-B0C6-F843-924F-7E5912A21E82}" dt="2020-02-11T19:35:40.889" v="109" actId="700"/>
          <ac:spMkLst>
            <pc:docMk/>
            <pc:sldMk cId="2396704217" sldId="315"/>
            <ac:spMk id="5" creationId="{B928F3C4-84BA-DF44-8BB4-469602DA2FDD}"/>
          </ac:spMkLst>
        </pc:spChg>
      </pc:sldChg>
      <pc:sldChg chg="modSp add">
        <pc:chgData name="Michaeljon Miller" userId="c575fe5cddd8b8cf" providerId="LiveId" clId="{CF2BB372-B0C6-F843-924F-7E5912A21E82}" dt="2020-02-11T19:36:01.550" v="165" actId="20577"/>
        <pc:sldMkLst>
          <pc:docMk/>
          <pc:sldMk cId="297702638" sldId="316"/>
        </pc:sldMkLst>
        <pc:spChg chg="mod">
          <ac:chgData name="Michaeljon Miller" userId="c575fe5cddd8b8cf" providerId="LiveId" clId="{CF2BB372-B0C6-F843-924F-7E5912A21E82}" dt="2020-02-11T19:36:01.550" v="165" actId="20577"/>
          <ac:spMkLst>
            <pc:docMk/>
            <pc:sldMk cId="297702638" sldId="316"/>
            <ac:spMk id="4" creationId="{488723D5-663D-8447-85A6-41DAC37F4423}"/>
          </ac:spMkLst>
        </pc:spChg>
      </pc:sldChg>
      <pc:sldChg chg="modSp add">
        <pc:chgData name="Michaeljon Miller" userId="c575fe5cddd8b8cf" providerId="LiveId" clId="{CF2BB372-B0C6-F843-924F-7E5912A21E82}" dt="2020-02-11T19:36:08.616" v="175" actId="20577"/>
        <pc:sldMkLst>
          <pc:docMk/>
          <pc:sldMk cId="1416474958" sldId="317"/>
        </pc:sldMkLst>
        <pc:spChg chg="mod">
          <ac:chgData name="Michaeljon Miller" userId="c575fe5cddd8b8cf" providerId="LiveId" clId="{CF2BB372-B0C6-F843-924F-7E5912A21E82}" dt="2020-02-11T19:36:08.616" v="175" actId="20577"/>
          <ac:spMkLst>
            <pc:docMk/>
            <pc:sldMk cId="1416474958" sldId="317"/>
            <ac:spMk id="4" creationId="{488723D5-663D-8447-85A6-41DAC37F4423}"/>
          </ac:spMkLst>
        </pc:spChg>
      </pc:sldChg>
      <pc:sldChg chg="addSp delSp modSp new mod modClrScheme chgLayout">
        <pc:chgData name="Michaeljon Miller" userId="c575fe5cddd8b8cf" providerId="LiveId" clId="{CF2BB372-B0C6-F843-924F-7E5912A21E82}" dt="2020-02-11T19:38:28.589" v="567" actId="12"/>
        <pc:sldMkLst>
          <pc:docMk/>
          <pc:sldMk cId="2527551124" sldId="318"/>
        </pc:sldMkLst>
        <pc:spChg chg="del mod ord">
          <ac:chgData name="Michaeljon Miller" userId="c575fe5cddd8b8cf" providerId="LiveId" clId="{CF2BB372-B0C6-F843-924F-7E5912A21E82}" dt="2020-02-11T19:36:22.990" v="177" actId="700"/>
          <ac:spMkLst>
            <pc:docMk/>
            <pc:sldMk cId="2527551124" sldId="318"/>
            <ac:spMk id="2" creationId="{E6F09512-324C-2248-9FDA-6C8BC71EE94E}"/>
          </ac:spMkLst>
        </pc:spChg>
        <pc:spChg chg="del mod ord">
          <ac:chgData name="Michaeljon Miller" userId="c575fe5cddd8b8cf" providerId="LiveId" clId="{CF2BB372-B0C6-F843-924F-7E5912A21E82}" dt="2020-02-11T19:36:22.990" v="177" actId="700"/>
          <ac:spMkLst>
            <pc:docMk/>
            <pc:sldMk cId="2527551124" sldId="318"/>
            <ac:spMk id="3" creationId="{ECC9B88C-DF1F-9E4C-A949-BBFC4A07635A}"/>
          </ac:spMkLst>
        </pc:spChg>
        <pc:spChg chg="add mod ord">
          <ac:chgData name="Michaeljon Miller" userId="c575fe5cddd8b8cf" providerId="LiveId" clId="{CF2BB372-B0C6-F843-924F-7E5912A21E82}" dt="2020-02-11T19:36:25.726" v="185" actId="20577"/>
          <ac:spMkLst>
            <pc:docMk/>
            <pc:sldMk cId="2527551124" sldId="318"/>
            <ac:spMk id="4" creationId="{ABC8109D-01F2-514A-ABC7-4970B5382517}"/>
          </ac:spMkLst>
        </pc:spChg>
        <pc:spChg chg="add mod ord">
          <ac:chgData name="Michaeljon Miller" userId="c575fe5cddd8b8cf" providerId="LiveId" clId="{CF2BB372-B0C6-F843-924F-7E5912A21E82}" dt="2020-02-11T19:38:28.589" v="567" actId="12"/>
          <ac:spMkLst>
            <pc:docMk/>
            <pc:sldMk cId="2527551124" sldId="318"/>
            <ac:spMk id="5" creationId="{45A6DCE0-7C6F-1542-95BF-2618EC8096DF}"/>
          </ac:spMkLst>
        </pc:spChg>
      </pc:sldChg>
      <pc:sldChg chg="modSp add">
        <pc:chgData name="Michaeljon Miller" userId="c575fe5cddd8b8cf" providerId="LiveId" clId="{CF2BB372-B0C6-F843-924F-7E5912A21E82}" dt="2020-02-11T23:43:07.361" v="16632" actId="20577"/>
        <pc:sldMkLst>
          <pc:docMk/>
          <pc:sldMk cId="4075746044" sldId="319"/>
        </pc:sldMkLst>
        <pc:spChg chg="mod">
          <ac:chgData name="Michaeljon Miller" userId="c575fe5cddd8b8cf" providerId="LiveId" clId="{CF2BB372-B0C6-F843-924F-7E5912A21E82}" dt="2020-02-11T23:43:07.361" v="16632" actId="20577"/>
          <ac:spMkLst>
            <pc:docMk/>
            <pc:sldMk cId="4075746044" sldId="319"/>
            <ac:spMk id="5" creationId="{45A6DCE0-7C6F-1542-95BF-2618EC8096DF}"/>
          </ac:spMkLst>
        </pc:spChg>
      </pc:sldChg>
      <pc:sldChg chg="modSp add">
        <pc:chgData name="Michaeljon Miller" userId="c575fe5cddd8b8cf" providerId="LiveId" clId="{CF2BB372-B0C6-F843-924F-7E5912A21E82}" dt="2020-02-11T19:38:36.237" v="569" actId="12"/>
        <pc:sldMkLst>
          <pc:docMk/>
          <pc:sldMk cId="363049827" sldId="320"/>
        </pc:sldMkLst>
        <pc:spChg chg="mod">
          <ac:chgData name="Michaeljon Miller" userId="c575fe5cddd8b8cf" providerId="LiveId" clId="{CF2BB372-B0C6-F843-924F-7E5912A21E82}" dt="2020-02-11T19:38:36.237" v="569" actId="12"/>
          <ac:spMkLst>
            <pc:docMk/>
            <pc:sldMk cId="363049827" sldId="320"/>
            <ac:spMk id="5" creationId="{45A6DCE0-7C6F-1542-95BF-2618EC8096DF}"/>
          </ac:spMkLst>
        </pc:spChg>
      </pc:sldChg>
      <pc:sldChg chg="addSp delSp modSp new">
        <pc:chgData name="Michaeljon Miller" userId="c575fe5cddd8b8cf" providerId="LiveId" clId="{CF2BB372-B0C6-F843-924F-7E5912A21E82}" dt="2020-02-11T19:58:16.418" v="1819" actId="12"/>
        <pc:sldMkLst>
          <pc:docMk/>
          <pc:sldMk cId="4185582546" sldId="321"/>
        </pc:sldMkLst>
        <pc:spChg chg="mod">
          <ac:chgData name="Michaeljon Miller" userId="c575fe5cddd8b8cf" providerId="LiveId" clId="{CF2BB372-B0C6-F843-924F-7E5912A21E82}" dt="2020-02-11T19:45:31.936" v="678" actId="20577"/>
          <ac:spMkLst>
            <pc:docMk/>
            <pc:sldMk cId="4185582546" sldId="321"/>
            <ac:spMk id="2" creationId="{6C201086-DE98-1745-8E18-2A133E4D46AD}"/>
          </ac:spMkLst>
        </pc:spChg>
        <pc:spChg chg="del">
          <ac:chgData name="Michaeljon Miller" userId="c575fe5cddd8b8cf" providerId="LiveId" clId="{CF2BB372-B0C6-F843-924F-7E5912A21E82}" dt="2020-02-11T19:42:37.421" v="571" actId="3680"/>
          <ac:spMkLst>
            <pc:docMk/>
            <pc:sldMk cId="4185582546" sldId="321"/>
            <ac:spMk id="3" creationId="{AF6DCB04-61F0-C14E-93B1-E76F822005C8}"/>
          </ac:spMkLst>
        </pc:spChg>
        <pc:graphicFrameChg chg="add mod modGraphic">
          <ac:chgData name="Michaeljon Miller" userId="c575fe5cddd8b8cf" providerId="LiveId" clId="{CF2BB372-B0C6-F843-924F-7E5912A21E82}" dt="2020-02-11T19:58:16.418" v="1819" actId="12"/>
          <ac:graphicFrameMkLst>
            <pc:docMk/>
            <pc:sldMk cId="4185582546" sldId="321"/>
            <ac:graphicFrameMk id="4" creationId="{AF27DE7A-D0E7-B04A-883F-4E7E109F4675}"/>
          </ac:graphicFrameMkLst>
        </pc:graphicFrameChg>
      </pc:sldChg>
      <pc:sldChg chg="modSp add">
        <pc:chgData name="Michaeljon Miller" userId="c575fe5cddd8b8cf" providerId="LiveId" clId="{CF2BB372-B0C6-F843-924F-7E5912A21E82}" dt="2020-02-11T20:35:57.370" v="2624" actId="12"/>
        <pc:sldMkLst>
          <pc:docMk/>
          <pc:sldMk cId="3135069298" sldId="322"/>
        </pc:sldMkLst>
        <pc:spChg chg="mod">
          <ac:chgData name="Michaeljon Miller" userId="c575fe5cddd8b8cf" providerId="LiveId" clId="{CF2BB372-B0C6-F843-924F-7E5912A21E82}" dt="2020-02-11T19:45:37.154" v="688" actId="20577"/>
          <ac:spMkLst>
            <pc:docMk/>
            <pc:sldMk cId="3135069298" sldId="322"/>
            <ac:spMk id="2" creationId="{6C201086-DE98-1745-8E18-2A133E4D46AD}"/>
          </ac:spMkLst>
        </pc:spChg>
        <pc:graphicFrameChg chg="mod modGraphic">
          <ac:chgData name="Michaeljon Miller" userId="c575fe5cddd8b8cf" providerId="LiveId" clId="{CF2BB372-B0C6-F843-924F-7E5912A21E82}" dt="2020-02-11T20:35:57.370" v="2624" actId="12"/>
          <ac:graphicFrameMkLst>
            <pc:docMk/>
            <pc:sldMk cId="3135069298" sldId="322"/>
            <ac:graphicFrameMk id="4" creationId="{AF27DE7A-D0E7-B04A-883F-4E7E109F4675}"/>
          </ac:graphicFrameMkLst>
        </pc:graphicFrameChg>
      </pc:sldChg>
      <pc:sldChg chg="modSp add">
        <pc:chgData name="Michaeljon Miller" userId="c575fe5cddd8b8cf" providerId="LiveId" clId="{CF2BB372-B0C6-F843-924F-7E5912A21E82}" dt="2020-02-11T20:42:24.658" v="3779" actId="12"/>
        <pc:sldMkLst>
          <pc:docMk/>
          <pc:sldMk cId="1215470938" sldId="323"/>
        </pc:sldMkLst>
        <pc:spChg chg="mod">
          <ac:chgData name="Michaeljon Miller" userId="c575fe5cddd8b8cf" providerId="LiveId" clId="{CF2BB372-B0C6-F843-924F-7E5912A21E82}" dt="2020-02-11T19:45:43.696" v="712" actId="20577"/>
          <ac:spMkLst>
            <pc:docMk/>
            <pc:sldMk cId="1215470938" sldId="323"/>
            <ac:spMk id="2" creationId="{6C201086-DE98-1745-8E18-2A133E4D46AD}"/>
          </ac:spMkLst>
        </pc:spChg>
        <pc:graphicFrameChg chg="mod modGraphic">
          <ac:chgData name="Michaeljon Miller" userId="c575fe5cddd8b8cf" providerId="LiveId" clId="{CF2BB372-B0C6-F843-924F-7E5912A21E82}" dt="2020-02-11T20:42:24.658" v="3779" actId="12"/>
          <ac:graphicFrameMkLst>
            <pc:docMk/>
            <pc:sldMk cId="1215470938" sldId="323"/>
            <ac:graphicFrameMk id="4" creationId="{AF27DE7A-D0E7-B04A-883F-4E7E109F4675}"/>
          </ac:graphicFrameMkLst>
        </pc:graphicFrameChg>
      </pc:sldChg>
      <pc:sldChg chg="modSp add">
        <pc:chgData name="Michaeljon Miller" userId="c575fe5cddd8b8cf" providerId="LiveId" clId="{CF2BB372-B0C6-F843-924F-7E5912A21E82}" dt="2020-02-11T21:20:22.838" v="4767" actId="12"/>
        <pc:sldMkLst>
          <pc:docMk/>
          <pc:sldMk cId="2947889556" sldId="324"/>
        </pc:sldMkLst>
        <pc:spChg chg="mod">
          <ac:chgData name="Michaeljon Miller" userId="c575fe5cddd8b8cf" providerId="LiveId" clId="{CF2BB372-B0C6-F843-924F-7E5912A21E82}" dt="2020-02-11T19:45:50.910" v="725" actId="20577"/>
          <ac:spMkLst>
            <pc:docMk/>
            <pc:sldMk cId="2947889556" sldId="324"/>
            <ac:spMk id="2" creationId="{6C201086-DE98-1745-8E18-2A133E4D46AD}"/>
          </ac:spMkLst>
        </pc:spChg>
        <pc:graphicFrameChg chg="mod modGraphic">
          <ac:chgData name="Michaeljon Miller" userId="c575fe5cddd8b8cf" providerId="LiveId" clId="{CF2BB372-B0C6-F843-924F-7E5912A21E82}" dt="2020-02-11T21:20:22.838" v="4767" actId="12"/>
          <ac:graphicFrameMkLst>
            <pc:docMk/>
            <pc:sldMk cId="2947889556" sldId="324"/>
            <ac:graphicFrameMk id="4" creationId="{AF27DE7A-D0E7-B04A-883F-4E7E109F4675}"/>
          </ac:graphicFrameMkLst>
        </pc:graphicFrameChg>
      </pc:sldChg>
      <pc:sldChg chg="modSp add">
        <pc:chgData name="Michaeljon Miller" userId="c575fe5cddd8b8cf" providerId="LiveId" clId="{CF2BB372-B0C6-F843-924F-7E5912A21E82}" dt="2020-02-11T21:33:15.219" v="5518" actId="12"/>
        <pc:sldMkLst>
          <pc:docMk/>
          <pc:sldMk cId="1748308659" sldId="325"/>
        </pc:sldMkLst>
        <pc:spChg chg="mod">
          <ac:chgData name="Michaeljon Miller" userId="c575fe5cddd8b8cf" providerId="LiveId" clId="{CF2BB372-B0C6-F843-924F-7E5912A21E82}" dt="2020-02-11T19:45:56.121" v="738" actId="20577"/>
          <ac:spMkLst>
            <pc:docMk/>
            <pc:sldMk cId="1748308659" sldId="325"/>
            <ac:spMk id="2" creationId="{6C201086-DE98-1745-8E18-2A133E4D46AD}"/>
          </ac:spMkLst>
        </pc:spChg>
        <pc:graphicFrameChg chg="mod modGraphic">
          <ac:chgData name="Michaeljon Miller" userId="c575fe5cddd8b8cf" providerId="LiveId" clId="{CF2BB372-B0C6-F843-924F-7E5912A21E82}" dt="2020-02-11T21:33:15.219" v="5518" actId="12"/>
          <ac:graphicFrameMkLst>
            <pc:docMk/>
            <pc:sldMk cId="1748308659" sldId="325"/>
            <ac:graphicFrameMk id="4" creationId="{AF27DE7A-D0E7-B04A-883F-4E7E109F4675}"/>
          </ac:graphicFrameMkLst>
        </pc:graphicFrameChg>
      </pc:sldChg>
      <pc:sldChg chg="modSp add">
        <pc:chgData name="Michaeljon Miller" userId="c575fe5cddd8b8cf" providerId="LiveId" clId="{CF2BB372-B0C6-F843-924F-7E5912A21E82}" dt="2020-02-11T21:39:29.274" v="6494" actId="114"/>
        <pc:sldMkLst>
          <pc:docMk/>
          <pc:sldMk cId="772090629" sldId="326"/>
        </pc:sldMkLst>
        <pc:spChg chg="mod">
          <ac:chgData name="Michaeljon Miller" userId="c575fe5cddd8b8cf" providerId="LiveId" clId="{CF2BB372-B0C6-F843-924F-7E5912A21E82}" dt="2020-02-11T19:46:01.009" v="754" actId="20577"/>
          <ac:spMkLst>
            <pc:docMk/>
            <pc:sldMk cId="772090629" sldId="326"/>
            <ac:spMk id="2" creationId="{6C201086-DE98-1745-8E18-2A133E4D46AD}"/>
          </ac:spMkLst>
        </pc:spChg>
        <pc:graphicFrameChg chg="mod modGraphic">
          <ac:chgData name="Michaeljon Miller" userId="c575fe5cddd8b8cf" providerId="LiveId" clId="{CF2BB372-B0C6-F843-924F-7E5912A21E82}" dt="2020-02-11T21:39:29.274" v="6494" actId="114"/>
          <ac:graphicFrameMkLst>
            <pc:docMk/>
            <pc:sldMk cId="772090629" sldId="326"/>
            <ac:graphicFrameMk id="4" creationId="{AF27DE7A-D0E7-B04A-883F-4E7E109F4675}"/>
          </ac:graphicFrameMkLst>
        </pc:graphicFrameChg>
      </pc:sldChg>
      <pc:sldChg chg="modSp add ord">
        <pc:chgData name="Michaeljon Miller" userId="c575fe5cddd8b8cf" providerId="LiveId" clId="{CF2BB372-B0C6-F843-924F-7E5912A21E82}" dt="2020-02-11T23:43:42.742" v="16633" actId="2046"/>
        <pc:sldMkLst>
          <pc:docMk/>
          <pc:sldMk cId="2651389334" sldId="327"/>
        </pc:sldMkLst>
        <pc:spChg chg="mod">
          <ac:chgData name="Michaeljon Miller" userId="c575fe5cddd8b8cf" providerId="LiveId" clId="{CF2BB372-B0C6-F843-924F-7E5912A21E82}" dt="2020-02-11T21:50:41.284" v="6522" actId="20577"/>
          <ac:spMkLst>
            <pc:docMk/>
            <pc:sldMk cId="2651389334" sldId="327"/>
            <ac:spMk id="2" creationId="{6C201086-DE98-1745-8E18-2A133E4D46AD}"/>
          </ac:spMkLst>
        </pc:spChg>
        <pc:graphicFrameChg chg="mod modGraphic">
          <ac:chgData name="Michaeljon Miller" userId="c575fe5cddd8b8cf" providerId="LiveId" clId="{CF2BB372-B0C6-F843-924F-7E5912A21E82}" dt="2020-02-11T22:03:00.964" v="7983" actId="20577"/>
          <ac:graphicFrameMkLst>
            <pc:docMk/>
            <pc:sldMk cId="2651389334" sldId="327"/>
            <ac:graphicFrameMk id="4" creationId="{AF27DE7A-D0E7-B04A-883F-4E7E109F4675}"/>
          </ac:graphicFrameMkLst>
        </pc:graphicFrameChg>
      </pc:sldChg>
      <pc:sldChg chg="modSp add del">
        <pc:chgData name="Michaeljon Miller" userId="c575fe5cddd8b8cf" providerId="LiveId" clId="{CF2BB372-B0C6-F843-924F-7E5912A21E82}" dt="2020-02-11T21:50:48.335" v="6523" actId="2696"/>
        <pc:sldMkLst>
          <pc:docMk/>
          <pc:sldMk cId="2682332081" sldId="328"/>
        </pc:sldMkLst>
        <pc:spChg chg="mod">
          <ac:chgData name="Michaeljon Miller" userId="c575fe5cddd8b8cf" providerId="LiveId" clId="{CF2BB372-B0C6-F843-924F-7E5912A21E82}" dt="2020-02-11T19:46:18.689" v="812" actId="20577"/>
          <ac:spMkLst>
            <pc:docMk/>
            <pc:sldMk cId="2682332081" sldId="328"/>
            <ac:spMk id="2" creationId="{6C201086-DE98-1745-8E18-2A133E4D46AD}"/>
          </ac:spMkLst>
        </pc:spChg>
      </pc:sldChg>
      <pc:sldChg chg="modSp add del">
        <pc:chgData name="Michaeljon Miller" userId="c575fe5cddd8b8cf" providerId="LiveId" clId="{CF2BB372-B0C6-F843-924F-7E5912A21E82}" dt="2020-02-11T21:50:48.348" v="6524" actId="2696"/>
        <pc:sldMkLst>
          <pc:docMk/>
          <pc:sldMk cId="1086814567" sldId="329"/>
        </pc:sldMkLst>
        <pc:spChg chg="mod">
          <ac:chgData name="Michaeljon Miller" userId="c575fe5cddd8b8cf" providerId="LiveId" clId="{CF2BB372-B0C6-F843-924F-7E5912A21E82}" dt="2020-02-11T19:46:26.663" v="834" actId="20577"/>
          <ac:spMkLst>
            <pc:docMk/>
            <pc:sldMk cId="1086814567" sldId="329"/>
            <ac:spMk id="2" creationId="{6C201086-DE98-1745-8E18-2A133E4D46AD}"/>
          </ac:spMkLst>
        </pc:spChg>
      </pc:sldChg>
      <pc:sldChg chg="modSp add del">
        <pc:chgData name="Michaeljon Miller" userId="c575fe5cddd8b8cf" providerId="LiveId" clId="{CF2BB372-B0C6-F843-924F-7E5912A21E82}" dt="2020-02-11T21:50:48.363" v="6527" actId="2696"/>
        <pc:sldMkLst>
          <pc:docMk/>
          <pc:sldMk cId="1795240091" sldId="330"/>
        </pc:sldMkLst>
        <pc:spChg chg="mod">
          <ac:chgData name="Michaeljon Miller" userId="c575fe5cddd8b8cf" providerId="LiveId" clId="{CF2BB372-B0C6-F843-924F-7E5912A21E82}" dt="2020-02-11T19:46:38.216" v="875" actId="20577"/>
          <ac:spMkLst>
            <pc:docMk/>
            <pc:sldMk cId="1795240091" sldId="330"/>
            <ac:spMk id="2" creationId="{6C201086-DE98-1745-8E18-2A133E4D46AD}"/>
          </ac:spMkLst>
        </pc:spChg>
      </pc:sldChg>
      <pc:sldChg chg="modSp add del">
        <pc:chgData name="Michaeljon Miller" userId="c575fe5cddd8b8cf" providerId="LiveId" clId="{CF2BB372-B0C6-F843-924F-7E5912A21E82}" dt="2020-02-11T21:50:48.351" v="6526" actId="2696"/>
        <pc:sldMkLst>
          <pc:docMk/>
          <pc:sldMk cId="2034076432" sldId="331"/>
        </pc:sldMkLst>
        <pc:spChg chg="mod">
          <ac:chgData name="Michaeljon Miller" userId="c575fe5cddd8b8cf" providerId="LiveId" clId="{CF2BB372-B0C6-F843-924F-7E5912A21E82}" dt="2020-02-11T19:46:47.838" v="898" actId="20577"/>
          <ac:spMkLst>
            <pc:docMk/>
            <pc:sldMk cId="2034076432" sldId="331"/>
            <ac:spMk id="2" creationId="{6C201086-DE98-1745-8E18-2A133E4D46AD}"/>
          </ac:spMkLst>
        </pc:spChg>
      </pc:sldChg>
      <pc:sldChg chg="modSp add del">
        <pc:chgData name="Michaeljon Miller" userId="c575fe5cddd8b8cf" providerId="LiveId" clId="{CF2BB372-B0C6-F843-924F-7E5912A21E82}" dt="2020-02-11T21:50:48.350" v="6525" actId="2696"/>
        <pc:sldMkLst>
          <pc:docMk/>
          <pc:sldMk cId="226901624" sldId="332"/>
        </pc:sldMkLst>
        <pc:spChg chg="mod">
          <ac:chgData name="Michaeljon Miller" userId="c575fe5cddd8b8cf" providerId="LiveId" clId="{CF2BB372-B0C6-F843-924F-7E5912A21E82}" dt="2020-02-11T19:46:55.766" v="915" actId="20577"/>
          <ac:spMkLst>
            <pc:docMk/>
            <pc:sldMk cId="226901624" sldId="332"/>
            <ac:spMk id="2" creationId="{6C201086-DE98-1745-8E18-2A133E4D46AD}"/>
          </ac:spMkLst>
        </pc:spChg>
      </pc:sldChg>
      <pc:sldChg chg="modSp add del">
        <pc:chgData name="Michaeljon Miller" userId="c575fe5cddd8b8cf" providerId="LiveId" clId="{CF2BB372-B0C6-F843-924F-7E5912A21E82}" dt="2020-02-11T21:50:48.370" v="6528" actId="2696"/>
        <pc:sldMkLst>
          <pc:docMk/>
          <pc:sldMk cId="2536468683" sldId="333"/>
        </pc:sldMkLst>
        <pc:spChg chg="mod">
          <ac:chgData name="Michaeljon Miller" userId="c575fe5cddd8b8cf" providerId="LiveId" clId="{CF2BB372-B0C6-F843-924F-7E5912A21E82}" dt="2020-02-11T19:47:01.719" v="931" actId="20577"/>
          <ac:spMkLst>
            <pc:docMk/>
            <pc:sldMk cId="2536468683" sldId="333"/>
            <ac:spMk id="2" creationId="{6C201086-DE98-1745-8E18-2A133E4D46AD}"/>
          </ac:spMkLst>
        </pc:spChg>
      </pc:sldChg>
      <pc:sldChg chg="modSp add">
        <pc:chgData name="Michaeljon Miller" userId="c575fe5cddd8b8cf" providerId="LiveId" clId="{CF2BB372-B0C6-F843-924F-7E5912A21E82}" dt="2020-02-11T23:55:48.155" v="18919" actId="20577"/>
        <pc:sldMkLst>
          <pc:docMk/>
          <pc:sldMk cId="2479550144" sldId="334"/>
        </pc:sldMkLst>
        <pc:spChg chg="mod">
          <ac:chgData name="Michaeljon Miller" userId="c575fe5cddd8b8cf" providerId="LiveId" clId="{CF2BB372-B0C6-F843-924F-7E5912A21E82}" dt="2020-02-11T19:47:09.584" v="947" actId="20577"/>
          <ac:spMkLst>
            <pc:docMk/>
            <pc:sldMk cId="2479550144" sldId="334"/>
            <ac:spMk id="2" creationId="{6C201086-DE98-1745-8E18-2A133E4D46AD}"/>
          </ac:spMkLst>
        </pc:spChg>
        <pc:graphicFrameChg chg="mod modGraphic">
          <ac:chgData name="Michaeljon Miller" userId="c575fe5cddd8b8cf" providerId="LiveId" clId="{CF2BB372-B0C6-F843-924F-7E5912A21E82}" dt="2020-02-11T23:55:48.155" v="18919" actId="20577"/>
          <ac:graphicFrameMkLst>
            <pc:docMk/>
            <pc:sldMk cId="2479550144" sldId="334"/>
            <ac:graphicFrameMk id="4" creationId="{AF27DE7A-D0E7-B04A-883F-4E7E109F4675}"/>
          </ac:graphicFrameMkLst>
        </pc:graphicFrameChg>
      </pc:sldChg>
      <pc:sldChg chg="modSp add">
        <pc:chgData name="Michaeljon Miller" userId="c575fe5cddd8b8cf" providerId="LiveId" clId="{CF2BB372-B0C6-F843-924F-7E5912A21E82}" dt="2020-02-12T00:00:31.222" v="19988" actId="114"/>
        <pc:sldMkLst>
          <pc:docMk/>
          <pc:sldMk cId="2844712230" sldId="335"/>
        </pc:sldMkLst>
        <pc:spChg chg="mod">
          <ac:chgData name="Michaeljon Miller" userId="c575fe5cddd8b8cf" providerId="LiveId" clId="{CF2BB372-B0C6-F843-924F-7E5912A21E82}" dt="2020-02-11T19:47:15.978" v="966" actId="20577"/>
          <ac:spMkLst>
            <pc:docMk/>
            <pc:sldMk cId="2844712230" sldId="335"/>
            <ac:spMk id="2" creationId="{6C201086-DE98-1745-8E18-2A133E4D46AD}"/>
          </ac:spMkLst>
        </pc:spChg>
        <pc:graphicFrameChg chg="mod modGraphic">
          <ac:chgData name="Michaeljon Miller" userId="c575fe5cddd8b8cf" providerId="LiveId" clId="{CF2BB372-B0C6-F843-924F-7E5912A21E82}" dt="2020-02-12T00:00:31.222" v="19988" actId="114"/>
          <ac:graphicFrameMkLst>
            <pc:docMk/>
            <pc:sldMk cId="2844712230" sldId="335"/>
            <ac:graphicFrameMk id="4" creationId="{AF27DE7A-D0E7-B04A-883F-4E7E109F4675}"/>
          </ac:graphicFrameMkLst>
        </pc:graphicFrameChg>
      </pc:sldChg>
      <pc:sldChg chg="modSp add">
        <pc:chgData name="Michaeljon Miller" userId="c575fe5cddd8b8cf" providerId="LiveId" clId="{CF2BB372-B0C6-F843-924F-7E5912A21E82}" dt="2020-02-12T00:03:36.453" v="20794" actId="114"/>
        <pc:sldMkLst>
          <pc:docMk/>
          <pc:sldMk cId="538895151" sldId="336"/>
        </pc:sldMkLst>
        <pc:spChg chg="mod">
          <ac:chgData name="Michaeljon Miller" userId="c575fe5cddd8b8cf" providerId="LiveId" clId="{CF2BB372-B0C6-F843-924F-7E5912A21E82}" dt="2020-02-11T19:47:24.035" v="1001" actId="20577"/>
          <ac:spMkLst>
            <pc:docMk/>
            <pc:sldMk cId="538895151" sldId="336"/>
            <ac:spMk id="2" creationId="{6C201086-DE98-1745-8E18-2A133E4D46AD}"/>
          </ac:spMkLst>
        </pc:spChg>
        <pc:graphicFrameChg chg="mod modGraphic">
          <ac:chgData name="Michaeljon Miller" userId="c575fe5cddd8b8cf" providerId="LiveId" clId="{CF2BB372-B0C6-F843-924F-7E5912A21E82}" dt="2020-02-12T00:03:36.453" v="20794" actId="114"/>
          <ac:graphicFrameMkLst>
            <pc:docMk/>
            <pc:sldMk cId="538895151" sldId="336"/>
            <ac:graphicFrameMk id="4" creationId="{AF27DE7A-D0E7-B04A-883F-4E7E109F4675}"/>
          </ac:graphicFrameMkLst>
        </pc:graphicFrameChg>
      </pc:sldChg>
      <pc:sldChg chg="modSp add del">
        <pc:chgData name="Michaeljon Miller" userId="c575fe5cddd8b8cf" providerId="LiveId" clId="{CF2BB372-B0C6-F843-924F-7E5912A21E82}" dt="2020-02-12T00:03:53.253" v="20795" actId="2696"/>
        <pc:sldMkLst>
          <pc:docMk/>
          <pc:sldMk cId="140295562" sldId="337"/>
        </pc:sldMkLst>
        <pc:spChg chg="mod">
          <ac:chgData name="Michaeljon Miller" userId="c575fe5cddd8b8cf" providerId="LiveId" clId="{CF2BB372-B0C6-F843-924F-7E5912A21E82}" dt="2020-02-11T19:47:31.471" v="1028" actId="5793"/>
          <ac:spMkLst>
            <pc:docMk/>
            <pc:sldMk cId="140295562" sldId="337"/>
            <ac:spMk id="2" creationId="{6C201086-DE98-1745-8E18-2A133E4D46AD}"/>
          </ac:spMkLst>
        </pc:spChg>
        <pc:graphicFrameChg chg="mod modGraphic">
          <ac:chgData name="Michaeljon Miller" userId="c575fe5cddd8b8cf" providerId="LiveId" clId="{CF2BB372-B0C6-F843-924F-7E5912A21E82}" dt="2020-02-11T23:48:41.720" v="17436" actId="2165"/>
          <ac:graphicFrameMkLst>
            <pc:docMk/>
            <pc:sldMk cId="140295562" sldId="337"/>
            <ac:graphicFrameMk id="4" creationId="{AF27DE7A-D0E7-B04A-883F-4E7E109F4675}"/>
          </ac:graphicFrameMkLst>
        </pc:graphicFrameChg>
      </pc:sldChg>
      <pc:sldChg chg="modSp add">
        <pc:chgData name="Michaeljon Miller" userId="c575fe5cddd8b8cf" providerId="LiveId" clId="{CF2BB372-B0C6-F843-924F-7E5912A21E82}" dt="2020-02-11T23:13:21.072" v="9919" actId="12"/>
        <pc:sldMkLst>
          <pc:docMk/>
          <pc:sldMk cId="2814825835" sldId="338"/>
        </pc:sldMkLst>
        <pc:spChg chg="mod">
          <ac:chgData name="Michaeljon Miller" userId="c575fe5cddd8b8cf" providerId="LiveId" clId="{CF2BB372-B0C6-F843-924F-7E5912A21E82}" dt="2020-02-11T22:05:03.516" v="8011" actId="20577"/>
          <ac:spMkLst>
            <pc:docMk/>
            <pc:sldMk cId="2814825835" sldId="338"/>
            <ac:spMk id="2" creationId="{6C201086-DE98-1745-8E18-2A133E4D46AD}"/>
          </ac:spMkLst>
        </pc:spChg>
        <pc:graphicFrameChg chg="mod modGraphic">
          <ac:chgData name="Michaeljon Miller" userId="c575fe5cddd8b8cf" providerId="LiveId" clId="{CF2BB372-B0C6-F843-924F-7E5912A21E82}" dt="2020-02-11T23:13:21.072" v="9919" actId="12"/>
          <ac:graphicFrameMkLst>
            <pc:docMk/>
            <pc:sldMk cId="2814825835" sldId="338"/>
            <ac:graphicFrameMk id="4" creationId="{AF27DE7A-D0E7-B04A-883F-4E7E109F4675}"/>
          </ac:graphicFrameMkLst>
        </pc:graphicFrameChg>
      </pc:sldChg>
      <pc:sldChg chg="modSp add">
        <pc:chgData name="Michaeljon Miller" userId="c575fe5cddd8b8cf" providerId="LiveId" clId="{CF2BB372-B0C6-F843-924F-7E5912A21E82}" dt="2020-02-11T23:20:49.336" v="11648" actId="15"/>
        <pc:sldMkLst>
          <pc:docMk/>
          <pc:sldMk cId="812099808" sldId="339"/>
        </pc:sldMkLst>
        <pc:spChg chg="mod">
          <ac:chgData name="Michaeljon Miller" userId="c575fe5cddd8b8cf" providerId="LiveId" clId="{CF2BB372-B0C6-F843-924F-7E5912A21E82}" dt="2020-02-11T22:05:09.494" v="8024" actId="20577"/>
          <ac:spMkLst>
            <pc:docMk/>
            <pc:sldMk cId="812099808" sldId="339"/>
            <ac:spMk id="2" creationId="{6C201086-DE98-1745-8E18-2A133E4D46AD}"/>
          </ac:spMkLst>
        </pc:spChg>
        <pc:graphicFrameChg chg="mod modGraphic">
          <ac:chgData name="Michaeljon Miller" userId="c575fe5cddd8b8cf" providerId="LiveId" clId="{CF2BB372-B0C6-F843-924F-7E5912A21E82}" dt="2020-02-11T23:20:49.336" v="11648" actId="15"/>
          <ac:graphicFrameMkLst>
            <pc:docMk/>
            <pc:sldMk cId="812099808" sldId="339"/>
            <ac:graphicFrameMk id="4" creationId="{AF27DE7A-D0E7-B04A-883F-4E7E109F4675}"/>
          </ac:graphicFrameMkLst>
        </pc:graphicFrameChg>
      </pc:sldChg>
      <pc:sldChg chg="modSp add">
        <pc:chgData name="Michaeljon Miller" userId="c575fe5cddd8b8cf" providerId="LiveId" clId="{CF2BB372-B0C6-F843-924F-7E5912A21E82}" dt="2020-02-11T23:25:49.641" v="12673" actId="12"/>
        <pc:sldMkLst>
          <pc:docMk/>
          <pc:sldMk cId="3099077698" sldId="340"/>
        </pc:sldMkLst>
        <pc:spChg chg="mod">
          <ac:chgData name="Michaeljon Miller" userId="c575fe5cddd8b8cf" providerId="LiveId" clId="{CF2BB372-B0C6-F843-924F-7E5912A21E82}" dt="2020-02-11T22:05:15.199" v="8036" actId="20577"/>
          <ac:spMkLst>
            <pc:docMk/>
            <pc:sldMk cId="3099077698" sldId="340"/>
            <ac:spMk id="2" creationId="{6C201086-DE98-1745-8E18-2A133E4D46AD}"/>
          </ac:spMkLst>
        </pc:spChg>
        <pc:graphicFrameChg chg="mod modGraphic">
          <ac:chgData name="Michaeljon Miller" userId="c575fe5cddd8b8cf" providerId="LiveId" clId="{CF2BB372-B0C6-F843-924F-7E5912A21E82}" dt="2020-02-11T23:25:49.641" v="12673" actId="12"/>
          <ac:graphicFrameMkLst>
            <pc:docMk/>
            <pc:sldMk cId="3099077698" sldId="340"/>
            <ac:graphicFrameMk id="4" creationId="{AF27DE7A-D0E7-B04A-883F-4E7E109F4675}"/>
          </ac:graphicFrameMkLst>
        </pc:graphicFrameChg>
      </pc:sldChg>
      <pc:sldChg chg="modSp add">
        <pc:chgData name="Michaeljon Miller" userId="c575fe5cddd8b8cf" providerId="LiveId" clId="{CF2BB372-B0C6-F843-924F-7E5912A21E82}" dt="2020-02-11T23:33:09.308" v="14302" actId="5793"/>
        <pc:sldMkLst>
          <pc:docMk/>
          <pc:sldMk cId="1512221297" sldId="341"/>
        </pc:sldMkLst>
        <pc:spChg chg="mod">
          <ac:chgData name="Michaeljon Miller" userId="c575fe5cddd8b8cf" providerId="LiveId" clId="{CF2BB372-B0C6-F843-924F-7E5912A21E82}" dt="2020-02-11T22:05:28.011" v="8085" actId="20577"/>
          <ac:spMkLst>
            <pc:docMk/>
            <pc:sldMk cId="1512221297" sldId="341"/>
            <ac:spMk id="2" creationId="{6C201086-DE98-1745-8E18-2A133E4D46AD}"/>
          </ac:spMkLst>
        </pc:spChg>
        <pc:graphicFrameChg chg="mod modGraphic">
          <ac:chgData name="Michaeljon Miller" userId="c575fe5cddd8b8cf" providerId="LiveId" clId="{CF2BB372-B0C6-F843-924F-7E5912A21E82}" dt="2020-02-11T23:33:09.308" v="14302" actId="5793"/>
          <ac:graphicFrameMkLst>
            <pc:docMk/>
            <pc:sldMk cId="1512221297" sldId="341"/>
            <ac:graphicFrameMk id="4" creationId="{AF27DE7A-D0E7-B04A-883F-4E7E109F4675}"/>
          </ac:graphicFrameMkLst>
        </pc:graphicFrameChg>
      </pc:sldChg>
      <pc:sldChg chg="modSp add">
        <pc:chgData name="Michaeljon Miller" userId="c575fe5cddd8b8cf" providerId="LiveId" clId="{CF2BB372-B0C6-F843-924F-7E5912A21E82}" dt="2020-02-11T23:38:56.869" v="15735" actId="12"/>
        <pc:sldMkLst>
          <pc:docMk/>
          <pc:sldMk cId="3631267749" sldId="342"/>
        </pc:sldMkLst>
        <pc:spChg chg="mod">
          <ac:chgData name="Michaeljon Miller" userId="c575fe5cddd8b8cf" providerId="LiveId" clId="{CF2BB372-B0C6-F843-924F-7E5912A21E82}" dt="2020-02-11T22:05:36.213" v="8102" actId="20577"/>
          <ac:spMkLst>
            <pc:docMk/>
            <pc:sldMk cId="3631267749" sldId="342"/>
            <ac:spMk id="2" creationId="{6C201086-DE98-1745-8E18-2A133E4D46AD}"/>
          </ac:spMkLst>
        </pc:spChg>
        <pc:graphicFrameChg chg="mod modGraphic">
          <ac:chgData name="Michaeljon Miller" userId="c575fe5cddd8b8cf" providerId="LiveId" clId="{CF2BB372-B0C6-F843-924F-7E5912A21E82}" dt="2020-02-11T23:38:56.869" v="15735" actId="12"/>
          <ac:graphicFrameMkLst>
            <pc:docMk/>
            <pc:sldMk cId="3631267749" sldId="342"/>
            <ac:graphicFrameMk id="4" creationId="{AF27DE7A-D0E7-B04A-883F-4E7E109F4675}"/>
          </ac:graphicFrameMkLst>
        </pc:graphicFrameChg>
      </pc:sldChg>
      <pc:sldChg chg="modSp add">
        <pc:chgData name="Michaeljon Miller" userId="c575fe5cddd8b8cf" providerId="LiveId" clId="{CF2BB372-B0C6-F843-924F-7E5912A21E82}" dt="2020-02-11T23:42:29.489" v="16630" actId="114"/>
        <pc:sldMkLst>
          <pc:docMk/>
          <pc:sldMk cId="500576236" sldId="343"/>
        </pc:sldMkLst>
        <pc:spChg chg="mod">
          <ac:chgData name="Michaeljon Miller" userId="c575fe5cddd8b8cf" providerId="LiveId" clId="{CF2BB372-B0C6-F843-924F-7E5912A21E82}" dt="2020-02-11T22:05:45.448" v="8113" actId="20577"/>
          <ac:spMkLst>
            <pc:docMk/>
            <pc:sldMk cId="500576236" sldId="343"/>
            <ac:spMk id="2" creationId="{6C201086-DE98-1745-8E18-2A133E4D46AD}"/>
          </ac:spMkLst>
        </pc:spChg>
        <pc:graphicFrameChg chg="mod modGraphic">
          <ac:chgData name="Michaeljon Miller" userId="c575fe5cddd8b8cf" providerId="LiveId" clId="{CF2BB372-B0C6-F843-924F-7E5912A21E82}" dt="2020-02-11T23:42:29.489" v="16630" actId="114"/>
          <ac:graphicFrameMkLst>
            <pc:docMk/>
            <pc:sldMk cId="500576236" sldId="343"/>
            <ac:graphicFrameMk id="4" creationId="{AF27DE7A-D0E7-B04A-883F-4E7E109F4675}"/>
          </ac:graphicFrameMkLst>
        </pc:graphicFrameChg>
      </pc:sldChg>
      <pc:sldChg chg="modSp add del">
        <pc:chgData name="Michaeljon Miller" userId="c575fe5cddd8b8cf" providerId="LiveId" clId="{CF2BB372-B0C6-F843-924F-7E5912A21E82}" dt="2020-02-11T23:43:02.582" v="16631" actId="2696"/>
        <pc:sldMkLst>
          <pc:docMk/>
          <pc:sldMk cId="37221840" sldId="344"/>
        </pc:sldMkLst>
        <pc:spChg chg="mod">
          <ac:chgData name="Michaeljon Miller" userId="c575fe5cddd8b8cf" providerId="LiveId" clId="{CF2BB372-B0C6-F843-924F-7E5912A21E82}" dt="2020-02-11T22:05:53.317" v="8129" actId="20577"/>
          <ac:spMkLst>
            <pc:docMk/>
            <pc:sldMk cId="37221840" sldId="344"/>
            <ac:spMk id="2" creationId="{6C201086-DE98-1745-8E18-2A133E4D46AD}"/>
          </ac:spMkLst>
        </pc:spChg>
        <pc:graphicFrameChg chg="mod">
          <ac:chgData name="Michaeljon Miller" userId="c575fe5cddd8b8cf" providerId="LiveId" clId="{CF2BB372-B0C6-F843-924F-7E5912A21E82}" dt="2020-02-11T22:07:11.570" v="8182"/>
          <ac:graphicFrameMkLst>
            <pc:docMk/>
            <pc:sldMk cId="37221840" sldId="344"/>
            <ac:graphicFrameMk id="4" creationId="{AF27DE7A-D0E7-B04A-883F-4E7E109F4675}"/>
          </ac:graphicFrameMkLst>
        </pc:graphicFrameChg>
      </pc:sldChg>
      <pc:sldChg chg="modSp add del">
        <pc:chgData name="Michaeljon Miller" userId="c575fe5cddd8b8cf" providerId="LiveId" clId="{CF2BB372-B0C6-F843-924F-7E5912A21E82}" dt="2020-02-11T23:45:11.919" v="16875" actId="2696"/>
        <pc:sldMkLst>
          <pc:docMk/>
          <pc:sldMk cId="3834265201" sldId="344"/>
        </pc:sldMkLst>
        <pc:spChg chg="mod">
          <ac:chgData name="Michaeljon Miller" userId="c575fe5cddd8b8cf" providerId="LiveId" clId="{CF2BB372-B0C6-F843-924F-7E5912A21E82}" dt="2020-02-11T23:43:58.322" v="16670" actId="20577"/>
          <ac:spMkLst>
            <pc:docMk/>
            <pc:sldMk cId="3834265201" sldId="344"/>
            <ac:spMk id="2" creationId="{6C201086-DE98-1745-8E18-2A133E4D46AD}"/>
          </ac:spMkLst>
        </pc:spChg>
        <pc:graphicFrameChg chg="modGraphic">
          <ac:chgData name="Michaeljon Miller" userId="c575fe5cddd8b8cf" providerId="LiveId" clId="{CF2BB372-B0C6-F843-924F-7E5912A21E82}" dt="2020-02-11T23:44:49.291" v="16874" actId="20577"/>
          <ac:graphicFrameMkLst>
            <pc:docMk/>
            <pc:sldMk cId="3834265201" sldId="344"/>
            <ac:graphicFrameMk id="4" creationId="{AF27DE7A-D0E7-B04A-883F-4E7E109F4675}"/>
          </ac:graphicFrameMkLst>
        </pc:graphicFrameChg>
      </pc:sldChg>
      <pc:sldChg chg="addSp modSp add">
        <pc:chgData name="Michaeljon Miller" userId="c575fe5cddd8b8cf" providerId="LiveId" clId="{CF2BB372-B0C6-F843-924F-7E5912A21E82}" dt="2020-02-11T23:56:09.953" v="18982" actId="20577"/>
        <pc:sldMkLst>
          <pc:docMk/>
          <pc:sldMk cId="2679821415" sldId="345"/>
        </pc:sldMkLst>
        <pc:spChg chg="mod">
          <ac:chgData name="Michaeljon Miller" userId="c575fe5cddd8b8cf" providerId="LiveId" clId="{CF2BB372-B0C6-F843-924F-7E5912A21E82}" dt="2020-02-11T23:45:22.832" v="16894" actId="20577"/>
          <ac:spMkLst>
            <pc:docMk/>
            <pc:sldMk cId="2679821415" sldId="345"/>
            <ac:spMk id="2" creationId="{6C201086-DE98-1745-8E18-2A133E4D46AD}"/>
          </ac:spMkLst>
        </pc:spChg>
        <pc:spChg chg="add mod">
          <ac:chgData name="Michaeljon Miller" userId="c575fe5cddd8b8cf" providerId="LiveId" clId="{CF2BB372-B0C6-F843-924F-7E5912A21E82}" dt="2020-02-11T23:56:09.953" v="18982" actId="20577"/>
          <ac:spMkLst>
            <pc:docMk/>
            <pc:sldMk cId="2679821415" sldId="345"/>
            <ac:spMk id="3" creationId="{48FC648A-097A-124E-8366-D94816ACF717}"/>
          </ac:spMkLst>
        </pc:spChg>
        <pc:graphicFrameChg chg="mod modGraphic">
          <ac:chgData name="Michaeljon Miller" userId="c575fe5cddd8b8cf" providerId="LiveId" clId="{CF2BB372-B0C6-F843-924F-7E5912A21E82}" dt="2020-02-11T23:47:49.197" v="17428" actId="403"/>
          <ac:graphicFrameMkLst>
            <pc:docMk/>
            <pc:sldMk cId="2679821415" sldId="345"/>
            <ac:graphicFrameMk id="4" creationId="{AF27DE7A-D0E7-B04A-883F-4E7E109F4675}"/>
          </ac:graphicFrameMkLst>
        </pc:graphicFrameChg>
      </pc:sldChg>
      <pc:sldChg chg="modSp new">
        <pc:chgData name="Michaeljon Miller" userId="c575fe5cddd8b8cf" providerId="LiveId" clId="{CF2BB372-B0C6-F843-924F-7E5912A21E82}" dt="2020-02-12T00:04:33.769" v="20944" actId="20577"/>
        <pc:sldMkLst>
          <pc:docMk/>
          <pc:sldMk cId="3475441971" sldId="346"/>
        </pc:sldMkLst>
        <pc:spChg chg="mod">
          <ac:chgData name="Michaeljon Miller" userId="c575fe5cddd8b8cf" providerId="LiveId" clId="{CF2BB372-B0C6-F843-924F-7E5912A21E82}" dt="2020-02-12T00:04:33.769" v="20944" actId="20577"/>
          <ac:spMkLst>
            <pc:docMk/>
            <pc:sldMk cId="3475441971" sldId="346"/>
            <ac:spMk id="2" creationId="{9DD18512-5D3E-CC41-84B5-E144490DE1D4}"/>
          </ac:spMkLst>
        </pc:spChg>
        <pc:spChg chg="mod">
          <ac:chgData name="Michaeljon Miller" userId="c575fe5cddd8b8cf" providerId="LiveId" clId="{CF2BB372-B0C6-F843-924F-7E5912A21E82}" dt="2020-02-12T00:04:26.812" v="20923" actId="12"/>
          <ac:spMkLst>
            <pc:docMk/>
            <pc:sldMk cId="3475441971" sldId="346"/>
            <ac:spMk id="3" creationId="{E85B2137-4D26-9349-9EAA-260D5F16687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0C8F2-6E87-6949-9F57-2DB7FC51B3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FD6B3A-BFE7-314D-B2C9-E97FCD381D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2D29DAE-F02A-8144-B7D7-F1C22716C155}"/>
              </a:ext>
            </a:extLst>
          </p:cNvPr>
          <p:cNvSpPr>
            <a:spLocks noGrp="1"/>
          </p:cNvSpPr>
          <p:nvPr>
            <p:ph type="dt" sz="half" idx="10"/>
          </p:nvPr>
        </p:nvSpPr>
        <p:spPr/>
        <p:txBody>
          <a:bodyPr/>
          <a:lstStyle/>
          <a:p>
            <a:fld id="{F1D1CED8-46FA-EA40-981A-4F91896D3818}" type="datetimeFigureOut">
              <a:rPr lang="en-US" smtClean="0"/>
              <a:t>2/11/20</a:t>
            </a:fld>
            <a:endParaRPr lang="en-US"/>
          </a:p>
        </p:txBody>
      </p:sp>
      <p:sp>
        <p:nvSpPr>
          <p:cNvPr id="5" name="Footer Placeholder 4">
            <a:extLst>
              <a:ext uri="{FF2B5EF4-FFF2-40B4-BE49-F238E27FC236}">
                <a16:creationId xmlns:a16="http://schemas.microsoft.com/office/drawing/2014/main" id="{574A4A54-4AE8-2644-92B8-2A8897CE16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DEE847-D27C-DC4B-9D43-687185B8F946}"/>
              </a:ext>
            </a:extLst>
          </p:cNvPr>
          <p:cNvSpPr>
            <a:spLocks noGrp="1"/>
          </p:cNvSpPr>
          <p:nvPr>
            <p:ph type="sldNum" sz="quarter" idx="12"/>
          </p:nvPr>
        </p:nvSpPr>
        <p:spPr/>
        <p:txBody>
          <a:bodyPr/>
          <a:lstStyle/>
          <a:p>
            <a:fld id="{CCB7AAD6-25DC-E146-A0A0-EB7C3F83A550}" type="slidenum">
              <a:rPr lang="en-US" smtClean="0"/>
              <a:t>‹#›</a:t>
            </a:fld>
            <a:endParaRPr lang="en-US"/>
          </a:p>
        </p:txBody>
      </p:sp>
    </p:spTree>
    <p:extLst>
      <p:ext uri="{BB962C8B-B14F-4D97-AF65-F5344CB8AC3E}">
        <p14:creationId xmlns:p14="http://schemas.microsoft.com/office/powerpoint/2010/main" val="4257985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4DC58-9E36-A643-87A7-FFA4CA4FFC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ABC6962-133C-6A48-A29E-C25779BF64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2B5299-3BA9-C34D-B57E-D4B07E8F8161}"/>
              </a:ext>
            </a:extLst>
          </p:cNvPr>
          <p:cNvSpPr>
            <a:spLocks noGrp="1"/>
          </p:cNvSpPr>
          <p:nvPr>
            <p:ph type="dt" sz="half" idx="10"/>
          </p:nvPr>
        </p:nvSpPr>
        <p:spPr/>
        <p:txBody>
          <a:bodyPr/>
          <a:lstStyle/>
          <a:p>
            <a:fld id="{F1D1CED8-46FA-EA40-981A-4F91896D3818}" type="datetimeFigureOut">
              <a:rPr lang="en-US" smtClean="0"/>
              <a:t>2/11/20</a:t>
            </a:fld>
            <a:endParaRPr lang="en-US"/>
          </a:p>
        </p:txBody>
      </p:sp>
      <p:sp>
        <p:nvSpPr>
          <p:cNvPr id="5" name="Footer Placeholder 4">
            <a:extLst>
              <a:ext uri="{FF2B5EF4-FFF2-40B4-BE49-F238E27FC236}">
                <a16:creationId xmlns:a16="http://schemas.microsoft.com/office/drawing/2014/main" id="{7A3836EE-08ED-CF4B-92E0-4C1DB372F9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2FE525-4114-C148-BCA1-F0DAC7F9DD5C}"/>
              </a:ext>
            </a:extLst>
          </p:cNvPr>
          <p:cNvSpPr>
            <a:spLocks noGrp="1"/>
          </p:cNvSpPr>
          <p:nvPr>
            <p:ph type="sldNum" sz="quarter" idx="12"/>
          </p:nvPr>
        </p:nvSpPr>
        <p:spPr/>
        <p:txBody>
          <a:bodyPr/>
          <a:lstStyle/>
          <a:p>
            <a:fld id="{CCB7AAD6-25DC-E146-A0A0-EB7C3F83A550}" type="slidenum">
              <a:rPr lang="en-US" smtClean="0"/>
              <a:t>‹#›</a:t>
            </a:fld>
            <a:endParaRPr lang="en-US"/>
          </a:p>
        </p:txBody>
      </p:sp>
    </p:spTree>
    <p:extLst>
      <p:ext uri="{BB962C8B-B14F-4D97-AF65-F5344CB8AC3E}">
        <p14:creationId xmlns:p14="http://schemas.microsoft.com/office/powerpoint/2010/main" val="2662997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5FD9C1-5EBF-C348-A81A-7202719F549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8D330D2-679A-214D-A821-49C00A1D5A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2B7615-8725-5943-97F0-E5F2BBFBE682}"/>
              </a:ext>
            </a:extLst>
          </p:cNvPr>
          <p:cNvSpPr>
            <a:spLocks noGrp="1"/>
          </p:cNvSpPr>
          <p:nvPr>
            <p:ph type="dt" sz="half" idx="10"/>
          </p:nvPr>
        </p:nvSpPr>
        <p:spPr/>
        <p:txBody>
          <a:bodyPr/>
          <a:lstStyle/>
          <a:p>
            <a:fld id="{F1D1CED8-46FA-EA40-981A-4F91896D3818}" type="datetimeFigureOut">
              <a:rPr lang="en-US" smtClean="0"/>
              <a:t>2/11/20</a:t>
            </a:fld>
            <a:endParaRPr lang="en-US"/>
          </a:p>
        </p:txBody>
      </p:sp>
      <p:sp>
        <p:nvSpPr>
          <p:cNvPr id="5" name="Footer Placeholder 4">
            <a:extLst>
              <a:ext uri="{FF2B5EF4-FFF2-40B4-BE49-F238E27FC236}">
                <a16:creationId xmlns:a16="http://schemas.microsoft.com/office/drawing/2014/main" id="{B3EFFCA9-11D1-7647-9E72-4E82224A8B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788BC0-F254-CE41-ADC9-89E02B11F8B1}"/>
              </a:ext>
            </a:extLst>
          </p:cNvPr>
          <p:cNvSpPr>
            <a:spLocks noGrp="1"/>
          </p:cNvSpPr>
          <p:nvPr>
            <p:ph type="sldNum" sz="quarter" idx="12"/>
          </p:nvPr>
        </p:nvSpPr>
        <p:spPr/>
        <p:txBody>
          <a:bodyPr/>
          <a:lstStyle/>
          <a:p>
            <a:fld id="{CCB7AAD6-25DC-E146-A0A0-EB7C3F83A550}" type="slidenum">
              <a:rPr lang="en-US" smtClean="0"/>
              <a:t>‹#›</a:t>
            </a:fld>
            <a:endParaRPr lang="en-US"/>
          </a:p>
        </p:txBody>
      </p:sp>
    </p:spTree>
    <p:extLst>
      <p:ext uri="{BB962C8B-B14F-4D97-AF65-F5344CB8AC3E}">
        <p14:creationId xmlns:p14="http://schemas.microsoft.com/office/powerpoint/2010/main" val="840371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45A5B-5D9C-1948-897C-3ABBF28857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7B1F04-0859-BF4F-BA6D-767B13C430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80E3BC-1439-8644-AECC-AA17B8201F7A}"/>
              </a:ext>
            </a:extLst>
          </p:cNvPr>
          <p:cNvSpPr>
            <a:spLocks noGrp="1"/>
          </p:cNvSpPr>
          <p:nvPr>
            <p:ph type="dt" sz="half" idx="10"/>
          </p:nvPr>
        </p:nvSpPr>
        <p:spPr/>
        <p:txBody>
          <a:bodyPr/>
          <a:lstStyle/>
          <a:p>
            <a:fld id="{F1D1CED8-46FA-EA40-981A-4F91896D3818}" type="datetimeFigureOut">
              <a:rPr lang="en-US" smtClean="0"/>
              <a:t>2/11/20</a:t>
            </a:fld>
            <a:endParaRPr lang="en-US"/>
          </a:p>
        </p:txBody>
      </p:sp>
      <p:sp>
        <p:nvSpPr>
          <p:cNvPr id="5" name="Footer Placeholder 4">
            <a:extLst>
              <a:ext uri="{FF2B5EF4-FFF2-40B4-BE49-F238E27FC236}">
                <a16:creationId xmlns:a16="http://schemas.microsoft.com/office/drawing/2014/main" id="{95224E45-B7E0-F242-B5A6-05CFD3FA54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93D03D-E6AF-9742-AACA-7617C940FD3A}"/>
              </a:ext>
            </a:extLst>
          </p:cNvPr>
          <p:cNvSpPr>
            <a:spLocks noGrp="1"/>
          </p:cNvSpPr>
          <p:nvPr>
            <p:ph type="sldNum" sz="quarter" idx="12"/>
          </p:nvPr>
        </p:nvSpPr>
        <p:spPr/>
        <p:txBody>
          <a:bodyPr/>
          <a:lstStyle/>
          <a:p>
            <a:fld id="{CCB7AAD6-25DC-E146-A0A0-EB7C3F83A550}" type="slidenum">
              <a:rPr lang="en-US" smtClean="0"/>
              <a:t>‹#›</a:t>
            </a:fld>
            <a:endParaRPr lang="en-US"/>
          </a:p>
        </p:txBody>
      </p:sp>
    </p:spTree>
    <p:extLst>
      <p:ext uri="{BB962C8B-B14F-4D97-AF65-F5344CB8AC3E}">
        <p14:creationId xmlns:p14="http://schemas.microsoft.com/office/powerpoint/2010/main" val="1430274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4E8F7-FCD1-4749-A398-98836C7D23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EC2728-A332-124A-A51D-E0E95625D3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F3DD4E-E789-E244-A709-E1A6981F041B}"/>
              </a:ext>
            </a:extLst>
          </p:cNvPr>
          <p:cNvSpPr>
            <a:spLocks noGrp="1"/>
          </p:cNvSpPr>
          <p:nvPr>
            <p:ph type="dt" sz="half" idx="10"/>
          </p:nvPr>
        </p:nvSpPr>
        <p:spPr/>
        <p:txBody>
          <a:bodyPr/>
          <a:lstStyle/>
          <a:p>
            <a:fld id="{F1D1CED8-46FA-EA40-981A-4F91896D3818}" type="datetimeFigureOut">
              <a:rPr lang="en-US" smtClean="0"/>
              <a:t>2/11/20</a:t>
            </a:fld>
            <a:endParaRPr lang="en-US"/>
          </a:p>
        </p:txBody>
      </p:sp>
      <p:sp>
        <p:nvSpPr>
          <p:cNvPr id="5" name="Footer Placeholder 4">
            <a:extLst>
              <a:ext uri="{FF2B5EF4-FFF2-40B4-BE49-F238E27FC236}">
                <a16:creationId xmlns:a16="http://schemas.microsoft.com/office/drawing/2014/main" id="{637FD38E-CF92-7148-8E75-EDB7DD4A24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8C2197-2113-EF4D-B0A4-C6D8A1AF327F}"/>
              </a:ext>
            </a:extLst>
          </p:cNvPr>
          <p:cNvSpPr>
            <a:spLocks noGrp="1"/>
          </p:cNvSpPr>
          <p:nvPr>
            <p:ph type="sldNum" sz="quarter" idx="12"/>
          </p:nvPr>
        </p:nvSpPr>
        <p:spPr/>
        <p:txBody>
          <a:bodyPr/>
          <a:lstStyle/>
          <a:p>
            <a:fld id="{CCB7AAD6-25DC-E146-A0A0-EB7C3F83A550}" type="slidenum">
              <a:rPr lang="en-US" smtClean="0"/>
              <a:t>‹#›</a:t>
            </a:fld>
            <a:endParaRPr lang="en-US"/>
          </a:p>
        </p:txBody>
      </p:sp>
    </p:spTree>
    <p:extLst>
      <p:ext uri="{BB962C8B-B14F-4D97-AF65-F5344CB8AC3E}">
        <p14:creationId xmlns:p14="http://schemas.microsoft.com/office/powerpoint/2010/main" val="3444123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A9D3F-F3D8-B04D-97F9-FD18B5DE79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5E19AF-4194-3C4B-B206-FF5965B96A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5C417C9-A65A-3044-8D5C-1949AAB329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8C7CB3-6D3B-6948-BB35-F0420F1AB716}"/>
              </a:ext>
            </a:extLst>
          </p:cNvPr>
          <p:cNvSpPr>
            <a:spLocks noGrp="1"/>
          </p:cNvSpPr>
          <p:nvPr>
            <p:ph type="dt" sz="half" idx="10"/>
          </p:nvPr>
        </p:nvSpPr>
        <p:spPr/>
        <p:txBody>
          <a:bodyPr/>
          <a:lstStyle/>
          <a:p>
            <a:fld id="{F1D1CED8-46FA-EA40-981A-4F91896D3818}" type="datetimeFigureOut">
              <a:rPr lang="en-US" smtClean="0"/>
              <a:t>2/11/20</a:t>
            </a:fld>
            <a:endParaRPr lang="en-US"/>
          </a:p>
        </p:txBody>
      </p:sp>
      <p:sp>
        <p:nvSpPr>
          <p:cNvPr id="6" name="Footer Placeholder 5">
            <a:extLst>
              <a:ext uri="{FF2B5EF4-FFF2-40B4-BE49-F238E27FC236}">
                <a16:creationId xmlns:a16="http://schemas.microsoft.com/office/drawing/2014/main" id="{CE3756D9-B311-6D43-A80D-74602E0A33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0D3638-E44C-5445-B45B-281229CD03A5}"/>
              </a:ext>
            </a:extLst>
          </p:cNvPr>
          <p:cNvSpPr>
            <a:spLocks noGrp="1"/>
          </p:cNvSpPr>
          <p:nvPr>
            <p:ph type="sldNum" sz="quarter" idx="12"/>
          </p:nvPr>
        </p:nvSpPr>
        <p:spPr/>
        <p:txBody>
          <a:bodyPr/>
          <a:lstStyle/>
          <a:p>
            <a:fld id="{CCB7AAD6-25DC-E146-A0A0-EB7C3F83A550}" type="slidenum">
              <a:rPr lang="en-US" smtClean="0"/>
              <a:t>‹#›</a:t>
            </a:fld>
            <a:endParaRPr lang="en-US"/>
          </a:p>
        </p:txBody>
      </p:sp>
    </p:spTree>
    <p:extLst>
      <p:ext uri="{BB962C8B-B14F-4D97-AF65-F5344CB8AC3E}">
        <p14:creationId xmlns:p14="http://schemas.microsoft.com/office/powerpoint/2010/main" val="2380089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FEC-C1F9-F841-ABE4-E47FCFEB89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FD17AE-DF22-AA4C-A2A1-B421918C20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791C33-384D-BD41-86C2-3A91D5B7D0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C302D7E-64C7-4E4D-B385-4559102A15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1045CF-2A8A-0C41-917E-F926D5A2C0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DAE9A5-DF1D-964C-8898-C7A51BAC586E}"/>
              </a:ext>
            </a:extLst>
          </p:cNvPr>
          <p:cNvSpPr>
            <a:spLocks noGrp="1"/>
          </p:cNvSpPr>
          <p:nvPr>
            <p:ph type="dt" sz="half" idx="10"/>
          </p:nvPr>
        </p:nvSpPr>
        <p:spPr/>
        <p:txBody>
          <a:bodyPr/>
          <a:lstStyle/>
          <a:p>
            <a:fld id="{F1D1CED8-46FA-EA40-981A-4F91896D3818}" type="datetimeFigureOut">
              <a:rPr lang="en-US" smtClean="0"/>
              <a:t>2/11/20</a:t>
            </a:fld>
            <a:endParaRPr lang="en-US"/>
          </a:p>
        </p:txBody>
      </p:sp>
      <p:sp>
        <p:nvSpPr>
          <p:cNvPr id="8" name="Footer Placeholder 7">
            <a:extLst>
              <a:ext uri="{FF2B5EF4-FFF2-40B4-BE49-F238E27FC236}">
                <a16:creationId xmlns:a16="http://schemas.microsoft.com/office/drawing/2014/main" id="{E901C6C3-2D8B-C44F-93CF-9688D997E1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646E99-30BD-564F-88DF-D06E60421624}"/>
              </a:ext>
            </a:extLst>
          </p:cNvPr>
          <p:cNvSpPr>
            <a:spLocks noGrp="1"/>
          </p:cNvSpPr>
          <p:nvPr>
            <p:ph type="sldNum" sz="quarter" idx="12"/>
          </p:nvPr>
        </p:nvSpPr>
        <p:spPr/>
        <p:txBody>
          <a:bodyPr/>
          <a:lstStyle/>
          <a:p>
            <a:fld id="{CCB7AAD6-25DC-E146-A0A0-EB7C3F83A550}" type="slidenum">
              <a:rPr lang="en-US" smtClean="0"/>
              <a:t>‹#›</a:t>
            </a:fld>
            <a:endParaRPr lang="en-US"/>
          </a:p>
        </p:txBody>
      </p:sp>
    </p:spTree>
    <p:extLst>
      <p:ext uri="{BB962C8B-B14F-4D97-AF65-F5344CB8AC3E}">
        <p14:creationId xmlns:p14="http://schemas.microsoft.com/office/powerpoint/2010/main" val="1674449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C86E4-1FCE-C744-9628-94F91A03C70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4C4384D-ACA7-E147-A42B-55078F0FDD47}"/>
              </a:ext>
            </a:extLst>
          </p:cNvPr>
          <p:cNvSpPr>
            <a:spLocks noGrp="1"/>
          </p:cNvSpPr>
          <p:nvPr>
            <p:ph type="dt" sz="half" idx="10"/>
          </p:nvPr>
        </p:nvSpPr>
        <p:spPr/>
        <p:txBody>
          <a:bodyPr/>
          <a:lstStyle/>
          <a:p>
            <a:fld id="{F1D1CED8-46FA-EA40-981A-4F91896D3818}" type="datetimeFigureOut">
              <a:rPr lang="en-US" smtClean="0"/>
              <a:t>2/11/20</a:t>
            </a:fld>
            <a:endParaRPr lang="en-US"/>
          </a:p>
        </p:txBody>
      </p:sp>
      <p:sp>
        <p:nvSpPr>
          <p:cNvPr id="4" name="Footer Placeholder 3">
            <a:extLst>
              <a:ext uri="{FF2B5EF4-FFF2-40B4-BE49-F238E27FC236}">
                <a16:creationId xmlns:a16="http://schemas.microsoft.com/office/drawing/2014/main" id="{25DEF47F-4896-7E48-8C75-12586325AD0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897D2-AB65-064A-A192-5AF2635C0344}"/>
              </a:ext>
            </a:extLst>
          </p:cNvPr>
          <p:cNvSpPr>
            <a:spLocks noGrp="1"/>
          </p:cNvSpPr>
          <p:nvPr>
            <p:ph type="sldNum" sz="quarter" idx="12"/>
          </p:nvPr>
        </p:nvSpPr>
        <p:spPr/>
        <p:txBody>
          <a:bodyPr/>
          <a:lstStyle/>
          <a:p>
            <a:fld id="{CCB7AAD6-25DC-E146-A0A0-EB7C3F83A550}" type="slidenum">
              <a:rPr lang="en-US" smtClean="0"/>
              <a:t>‹#›</a:t>
            </a:fld>
            <a:endParaRPr lang="en-US"/>
          </a:p>
        </p:txBody>
      </p:sp>
    </p:spTree>
    <p:extLst>
      <p:ext uri="{BB962C8B-B14F-4D97-AF65-F5344CB8AC3E}">
        <p14:creationId xmlns:p14="http://schemas.microsoft.com/office/powerpoint/2010/main" val="2944251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B329A2-454C-B148-BC67-9704F9D1A2E0}"/>
              </a:ext>
            </a:extLst>
          </p:cNvPr>
          <p:cNvSpPr>
            <a:spLocks noGrp="1"/>
          </p:cNvSpPr>
          <p:nvPr>
            <p:ph type="dt" sz="half" idx="10"/>
          </p:nvPr>
        </p:nvSpPr>
        <p:spPr/>
        <p:txBody>
          <a:bodyPr/>
          <a:lstStyle/>
          <a:p>
            <a:fld id="{F1D1CED8-46FA-EA40-981A-4F91896D3818}" type="datetimeFigureOut">
              <a:rPr lang="en-US" smtClean="0"/>
              <a:t>2/11/20</a:t>
            </a:fld>
            <a:endParaRPr lang="en-US"/>
          </a:p>
        </p:txBody>
      </p:sp>
      <p:sp>
        <p:nvSpPr>
          <p:cNvPr id="3" name="Footer Placeholder 2">
            <a:extLst>
              <a:ext uri="{FF2B5EF4-FFF2-40B4-BE49-F238E27FC236}">
                <a16:creationId xmlns:a16="http://schemas.microsoft.com/office/drawing/2014/main" id="{32846192-04ED-4C4A-9045-65376F31DA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3B0B0C-9C8C-BE44-8F18-5CEE0A11B45D}"/>
              </a:ext>
            </a:extLst>
          </p:cNvPr>
          <p:cNvSpPr>
            <a:spLocks noGrp="1"/>
          </p:cNvSpPr>
          <p:nvPr>
            <p:ph type="sldNum" sz="quarter" idx="12"/>
          </p:nvPr>
        </p:nvSpPr>
        <p:spPr/>
        <p:txBody>
          <a:bodyPr/>
          <a:lstStyle/>
          <a:p>
            <a:fld id="{CCB7AAD6-25DC-E146-A0A0-EB7C3F83A550}" type="slidenum">
              <a:rPr lang="en-US" smtClean="0"/>
              <a:t>‹#›</a:t>
            </a:fld>
            <a:endParaRPr lang="en-US"/>
          </a:p>
        </p:txBody>
      </p:sp>
    </p:spTree>
    <p:extLst>
      <p:ext uri="{BB962C8B-B14F-4D97-AF65-F5344CB8AC3E}">
        <p14:creationId xmlns:p14="http://schemas.microsoft.com/office/powerpoint/2010/main" val="3617368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A3893-FCE2-0A40-9FFF-C477062EED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DB8DBE-B145-7342-A934-2191881D58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628E95-1CA9-094B-937F-F123857A2E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2DA85D-2EB5-B54C-B30A-F566A12F1C83}"/>
              </a:ext>
            </a:extLst>
          </p:cNvPr>
          <p:cNvSpPr>
            <a:spLocks noGrp="1"/>
          </p:cNvSpPr>
          <p:nvPr>
            <p:ph type="dt" sz="half" idx="10"/>
          </p:nvPr>
        </p:nvSpPr>
        <p:spPr/>
        <p:txBody>
          <a:bodyPr/>
          <a:lstStyle/>
          <a:p>
            <a:fld id="{F1D1CED8-46FA-EA40-981A-4F91896D3818}" type="datetimeFigureOut">
              <a:rPr lang="en-US" smtClean="0"/>
              <a:t>2/11/20</a:t>
            </a:fld>
            <a:endParaRPr lang="en-US"/>
          </a:p>
        </p:txBody>
      </p:sp>
      <p:sp>
        <p:nvSpPr>
          <p:cNvPr id="6" name="Footer Placeholder 5">
            <a:extLst>
              <a:ext uri="{FF2B5EF4-FFF2-40B4-BE49-F238E27FC236}">
                <a16:creationId xmlns:a16="http://schemas.microsoft.com/office/drawing/2014/main" id="{70C0C8C6-C586-4D47-991B-E918E36C46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96807B-B902-5E41-ACF4-F6A9920D985F}"/>
              </a:ext>
            </a:extLst>
          </p:cNvPr>
          <p:cNvSpPr>
            <a:spLocks noGrp="1"/>
          </p:cNvSpPr>
          <p:nvPr>
            <p:ph type="sldNum" sz="quarter" idx="12"/>
          </p:nvPr>
        </p:nvSpPr>
        <p:spPr/>
        <p:txBody>
          <a:bodyPr/>
          <a:lstStyle/>
          <a:p>
            <a:fld id="{CCB7AAD6-25DC-E146-A0A0-EB7C3F83A550}" type="slidenum">
              <a:rPr lang="en-US" smtClean="0"/>
              <a:t>‹#›</a:t>
            </a:fld>
            <a:endParaRPr lang="en-US"/>
          </a:p>
        </p:txBody>
      </p:sp>
    </p:spTree>
    <p:extLst>
      <p:ext uri="{BB962C8B-B14F-4D97-AF65-F5344CB8AC3E}">
        <p14:creationId xmlns:p14="http://schemas.microsoft.com/office/powerpoint/2010/main" val="1638235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86CEB-F153-3545-9949-802540B5EB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45B6274-42D0-104A-B8A2-1BFEB4791B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E8F59F-4852-6A48-9E56-3DB883C1A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DDD6EE-0D0D-4B48-8344-3E6D9A48C7EA}"/>
              </a:ext>
            </a:extLst>
          </p:cNvPr>
          <p:cNvSpPr>
            <a:spLocks noGrp="1"/>
          </p:cNvSpPr>
          <p:nvPr>
            <p:ph type="dt" sz="half" idx="10"/>
          </p:nvPr>
        </p:nvSpPr>
        <p:spPr/>
        <p:txBody>
          <a:bodyPr/>
          <a:lstStyle/>
          <a:p>
            <a:fld id="{F1D1CED8-46FA-EA40-981A-4F91896D3818}" type="datetimeFigureOut">
              <a:rPr lang="en-US" smtClean="0"/>
              <a:t>2/11/20</a:t>
            </a:fld>
            <a:endParaRPr lang="en-US"/>
          </a:p>
        </p:txBody>
      </p:sp>
      <p:sp>
        <p:nvSpPr>
          <p:cNvPr id="6" name="Footer Placeholder 5">
            <a:extLst>
              <a:ext uri="{FF2B5EF4-FFF2-40B4-BE49-F238E27FC236}">
                <a16:creationId xmlns:a16="http://schemas.microsoft.com/office/drawing/2014/main" id="{ECBF3FF2-541A-BE46-BD07-AC188D87AD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85FAE7-3129-7847-A46F-209421D0442E}"/>
              </a:ext>
            </a:extLst>
          </p:cNvPr>
          <p:cNvSpPr>
            <a:spLocks noGrp="1"/>
          </p:cNvSpPr>
          <p:nvPr>
            <p:ph type="sldNum" sz="quarter" idx="12"/>
          </p:nvPr>
        </p:nvSpPr>
        <p:spPr/>
        <p:txBody>
          <a:bodyPr/>
          <a:lstStyle/>
          <a:p>
            <a:fld id="{CCB7AAD6-25DC-E146-A0A0-EB7C3F83A550}" type="slidenum">
              <a:rPr lang="en-US" smtClean="0"/>
              <a:t>‹#›</a:t>
            </a:fld>
            <a:endParaRPr lang="en-US"/>
          </a:p>
        </p:txBody>
      </p:sp>
    </p:spTree>
    <p:extLst>
      <p:ext uri="{BB962C8B-B14F-4D97-AF65-F5344CB8AC3E}">
        <p14:creationId xmlns:p14="http://schemas.microsoft.com/office/powerpoint/2010/main" val="3410002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ACF856-32C2-EE40-938B-CC8E4A8178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5534E79-24E8-494D-A150-B67BDFA4DA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AD14DA-6896-E54C-802F-3214FB1CD6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D1CED8-46FA-EA40-981A-4F91896D3818}" type="datetimeFigureOut">
              <a:rPr lang="en-US" smtClean="0"/>
              <a:t>2/11/20</a:t>
            </a:fld>
            <a:endParaRPr lang="en-US"/>
          </a:p>
        </p:txBody>
      </p:sp>
      <p:sp>
        <p:nvSpPr>
          <p:cNvPr id="5" name="Footer Placeholder 4">
            <a:extLst>
              <a:ext uri="{FF2B5EF4-FFF2-40B4-BE49-F238E27FC236}">
                <a16:creationId xmlns:a16="http://schemas.microsoft.com/office/drawing/2014/main" id="{F8472297-4602-A245-95C7-FECB2DDE3C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C7B0B5-764B-B647-A64E-350C1E5D36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B7AAD6-25DC-E146-A0A0-EB7C3F83A550}" type="slidenum">
              <a:rPr lang="en-US" smtClean="0"/>
              <a:t>‹#›</a:t>
            </a:fld>
            <a:endParaRPr lang="en-US"/>
          </a:p>
        </p:txBody>
      </p:sp>
    </p:spTree>
    <p:extLst>
      <p:ext uri="{BB962C8B-B14F-4D97-AF65-F5344CB8AC3E}">
        <p14:creationId xmlns:p14="http://schemas.microsoft.com/office/powerpoint/2010/main" val="15313076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F39BE-42FA-8D4A-80DC-0C37EB5481FF}"/>
              </a:ext>
            </a:extLst>
          </p:cNvPr>
          <p:cNvSpPr>
            <a:spLocks noGrp="1"/>
          </p:cNvSpPr>
          <p:nvPr>
            <p:ph type="ctrTitle"/>
          </p:nvPr>
        </p:nvSpPr>
        <p:spPr/>
        <p:txBody>
          <a:bodyPr/>
          <a:lstStyle/>
          <a:p>
            <a:r>
              <a:rPr lang="en-US" dirty="0"/>
              <a:t>CPSC 5200</a:t>
            </a:r>
          </a:p>
        </p:txBody>
      </p:sp>
      <p:sp>
        <p:nvSpPr>
          <p:cNvPr id="3" name="Subtitle 2">
            <a:extLst>
              <a:ext uri="{FF2B5EF4-FFF2-40B4-BE49-F238E27FC236}">
                <a16:creationId xmlns:a16="http://schemas.microsoft.com/office/drawing/2014/main" id="{14AF4CC5-FA98-2345-AC33-7068829B60A5}"/>
              </a:ext>
            </a:extLst>
          </p:cNvPr>
          <p:cNvSpPr>
            <a:spLocks noGrp="1"/>
          </p:cNvSpPr>
          <p:nvPr>
            <p:ph type="subTitle" idx="1"/>
          </p:nvPr>
        </p:nvSpPr>
        <p:spPr/>
        <p:txBody>
          <a:bodyPr/>
          <a:lstStyle/>
          <a:p>
            <a:r>
              <a:rPr lang="en-US" dirty="0"/>
              <a:t>Software Architecture and Design</a:t>
            </a:r>
          </a:p>
        </p:txBody>
      </p:sp>
    </p:spTree>
    <p:extLst>
      <p:ext uri="{BB962C8B-B14F-4D97-AF65-F5344CB8AC3E}">
        <p14:creationId xmlns:p14="http://schemas.microsoft.com/office/powerpoint/2010/main" val="542570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01086-DE98-1745-8E18-2A133E4D46AD}"/>
              </a:ext>
            </a:extLst>
          </p:cNvPr>
          <p:cNvSpPr>
            <a:spLocks noGrp="1"/>
          </p:cNvSpPr>
          <p:nvPr>
            <p:ph type="title"/>
          </p:nvPr>
        </p:nvSpPr>
        <p:spPr/>
        <p:txBody>
          <a:bodyPr/>
          <a:lstStyle/>
          <a:p>
            <a:r>
              <a:rPr lang="en-US" dirty="0"/>
              <a:t>Data model style</a:t>
            </a:r>
          </a:p>
        </p:txBody>
      </p:sp>
      <p:graphicFrame>
        <p:nvGraphicFramePr>
          <p:cNvPr id="4" name="Content Placeholder 3">
            <a:extLst>
              <a:ext uri="{FF2B5EF4-FFF2-40B4-BE49-F238E27FC236}">
                <a16:creationId xmlns:a16="http://schemas.microsoft.com/office/drawing/2014/main" id="{AF27DE7A-D0E7-B04A-883F-4E7E109F4675}"/>
              </a:ext>
            </a:extLst>
          </p:cNvPr>
          <p:cNvGraphicFramePr>
            <a:graphicFrameLocks noGrp="1"/>
          </p:cNvGraphicFramePr>
          <p:nvPr>
            <p:ph idx="1"/>
            <p:extLst>
              <p:ext uri="{D42A27DB-BD31-4B8C-83A1-F6EECF244321}">
                <p14:modId xmlns:p14="http://schemas.microsoft.com/office/powerpoint/2010/main" val="2213432423"/>
              </p:ext>
            </p:extLst>
          </p:nvPr>
        </p:nvGraphicFramePr>
        <p:xfrm>
          <a:off x="838200" y="1825625"/>
          <a:ext cx="10515600" cy="4033520"/>
        </p:xfrm>
        <a:graphic>
          <a:graphicData uri="http://schemas.openxmlformats.org/drawingml/2006/table">
            <a:tbl>
              <a:tblPr firstCol="1">
                <a:tableStyleId>{2D5ABB26-0587-4C30-8999-92F81FD0307C}</a:tableStyleId>
              </a:tblPr>
              <a:tblGrid>
                <a:gridCol w="2223977">
                  <a:extLst>
                    <a:ext uri="{9D8B030D-6E8A-4147-A177-3AD203B41FA5}">
                      <a16:colId xmlns:a16="http://schemas.microsoft.com/office/drawing/2014/main" val="4029780457"/>
                    </a:ext>
                  </a:extLst>
                </a:gridCol>
                <a:gridCol w="8291623">
                  <a:extLst>
                    <a:ext uri="{9D8B030D-6E8A-4147-A177-3AD203B41FA5}">
                      <a16:colId xmlns:a16="http://schemas.microsoft.com/office/drawing/2014/main" val="1750508341"/>
                    </a:ext>
                  </a:extLst>
                </a:gridCol>
              </a:tblGrid>
              <a:tr h="370840">
                <a:tc>
                  <a:txBody>
                    <a:bodyPr/>
                    <a:lstStyle/>
                    <a:p>
                      <a:r>
                        <a:rPr lang="en-US" b="1" dirty="0"/>
                        <a:t>Overview</a:t>
                      </a:r>
                    </a:p>
                  </a:txBody>
                  <a:tcPr>
                    <a:lnT w="12700" cap="flat" cmpd="sng" algn="ctr">
                      <a:solidFill>
                        <a:schemeClr val="tx1"/>
                      </a:solidFill>
                      <a:prstDash val="solid"/>
                      <a:round/>
                      <a:headEnd type="none" w="med" len="med"/>
                      <a:tailEnd type="none" w="med" len="med"/>
                    </a:lnT>
                  </a:tcPr>
                </a:tc>
                <a:tc>
                  <a:txBody>
                    <a:bodyPr/>
                    <a:lstStyle/>
                    <a:p>
                      <a:r>
                        <a:rPr lang="en-US" dirty="0"/>
                        <a:t>The data model describes the structure of the data entities and their relationships</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167312705"/>
                  </a:ext>
                </a:extLst>
              </a:tr>
              <a:tr h="370840">
                <a:tc>
                  <a:txBody>
                    <a:bodyPr/>
                    <a:lstStyle/>
                    <a:p>
                      <a:r>
                        <a:rPr lang="en-US" b="1" dirty="0"/>
                        <a:t>Elements</a:t>
                      </a:r>
                    </a:p>
                  </a:txBody>
                  <a:tcPr/>
                </a:tc>
                <a:tc>
                  <a:txBody>
                    <a:bodyPr/>
                    <a:lstStyle/>
                    <a:p>
                      <a:r>
                        <a:rPr lang="en-US" i="1" dirty="0"/>
                        <a:t>Data entity</a:t>
                      </a:r>
                      <a:r>
                        <a:rPr lang="en-US" i="0" dirty="0"/>
                        <a:t>, which is an object that holds information that needs to be stored or somehow represented in the system. Properties include name, data attributes, primary key (identity), and rules to grant permission to access the entity</a:t>
                      </a:r>
                      <a:endParaRPr lang="en-US" i="1" dirty="0"/>
                    </a:p>
                  </a:txBody>
                  <a:tcPr/>
                </a:tc>
                <a:extLst>
                  <a:ext uri="{0D108BD9-81ED-4DB2-BD59-A6C34878D82A}">
                    <a16:rowId xmlns:a16="http://schemas.microsoft.com/office/drawing/2014/main" val="16824829"/>
                  </a:ext>
                </a:extLst>
              </a:tr>
              <a:tr h="370840">
                <a:tc>
                  <a:txBody>
                    <a:bodyPr/>
                    <a:lstStyle/>
                    <a:p>
                      <a:r>
                        <a:rPr lang="en-US" b="1" dirty="0"/>
                        <a:t>Relations</a:t>
                      </a:r>
                    </a:p>
                  </a:txBody>
                  <a:tcPr/>
                </a:tc>
                <a:tc>
                  <a:txBody>
                    <a:bodyPr/>
                    <a:lstStyle/>
                    <a:p>
                      <a:pPr marL="285750" indent="-285750">
                        <a:buFont typeface="Arial" panose="020B0604020202020204" pitchFamily="34" charset="0"/>
                        <a:buChar char="•"/>
                      </a:pPr>
                      <a:r>
                        <a:rPr lang="en-US" i="1" dirty="0"/>
                        <a:t>One-to-one</a:t>
                      </a:r>
                      <a:r>
                        <a:rPr lang="en-US" dirty="0"/>
                        <a:t>, </a:t>
                      </a:r>
                      <a:r>
                        <a:rPr lang="en-US" i="1" dirty="0"/>
                        <a:t>one-to-many</a:t>
                      </a:r>
                      <a:r>
                        <a:rPr lang="en-US" dirty="0"/>
                        <a:t>, and </a:t>
                      </a:r>
                      <a:r>
                        <a:rPr lang="en-US" i="1" dirty="0"/>
                        <a:t>many-to-many </a:t>
                      </a:r>
                      <a:r>
                        <a:rPr lang="en-US" dirty="0"/>
                        <a:t>relationships, which are logical associations between data entities</a:t>
                      </a:r>
                    </a:p>
                    <a:p>
                      <a:pPr marL="285750" indent="-285750">
                        <a:buFont typeface="Arial" panose="020B0604020202020204" pitchFamily="34" charset="0"/>
                        <a:buChar char="•"/>
                      </a:pPr>
                      <a:r>
                        <a:rPr lang="en-US" i="1" dirty="0"/>
                        <a:t>Generalization</a:t>
                      </a:r>
                      <a:r>
                        <a:rPr lang="en-US" dirty="0"/>
                        <a:t>/</a:t>
                      </a:r>
                      <a:r>
                        <a:rPr lang="en-US" i="1" dirty="0"/>
                        <a:t>specialization</a:t>
                      </a:r>
                      <a:r>
                        <a:rPr lang="en-US" dirty="0"/>
                        <a:t>, which indicate an is-a relation between entities</a:t>
                      </a:r>
                    </a:p>
                    <a:p>
                      <a:pPr marL="285750" indent="-285750">
                        <a:buFont typeface="Arial" panose="020B0604020202020204" pitchFamily="34" charset="0"/>
                        <a:buChar char="•"/>
                      </a:pPr>
                      <a:r>
                        <a:rPr lang="en-US" i="1" dirty="0"/>
                        <a:t>Aggregation</a:t>
                      </a:r>
                      <a:r>
                        <a:rPr lang="en-US" dirty="0"/>
                        <a:t>, which turns a relationship into an aggregate entity</a:t>
                      </a:r>
                    </a:p>
                  </a:txBody>
                  <a:tcPr/>
                </a:tc>
                <a:extLst>
                  <a:ext uri="{0D108BD9-81ED-4DB2-BD59-A6C34878D82A}">
                    <a16:rowId xmlns:a16="http://schemas.microsoft.com/office/drawing/2014/main" val="4070850680"/>
                  </a:ext>
                </a:extLst>
              </a:tr>
              <a:tr h="370840">
                <a:tc>
                  <a:txBody>
                    <a:bodyPr/>
                    <a:lstStyle/>
                    <a:p>
                      <a:r>
                        <a:rPr lang="en-US" b="1" dirty="0"/>
                        <a:t>Constraints</a:t>
                      </a:r>
                    </a:p>
                  </a:txBody>
                  <a:tcPr/>
                </a:tc>
                <a:tc>
                  <a:txBody>
                    <a:bodyPr/>
                    <a:lstStyle/>
                    <a:p>
                      <a:r>
                        <a:rPr lang="en-US" dirty="0"/>
                        <a:t>Functional dependencies should be avoided</a:t>
                      </a:r>
                    </a:p>
                  </a:txBody>
                  <a:tcPr/>
                </a:tc>
                <a:extLst>
                  <a:ext uri="{0D108BD9-81ED-4DB2-BD59-A6C34878D82A}">
                    <a16:rowId xmlns:a16="http://schemas.microsoft.com/office/drawing/2014/main" val="2553142133"/>
                  </a:ext>
                </a:extLst>
              </a:tr>
              <a:tr h="370840">
                <a:tc>
                  <a:txBody>
                    <a:bodyPr/>
                    <a:lstStyle/>
                    <a:p>
                      <a:r>
                        <a:rPr lang="en-US" b="1" dirty="0"/>
                        <a:t>What it’s for</a:t>
                      </a:r>
                    </a:p>
                  </a:txBody>
                  <a:tcPr>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dirty="0"/>
                        <a:t>Describing the structure of the data used in the system</a:t>
                      </a:r>
                    </a:p>
                    <a:p>
                      <a:pPr marL="285750" indent="-285750">
                        <a:buFont typeface="Arial" panose="020B0604020202020204" pitchFamily="34" charset="0"/>
                        <a:buChar char="•"/>
                      </a:pPr>
                      <a:r>
                        <a:rPr lang="en-US" dirty="0"/>
                        <a:t>Performing impact analysis of changes to the data model; extensibility analysis</a:t>
                      </a:r>
                    </a:p>
                    <a:p>
                      <a:pPr marL="285750" indent="-285750">
                        <a:buFont typeface="Arial" panose="020B0604020202020204" pitchFamily="34" charset="0"/>
                        <a:buChar char="•"/>
                      </a:pPr>
                      <a:r>
                        <a:rPr lang="en-US" dirty="0"/>
                        <a:t>Enforcing data quality by avoiding redundancy and inconsistency</a:t>
                      </a:r>
                    </a:p>
                    <a:p>
                      <a:pPr marL="285750" indent="-285750">
                        <a:buFont typeface="Arial" panose="020B0604020202020204" pitchFamily="34" charset="0"/>
                        <a:buChar char="•"/>
                      </a:pPr>
                      <a:r>
                        <a:rPr lang="en-US" dirty="0"/>
                        <a:t>Guiding implementation of modules that access the data</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674575"/>
                  </a:ext>
                </a:extLst>
              </a:tr>
            </a:tbl>
          </a:graphicData>
        </a:graphic>
      </p:graphicFrame>
    </p:spTree>
    <p:extLst>
      <p:ext uri="{BB962C8B-B14F-4D97-AF65-F5344CB8AC3E}">
        <p14:creationId xmlns:p14="http://schemas.microsoft.com/office/powerpoint/2010/main" val="772090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8723D5-663D-8447-85A6-41DAC37F4423}"/>
              </a:ext>
            </a:extLst>
          </p:cNvPr>
          <p:cNvSpPr>
            <a:spLocks noGrp="1"/>
          </p:cNvSpPr>
          <p:nvPr>
            <p:ph type="title"/>
          </p:nvPr>
        </p:nvSpPr>
        <p:spPr/>
        <p:txBody>
          <a:bodyPr/>
          <a:lstStyle/>
          <a:p>
            <a:r>
              <a:rPr lang="en-US" dirty="0"/>
              <a:t>Component and connector styles</a:t>
            </a:r>
          </a:p>
        </p:txBody>
      </p:sp>
      <p:sp>
        <p:nvSpPr>
          <p:cNvPr id="5" name="Text Placeholder 4">
            <a:extLst>
              <a:ext uri="{FF2B5EF4-FFF2-40B4-BE49-F238E27FC236}">
                <a16:creationId xmlns:a16="http://schemas.microsoft.com/office/drawing/2014/main" id="{B928F3C4-84BA-DF44-8BB4-469602DA2FD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7702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01086-DE98-1745-8E18-2A133E4D46AD}"/>
              </a:ext>
            </a:extLst>
          </p:cNvPr>
          <p:cNvSpPr>
            <a:spLocks noGrp="1"/>
          </p:cNvSpPr>
          <p:nvPr>
            <p:ph type="title"/>
          </p:nvPr>
        </p:nvSpPr>
        <p:spPr/>
        <p:txBody>
          <a:bodyPr/>
          <a:lstStyle/>
          <a:p>
            <a:r>
              <a:rPr lang="en-US" dirty="0"/>
              <a:t>C &amp; C Overview</a:t>
            </a:r>
          </a:p>
        </p:txBody>
      </p:sp>
      <p:graphicFrame>
        <p:nvGraphicFramePr>
          <p:cNvPr id="4" name="Content Placeholder 3">
            <a:extLst>
              <a:ext uri="{FF2B5EF4-FFF2-40B4-BE49-F238E27FC236}">
                <a16:creationId xmlns:a16="http://schemas.microsoft.com/office/drawing/2014/main" id="{AF27DE7A-D0E7-B04A-883F-4E7E109F4675}"/>
              </a:ext>
            </a:extLst>
          </p:cNvPr>
          <p:cNvGraphicFramePr>
            <a:graphicFrameLocks noGrp="1"/>
          </p:cNvGraphicFramePr>
          <p:nvPr>
            <p:ph idx="1"/>
            <p:extLst>
              <p:ext uri="{D42A27DB-BD31-4B8C-83A1-F6EECF244321}">
                <p14:modId xmlns:p14="http://schemas.microsoft.com/office/powerpoint/2010/main" val="1167498169"/>
              </p:ext>
            </p:extLst>
          </p:nvPr>
        </p:nvGraphicFramePr>
        <p:xfrm>
          <a:off x="838200" y="1825625"/>
          <a:ext cx="10515600" cy="4754880"/>
        </p:xfrm>
        <a:graphic>
          <a:graphicData uri="http://schemas.openxmlformats.org/drawingml/2006/table">
            <a:tbl>
              <a:tblPr firstCol="1">
                <a:tableStyleId>{2D5ABB26-0587-4C30-8999-92F81FD0307C}</a:tableStyleId>
              </a:tblPr>
              <a:tblGrid>
                <a:gridCol w="2223977">
                  <a:extLst>
                    <a:ext uri="{9D8B030D-6E8A-4147-A177-3AD203B41FA5}">
                      <a16:colId xmlns:a16="http://schemas.microsoft.com/office/drawing/2014/main" val="4029780457"/>
                    </a:ext>
                  </a:extLst>
                </a:gridCol>
                <a:gridCol w="8291623">
                  <a:extLst>
                    <a:ext uri="{9D8B030D-6E8A-4147-A177-3AD203B41FA5}">
                      <a16:colId xmlns:a16="http://schemas.microsoft.com/office/drawing/2014/main" val="1750508341"/>
                    </a:ext>
                  </a:extLst>
                </a:gridCol>
              </a:tblGrid>
              <a:tr h="370840">
                <a:tc>
                  <a:txBody>
                    <a:bodyPr/>
                    <a:lstStyle/>
                    <a:p>
                      <a:r>
                        <a:rPr lang="en-US" sz="1600" b="1" dirty="0"/>
                        <a:t>Elements</a:t>
                      </a:r>
                    </a:p>
                  </a:txBody>
                  <a:tcPr>
                    <a:lnT w="12700" cap="flat" cmpd="sng" algn="ctr">
                      <a:solidFill>
                        <a:schemeClr val="tx1"/>
                      </a:solidFill>
                      <a:prstDash val="solid"/>
                      <a:round/>
                      <a:headEnd type="none" w="med" len="med"/>
                      <a:tailEnd type="none" w="med" len="med"/>
                    </a:lnT>
                  </a:tcPr>
                </a:tc>
                <a:tc>
                  <a:txBody>
                    <a:bodyPr/>
                    <a:lstStyle/>
                    <a:p>
                      <a:pPr marL="285750" indent="-285750">
                        <a:buFont typeface="Arial" panose="020B0604020202020204" pitchFamily="34" charset="0"/>
                        <a:buChar char="•"/>
                      </a:pPr>
                      <a:r>
                        <a:rPr lang="en-US" sz="1600" i="1" dirty="0"/>
                        <a:t>Components</a:t>
                      </a:r>
                      <a:r>
                        <a:rPr lang="en-US" sz="1600" dirty="0"/>
                        <a:t>: principal processing units and data stores. A component has a set of </a:t>
                      </a:r>
                      <a:r>
                        <a:rPr lang="en-US" sz="1600" i="1" dirty="0"/>
                        <a:t>ports</a:t>
                      </a:r>
                      <a:r>
                        <a:rPr lang="en-US" sz="1600" dirty="0"/>
                        <a:t> through which it interacts with other components (via connectors)</a:t>
                      </a:r>
                    </a:p>
                    <a:p>
                      <a:pPr marL="285750" indent="-285750">
                        <a:buFont typeface="Arial" panose="020B0604020202020204" pitchFamily="34" charset="0"/>
                        <a:buChar char="•"/>
                      </a:pPr>
                      <a:r>
                        <a:rPr lang="en-US" sz="1600" i="1" dirty="0"/>
                        <a:t>Connectors</a:t>
                      </a:r>
                      <a:r>
                        <a:rPr lang="en-US" sz="1600" dirty="0"/>
                        <a:t>:: pathways of interaction between components. Connectors have a set of roles that indicate how components may use a connector in interactions</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824829"/>
                  </a:ext>
                </a:extLst>
              </a:tr>
              <a:tr h="370840">
                <a:tc>
                  <a:txBody>
                    <a:bodyPr/>
                    <a:lstStyle/>
                    <a:p>
                      <a:r>
                        <a:rPr lang="en-US" sz="1600" b="1" dirty="0"/>
                        <a:t>Relations</a:t>
                      </a:r>
                    </a:p>
                  </a:txBody>
                  <a:tcPr/>
                </a:tc>
                <a:tc>
                  <a:txBody>
                    <a:bodyPr/>
                    <a:lstStyle/>
                    <a:p>
                      <a:pPr marL="285750" indent="-285750">
                        <a:buFont typeface="Arial" panose="020B0604020202020204" pitchFamily="34" charset="0"/>
                        <a:buChar char="•"/>
                      </a:pPr>
                      <a:r>
                        <a:rPr lang="en-US" sz="1600" i="1" dirty="0"/>
                        <a:t>Attachments</a:t>
                      </a:r>
                      <a:r>
                        <a:rPr lang="en-US" sz="1600" dirty="0"/>
                        <a:t>: components are associated with connectors roles to yield a graph of components and connectors</a:t>
                      </a:r>
                    </a:p>
                    <a:p>
                      <a:pPr marL="285750" indent="-285750">
                        <a:buFont typeface="Arial" panose="020B0604020202020204" pitchFamily="34" charset="0"/>
                        <a:buChar char="•"/>
                      </a:pPr>
                      <a:r>
                        <a:rPr lang="en-US" sz="1600" i="1" dirty="0"/>
                        <a:t>Interface delegation</a:t>
                      </a:r>
                      <a:r>
                        <a:rPr lang="en-US" sz="1600" dirty="0"/>
                        <a:t>: in some situations, component ports are associated with one or more ports in an “internal” sub-architecture. Similarly for the roles of a connector</a:t>
                      </a:r>
                    </a:p>
                  </a:txBody>
                  <a:tcPr/>
                </a:tc>
                <a:extLst>
                  <a:ext uri="{0D108BD9-81ED-4DB2-BD59-A6C34878D82A}">
                    <a16:rowId xmlns:a16="http://schemas.microsoft.com/office/drawing/2014/main" val="4070850680"/>
                  </a:ext>
                </a:extLst>
              </a:tr>
              <a:tr h="370840">
                <a:tc>
                  <a:txBody>
                    <a:bodyPr/>
                    <a:lstStyle/>
                    <a:p>
                      <a:r>
                        <a:rPr lang="en-US" sz="1600" b="1" dirty="0"/>
                        <a:t>Constraints</a:t>
                      </a:r>
                    </a:p>
                  </a:txBody>
                  <a:tcPr/>
                </a:tc>
                <a:tc>
                  <a:txBody>
                    <a:bodyPr/>
                    <a:lstStyle/>
                    <a:p>
                      <a:pPr marL="285750" indent="-285750">
                        <a:buFont typeface="Arial" panose="020B0604020202020204" pitchFamily="34" charset="0"/>
                        <a:buChar char="•"/>
                      </a:pPr>
                      <a:r>
                        <a:rPr lang="en-US" sz="1600" dirty="0"/>
                        <a:t>Components can be attached only to connectors, not other components</a:t>
                      </a:r>
                    </a:p>
                    <a:p>
                      <a:pPr marL="285750" indent="-285750">
                        <a:buFont typeface="Arial" panose="020B0604020202020204" pitchFamily="34" charset="0"/>
                        <a:buChar char="•"/>
                      </a:pPr>
                      <a:r>
                        <a:rPr lang="en-US" sz="1600" dirty="0"/>
                        <a:t>Connectors can be attached only to components, not other connectors</a:t>
                      </a:r>
                    </a:p>
                    <a:p>
                      <a:pPr marL="285750" indent="-285750">
                        <a:buFont typeface="Arial" panose="020B0604020202020204" pitchFamily="34" charset="0"/>
                        <a:buChar char="•"/>
                      </a:pPr>
                      <a:r>
                        <a:rPr lang="en-US" sz="1600" dirty="0"/>
                        <a:t>Attachments can be made only between compatible ports and roles</a:t>
                      </a:r>
                    </a:p>
                    <a:p>
                      <a:pPr marL="285750" indent="-285750">
                        <a:buFont typeface="Arial" panose="020B0604020202020204" pitchFamily="34" charset="0"/>
                        <a:buChar char="•"/>
                      </a:pPr>
                      <a:r>
                        <a:rPr lang="en-US" sz="1600" dirty="0"/>
                        <a:t>Interface delegation can be defined only between two compatible ports (or two compatible roles)</a:t>
                      </a:r>
                    </a:p>
                    <a:p>
                      <a:pPr marL="285750" indent="-285750">
                        <a:buFont typeface="Arial" panose="020B0604020202020204" pitchFamily="34" charset="0"/>
                        <a:buChar char="•"/>
                      </a:pPr>
                      <a:r>
                        <a:rPr lang="en-US" sz="1600" dirty="0"/>
                        <a:t>Connectors cannot appear in isolation; a connector must be attached to a component</a:t>
                      </a:r>
                    </a:p>
                  </a:txBody>
                  <a:tcPr/>
                </a:tc>
                <a:extLst>
                  <a:ext uri="{0D108BD9-81ED-4DB2-BD59-A6C34878D82A}">
                    <a16:rowId xmlns:a16="http://schemas.microsoft.com/office/drawing/2014/main" val="2553142133"/>
                  </a:ext>
                </a:extLst>
              </a:tr>
              <a:tr h="370840">
                <a:tc>
                  <a:txBody>
                    <a:bodyPr/>
                    <a:lstStyle/>
                    <a:p>
                      <a:r>
                        <a:rPr lang="en-US" sz="1600" b="1" dirty="0"/>
                        <a:t>What it’s for</a:t>
                      </a:r>
                    </a:p>
                  </a:txBody>
                  <a:tcPr>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sz="1600" dirty="0"/>
                        <a:t>Showing how the system works</a:t>
                      </a:r>
                    </a:p>
                    <a:p>
                      <a:pPr marL="285750" indent="-285750">
                        <a:buFont typeface="Arial" panose="020B0604020202020204" pitchFamily="34" charset="0"/>
                        <a:buChar char="•"/>
                      </a:pPr>
                      <a:r>
                        <a:rPr lang="en-US" sz="1600" dirty="0"/>
                        <a:t>Guiding the development by specifying the structure and behavior of runtime elements</a:t>
                      </a:r>
                    </a:p>
                    <a:p>
                      <a:pPr marL="285750" indent="-285750">
                        <a:buFont typeface="Arial" panose="020B0604020202020204" pitchFamily="34" charset="0"/>
                        <a:buChar char="•"/>
                      </a:pPr>
                      <a:r>
                        <a:rPr lang="en-US" sz="1600" dirty="0"/>
                        <a:t>Helping architects and others to reason about runtime system quality attributes, such as performance, reliability, and availability</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674575"/>
                  </a:ext>
                </a:extLst>
              </a:tr>
            </a:tbl>
          </a:graphicData>
        </a:graphic>
      </p:graphicFrame>
    </p:spTree>
    <p:extLst>
      <p:ext uri="{BB962C8B-B14F-4D97-AF65-F5344CB8AC3E}">
        <p14:creationId xmlns:p14="http://schemas.microsoft.com/office/powerpoint/2010/main" val="2651389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C8109D-01F2-514A-ABC7-4970B5382517}"/>
              </a:ext>
            </a:extLst>
          </p:cNvPr>
          <p:cNvSpPr>
            <a:spLocks noGrp="1"/>
          </p:cNvSpPr>
          <p:nvPr>
            <p:ph type="title"/>
          </p:nvPr>
        </p:nvSpPr>
        <p:spPr/>
        <p:txBody>
          <a:bodyPr/>
          <a:lstStyle/>
          <a:p>
            <a:r>
              <a:rPr lang="en-US" dirty="0"/>
              <a:t>Overview</a:t>
            </a:r>
          </a:p>
        </p:txBody>
      </p:sp>
      <p:sp>
        <p:nvSpPr>
          <p:cNvPr id="5" name="Content Placeholder 4">
            <a:extLst>
              <a:ext uri="{FF2B5EF4-FFF2-40B4-BE49-F238E27FC236}">
                <a16:creationId xmlns:a16="http://schemas.microsoft.com/office/drawing/2014/main" id="{45A6DCE0-7C6F-1542-95BF-2618EC8096DF}"/>
              </a:ext>
            </a:extLst>
          </p:cNvPr>
          <p:cNvSpPr>
            <a:spLocks noGrp="1"/>
          </p:cNvSpPr>
          <p:nvPr>
            <p:ph idx="1"/>
          </p:nvPr>
        </p:nvSpPr>
        <p:spPr/>
        <p:txBody>
          <a:bodyPr/>
          <a:lstStyle/>
          <a:p>
            <a:pPr marL="0" indent="0">
              <a:buNone/>
            </a:pPr>
            <a:r>
              <a:rPr lang="en-US" dirty="0"/>
              <a:t>Pipe-and-filter style</a:t>
            </a:r>
          </a:p>
          <a:p>
            <a:pPr marL="0" indent="0">
              <a:buNone/>
            </a:pPr>
            <a:r>
              <a:rPr lang="en-US" dirty="0"/>
              <a:t>Client-server style</a:t>
            </a:r>
          </a:p>
          <a:p>
            <a:pPr marL="0" indent="0">
              <a:buNone/>
            </a:pPr>
            <a:r>
              <a:rPr lang="en-US" dirty="0"/>
              <a:t>Peer-to-peer style</a:t>
            </a:r>
          </a:p>
          <a:p>
            <a:pPr marL="0" indent="0">
              <a:buNone/>
            </a:pPr>
            <a:r>
              <a:rPr lang="en-US" dirty="0"/>
              <a:t>Service-oriented architecture style</a:t>
            </a:r>
          </a:p>
          <a:p>
            <a:pPr marL="0" indent="0">
              <a:buNone/>
            </a:pPr>
            <a:r>
              <a:rPr lang="en-US" dirty="0"/>
              <a:t>Publish-subscribe style</a:t>
            </a:r>
          </a:p>
          <a:p>
            <a:pPr marL="0" indent="0">
              <a:buNone/>
            </a:pPr>
            <a:r>
              <a:rPr lang="en-US" dirty="0"/>
              <a:t>Shared-data style</a:t>
            </a:r>
          </a:p>
        </p:txBody>
      </p:sp>
    </p:spTree>
    <p:extLst>
      <p:ext uri="{BB962C8B-B14F-4D97-AF65-F5344CB8AC3E}">
        <p14:creationId xmlns:p14="http://schemas.microsoft.com/office/powerpoint/2010/main" val="4075746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01086-DE98-1745-8E18-2A133E4D46AD}"/>
              </a:ext>
            </a:extLst>
          </p:cNvPr>
          <p:cNvSpPr>
            <a:spLocks noGrp="1"/>
          </p:cNvSpPr>
          <p:nvPr>
            <p:ph type="title"/>
          </p:nvPr>
        </p:nvSpPr>
        <p:spPr/>
        <p:txBody>
          <a:bodyPr/>
          <a:lstStyle/>
          <a:p>
            <a:r>
              <a:rPr lang="en-US" dirty="0"/>
              <a:t>Pipe-and-filter style</a:t>
            </a:r>
          </a:p>
        </p:txBody>
      </p:sp>
      <p:graphicFrame>
        <p:nvGraphicFramePr>
          <p:cNvPr id="4" name="Content Placeholder 3">
            <a:extLst>
              <a:ext uri="{FF2B5EF4-FFF2-40B4-BE49-F238E27FC236}">
                <a16:creationId xmlns:a16="http://schemas.microsoft.com/office/drawing/2014/main" id="{AF27DE7A-D0E7-B04A-883F-4E7E109F4675}"/>
              </a:ext>
            </a:extLst>
          </p:cNvPr>
          <p:cNvGraphicFramePr>
            <a:graphicFrameLocks noGrp="1"/>
          </p:cNvGraphicFramePr>
          <p:nvPr>
            <p:ph idx="1"/>
            <p:extLst>
              <p:ext uri="{D42A27DB-BD31-4B8C-83A1-F6EECF244321}">
                <p14:modId xmlns:p14="http://schemas.microsoft.com/office/powerpoint/2010/main" val="1833334971"/>
              </p:ext>
            </p:extLst>
          </p:nvPr>
        </p:nvGraphicFramePr>
        <p:xfrm>
          <a:off x="838200" y="1825625"/>
          <a:ext cx="10515600" cy="4724400"/>
        </p:xfrm>
        <a:graphic>
          <a:graphicData uri="http://schemas.openxmlformats.org/drawingml/2006/table">
            <a:tbl>
              <a:tblPr firstCol="1">
                <a:tableStyleId>{2D5ABB26-0587-4C30-8999-92F81FD0307C}</a:tableStyleId>
              </a:tblPr>
              <a:tblGrid>
                <a:gridCol w="2223977">
                  <a:extLst>
                    <a:ext uri="{9D8B030D-6E8A-4147-A177-3AD203B41FA5}">
                      <a16:colId xmlns:a16="http://schemas.microsoft.com/office/drawing/2014/main" val="4029780457"/>
                    </a:ext>
                  </a:extLst>
                </a:gridCol>
                <a:gridCol w="8291623">
                  <a:extLst>
                    <a:ext uri="{9D8B030D-6E8A-4147-A177-3AD203B41FA5}">
                      <a16:colId xmlns:a16="http://schemas.microsoft.com/office/drawing/2014/main" val="1750508341"/>
                    </a:ext>
                  </a:extLst>
                </a:gridCol>
              </a:tblGrid>
              <a:tr h="370840">
                <a:tc>
                  <a:txBody>
                    <a:bodyPr/>
                    <a:lstStyle/>
                    <a:p>
                      <a:r>
                        <a:rPr lang="en-US" sz="1400" b="1" dirty="0"/>
                        <a:t>Elements</a:t>
                      </a:r>
                    </a:p>
                  </a:txBody>
                  <a:tcPr>
                    <a:lnT w="12700" cap="flat" cmpd="sng" algn="ctr">
                      <a:solidFill>
                        <a:schemeClr val="tx1"/>
                      </a:solidFill>
                      <a:prstDash val="solid"/>
                      <a:round/>
                      <a:headEnd type="none" w="med" len="med"/>
                      <a:tailEnd type="none" w="med" len="med"/>
                    </a:lnT>
                  </a:tcPr>
                </a:tc>
                <a:tc>
                  <a:txBody>
                    <a:bodyPr/>
                    <a:lstStyle/>
                    <a:p>
                      <a:pPr marL="285750" indent="-285750">
                        <a:buFont typeface="Arial" panose="020B0604020202020204" pitchFamily="34" charset="0"/>
                        <a:buChar char="•"/>
                      </a:pPr>
                      <a:r>
                        <a:rPr lang="en-US" sz="1400" i="1" dirty="0"/>
                        <a:t>Filter</a:t>
                      </a:r>
                      <a:r>
                        <a:rPr lang="en-US" sz="1400" dirty="0"/>
                        <a:t>, which is a component that transforms data read on its input ports to data written on its output ports. Filters typically execute concurrently and incrementally. Properties may specify processing rates, input/output data formats, and the transformation executed by the filter.</a:t>
                      </a:r>
                    </a:p>
                    <a:p>
                      <a:pPr marL="285750" indent="-285750">
                        <a:buFont typeface="Arial" panose="020B0604020202020204" pitchFamily="34" charset="0"/>
                        <a:buChar char="•"/>
                      </a:pPr>
                      <a:r>
                        <a:rPr lang="en-US" sz="1400" i="1" dirty="0"/>
                        <a:t>Pipe</a:t>
                      </a:r>
                      <a:r>
                        <a:rPr lang="en-US" sz="1400" dirty="0"/>
                        <a:t>, which is a connector that conveys data from a filter’s output ports to another filter’s input ports. A pipe has a single data-in and a single data-out role, preserves the sequence of data items, and does not alter the data passing through. Properties may specify buffer size, protocol of interaction, and data format that passes through a pipe</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167312705"/>
                  </a:ext>
                </a:extLst>
              </a:tr>
              <a:tr h="370840">
                <a:tc>
                  <a:txBody>
                    <a:bodyPr/>
                    <a:lstStyle/>
                    <a:p>
                      <a:r>
                        <a:rPr lang="en-US" sz="1400" b="1" dirty="0"/>
                        <a:t>Relations</a:t>
                      </a:r>
                    </a:p>
                  </a:txBody>
                  <a:tcPr/>
                </a:tc>
                <a:tc>
                  <a:txBody>
                    <a:bodyPr/>
                    <a:lstStyle/>
                    <a:p>
                      <a:r>
                        <a:rPr lang="en-US" sz="1400" dirty="0"/>
                        <a:t>The </a:t>
                      </a:r>
                      <a:r>
                        <a:rPr lang="en-US" sz="1400" i="1" dirty="0"/>
                        <a:t>attachment</a:t>
                      </a:r>
                      <a:r>
                        <a:rPr lang="en-US" sz="1400" dirty="0"/>
                        <a:t> relation associates filter output ports with data-in roles of a pipe, and filter input ports with data-out roles of pipes</a:t>
                      </a:r>
                    </a:p>
                  </a:txBody>
                  <a:tcPr/>
                </a:tc>
                <a:extLst>
                  <a:ext uri="{0D108BD9-81ED-4DB2-BD59-A6C34878D82A}">
                    <a16:rowId xmlns:a16="http://schemas.microsoft.com/office/drawing/2014/main" val="16824829"/>
                  </a:ext>
                </a:extLst>
              </a:tr>
              <a:tr h="370840">
                <a:tc>
                  <a:txBody>
                    <a:bodyPr/>
                    <a:lstStyle/>
                    <a:p>
                      <a:r>
                        <a:rPr lang="en-US" sz="1400" b="1" dirty="0"/>
                        <a:t>Computational models</a:t>
                      </a:r>
                    </a:p>
                  </a:txBody>
                  <a:tcPr/>
                </a:tc>
                <a:tc>
                  <a:txBody>
                    <a:bodyPr/>
                    <a:lstStyle/>
                    <a:p>
                      <a:r>
                        <a:rPr lang="en-US" sz="1400" dirty="0"/>
                        <a:t>Data is transformed from a system’s external inputs to its external outputs through a series of transformations performed by its filters</a:t>
                      </a:r>
                    </a:p>
                  </a:txBody>
                  <a:tcPr/>
                </a:tc>
                <a:extLst>
                  <a:ext uri="{0D108BD9-81ED-4DB2-BD59-A6C34878D82A}">
                    <a16:rowId xmlns:a16="http://schemas.microsoft.com/office/drawing/2014/main" val="4070850680"/>
                  </a:ext>
                </a:extLst>
              </a:tr>
              <a:tr h="370840">
                <a:tc>
                  <a:txBody>
                    <a:bodyPr/>
                    <a:lstStyle/>
                    <a:p>
                      <a:r>
                        <a:rPr lang="en-US" sz="1400" b="1" dirty="0"/>
                        <a:t>Constraints</a:t>
                      </a:r>
                    </a:p>
                  </a:txBody>
                  <a:tcPr/>
                </a:tc>
                <a:tc>
                  <a:txBody>
                    <a:bodyPr/>
                    <a:lstStyle/>
                    <a:p>
                      <a:pPr marL="285750" indent="-285750">
                        <a:buFont typeface="Arial" panose="020B0604020202020204" pitchFamily="34" charset="0"/>
                        <a:buChar char="•"/>
                      </a:pPr>
                      <a:r>
                        <a:rPr lang="en-US" sz="1400" dirty="0"/>
                        <a:t>Pipes connect filter output ports to filter input ports</a:t>
                      </a:r>
                    </a:p>
                    <a:p>
                      <a:pPr marL="285750" indent="-285750">
                        <a:buFont typeface="Arial" panose="020B0604020202020204" pitchFamily="34" charset="0"/>
                        <a:buChar char="•"/>
                      </a:pPr>
                      <a:r>
                        <a:rPr lang="en-US" sz="1400" dirty="0"/>
                        <a:t>Connected filters must agree on the type of data being passed along the connecting pipe</a:t>
                      </a:r>
                    </a:p>
                    <a:p>
                      <a:pPr marL="285750" indent="-285750">
                        <a:buFont typeface="Arial" panose="020B0604020202020204" pitchFamily="34" charset="0"/>
                        <a:buChar char="•"/>
                      </a:pPr>
                      <a:r>
                        <a:rPr lang="en-US" sz="1400" dirty="0"/>
                        <a:t>Specializations of the style may restrict the association of components to an acyclic graph or linear sequence – sometimes called a pipeline</a:t>
                      </a:r>
                    </a:p>
                    <a:p>
                      <a:pPr marL="285750" indent="-285750">
                        <a:buFont typeface="Arial" panose="020B0604020202020204" pitchFamily="34" charset="0"/>
                        <a:buChar char="•"/>
                      </a:pPr>
                      <a:r>
                        <a:rPr lang="en-US" sz="1400" dirty="0"/>
                        <a:t>Other specializations may prescribe that components have certain names ports, such as </a:t>
                      </a:r>
                      <a:r>
                        <a:rPr lang="en-US" sz="1400" i="1" dirty="0"/>
                        <a:t>stdin</a:t>
                      </a:r>
                      <a:r>
                        <a:rPr lang="en-US" sz="1400" dirty="0"/>
                        <a:t>, </a:t>
                      </a:r>
                      <a:r>
                        <a:rPr lang="en-US" sz="1400" i="1" dirty="0" err="1"/>
                        <a:t>stdout</a:t>
                      </a:r>
                      <a:r>
                        <a:rPr lang="en-US" sz="1400" dirty="0"/>
                        <a:t>, and </a:t>
                      </a:r>
                      <a:r>
                        <a:rPr lang="en-US" sz="1400" i="1" dirty="0"/>
                        <a:t>stderr</a:t>
                      </a:r>
                      <a:r>
                        <a:rPr lang="en-US" sz="1400" dirty="0"/>
                        <a:t> ports of UNIX filters.</a:t>
                      </a:r>
                    </a:p>
                  </a:txBody>
                  <a:tcPr/>
                </a:tc>
                <a:extLst>
                  <a:ext uri="{0D108BD9-81ED-4DB2-BD59-A6C34878D82A}">
                    <a16:rowId xmlns:a16="http://schemas.microsoft.com/office/drawing/2014/main" val="2553142133"/>
                  </a:ext>
                </a:extLst>
              </a:tr>
              <a:tr h="370840">
                <a:tc>
                  <a:txBody>
                    <a:bodyPr/>
                    <a:lstStyle/>
                    <a:p>
                      <a:r>
                        <a:rPr lang="en-US" sz="1400" b="1" dirty="0"/>
                        <a:t>What it’s for</a:t>
                      </a:r>
                    </a:p>
                  </a:txBody>
                  <a:tcPr>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sz="1400" dirty="0"/>
                        <a:t>Improving reuse due to independence of filters</a:t>
                      </a:r>
                    </a:p>
                    <a:p>
                      <a:pPr marL="285750" indent="-285750">
                        <a:buFont typeface="Arial" panose="020B0604020202020204" pitchFamily="34" charset="0"/>
                        <a:buChar char="•"/>
                      </a:pPr>
                      <a:r>
                        <a:rPr lang="en-US" sz="1400" dirty="0"/>
                        <a:t>Improving throughput with parallelization of data processing</a:t>
                      </a:r>
                    </a:p>
                    <a:p>
                      <a:pPr marL="285750" indent="-285750">
                        <a:buFont typeface="Arial" panose="020B0604020202020204" pitchFamily="34" charset="0"/>
                        <a:buChar char="•"/>
                      </a:pPr>
                      <a:r>
                        <a:rPr lang="en-US" sz="1400" dirty="0"/>
                        <a:t>Simplifying reasoning about overall behavior</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674575"/>
                  </a:ext>
                </a:extLst>
              </a:tr>
            </a:tbl>
          </a:graphicData>
        </a:graphic>
      </p:graphicFrame>
    </p:spTree>
    <p:extLst>
      <p:ext uri="{BB962C8B-B14F-4D97-AF65-F5344CB8AC3E}">
        <p14:creationId xmlns:p14="http://schemas.microsoft.com/office/powerpoint/2010/main" val="2814825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01086-DE98-1745-8E18-2A133E4D46AD}"/>
              </a:ext>
            </a:extLst>
          </p:cNvPr>
          <p:cNvSpPr>
            <a:spLocks noGrp="1"/>
          </p:cNvSpPr>
          <p:nvPr>
            <p:ph type="title"/>
          </p:nvPr>
        </p:nvSpPr>
        <p:spPr/>
        <p:txBody>
          <a:bodyPr/>
          <a:lstStyle/>
          <a:p>
            <a:r>
              <a:rPr lang="en-US" dirty="0"/>
              <a:t>Client-server style</a:t>
            </a:r>
          </a:p>
        </p:txBody>
      </p:sp>
      <p:graphicFrame>
        <p:nvGraphicFramePr>
          <p:cNvPr id="4" name="Content Placeholder 3">
            <a:extLst>
              <a:ext uri="{FF2B5EF4-FFF2-40B4-BE49-F238E27FC236}">
                <a16:creationId xmlns:a16="http://schemas.microsoft.com/office/drawing/2014/main" id="{AF27DE7A-D0E7-B04A-883F-4E7E109F4675}"/>
              </a:ext>
            </a:extLst>
          </p:cNvPr>
          <p:cNvGraphicFramePr>
            <a:graphicFrameLocks noGrp="1"/>
          </p:cNvGraphicFramePr>
          <p:nvPr>
            <p:ph idx="1"/>
            <p:extLst>
              <p:ext uri="{D42A27DB-BD31-4B8C-83A1-F6EECF244321}">
                <p14:modId xmlns:p14="http://schemas.microsoft.com/office/powerpoint/2010/main" val="4133472205"/>
              </p:ext>
            </p:extLst>
          </p:nvPr>
        </p:nvGraphicFramePr>
        <p:xfrm>
          <a:off x="838200" y="1825625"/>
          <a:ext cx="10515600" cy="4724400"/>
        </p:xfrm>
        <a:graphic>
          <a:graphicData uri="http://schemas.openxmlformats.org/drawingml/2006/table">
            <a:tbl>
              <a:tblPr firstCol="1">
                <a:tableStyleId>{2D5ABB26-0587-4C30-8999-92F81FD0307C}</a:tableStyleId>
              </a:tblPr>
              <a:tblGrid>
                <a:gridCol w="2223977">
                  <a:extLst>
                    <a:ext uri="{9D8B030D-6E8A-4147-A177-3AD203B41FA5}">
                      <a16:colId xmlns:a16="http://schemas.microsoft.com/office/drawing/2014/main" val="4029780457"/>
                    </a:ext>
                  </a:extLst>
                </a:gridCol>
                <a:gridCol w="8291623">
                  <a:extLst>
                    <a:ext uri="{9D8B030D-6E8A-4147-A177-3AD203B41FA5}">
                      <a16:colId xmlns:a16="http://schemas.microsoft.com/office/drawing/2014/main" val="1750508341"/>
                    </a:ext>
                  </a:extLst>
                </a:gridCol>
              </a:tblGrid>
              <a:tr h="370840">
                <a:tc>
                  <a:txBody>
                    <a:bodyPr/>
                    <a:lstStyle/>
                    <a:p>
                      <a:r>
                        <a:rPr lang="en-US" sz="1400" b="1" dirty="0"/>
                        <a:t>Elements</a:t>
                      </a:r>
                    </a:p>
                  </a:txBody>
                  <a:tcPr>
                    <a:lnT w="12700" cap="flat" cmpd="sng" algn="ctr">
                      <a:solidFill>
                        <a:schemeClr val="tx1"/>
                      </a:solidFill>
                      <a:prstDash val="solid"/>
                      <a:round/>
                      <a:headEnd type="none" w="med" len="med"/>
                      <a:tailEnd type="none" w="med" len="med"/>
                    </a:lnT>
                  </a:tcPr>
                </a:tc>
                <a:tc>
                  <a:txBody>
                    <a:bodyPr/>
                    <a:lstStyle/>
                    <a:p>
                      <a:pPr marL="285750" indent="-285750">
                        <a:buFont typeface="Arial" panose="020B0604020202020204" pitchFamily="34" charset="0"/>
                        <a:buChar char="•"/>
                      </a:pPr>
                      <a:r>
                        <a:rPr lang="en-US" sz="1400" i="1" dirty="0"/>
                        <a:t>Client</a:t>
                      </a:r>
                      <a:r>
                        <a:rPr lang="en-US" sz="1400" dirty="0"/>
                        <a:t>, which is a component that invokes services of a server component</a:t>
                      </a:r>
                    </a:p>
                    <a:p>
                      <a:pPr marL="285750" indent="-285750">
                        <a:buFont typeface="Arial" panose="020B0604020202020204" pitchFamily="34" charset="0"/>
                        <a:buChar char="•"/>
                      </a:pPr>
                      <a:r>
                        <a:rPr lang="en-US" sz="1400" i="1" dirty="0"/>
                        <a:t>Server</a:t>
                      </a:r>
                      <a:r>
                        <a:rPr lang="en-US" sz="1400" dirty="0"/>
                        <a:t>, which is a component that provides services to client components. Properties will vary according to concerns of the architect but typically include information about the nature of the server ports (such as how many clients can connect) and performance characteristics (such as maximum rates of service invocation)</a:t>
                      </a:r>
                    </a:p>
                    <a:p>
                      <a:pPr marL="285750" indent="-285750">
                        <a:buFont typeface="Arial" panose="020B0604020202020204" pitchFamily="34" charset="0"/>
                        <a:buChar char="•"/>
                      </a:pPr>
                      <a:r>
                        <a:rPr lang="en-US" sz="1400" i="1" dirty="0"/>
                        <a:t>Request</a:t>
                      </a:r>
                      <a:r>
                        <a:rPr lang="en-US" sz="1400" dirty="0"/>
                        <a:t>/</a:t>
                      </a:r>
                      <a:r>
                        <a:rPr lang="en-US" sz="1400" i="1" dirty="0"/>
                        <a:t>reply</a:t>
                      </a:r>
                      <a:r>
                        <a:rPr lang="en-US" sz="1400" dirty="0"/>
                        <a:t> connector, which is used by a client to invoke services on a server. Request/reply connectors have two roles: a request role and a reply role. Connector properties may include whether the calls are local or remote, and whether data is encrypted.</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167312705"/>
                  </a:ext>
                </a:extLst>
              </a:tr>
              <a:tr h="370840">
                <a:tc>
                  <a:txBody>
                    <a:bodyPr/>
                    <a:lstStyle/>
                    <a:p>
                      <a:r>
                        <a:rPr lang="en-US" sz="1400" b="1" dirty="0"/>
                        <a:t>Relations</a:t>
                      </a:r>
                    </a:p>
                  </a:txBody>
                  <a:tcPr/>
                </a:tc>
                <a:tc>
                  <a:txBody>
                    <a:bodyPr/>
                    <a:lstStyle/>
                    <a:p>
                      <a:r>
                        <a:rPr lang="en-US" sz="1400" dirty="0"/>
                        <a:t>The </a:t>
                      </a:r>
                      <a:r>
                        <a:rPr lang="en-US" sz="1400" i="1" dirty="0"/>
                        <a:t>attachment</a:t>
                      </a:r>
                      <a:r>
                        <a:rPr lang="en-US" sz="1400" dirty="0"/>
                        <a:t> relation associates client service-request ports with the request role of the connector and server service-reply ports with the reply role of the connector</a:t>
                      </a:r>
                    </a:p>
                  </a:txBody>
                  <a:tcPr/>
                </a:tc>
                <a:extLst>
                  <a:ext uri="{0D108BD9-81ED-4DB2-BD59-A6C34878D82A}">
                    <a16:rowId xmlns:a16="http://schemas.microsoft.com/office/drawing/2014/main" val="16824829"/>
                  </a:ext>
                </a:extLst>
              </a:tr>
              <a:tr h="370840">
                <a:tc>
                  <a:txBody>
                    <a:bodyPr/>
                    <a:lstStyle/>
                    <a:p>
                      <a:r>
                        <a:rPr lang="en-US" sz="1400" b="1" dirty="0"/>
                        <a:t>Computational models</a:t>
                      </a:r>
                    </a:p>
                  </a:txBody>
                  <a:tcPr/>
                </a:tc>
                <a:tc>
                  <a:txBody>
                    <a:bodyPr/>
                    <a:lstStyle/>
                    <a:p>
                      <a:r>
                        <a:rPr lang="en-US" sz="1400" dirty="0"/>
                        <a:t>Clients initiate interactions, invoking services as needed from servers and waiting for the results of those requests</a:t>
                      </a:r>
                    </a:p>
                  </a:txBody>
                  <a:tcPr/>
                </a:tc>
                <a:extLst>
                  <a:ext uri="{0D108BD9-81ED-4DB2-BD59-A6C34878D82A}">
                    <a16:rowId xmlns:a16="http://schemas.microsoft.com/office/drawing/2014/main" val="4070850680"/>
                  </a:ext>
                </a:extLst>
              </a:tr>
              <a:tr h="370840">
                <a:tc>
                  <a:txBody>
                    <a:bodyPr/>
                    <a:lstStyle/>
                    <a:p>
                      <a:r>
                        <a:rPr lang="en-US" sz="1400" b="1" dirty="0"/>
                        <a:t>Constraints</a:t>
                      </a:r>
                    </a:p>
                  </a:txBody>
                  <a:tcPr/>
                </a:tc>
                <a:tc>
                  <a:txBody>
                    <a:bodyPr/>
                    <a:lstStyle/>
                    <a:p>
                      <a:pPr marL="285750" indent="-285750">
                        <a:buFont typeface="Arial" panose="020B0604020202020204" pitchFamily="34" charset="0"/>
                        <a:buChar char="•"/>
                      </a:pPr>
                      <a:r>
                        <a:rPr lang="en-US" sz="1400" dirty="0"/>
                        <a:t>Clients are connected to servers through request/reply connectors</a:t>
                      </a:r>
                    </a:p>
                    <a:p>
                      <a:pPr marL="285750" indent="-285750">
                        <a:buFont typeface="Arial" panose="020B0604020202020204" pitchFamily="34" charset="0"/>
                        <a:buChar char="•"/>
                      </a:pPr>
                      <a:r>
                        <a:rPr lang="en-US" sz="1400" dirty="0"/>
                        <a:t>Server components can be clients to other servers</a:t>
                      </a:r>
                    </a:p>
                    <a:p>
                      <a:pPr marL="285750" indent="-285750">
                        <a:buFont typeface="Arial" panose="020B0604020202020204" pitchFamily="34" charset="0"/>
                        <a:buChar char="•"/>
                      </a:pPr>
                      <a:r>
                        <a:rPr lang="en-US" sz="1400" dirty="0"/>
                        <a:t>Specializations may impose restrictions</a:t>
                      </a:r>
                    </a:p>
                    <a:p>
                      <a:pPr marL="742950" lvl="1" indent="-285750">
                        <a:buFont typeface="Arial" panose="020B0604020202020204" pitchFamily="34" charset="0"/>
                        <a:buChar char="•"/>
                      </a:pPr>
                      <a:r>
                        <a:rPr lang="en-US" sz="1400" dirty="0"/>
                        <a:t>Number of attachments to a given port</a:t>
                      </a:r>
                    </a:p>
                    <a:p>
                      <a:pPr marL="742950" lvl="1" indent="-285750">
                        <a:buFont typeface="Arial" panose="020B0604020202020204" pitchFamily="34" charset="0"/>
                        <a:buChar char="•"/>
                      </a:pPr>
                      <a:r>
                        <a:rPr lang="en-US" sz="1400" dirty="0"/>
                        <a:t>Allows relations among servers</a:t>
                      </a:r>
                    </a:p>
                    <a:p>
                      <a:pPr marL="285750" indent="-285750">
                        <a:buFont typeface="Arial" panose="020B0604020202020204" pitchFamily="34" charset="0"/>
                        <a:buChar char="•"/>
                      </a:pPr>
                      <a:r>
                        <a:rPr lang="en-US" sz="1400" dirty="0"/>
                        <a:t>Components may be arranged in tiers</a:t>
                      </a:r>
                    </a:p>
                  </a:txBody>
                  <a:tcPr/>
                </a:tc>
                <a:extLst>
                  <a:ext uri="{0D108BD9-81ED-4DB2-BD59-A6C34878D82A}">
                    <a16:rowId xmlns:a16="http://schemas.microsoft.com/office/drawing/2014/main" val="2553142133"/>
                  </a:ext>
                </a:extLst>
              </a:tr>
              <a:tr h="370840">
                <a:tc>
                  <a:txBody>
                    <a:bodyPr/>
                    <a:lstStyle/>
                    <a:p>
                      <a:r>
                        <a:rPr lang="en-US" sz="1400" b="1" dirty="0"/>
                        <a:t>What it’s for</a:t>
                      </a:r>
                    </a:p>
                  </a:txBody>
                  <a:tcPr>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sz="1400" dirty="0"/>
                        <a:t>Promoting modifiability and reuse factoring out common services</a:t>
                      </a:r>
                    </a:p>
                    <a:p>
                      <a:pPr marL="285750" indent="-285750">
                        <a:buFont typeface="Arial" panose="020B0604020202020204" pitchFamily="34" charset="0"/>
                        <a:buChar char="•"/>
                      </a:pPr>
                      <a:r>
                        <a:rPr lang="en-US" sz="1400" dirty="0"/>
                        <a:t>Improving scalability and availability in case server replication is in place</a:t>
                      </a:r>
                    </a:p>
                    <a:p>
                      <a:pPr marL="285750" indent="-285750">
                        <a:buFont typeface="Arial" panose="020B0604020202020204" pitchFamily="34" charset="0"/>
                        <a:buChar char="•"/>
                      </a:pPr>
                      <a:r>
                        <a:rPr lang="en-US" sz="1400" dirty="0"/>
                        <a:t>Analyzing dependency, security, and throughput</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674575"/>
                  </a:ext>
                </a:extLst>
              </a:tr>
            </a:tbl>
          </a:graphicData>
        </a:graphic>
      </p:graphicFrame>
    </p:spTree>
    <p:extLst>
      <p:ext uri="{BB962C8B-B14F-4D97-AF65-F5344CB8AC3E}">
        <p14:creationId xmlns:p14="http://schemas.microsoft.com/office/powerpoint/2010/main" val="812099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01086-DE98-1745-8E18-2A133E4D46AD}"/>
              </a:ext>
            </a:extLst>
          </p:cNvPr>
          <p:cNvSpPr>
            <a:spLocks noGrp="1"/>
          </p:cNvSpPr>
          <p:nvPr>
            <p:ph type="title"/>
          </p:nvPr>
        </p:nvSpPr>
        <p:spPr/>
        <p:txBody>
          <a:bodyPr/>
          <a:lstStyle/>
          <a:p>
            <a:r>
              <a:rPr lang="en-US" dirty="0"/>
              <a:t>Peer-to-peer style</a:t>
            </a:r>
          </a:p>
        </p:txBody>
      </p:sp>
      <p:graphicFrame>
        <p:nvGraphicFramePr>
          <p:cNvPr id="4" name="Content Placeholder 3">
            <a:extLst>
              <a:ext uri="{FF2B5EF4-FFF2-40B4-BE49-F238E27FC236}">
                <a16:creationId xmlns:a16="http://schemas.microsoft.com/office/drawing/2014/main" id="{AF27DE7A-D0E7-B04A-883F-4E7E109F4675}"/>
              </a:ext>
            </a:extLst>
          </p:cNvPr>
          <p:cNvGraphicFramePr>
            <a:graphicFrameLocks noGrp="1"/>
          </p:cNvGraphicFramePr>
          <p:nvPr>
            <p:ph idx="1"/>
            <p:extLst>
              <p:ext uri="{D42A27DB-BD31-4B8C-83A1-F6EECF244321}">
                <p14:modId xmlns:p14="http://schemas.microsoft.com/office/powerpoint/2010/main" val="359921816"/>
              </p:ext>
            </p:extLst>
          </p:nvPr>
        </p:nvGraphicFramePr>
        <p:xfrm>
          <a:off x="838200" y="1825625"/>
          <a:ext cx="10515600" cy="4277360"/>
        </p:xfrm>
        <a:graphic>
          <a:graphicData uri="http://schemas.openxmlformats.org/drawingml/2006/table">
            <a:tbl>
              <a:tblPr firstCol="1">
                <a:tableStyleId>{2D5ABB26-0587-4C30-8999-92F81FD0307C}</a:tableStyleId>
              </a:tblPr>
              <a:tblGrid>
                <a:gridCol w="2223977">
                  <a:extLst>
                    <a:ext uri="{9D8B030D-6E8A-4147-A177-3AD203B41FA5}">
                      <a16:colId xmlns:a16="http://schemas.microsoft.com/office/drawing/2014/main" val="4029780457"/>
                    </a:ext>
                  </a:extLst>
                </a:gridCol>
                <a:gridCol w="8291623">
                  <a:extLst>
                    <a:ext uri="{9D8B030D-6E8A-4147-A177-3AD203B41FA5}">
                      <a16:colId xmlns:a16="http://schemas.microsoft.com/office/drawing/2014/main" val="1750508341"/>
                    </a:ext>
                  </a:extLst>
                </a:gridCol>
              </a:tblGrid>
              <a:tr h="370840">
                <a:tc>
                  <a:txBody>
                    <a:bodyPr/>
                    <a:lstStyle/>
                    <a:p>
                      <a:r>
                        <a:rPr lang="en-US" sz="1600" b="1" dirty="0"/>
                        <a:t>Elements</a:t>
                      </a:r>
                    </a:p>
                  </a:txBody>
                  <a:tcPr>
                    <a:lnT w="12700" cap="flat" cmpd="sng" algn="ctr">
                      <a:solidFill>
                        <a:schemeClr val="tx1"/>
                      </a:solidFill>
                      <a:prstDash val="solid"/>
                      <a:round/>
                      <a:headEnd type="none" w="med" len="med"/>
                      <a:tailEnd type="none" w="med" len="med"/>
                    </a:lnT>
                  </a:tcPr>
                </a:tc>
                <a:tc>
                  <a:txBody>
                    <a:bodyPr/>
                    <a:lstStyle/>
                    <a:p>
                      <a:pPr marL="285750" indent="-285750">
                        <a:buFont typeface="Arial" panose="020B0604020202020204" pitchFamily="34" charset="0"/>
                        <a:buChar char="•"/>
                      </a:pPr>
                      <a:r>
                        <a:rPr lang="en-US" sz="1600" i="1" dirty="0"/>
                        <a:t>Peer</a:t>
                      </a:r>
                      <a:r>
                        <a:rPr lang="en-US" sz="1600" dirty="0"/>
                        <a:t> component</a:t>
                      </a:r>
                    </a:p>
                    <a:p>
                      <a:pPr marL="285750" indent="-285750">
                        <a:buFont typeface="Arial" panose="020B0604020202020204" pitchFamily="34" charset="0"/>
                        <a:buChar char="•"/>
                      </a:pPr>
                      <a:r>
                        <a:rPr lang="en-US" sz="1600" i="1" dirty="0"/>
                        <a:t>Call-return</a:t>
                      </a:r>
                      <a:r>
                        <a:rPr lang="en-US" sz="1600" dirty="0"/>
                        <a:t> connector, which is used to connect to the peer network, search for other peers, and invoke services from other peers</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167312705"/>
                  </a:ext>
                </a:extLst>
              </a:tr>
              <a:tr h="370840">
                <a:tc>
                  <a:txBody>
                    <a:bodyPr/>
                    <a:lstStyle/>
                    <a:p>
                      <a:r>
                        <a:rPr lang="en-US" sz="1600" b="1" dirty="0"/>
                        <a:t>Relations</a:t>
                      </a:r>
                    </a:p>
                  </a:txBody>
                  <a:tcPr/>
                </a:tc>
                <a:tc>
                  <a:txBody>
                    <a:bodyPr/>
                    <a:lstStyle/>
                    <a:p>
                      <a:r>
                        <a:rPr lang="en-US" sz="1600" dirty="0"/>
                        <a:t>The </a:t>
                      </a:r>
                      <a:r>
                        <a:rPr lang="en-US" sz="1600" i="1" dirty="0"/>
                        <a:t>attachment</a:t>
                      </a:r>
                      <a:r>
                        <a:rPr lang="en-US" sz="1600" dirty="0"/>
                        <a:t> relation associates peers with call-return connectors</a:t>
                      </a:r>
                    </a:p>
                  </a:txBody>
                  <a:tcPr/>
                </a:tc>
                <a:extLst>
                  <a:ext uri="{0D108BD9-81ED-4DB2-BD59-A6C34878D82A}">
                    <a16:rowId xmlns:a16="http://schemas.microsoft.com/office/drawing/2014/main" val="16824829"/>
                  </a:ext>
                </a:extLst>
              </a:tr>
              <a:tr h="370840">
                <a:tc>
                  <a:txBody>
                    <a:bodyPr/>
                    <a:lstStyle/>
                    <a:p>
                      <a:r>
                        <a:rPr lang="en-US" sz="1600" b="1" dirty="0"/>
                        <a:t>Computational models</a:t>
                      </a:r>
                    </a:p>
                  </a:txBody>
                  <a:tcPr/>
                </a:tc>
                <a:tc>
                  <a:txBody>
                    <a:bodyPr/>
                    <a:lstStyle/>
                    <a:p>
                      <a:r>
                        <a:rPr lang="en-US" sz="1600" dirty="0"/>
                        <a:t>Computation is achieved by cooperating peers that request services of one another</a:t>
                      </a:r>
                    </a:p>
                  </a:txBody>
                  <a:tcPr/>
                </a:tc>
                <a:extLst>
                  <a:ext uri="{0D108BD9-81ED-4DB2-BD59-A6C34878D82A}">
                    <a16:rowId xmlns:a16="http://schemas.microsoft.com/office/drawing/2014/main" val="4070850680"/>
                  </a:ext>
                </a:extLst>
              </a:tr>
              <a:tr h="370840">
                <a:tc>
                  <a:txBody>
                    <a:bodyPr/>
                    <a:lstStyle/>
                    <a:p>
                      <a:r>
                        <a:rPr lang="en-US" sz="1600" b="1" dirty="0"/>
                        <a:t>Properties</a:t>
                      </a:r>
                    </a:p>
                  </a:txBody>
                  <a:tcPr/>
                </a:tc>
                <a:tc>
                  <a:txBody>
                    <a:bodyPr/>
                    <a:lstStyle/>
                    <a:p>
                      <a:r>
                        <a:rPr lang="en-US" sz="1600" dirty="0"/>
                        <a:t>Same as other C&amp;C views, with an emphasis on protocols of interaction and performance-oriented properties. Attachments may change at runtime</a:t>
                      </a:r>
                    </a:p>
                  </a:txBody>
                  <a:tcPr/>
                </a:tc>
                <a:extLst>
                  <a:ext uri="{0D108BD9-81ED-4DB2-BD59-A6C34878D82A}">
                    <a16:rowId xmlns:a16="http://schemas.microsoft.com/office/drawing/2014/main" val="1676076243"/>
                  </a:ext>
                </a:extLst>
              </a:tr>
              <a:tr h="370840">
                <a:tc>
                  <a:txBody>
                    <a:bodyPr/>
                    <a:lstStyle/>
                    <a:p>
                      <a:r>
                        <a:rPr lang="en-US" sz="1600" b="1" dirty="0"/>
                        <a:t>Constraints</a:t>
                      </a:r>
                    </a:p>
                  </a:txBody>
                  <a:tcPr/>
                </a:tc>
                <a:tc>
                  <a:txBody>
                    <a:bodyPr/>
                    <a:lstStyle/>
                    <a:p>
                      <a:pPr marL="285750" indent="-285750">
                        <a:buFont typeface="Arial" panose="020B0604020202020204" pitchFamily="34" charset="0"/>
                        <a:buChar char="•"/>
                      </a:pPr>
                      <a:r>
                        <a:rPr lang="en-US" sz="1600" dirty="0"/>
                        <a:t>Restrictions may be placed on the number of allowable attachments to any given port, or role</a:t>
                      </a:r>
                    </a:p>
                    <a:p>
                      <a:pPr marL="285750" indent="-285750">
                        <a:buFont typeface="Arial" panose="020B0604020202020204" pitchFamily="34" charset="0"/>
                        <a:buChar char="•"/>
                      </a:pPr>
                      <a:r>
                        <a:rPr lang="en-US" sz="1600" dirty="0"/>
                        <a:t>Special peer components can provide routing, indexing, and peer search capability</a:t>
                      </a:r>
                    </a:p>
                    <a:p>
                      <a:pPr marL="285750" indent="-285750">
                        <a:buFont typeface="Arial" panose="020B0604020202020204" pitchFamily="34" charset="0"/>
                        <a:buChar char="•"/>
                      </a:pPr>
                      <a:r>
                        <a:rPr lang="en-US" sz="1600" dirty="0"/>
                        <a:t>Specializations may impose visibility restrictions on which components can know about other components</a:t>
                      </a:r>
                    </a:p>
                  </a:txBody>
                  <a:tcPr/>
                </a:tc>
                <a:extLst>
                  <a:ext uri="{0D108BD9-81ED-4DB2-BD59-A6C34878D82A}">
                    <a16:rowId xmlns:a16="http://schemas.microsoft.com/office/drawing/2014/main" val="2553142133"/>
                  </a:ext>
                </a:extLst>
              </a:tr>
              <a:tr h="370840">
                <a:tc>
                  <a:txBody>
                    <a:bodyPr/>
                    <a:lstStyle/>
                    <a:p>
                      <a:r>
                        <a:rPr lang="en-US" sz="1600" b="1" dirty="0"/>
                        <a:t>What it’s for</a:t>
                      </a:r>
                    </a:p>
                  </a:txBody>
                  <a:tcPr>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sz="1600" dirty="0"/>
                        <a:t>Providing enhanced availability</a:t>
                      </a:r>
                    </a:p>
                    <a:p>
                      <a:pPr marL="285750" indent="-285750">
                        <a:buFont typeface="Arial" panose="020B0604020202020204" pitchFamily="34" charset="0"/>
                        <a:buChar char="•"/>
                      </a:pPr>
                      <a:r>
                        <a:rPr lang="en-US" sz="1600" dirty="0"/>
                        <a:t>Providing enhanced scalability</a:t>
                      </a:r>
                    </a:p>
                    <a:p>
                      <a:pPr marL="285750" indent="-285750">
                        <a:buFont typeface="Arial" panose="020B0604020202020204" pitchFamily="34" charset="0"/>
                        <a:buChar char="•"/>
                      </a:pPr>
                      <a:r>
                        <a:rPr lang="en-US" sz="1600" dirty="0"/>
                        <a:t>Enabled highly distributed systems, such as file sharing, instant messaging, and desktop grid computing</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674575"/>
                  </a:ext>
                </a:extLst>
              </a:tr>
            </a:tbl>
          </a:graphicData>
        </a:graphic>
      </p:graphicFrame>
    </p:spTree>
    <p:extLst>
      <p:ext uri="{BB962C8B-B14F-4D97-AF65-F5344CB8AC3E}">
        <p14:creationId xmlns:p14="http://schemas.microsoft.com/office/powerpoint/2010/main" val="3099077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01086-DE98-1745-8E18-2A133E4D46AD}"/>
              </a:ext>
            </a:extLst>
          </p:cNvPr>
          <p:cNvSpPr>
            <a:spLocks noGrp="1"/>
          </p:cNvSpPr>
          <p:nvPr>
            <p:ph type="title"/>
          </p:nvPr>
        </p:nvSpPr>
        <p:spPr/>
        <p:txBody>
          <a:bodyPr/>
          <a:lstStyle/>
          <a:p>
            <a:r>
              <a:rPr lang="en-US" dirty="0"/>
              <a:t>Service-oriented architecture style</a:t>
            </a:r>
          </a:p>
        </p:txBody>
      </p:sp>
      <p:graphicFrame>
        <p:nvGraphicFramePr>
          <p:cNvPr id="4" name="Content Placeholder 3">
            <a:extLst>
              <a:ext uri="{FF2B5EF4-FFF2-40B4-BE49-F238E27FC236}">
                <a16:creationId xmlns:a16="http://schemas.microsoft.com/office/drawing/2014/main" id="{AF27DE7A-D0E7-B04A-883F-4E7E109F4675}"/>
              </a:ext>
            </a:extLst>
          </p:cNvPr>
          <p:cNvGraphicFramePr>
            <a:graphicFrameLocks noGrp="1"/>
          </p:cNvGraphicFramePr>
          <p:nvPr>
            <p:ph idx="1"/>
            <p:extLst>
              <p:ext uri="{D42A27DB-BD31-4B8C-83A1-F6EECF244321}">
                <p14:modId xmlns:p14="http://schemas.microsoft.com/office/powerpoint/2010/main" val="2705672058"/>
              </p:ext>
            </p:extLst>
          </p:nvPr>
        </p:nvGraphicFramePr>
        <p:xfrm>
          <a:off x="838200" y="1825625"/>
          <a:ext cx="10515600" cy="5003800"/>
        </p:xfrm>
        <a:graphic>
          <a:graphicData uri="http://schemas.openxmlformats.org/drawingml/2006/table">
            <a:tbl>
              <a:tblPr firstCol="1">
                <a:tableStyleId>{2D5ABB26-0587-4C30-8999-92F81FD0307C}</a:tableStyleId>
              </a:tblPr>
              <a:tblGrid>
                <a:gridCol w="2223977">
                  <a:extLst>
                    <a:ext uri="{9D8B030D-6E8A-4147-A177-3AD203B41FA5}">
                      <a16:colId xmlns:a16="http://schemas.microsoft.com/office/drawing/2014/main" val="4029780457"/>
                    </a:ext>
                  </a:extLst>
                </a:gridCol>
                <a:gridCol w="8291623">
                  <a:extLst>
                    <a:ext uri="{9D8B030D-6E8A-4147-A177-3AD203B41FA5}">
                      <a16:colId xmlns:a16="http://schemas.microsoft.com/office/drawing/2014/main" val="1750508341"/>
                    </a:ext>
                  </a:extLst>
                </a:gridCol>
              </a:tblGrid>
              <a:tr h="370840">
                <a:tc>
                  <a:txBody>
                    <a:bodyPr/>
                    <a:lstStyle/>
                    <a:p>
                      <a:r>
                        <a:rPr lang="en-US" sz="1400" b="1" dirty="0"/>
                        <a:t>Elements</a:t>
                      </a:r>
                    </a:p>
                  </a:txBody>
                  <a:tcPr>
                    <a:lnT w="12700" cap="flat" cmpd="sng" algn="ctr">
                      <a:solidFill>
                        <a:schemeClr val="tx1"/>
                      </a:solidFill>
                      <a:prstDash val="solid"/>
                      <a:round/>
                      <a:headEnd type="none" w="med" len="med"/>
                      <a:tailEnd type="none" w="med" len="med"/>
                    </a:lnT>
                  </a:tcPr>
                </a:tc>
                <a:tc>
                  <a:txBody>
                    <a:bodyPr/>
                    <a:lstStyle/>
                    <a:p>
                      <a:pPr marL="285750" indent="-285750">
                        <a:buFont typeface="Arial" panose="020B0604020202020204" pitchFamily="34" charset="0"/>
                        <a:buChar char="•"/>
                      </a:pPr>
                      <a:r>
                        <a:rPr lang="en-US" sz="1400" i="1" dirty="0"/>
                        <a:t>Service providers</a:t>
                      </a:r>
                      <a:r>
                        <a:rPr lang="en-US" sz="1400" dirty="0"/>
                        <a:t>, which provide one or more services through published interfaces. Properties will vary with the implementation technology (such as EJB or </a:t>
                      </a:r>
                      <a:r>
                        <a:rPr lang="en-US" sz="1400" dirty="0" err="1"/>
                        <a:t>ASP.Net</a:t>
                      </a:r>
                      <a:r>
                        <a:rPr lang="en-US" sz="1400" dirty="0"/>
                        <a:t>) but may include performance, authorization constraints, availability, and cost. In some cases these properties are specified in a service-level agreement (SLA)</a:t>
                      </a:r>
                    </a:p>
                    <a:p>
                      <a:pPr marL="285750" indent="-285750">
                        <a:buFont typeface="Arial" panose="020B0604020202020204" pitchFamily="34" charset="0"/>
                        <a:buChar char="•"/>
                      </a:pPr>
                      <a:r>
                        <a:rPr lang="en-US" sz="1400" dirty="0"/>
                        <a:t>Service consumers, which invoke services directly or through an intermediary</a:t>
                      </a:r>
                    </a:p>
                    <a:p>
                      <a:pPr marL="285750" indent="-285750">
                        <a:buFont typeface="Arial" panose="020B0604020202020204" pitchFamily="34" charset="0"/>
                        <a:buChar char="•"/>
                      </a:pPr>
                      <a:r>
                        <a:rPr lang="en-US" sz="1400" dirty="0"/>
                        <a:t>ESB, which is an intermediary element that can route and transform messages between service providers and consumers</a:t>
                      </a:r>
                    </a:p>
                    <a:p>
                      <a:pPr marL="285750" indent="-285750">
                        <a:buFont typeface="Arial" panose="020B0604020202020204" pitchFamily="34" charset="0"/>
                        <a:buChar char="•"/>
                      </a:pPr>
                      <a:r>
                        <a:rPr lang="en-US" sz="1400" dirty="0"/>
                        <a:t>Registry of services, which may be used by providers to register their services and by consumers to query and discover services at runtime</a:t>
                      </a:r>
                    </a:p>
                    <a:p>
                      <a:pPr marL="285750" indent="-285750">
                        <a:buFont typeface="Arial" panose="020B0604020202020204" pitchFamily="34" charset="0"/>
                        <a:buChar char="•"/>
                      </a:pPr>
                      <a:r>
                        <a:rPr lang="en-US" sz="1400" dirty="0"/>
                        <a:t>…</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167312705"/>
                  </a:ext>
                </a:extLst>
              </a:tr>
              <a:tr h="370840">
                <a:tc>
                  <a:txBody>
                    <a:bodyPr/>
                    <a:lstStyle/>
                    <a:p>
                      <a:r>
                        <a:rPr lang="en-US" sz="1400" b="1" dirty="0"/>
                        <a:t>Relations</a:t>
                      </a:r>
                    </a:p>
                  </a:txBody>
                  <a:tcPr/>
                </a:tc>
                <a:tc>
                  <a:txBody>
                    <a:bodyPr/>
                    <a:lstStyle/>
                    <a:p>
                      <a:r>
                        <a:rPr lang="en-US" sz="1400" dirty="0"/>
                        <a:t>Attachment of the different kinds of ports available to the respective connectors</a:t>
                      </a:r>
                    </a:p>
                  </a:txBody>
                  <a:tcPr/>
                </a:tc>
                <a:extLst>
                  <a:ext uri="{0D108BD9-81ED-4DB2-BD59-A6C34878D82A}">
                    <a16:rowId xmlns:a16="http://schemas.microsoft.com/office/drawing/2014/main" val="16824829"/>
                  </a:ext>
                </a:extLst>
              </a:tr>
              <a:tr h="370840">
                <a:tc>
                  <a:txBody>
                    <a:bodyPr/>
                    <a:lstStyle/>
                    <a:p>
                      <a:r>
                        <a:rPr lang="en-US" sz="1400" b="1" dirty="0"/>
                        <a:t>Computational models</a:t>
                      </a:r>
                    </a:p>
                  </a:txBody>
                  <a:tcPr/>
                </a:tc>
                <a:tc>
                  <a:txBody>
                    <a:bodyPr/>
                    <a:lstStyle/>
                    <a:p>
                      <a:r>
                        <a:rPr lang="en-US" sz="1400" dirty="0"/>
                        <a:t>Computation is achieved by a set of cooperating components that provide and/or consume services over a network. The computation is often described as a workflow model</a:t>
                      </a:r>
                    </a:p>
                  </a:txBody>
                  <a:tcPr/>
                </a:tc>
                <a:extLst>
                  <a:ext uri="{0D108BD9-81ED-4DB2-BD59-A6C34878D82A}">
                    <a16:rowId xmlns:a16="http://schemas.microsoft.com/office/drawing/2014/main" val="4070850680"/>
                  </a:ext>
                </a:extLst>
              </a:tr>
              <a:tr h="370840">
                <a:tc>
                  <a:txBody>
                    <a:bodyPr/>
                    <a:lstStyle/>
                    <a:p>
                      <a:r>
                        <a:rPr lang="en-US" sz="1400" b="1" dirty="0"/>
                        <a:t>Constraints</a:t>
                      </a:r>
                    </a:p>
                  </a:txBody>
                  <a:tcPr/>
                </a:tc>
                <a:tc>
                  <a:txBody>
                    <a:bodyPr/>
                    <a:lstStyle/>
                    <a:p>
                      <a:pPr marL="285750" indent="-285750">
                        <a:buFont typeface="Arial" panose="020B0604020202020204" pitchFamily="34" charset="0"/>
                        <a:buChar char="•"/>
                      </a:pPr>
                      <a:r>
                        <a:rPr lang="en-US" sz="1400" dirty="0"/>
                        <a:t>Service consumers are connected to service providers, but intermediary components (such as ESB, registry, or BPEL servers) may be used</a:t>
                      </a:r>
                    </a:p>
                    <a:p>
                      <a:pPr marL="285750" indent="-285750">
                        <a:buFont typeface="Arial" panose="020B0604020202020204" pitchFamily="34" charset="0"/>
                        <a:buChar char="•"/>
                      </a:pPr>
                      <a:r>
                        <a:rPr lang="en-US" sz="1400" dirty="0"/>
                        <a:t>ESBs lead to a hub-and-spoke topology</a:t>
                      </a:r>
                    </a:p>
                    <a:p>
                      <a:pPr marL="285750" indent="-285750">
                        <a:buFont typeface="Arial" panose="020B0604020202020204" pitchFamily="34" charset="0"/>
                        <a:buChar char="•"/>
                      </a:pPr>
                      <a:r>
                        <a:rPr lang="en-US" sz="1400" dirty="0"/>
                        <a:t>Service providers may be service consumers</a:t>
                      </a:r>
                    </a:p>
                    <a:p>
                      <a:pPr marL="285750" indent="-285750">
                        <a:buFont typeface="Arial" panose="020B0604020202020204" pitchFamily="34" charset="0"/>
                        <a:buChar char="•"/>
                      </a:pPr>
                      <a:r>
                        <a:rPr lang="en-US" sz="1400" dirty="0"/>
                        <a:t>Specific SOA patterns impose additional constraints</a:t>
                      </a:r>
                    </a:p>
                  </a:txBody>
                  <a:tcPr/>
                </a:tc>
                <a:extLst>
                  <a:ext uri="{0D108BD9-81ED-4DB2-BD59-A6C34878D82A}">
                    <a16:rowId xmlns:a16="http://schemas.microsoft.com/office/drawing/2014/main" val="2553142133"/>
                  </a:ext>
                </a:extLst>
              </a:tr>
              <a:tr h="370840">
                <a:tc>
                  <a:txBody>
                    <a:bodyPr/>
                    <a:lstStyle/>
                    <a:p>
                      <a:r>
                        <a:rPr lang="en-US" sz="1400" b="1" dirty="0"/>
                        <a:t>What it’s for</a:t>
                      </a:r>
                    </a:p>
                  </a:txBody>
                  <a:tcPr>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sz="1400" dirty="0"/>
                        <a:t>Allowing interoperability of distributed components running on different platforms or across the internet</a:t>
                      </a:r>
                    </a:p>
                    <a:p>
                      <a:pPr marL="285750" indent="-285750">
                        <a:buFont typeface="Arial" panose="020B0604020202020204" pitchFamily="34" charset="0"/>
                        <a:buChar char="•"/>
                      </a:pPr>
                      <a:r>
                        <a:rPr lang="en-US" sz="1400" dirty="0"/>
                        <a:t>Integrating legacy systems</a:t>
                      </a:r>
                    </a:p>
                    <a:p>
                      <a:pPr marL="285750" indent="-285750">
                        <a:buFont typeface="Arial" panose="020B0604020202020204" pitchFamily="34" charset="0"/>
                        <a:buChar char="•"/>
                      </a:pPr>
                      <a:r>
                        <a:rPr lang="en-US" sz="1400" dirty="0"/>
                        <a:t>Allowing dynamic reconfiguration</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674575"/>
                  </a:ext>
                </a:extLst>
              </a:tr>
            </a:tbl>
          </a:graphicData>
        </a:graphic>
      </p:graphicFrame>
    </p:spTree>
    <p:extLst>
      <p:ext uri="{BB962C8B-B14F-4D97-AF65-F5344CB8AC3E}">
        <p14:creationId xmlns:p14="http://schemas.microsoft.com/office/powerpoint/2010/main" val="15122212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01086-DE98-1745-8E18-2A133E4D46AD}"/>
              </a:ext>
            </a:extLst>
          </p:cNvPr>
          <p:cNvSpPr>
            <a:spLocks noGrp="1"/>
          </p:cNvSpPr>
          <p:nvPr>
            <p:ph type="title"/>
          </p:nvPr>
        </p:nvSpPr>
        <p:spPr/>
        <p:txBody>
          <a:bodyPr/>
          <a:lstStyle/>
          <a:p>
            <a:r>
              <a:rPr lang="en-US" dirty="0"/>
              <a:t>Publish-subscribe style</a:t>
            </a:r>
          </a:p>
        </p:txBody>
      </p:sp>
      <p:graphicFrame>
        <p:nvGraphicFramePr>
          <p:cNvPr id="4" name="Content Placeholder 3">
            <a:extLst>
              <a:ext uri="{FF2B5EF4-FFF2-40B4-BE49-F238E27FC236}">
                <a16:creationId xmlns:a16="http://schemas.microsoft.com/office/drawing/2014/main" id="{AF27DE7A-D0E7-B04A-883F-4E7E109F4675}"/>
              </a:ext>
            </a:extLst>
          </p:cNvPr>
          <p:cNvGraphicFramePr>
            <a:graphicFrameLocks noGrp="1"/>
          </p:cNvGraphicFramePr>
          <p:nvPr>
            <p:ph idx="1"/>
            <p:extLst>
              <p:ext uri="{D42A27DB-BD31-4B8C-83A1-F6EECF244321}">
                <p14:modId xmlns:p14="http://schemas.microsoft.com/office/powerpoint/2010/main" val="2205818306"/>
              </p:ext>
            </p:extLst>
          </p:nvPr>
        </p:nvGraphicFramePr>
        <p:xfrm>
          <a:off x="838200" y="1825625"/>
          <a:ext cx="10515600" cy="4602480"/>
        </p:xfrm>
        <a:graphic>
          <a:graphicData uri="http://schemas.openxmlformats.org/drawingml/2006/table">
            <a:tbl>
              <a:tblPr firstCol="1">
                <a:tableStyleId>{2D5ABB26-0587-4C30-8999-92F81FD0307C}</a:tableStyleId>
              </a:tblPr>
              <a:tblGrid>
                <a:gridCol w="2223977">
                  <a:extLst>
                    <a:ext uri="{9D8B030D-6E8A-4147-A177-3AD203B41FA5}">
                      <a16:colId xmlns:a16="http://schemas.microsoft.com/office/drawing/2014/main" val="4029780457"/>
                    </a:ext>
                  </a:extLst>
                </a:gridCol>
                <a:gridCol w="8291623">
                  <a:extLst>
                    <a:ext uri="{9D8B030D-6E8A-4147-A177-3AD203B41FA5}">
                      <a16:colId xmlns:a16="http://schemas.microsoft.com/office/drawing/2014/main" val="1750508341"/>
                    </a:ext>
                  </a:extLst>
                </a:gridCol>
              </a:tblGrid>
              <a:tr h="370840">
                <a:tc>
                  <a:txBody>
                    <a:bodyPr/>
                    <a:lstStyle/>
                    <a:p>
                      <a:r>
                        <a:rPr lang="en-US" sz="1600" b="1" dirty="0"/>
                        <a:t>Elements</a:t>
                      </a:r>
                    </a:p>
                  </a:txBody>
                  <a:tcPr>
                    <a:lnT w="12700" cap="flat" cmpd="sng" algn="ctr">
                      <a:solidFill>
                        <a:schemeClr val="tx1"/>
                      </a:solidFill>
                      <a:prstDash val="solid"/>
                      <a:round/>
                      <a:headEnd type="none" w="med" len="med"/>
                      <a:tailEnd type="none" w="med" len="med"/>
                    </a:lnT>
                  </a:tcPr>
                </a:tc>
                <a:tc>
                  <a:txBody>
                    <a:bodyPr/>
                    <a:lstStyle/>
                    <a:p>
                      <a:pPr marL="285750" indent="-285750">
                        <a:buFont typeface="Arial" panose="020B0604020202020204" pitchFamily="34" charset="0"/>
                        <a:buChar char="•"/>
                      </a:pPr>
                      <a:r>
                        <a:rPr lang="en-US" sz="1600" dirty="0"/>
                        <a:t>Any C&amp;C component with at least one publish or subscribe port. Properties vary, but they should include which events are announced and/or subscribed to, and the conditions under which an announcer is blocked</a:t>
                      </a:r>
                    </a:p>
                    <a:p>
                      <a:pPr marL="285750" indent="-285750">
                        <a:buFont typeface="Arial" panose="020B0604020202020204" pitchFamily="34" charset="0"/>
                        <a:buChar char="•"/>
                      </a:pPr>
                      <a:r>
                        <a:rPr lang="en-US" sz="1600" i="1" dirty="0"/>
                        <a:t>Publish-subscribe connector</a:t>
                      </a:r>
                      <a:r>
                        <a:rPr lang="en-US" sz="1600" dirty="0"/>
                        <a:t>, which will have announce and listen roles for components that wish to publish and/or subscribe to events</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167312705"/>
                  </a:ext>
                </a:extLst>
              </a:tr>
              <a:tr h="370840">
                <a:tc>
                  <a:txBody>
                    <a:bodyPr/>
                    <a:lstStyle/>
                    <a:p>
                      <a:r>
                        <a:rPr lang="en-US" sz="1600" b="1" dirty="0"/>
                        <a:t>Relations</a:t>
                      </a:r>
                    </a:p>
                  </a:txBody>
                  <a:tcPr/>
                </a:tc>
                <a:tc>
                  <a:txBody>
                    <a:bodyPr/>
                    <a:lstStyle/>
                    <a:p>
                      <a:r>
                        <a:rPr lang="en-US" sz="1600" i="1" dirty="0"/>
                        <a:t>Attachment</a:t>
                      </a:r>
                      <a:r>
                        <a:rPr lang="en-US" sz="1600" dirty="0"/>
                        <a:t> relation associates components with the publish-subscribe connector by prescribing which components announce events and which components have registered the receive events</a:t>
                      </a:r>
                    </a:p>
                  </a:txBody>
                  <a:tcPr/>
                </a:tc>
                <a:extLst>
                  <a:ext uri="{0D108BD9-81ED-4DB2-BD59-A6C34878D82A}">
                    <a16:rowId xmlns:a16="http://schemas.microsoft.com/office/drawing/2014/main" val="16824829"/>
                  </a:ext>
                </a:extLst>
              </a:tr>
              <a:tr h="370840">
                <a:tc>
                  <a:txBody>
                    <a:bodyPr/>
                    <a:lstStyle/>
                    <a:p>
                      <a:r>
                        <a:rPr lang="en-US" sz="1600" b="1" dirty="0"/>
                        <a:t>Computational models</a:t>
                      </a:r>
                    </a:p>
                  </a:txBody>
                  <a:tcPr/>
                </a:tc>
                <a:tc>
                  <a:txBody>
                    <a:bodyPr/>
                    <a:lstStyle/>
                    <a:p>
                      <a:r>
                        <a:rPr lang="en-US" sz="1600" dirty="0"/>
                        <a:t>Components subscribe to events. When an event is announced by a component, the connector dispatches the event to all subscribers</a:t>
                      </a:r>
                    </a:p>
                  </a:txBody>
                  <a:tcPr/>
                </a:tc>
                <a:extLst>
                  <a:ext uri="{0D108BD9-81ED-4DB2-BD59-A6C34878D82A}">
                    <a16:rowId xmlns:a16="http://schemas.microsoft.com/office/drawing/2014/main" val="4070850680"/>
                  </a:ext>
                </a:extLst>
              </a:tr>
              <a:tr h="370840">
                <a:tc>
                  <a:txBody>
                    <a:bodyPr/>
                    <a:lstStyle/>
                    <a:p>
                      <a:r>
                        <a:rPr lang="en-US" sz="1600" b="1" dirty="0"/>
                        <a:t>Constraints</a:t>
                      </a:r>
                    </a:p>
                  </a:txBody>
                  <a:tcPr/>
                </a:tc>
                <a:tc>
                  <a:txBody>
                    <a:bodyPr/>
                    <a:lstStyle/>
                    <a:p>
                      <a:r>
                        <a:rPr lang="en-US" sz="1600" dirty="0"/>
                        <a:t>All components are connected to an event distributor that may be viewed as either a bus – that is, a connector – or a component. Publish ports are attached to announce roles, and subscribe ports are attached to listen roles. Constraints may restrict which components can listen to which events, whether a component can listen to its own events, and how many publish-subscribe connectors can exist within a system</a:t>
                      </a:r>
                    </a:p>
                  </a:txBody>
                  <a:tcPr/>
                </a:tc>
                <a:extLst>
                  <a:ext uri="{0D108BD9-81ED-4DB2-BD59-A6C34878D82A}">
                    <a16:rowId xmlns:a16="http://schemas.microsoft.com/office/drawing/2014/main" val="2553142133"/>
                  </a:ext>
                </a:extLst>
              </a:tr>
              <a:tr h="370840">
                <a:tc>
                  <a:txBody>
                    <a:bodyPr/>
                    <a:lstStyle/>
                    <a:p>
                      <a:r>
                        <a:rPr lang="en-US" sz="1600" b="1" dirty="0"/>
                        <a:t>What it’s for</a:t>
                      </a:r>
                    </a:p>
                  </a:txBody>
                  <a:tcPr>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sz="1600" dirty="0"/>
                        <a:t>Sending events to unknown recipients, isolating event producers from event consumers</a:t>
                      </a:r>
                    </a:p>
                    <a:p>
                      <a:pPr marL="285750" indent="-285750">
                        <a:buFont typeface="Arial" panose="020B0604020202020204" pitchFamily="34" charset="0"/>
                        <a:buChar char="•"/>
                      </a:pPr>
                      <a:r>
                        <a:rPr lang="en-US" sz="1600" dirty="0"/>
                        <a:t>Providing core functionality for GUI frameworks, mailing lists, bulletin boards, and social networks</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674575"/>
                  </a:ext>
                </a:extLst>
              </a:tr>
            </a:tbl>
          </a:graphicData>
        </a:graphic>
      </p:graphicFrame>
    </p:spTree>
    <p:extLst>
      <p:ext uri="{BB962C8B-B14F-4D97-AF65-F5344CB8AC3E}">
        <p14:creationId xmlns:p14="http://schemas.microsoft.com/office/powerpoint/2010/main" val="3631267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01086-DE98-1745-8E18-2A133E4D46AD}"/>
              </a:ext>
            </a:extLst>
          </p:cNvPr>
          <p:cNvSpPr>
            <a:spLocks noGrp="1"/>
          </p:cNvSpPr>
          <p:nvPr>
            <p:ph type="title"/>
          </p:nvPr>
        </p:nvSpPr>
        <p:spPr/>
        <p:txBody>
          <a:bodyPr/>
          <a:lstStyle/>
          <a:p>
            <a:r>
              <a:rPr lang="en-US" dirty="0"/>
              <a:t>Shared-data style</a:t>
            </a:r>
          </a:p>
        </p:txBody>
      </p:sp>
      <p:graphicFrame>
        <p:nvGraphicFramePr>
          <p:cNvPr id="4" name="Content Placeholder 3">
            <a:extLst>
              <a:ext uri="{FF2B5EF4-FFF2-40B4-BE49-F238E27FC236}">
                <a16:creationId xmlns:a16="http://schemas.microsoft.com/office/drawing/2014/main" id="{AF27DE7A-D0E7-B04A-883F-4E7E109F4675}"/>
              </a:ext>
            </a:extLst>
          </p:cNvPr>
          <p:cNvGraphicFramePr>
            <a:graphicFrameLocks noGrp="1"/>
          </p:cNvGraphicFramePr>
          <p:nvPr>
            <p:ph idx="1"/>
            <p:extLst>
              <p:ext uri="{D42A27DB-BD31-4B8C-83A1-F6EECF244321}">
                <p14:modId xmlns:p14="http://schemas.microsoft.com/office/powerpoint/2010/main" val="3271428727"/>
              </p:ext>
            </p:extLst>
          </p:nvPr>
        </p:nvGraphicFramePr>
        <p:xfrm>
          <a:off x="838200" y="1825625"/>
          <a:ext cx="10515600" cy="4302760"/>
        </p:xfrm>
        <a:graphic>
          <a:graphicData uri="http://schemas.openxmlformats.org/drawingml/2006/table">
            <a:tbl>
              <a:tblPr firstCol="1">
                <a:tableStyleId>{2D5ABB26-0587-4C30-8999-92F81FD0307C}</a:tableStyleId>
              </a:tblPr>
              <a:tblGrid>
                <a:gridCol w="2223977">
                  <a:extLst>
                    <a:ext uri="{9D8B030D-6E8A-4147-A177-3AD203B41FA5}">
                      <a16:colId xmlns:a16="http://schemas.microsoft.com/office/drawing/2014/main" val="4029780457"/>
                    </a:ext>
                  </a:extLst>
                </a:gridCol>
                <a:gridCol w="8291623">
                  <a:extLst>
                    <a:ext uri="{9D8B030D-6E8A-4147-A177-3AD203B41FA5}">
                      <a16:colId xmlns:a16="http://schemas.microsoft.com/office/drawing/2014/main" val="1750508341"/>
                    </a:ext>
                  </a:extLst>
                </a:gridCol>
              </a:tblGrid>
              <a:tr h="370840">
                <a:tc>
                  <a:txBody>
                    <a:bodyPr/>
                    <a:lstStyle/>
                    <a:p>
                      <a:r>
                        <a:rPr lang="en-US" b="1" dirty="0"/>
                        <a:t>Elements</a:t>
                      </a:r>
                    </a:p>
                  </a:txBody>
                  <a:tcPr>
                    <a:lnT w="12700" cap="flat" cmpd="sng" algn="ctr">
                      <a:solidFill>
                        <a:schemeClr val="tx1"/>
                      </a:solidFill>
                      <a:prstDash val="solid"/>
                      <a:round/>
                      <a:headEnd type="none" w="med" len="med"/>
                      <a:tailEnd type="none" w="med" len="med"/>
                    </a:lnT>
                  </a:tcPr>
                </a:tc>
                <a:tc>
                  <a:txBody>
                    <a:bodyPr/>
                    <a:lstStyle/>
                    <a:p>
                      <a:pPr marL="285750" indent="-285750">
                        <a:buFont typeface="Arial" panose="020B0604020202020204" pitchFamily="34" charset="0"/>
                        <a:buChar char="•"/>
                      </a:pPr>
                      <a:r>
                        <a:rPr lang="en-US" i="1" dirty="0"/>
                        <a:t>Repository component</a:t>
                      </a:r>
                      <a:r>
                        <a:rPr lang="en-US" dirty="0"/>
                        <a:t>. Properties include types of data stored, data performance-oriented properties, data distribution, number of accessors permitted</a:t>
                      </a:r>
                    </a:p>
                    <a:p>
                      <a:pPr marL="285750" indent="-285750">
                        <a:buFont typeface="Arial" panose="020B0604020202020204" pitchFamily="34" charset="0"/>
                        <a:buChar char="•"/>
                      </a:pPr>
                      <a:r>
                        <a:rPr lang="en-US" i="1" dirty="0"/>
                        <a:t>Data accessor component</a:t>
                      </a:r>
                    </a:p>
                    <a:p>
                      <a:pPr marL="285750" indent="-285750">
                        <a:buFont typeface="Arial" panose="020B0604020202020204" pitchFamily="34" charset="0"/>
                        <a:buChar char="•"/>
                      </a:pPr>
                      <a:r>
                        <a:rPr lang="en-US" i="1" dirty="0"/>
                        <a:t>Data reading and writing connector</a:t>
                      </a:r>
                      <a:r>
                        <a:rPr lang="en-US" dirty="0"/>
                        <a:t>. An important property is whether the connector is transactional or not</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167312705"/>
                  </a:ext>
                </a:extLst>
              </a:tr>
              <a:tr h="370840">
                <a:tc>
                  <a:txBody>
                    <a:bodyPr/>
                    <a:lstStyle/>
                    <a:p>
                      <a:r>
                        <a:rPr lang="en-US" b="1" dirty="0"/>
                        <a:t>Relations</a:t>
                      </a:r>
                    </a:p>
                  </a:txBody>
                  <a:tcPr/>
                </a:tc>
                <a:tc>
                  <a:txBody>
                    <a:bodyPr/>
                    <a:lstStyle/>
                    <a:p>
                      <a:r>
                        <a:rPr lang="en-US" i="1" dirty="0"/>
                        <a:t>Attachment</a:t>
                      </a:r>
                      <a:r>
                        <a:rPr lang="en-US" dirty="0"/>
                        <a:t> relation determines which data accessors are connected to which data repositories</a:t>
                      </a:r>
                    </a:p>
                  </a:txBody>
                  <a:tcPr/>
                </a:tc>
                <a:extLst>
                  <a:ext uri="{0D108BD9-81ED-4DB2-BD59-A6C34878D82A}">
                    <a16:rowId xmlns:a16="http://schemas.microsoft.com/office/drawing/2014/main" val="16824829"/>
                  </a:ext>
                </a:extLst>
              </a:tr>
              <a:tr h="370840">
                <a:tc>
                  <a:txBody>
                    <a:bodyPr/>
                    <a:lstStyle/>
                    <a:p>
                      <a:r>
                        <a:rPr lang="en-US" b="1" dirty="0"/>
                        <a:t>Computational models</a:t>
                      </a:r>
                    </a:p>
                  </a:txBody>
                  <a:tcPr/>
                </a:tc>
                <a:tc>
                  <a:txBody>
                    <a:bodyPr/>
                    <a:lstStyle/>
                    <a:p>
                      <a:r>
                        <a:rPr lang="en-US" dirty="0"/>
                        <a:t>Communication between data accessors is mediated by a shared-data store. Control may be initiated by the data accessors or the data store. Data is made persistent by the data store</a:t>
                      </a:r>
                    </a:p>
                  </a:txBody>
                  <a:tcPr/>
                </a:tc>
                <a:extLst>
                  <a:ext uri="{0D108BD9-81ED-4DB2-BD59-A6C34878D82A}">
                    <a16:rowId xmlns:a16="http://schemas.microsoft.com/office/drawing/2014/main" val="4070850680"/>
                  </a:ext>
                </a:extLst>
              </a:tr>
              <a:tr h="370840">
                <a:tc>
                  <a:txBody>
                    <a:bodyPr/>
                    <a:lstStyle/>
                    <a:p>
                      <a:r>
                        <a:rPr lang="en-US" b="1" dirty="0"/>
                        <a:t>Constraints</a:t>
                      </a:r>
                    </a:p>
                  </a:txBody>
                  <a:tcPr/>
                </a:tc>
                <a:tc>
                  <a:txBody>
                    <a:bodyPr/>
                    <a:lstStyle/>
                    <a:p>
                      <a:r>
                        <a:rPr lang="en-US" dirty="0"/>
                        <a:t>Data accessors interact with the data store(s)</a:t>
                      </a:r>
                    </a:p>
                  </a:txBody>
                  <a:tcPr/>
                </a:tc>
                <a:extLst>
                  <a:ext uri="{0D108BD9-81ED-4DB2-BD59-A6C34878D82A}">
                    <a16:rowId xmlns:a16="http://schemas.microsoft.com/office/drawing/2014/main" val="2553142133"/>
                  </a:ext>
                </a:extLst>
              </a:tr>
              <a:tr h="370840">
                <a:tc>
                  <a:txBody>
                    <a:bodyPr/>
                    <a:lstStyle/>
                    <a:p>
                      <a:r>
                        <a:rPr lang="en-US" b="1" dirty="0"/>
                        <a:t>What it’s for</a:t>
                      </a:r>
                    </a:p>
                  </a:txBody>
                  <a:tcPr>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dirty="0"/>
                        <a:t>Allowing multiple components to access persistent data</a:t>
                      </a:r>
                    </a:p>
                    <a:p>
                      <a:pPr marL="285750" indent="-285750">
                        <a:buFont typeface="Arial" panose="020B0604020202020204" pitchFamily="34" charset="0"/>
                        <a:buChar char="•"/>
                      </a:pPr>
                      <a:r>
                        <a:rPr lang="en-US" dirty="0"/>
                        <a:t>Providing enhanced modifiability by decoupling data producers from data consumers</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674575"/>
                  </a:ext>
                </a:extLst>
              </a:tr>
            </a:tbl>
          </a:graphicData>
        </a:graphic>
      </p:graphicFrame>
    </p:spTree>
    <p:extLst>
      <p:ext uri="{BB962C8B-B14F-4D97-AF65-F5344CB8AC3E}">
        <p14:creationId xmlns:p14="http://schemas.microsoft.com/office/powerpoint/2010/main" val="500576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C3877-8BCD-BB4A-A6EE-AD81D095CBCE}"/>
              </a:ext>
            </a:extLst>
          </p:cNvPr>
          <p:cNvSpPr>
            <a:spLocks noGrp="1"/>
          </p:cNvSpPr>
          <p:nvPr>
            <p:ph type="title"/>
          </p:nvPr>
        </p:nvSpPr>
        <p:spPr/>
        <p:txBody>
          <a:bodyPr/>
          <a:lstStyle/>
          <a:p>
            <a:r>
              <a:rPr lang="en-US" dirty="0"/>
              <a:t>Three categories of architecture (doc) styles</a:t>
            </a:r>
          </a:p>
        </p:txBody>
      </p:sp>
      <p:sp>
        <p:nvSpPr>
          <p:cNvPr id="3" name="Content Placeholder 2">
            <a:extLst>
              <a:ext uri="{FF2B5EF4-FFF2-40B4-BE49-F238E27FC236}">
                <a16:creationId xmlns:a16="http://schemas.microsoft.com/office/drawing/2014/main" id="{D086ABA4-81E7-DB4B-AA77-C0286CA8B205}"/>
              </a:ext>
            </a:extLst>
          </p:cNvPr>
          <p:cNvSpPr>
            <a:spLocks noGrp="1"/>
          </p:cNvSpPr>
          <p:nvPr>
            <p:ph idx="1"/>
          </p:nvPr>
        </p:nvSpPr>
        <p:spPr/>
        <p:txBody>
          <a:bodyPr/>
          <a:lstStyle/>
          <a:p>
            <a:pPr marL="0" indent="0">
              <a:buNone/>
            </a:pPr>
            <a:r>
              <a:rPr lang="en-US" dirty="0"/>
              <a:t>Module styles</a:t>
            </a:r>
          </a:p>
          <a:p>
            <a:pPr marL="0" indent="0">
              <a:buNone/>
            </a:pPr>
            <a:r>
              <a:rPr lang="en-US" dirty="0"/>
              <a:t>Component and connector styles</a:t>
            </a:r>
          </a:p>
          <a:p>
            <a:pPr marL="0" indent="0">
              <a:buNone/>
            </a:pPr>
            <a:r>
              <a:rPr lang="en-US" dirty="0"/>
              <a:t>Allocation styles</a:t>
            </a:r>
          </a:p>
        </p:txBody>
      </p:sp>
    </p:spTree>
    <p:extLst>
      <p:ext uri="{BB962C8B-B14F-4D97-AF65-F5344CB8AC3E}">
        <p14:creationId xmlns:p14="http://schemas.microsoft.com/office/powerpoint/2010/main" val="1427352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8723D5-663D-8447-85A6-41DAC37F4423}"/>
              </a:ext>
            </a:extLst>
          </p:cNvPr>
          <p:cNvSpPr>
            <a:spLocks noGrp="1"/>
          </p:cNvSpPr>
          <p:nvPr>
            <p:ph type="title"/>
          </p:nvPr>
        </p:nvSpPr>
        <p:spPr/>
        <p:txBody>
          <a:bodyPr/>
          <a:lstStyle/>
          <a:p>
            <a:r>
              <a:rPr lang="en-US" dirty="0"/>
              <a:t>Allocation styles</a:t>
            </a:r>
          </a:p>
        </p:txBody>
      </p:sp>
      <p:sp>
        <p:nvSpPr>
          <p:cNvPr id="5" name="Text Placeholder 4">
            <a:extLst>
              <a:ext uri="{FF2B5EF4-FFF2-40B4-BE49-F238E27FC236}">
                <a16:creationId xmlns:a16="http://schemas.microsoft.com/office/drawing/2014/main" id="{B928F3C4-84BA-DF44-8BB4-469602DA2FD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164749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01086-DE98-1745-8E18-2A133E4D46AD}"/>
              </a:ext>
            </a:extLst>
          </p:cNvPr>
          <p:cNvSpPr>
            <a:spLocks noGrp="1"/>
          </p:cNvSpPr>
          <p:nvPr>
            <p:ph type="title"/>
          </p:nvPr>
        </p:nvSpPr>
        <p:spPr/>
        <p:txBody>
          <a:bodyPr/>
          <a:lstStyle/>
          <a:p>
            <a:r>
              <a:rPr lang="en-US" dirty="0"/>
              <a:t>Allocation summary</a:t>
            </a:r>
          </a:p>
        </p:txBody>
      </p:sp>
      <p:graphicFrame>
        <p:nvGraphicFramePr>
          <p:cNvPr id="4" name="Content Placeholder 3">
            <a:extLst>
              <a:ext uri="{FF2B5EF4-FFF2-40B4-BE49-F238E27FC236}">
                <a16:creationId xmlns:a16="http://schemas.microsoft.com/office/drawing/2014/main" id="{AF27DE7A-D0E7-B04A-883F-4E7E109F4675}"/>
              </a:ext>
            </a:extLst>
          </p:cNvPr>
          <p:cNvGraphicFramePr>
            <a:graphicFrameLocks noGrp="1"/>
          </p:cNvGraphicFramePr>
          <p:nvPr>
            <p:ph idx="1"/>
            <p:extLst>
              <p:ext uri="{D42A27DB-BD31-4B8C-83A1-F6EECF244321}">
                <p14:modId xmlns:p14="http://schemas.microsoft.com/office/powerpoint/2010/main" val="2783436487"/>
              </p:ext>
            </p:extLst>
          </p:nvPr>
        </p:nvGraphicFramePr>
        <p:xfrm>
          <a:off x="838200" y="1825625"/>
          <a:ext cx="10515600" cy="2565400"/>
        </p:xfrm>
        <a:graphic>
          <a:graphicData uri="http://schemas.openxmlformats.org/drawingml/2006/table">
            <a:tbl>
              <a:tblPr firstCol="1">
                <a:tableStyleId>{2D5ABB26-0587-4C30-8999-92F81FD0307C}</a:tableStyleId>
              </a:tblPr>
              <a:tblGrid>
                <a:gridCol w="2223977">
                  <a:extLst>
                    <a:ext uri="{9D8B030D-6E8A-4147-A177-3AD203B41FA5}">
                      <a16:colId xmlns:a16="http://schemas.microsoft.com/office/drawing/2014/main" val="4029780457"/>
                    </a:ext>
                  </a:extLst>
                </a:gridCol>
                <a:gridCol w="8291623">
                  <a:extLst>
                    <a:ext uri="{9D8B030D-6E8A-4147-A177-3AD203B41FA5}">
                      <a16:colId xmlns:a16="http://schemas.microsoft.com/office/drawing/2014/main" val="1750508341"/>
                    </a:ext>
                  </a:extLst>
                </a:gridCol>
              </a:tblGrid>
              <a:tr h="370840">
                <a:tc>
                  <a:txBody>
                    <a:bodyPr/>
                    <a:lstStyle/>
                    <a:p>
                      <a:r>
                        <a:rPr lang="en-US" sz="1800" b="1" dirty="0"/>
                        <a:t>Overview</a:t>
                      </a:r>
                    </a:p>
                  </a:txBody>
                  <a:tcPr>
                    <a:lnT w="12700" cap="flat" cmpd="sng" algn="ctr">
                      <a:solidFill>
                        <a:schemeClr val="tx1"/>
                      </a:solidFill>
                      <a:prstDash val="solid"/>
                      <a:round/>
                      <a:headEnd type="none" w="med" len="med"/>
                      <a:tailEnd type="none" w="med" len="med"/>
                    </a:lnT>
                  </a:tcPr>
                </a:tc>
                <a:tc>
                  <a:txBody>
                    <a:bodyPr/>
                    <a:lstStyle/>
                    <a:p>
                      <a:pPr marL="0" indent="0">
                        <a:buFont typeface="Arial" panose="020B0604020202020204" pitchFamily="34" charset="0"/>
                        <a:buNone/>
                      </a:pPr>
                      <a:r>
                        <a:rPr lang="en-US" sz="1800" dirty="0"/>
                        <a:t>Allocation styles describe the mapping between the software architecture and its environment</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824829"/>
                  </a:ext>
                </a:extLst>
              </a:tr>
              <a:tr h="370840">
                <a:tc>
                  <a:txBody>
                    <a:bodyPr/>
                    <a:lstStyle/>
                    <a:p>
                      <a:r>
                        <a:rPr lang="en-US" sz="1800" b="1" dirty="0"/>
                        <a:t>Elements</a:t>
                      </a:r>
                    </a:p>
                  </a:txBody>
                  <a:tcPr/>
                </a:tc>
                <a:tc>
                  <a:txBody>
                    <a:bodyPr/>
                    <a:lstStyle/>
                    <a:p>
                      <a:pPr marL="0" indent="0">
                        <a:buFont typeface="Arial" panose="020B0604020202020204" pitchFamily="34" charset="0"/>
                        <a:buNone/>
                      </a:pPr>
                      <a:r>
                        <a:rPr lang="en-US" sz="1800" i="1" dirty="0"/>
                        <a:t>Software element </a:t>
                      </a:r>
                      <a:r>
                        <a:rPr lang="en-US" sz="1800" dirty="0"/>
                        <a:t>and </a:t>
                      </a:r>
                      <a:r>
                        <a:rPr lang="en-US" sz="1800" i="1" dirty="0"/>
                        <a:t>environmental element</a:t>
                      </a:r>
                      <a:r>
                        <a:rPr lang="en-US" sz="1800" dirty="0"/>
                        <a:t>. A software element has properties that are </a:t>
                      </a:r>
                      <a:r>
                        <a:rPr lang="en-US" sz="1800" i="1" dirty="0"/>
                        <a:t>required</a:t>
                      </a:r>
                      <a:r>
                        <a:rPr lang="en-US" sz="1800" dirty="0"/>
                        <a:t> of the environment. An environmental element has properties that are </a:t>
                      </a:r>
                      <a:r>
                        <a:rPr lang="en-US" sz="1800" i="1" dirty="0"/>
                        <a:t>provided</a:t>
                      </a:r>
                      <a:r>
                        <a:rPr lang="en-US" sz="1800" dirty="0"/>
                        <a:t> to the software</a:t>
                      </a:r>
                    </a:p>
                  </a:txBody>
                  <a:tcPr/>
                </a:tc>
                <a:extLst>
                  <a:ext uri="{0D108BD9-81ED-4DB2-BD59-A6C34878D82A}">
                    <a16:rowId xmlns:a16="http://schemas.microsoft.com/office/drawing/2014/main" val="4070850680"/>
                  </a:ext>
                </a:extLst>
              </a:tr>
              <a:tr h="370840">
                <a:tc>
                  <a:txBody>
                    <a:bodyPr/>
                    <a:lstStyle/>
                    <a:p>
                      <a:r>
                        <a:rPr lang="en-US" sz="1800" b="1" dirty="0"/>
                        <a:t>Relations</a:t>
                      </a:r>
                    </a:p>
                  </a:txBody>
                  <a:tcPr/>
                </a:tc>
                <a:tc>
                  <a:txBody>
                    <a:bodyPr/>
                    <a:lstStyle/>
                    <a:p>
                      <a:pPr marL="0" indent="0">
                        <a:buFont typeface="Arial" panose="020B0604020202020204" pitchFamily="34" charset="0"/>
                        <a:buNone/>
                      </a:pPr>
                      <a:r>
                        <a:rPr lang="en-US" sz="1800" dirty="0"/>
                        <a:t>Allocated-to. A software element is mapped (allocated to) an environmental element. Properties are dependent on the particular style</a:t>
                      </a:r>
                    </a:p>
                  </a:txBody>
                  <a:tcPr/>
                </a:tc>
                <a:extLst>
                  <a:ext uri="{0D108BD9-81ED-4DB2-BD59-A6C34878D82A}">
                    <a16:rowId xmlns:a16="http://schemas.microsoft.com/office/drawing/2014/main" val="2553142133"/>
                  </a:ext>
                </a:extLst>
              </a:tr>
              <a:tr h="370840">
                <a:tc>
                  <a:txBody>
                    <a:bodyPr/>
                    <a:lstStyle/>
                    <a:p>
                      <a:r>
                        <a:rPr lang="en-US" sz="1800" b="1" dirty="0"/>
                        <a:t>Constraints</a:t>
                      </a:r>
                    </a:p>
                  </a:txBody>
                  <a:tcPr>
                    <a:lnB w="12700" cap="flat" cmpd="sng" algn="ctr">
                      <a:solidFill>
                        <a:schemeClr val="tx1"/>
                      </a:solidFill>
                      <a:prstDash val="solid"/>
                      <a:round/>
                      <a:headEnd type="none" w="med" len="med"/>
                      <a:tailEnd type="none" w="med" len="med"/>
                    </a:lnB>
                  </a:tcPr>
                </a:tc>
                <a:tc>
                  <a:txBody>
                    <a:bodyPr/>
                    <a:lstStyle/>
                    <a:p>
                      <a:pPr marL="0" indent="0">
                        <a:buFont typeface="Arial" panose="020B0604020202020204" pitchFamily="34" charset="0"/>
                        <a:buNone/>
                      </a:pPr>
                      <a:r>
                        <a:rPr lang="en-US" sz="1800" dirty="0"/>
                        <a:t>Varies by style</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674575"/>
                  </a:ext>
                </a:extLst>
              </a:tr>
            </a:tbl>
          </a:graphicData>
        </a:graphic>
      </p:graphicFrame>
      <p:sp>
        <p:nvSpPr>
          <p:cNvPr id="3" name="TextBox 2">
            <a:extLst>
              <a:ext uri="{FF2B5EF4-FFF2-40B4-BE49-F238E27FC236}">
                <a16:creationId xmlns:a16="http://schemas.microsoft.com/office/drawing/2014/main" id="{48FC648A-097A-124E-8366-D94816ACF717}"/>
              </a:ext>
            </a:extLst>
          </p:cNvPr>
          <p:cNvSpPr txBox="1"/>
          <p:nvPr/>
        </p:nvSpPr>
        <p:spPr>
          <a:xfrm>
            <a:off x="5053584" y="6185098"/>
            <a:ext cx="6300216" cy="523220"/>
          </a:xfrm>
          <a:prstGeom prst="rect">
            <a:avLst/>
          </a:prstGeom>
          <a:noFill/>
        </p:spPr>
        <p:txBody>
          <a:bodyPr wrap="square" rtlCol="0">
            <a:spAutoFit/>
          </a:bodyPr>
          <a:lstStyle/>
          <a:p>
            <a:pPr algn="r"/>
            <a:r>
              <a:rPr lang="en-US" sz="1400" dirty="0"/>
              <a:t>* If you see “hardware” you can think “virtual machine”</a:t>
            </a:r>
            <a:br>
              <a:rPr lang="en-US" sz="1400" dirty="0"/>
            </a:br>
            <a:r>
              <a:rPr lang="en-US" sz="1400" dirty="0"/>
              <a:t>If you see “physical” you can also think “logical”</a:t>
            </a:r>
          </a:p>
        </p:txBody>
      </p:sp>
    </p:spTree>
    <p:extLst>
      <p:ext uri="{BB962C8B-B14F-4D97-AF65-F5344CB8AC3E}">
        <p14:creationId xmlns:p14="http://schemas.microsoft.com/office/powerpoint/2010/main" val="26798214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C8109D-01F2-514A-ABC7-4970B5382517}"/>
              </a:ext>
            </a:extLst>
          </p:cNvPr>
          <p:cNvSpPr>
            <a:spLocks noGrp="1"/>
          </p:cNvSpPr>
          <p:nvPr>
            <p:ph type="title"/>
          </p:nvPr>
        </p:nvSpPr>
        <p:spPr/>
        <p:txBody>
          <a:bodyPr/>
          <a:lstStyle/>
          <a:p>
            <a:r>
              <a:rPr lang="en-US" dirty="0"/>
              <a:t>Overview</a:t>
            </a:r>
          </a:p>
        </p:txBody>
      </p:sp>
      <p:sp>
        <p:nvSpPr>
          <p:cNvPr id="5" name="Content Placeholder 4">
            <a:extLst>
              <a:ext uri="{FF2B5EF4-FFF2-40B4-BE49-F238E27FC236}">
                <a16:creationId xmlns:a16="http://schemas.microsoft.com/office/drawing/2014/main" id="{45A6DCE0-7C6F-1542-95BF-2618EC8096DF}"/>
              </a:ext>
            </a:extLst>
          </p:cNvPr>
          <p:cNvSpPr>
            <a:spLocks noGrp="1"/>
          </p:cNvSpPr>
          <p:nvPr>
            <p:ph idx="1"/>
          </p:nvPr>
        </p:nvSpPr>
        <p:spPr/>
        <p:txBody>
          <a:bodyPr/>
          <a:lstStyle/>
          <a:p>
            <a:pPr marL="0" indent="0">
              <a:buNone/>
            </a:pPr>
            <a:r>
              <a:rPr lang="en-US" dirty="0"/>
              <a:t>Deployment style</a:t>
            </a:r>
          </a:p>
          <a:p>
            <a:pPr marL="0" indent="0">
              <a:buNone/>
            </a:pPr>
            <a:r>
              <a:rPr lang="en-US" dirty="0"/>
              <a:t>Install style</a:t>
            </a:r>
          </a:p>
          <a:p>
            <a:pPr marL="0" indent="0">
              <a:buNone/>
            </a:pPr>
            <a:r>
              <a:rPr lang="en-US" dirty="0"/>
              <a:t>Work assignment style</a:t>
            </a:r>
          </a:p>
          <a:p>
            <a:pPr marL="0" indent="0">
              <a:buNone/>
            </a:pPr>
            <a:r>
              <a:rPr lang="en-US" dirty="0"/>
              <a:t>Other allocation styles…</a:t>
            </a:r>
          </a:p>
        </p:txBody>
      </p:sp>
    </p:spTree>
    <p:extLst>
      <p:ext uri="{BB962C8B-B14F-4D97-AF65-F5344CB8AC3E}">
        <p14:creationId xmlns:p14="http://schemas.microsoft.com/office/powerpoint/2010/main" val="363049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01086-DE98-1745-8E18-2A133E4D46AD}"/>
              </a:ext>
            </a:extLst>
          </p:cNvPr>
          <p:cNvSpPr>
            <a:spLocks noGrp="1"/>
          </p:cNvSpPr>
          <p:nvPr>
            <p:ph type="title"/>
          </p:nvPr>
        </p:nvSpPr>
        <p:spPr/>
        <p:txBody>
          <a:bodyPr/>
          <a:lstStyle/>
          <a:p>
            <a:r>
              <a:rPr lang="en-US" dirty="0"/>
              <a:t>Deployment style</a:t>
            </a:r>
          </a:p>
        </p:txBody>
      </p:sp>
      <p:graphicFrame>
        <p:nvGraphicFramePr>
          <p:cNvPr id="4" name="Content Placeholder 3">
            <a:extLst>
              <a:ext uri="{FF2B5EF4-FFF2-40B4-BE49-F238E27FC236}">
                <a16:creationId xmlns:a16="http://schemas.microsoft.com/office/drawing/2014/main" id="{AF27DE7A-D0E7-B04A-883F-4E7E109F4675}"/>
              </a:ext>
            </a:extLst>
          </p:cNvPr>
          <p:cNvGraphicFramePr>
            <a:graphicFrameLocks noGrp="1"/>
          </p:cNvGraphicFramePr>
          <p:nvPr>
            <p:ph idx="1"/>
            <p:extLst>
              <p:ext uri="{D42A27DB-BD31-4B8C-83A1-F6EECF244321}">
                <p14:modId xmlns:p14="http://schemas.microsoft.com/office/powerpoint/2010/main" val="2734092159"/>
              </p:ext>
            </p:extLst>
          </p:nvPr>
        </p:nvGraphicFramePr>
        <p:xfrm>
          <a:off x="838200" y="1825625"/>
          <a:ext cx="10515600" cy="4480560"/>
        </p:xfrm>
        <a:graphic>
          <a:graphicData uri="http://schemas.openxmlformats.org/drawingml/2006/table">
            <a:tbl>
              <a:tblPr firstCol="1">
                <a:tableStyleId>{2D5ABB26-0587-4C30-8999-92F81FD0307C}</a:tableStyleId>
              </a:tblPr>
              <a:tblGrid>
                <a:gridCol w="2223977">
                  <a:extLst>
                    <a:ext uri="{9D8B030D-6E8A-4147-A177-3AD203B41FA5}">
                      <a16:colId xmlns:a16="http://schemas.microsoft.com/office/drawing/2014/main" val="4029780457"/>
                    </a:ext>
                  </a:extLst>
                </a:gridCol>
                <a:gridCol w="8291623">
                  <a:extLst>
                    <a:ext uri="{9D8B030D-6E8A-4147-A177-3AD203B41FA5}">
                      <a16:colId xmlns:a16="http://schemas.microsoft.com/office/drawing/2014/main" val="1750508341"/>
                    </a:ext>
                  </a:extLst>
                </a:gridCol>
              </a:tblGrid>
              <a:tr h="370840">
                <a:tc>
                  <a:txBody>
                    <a:bodyPr/>
                    <a:lstStyle/>
                    <a:p>
                      <a:r>
                        <a:rPr lang="en-US" b="1" dirty="0"/>
                        <a:t>Overview</a:t>
                      </a:r>
                    </a:p>
                  </a:txBody>
                  <a:tcPr>
                    <a:lnT w="12700" cap="flat" cmpd="sng" algn="ctr">
                      <a:solidFill>
                        <a:schemeClr val="tx1"/>
                      </a:solidFill>
                      <a:prstDash val="solid"/>
                      <a:round/>
                      <a:headEnd type="none" w="med" len="med"/>
                      <a:tailEnd type="none" w="med" len="med"/>
                    </a:lnT>
                  </a:tcPr>
                </a:tc>
                <a:tc>
                  <a:txBody>
                    <a:bodyPr/>
                    <a:lstStyle/>
                    <a:p>
                      <a:r>
                        <a:rPr lang="en-US" dirty="0"/>
                        <a:t>The deployment style describes the mapping of components and connectors in the software architecture to the hardware of the computing platform</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167312705"/>
                  </a:ext>
                </a:extLst>
              </a:tr>
              <a:tr h="370840">
                <a:tc>
                  <a:txBody>
                    <a:bodyPr/>
                    <a:lstStyle/>
                    <a:p>
                      <a:r>
                        <a:rPr lang="en-US" b="1" dirty="0"/>
                        <a:t>Elements</a:t>
                      </a:r>
                    </a:p>
                  </a:txBody>
                  <a:tcPr/>
                </a:tc>
                <a:tc>
                  <a:txBody>
                    <a:bodyPr/>
                    <a:lstStyle/>
                    <a:p>
                      <a:pPr marL="285750" indent="-285750">
                        <a:buFont typeface="Arial" panose="020B0604020202020204" pitchFamily="34" charset="0"/>
                        <a:buChar char="•"/>
                      </a:pPr>
                      <a:r>
                        <a:rPr lang="en-US" i="1" dirty="0"/>
                        <a:t>Software element: elements from a C&amp;C view</a:t>
                      </a:r>
                      <a:r>
                        <a:rPr lang="en-US" dirty="0"/>
                        <a:t>. Useful properties to document include the significant features required from the hardware, such as processing, memory, capacity requirements, and fault tolerance</a:t>
                      </a:r>
                    </a:p>
                    <a:p>
                      <a:pPr marL="285750" indent="-285750">
                        <a:buFont typeface="Arial" panose="020B0604020202020204" pitchFamily="34" charset="0"/>
                        <a:buChar char="•"/>
                      </a:pPr>
                      <a:r>
                        <a:rPr lang="en-US" i="1" dirty="0"/>
                        <a:t>Environmental elements: hardware of the computing platform – processor, memory, disk, network (such as router, bandwidth, firewall, bridge), and so on</a:t>
                      </a:r>
                      <a:r>
                        <a:rPr lang="en-US" dirty="0"/>
                        <a:t>. Useful properties of an environmental element are the significant hardware aspects that influence the allocation decision</a:t>
                      </a:r>
                    </a:p>
                  </a:txBody>
                  <a:tcPr/>
                </a:tc>
                <a:extLst>
                  <a:ext uri="{0D108BD9-81ED-4DB2-BD59-A6C34878D82A}">
                    <a16:rowId xmlns:a16="http://schemas.microsoft.com/office/drawing/2014/main" val="16824829"/>
                  </a:ext>
                </a:extLst>
              </a:tr>
              <a:tr h="370840">
                <a:tc>
                  <a:txBody>
                    <a:bodyPr/>
                    <a:lstStyle/>
                    <a:p>
                      <a:r>
                        <a:rPr lang="en-US" b="1" dirty="0"/>
                        <a:t>Relations</a:t>
                      </a:r>
                    </a:p>
                  </a:txBody>
                  <a:tcPr/>
                </a:tc>
                <a:tc>
                  <a:txBody>
                    <a:bodyPr/>
                    <a:lstStyle/>
                    <a:p>
                      <a:pPr marL="285750" indent="-285750">
                        <a:buFont typeface="Arial" panose="020B0604020202020204" pitchFamily="34" charset="0"/>
                        <a:buChar char="•"/>
                      </a:pPr>
                      <a:r>
                        <a:rPr lang="en-US" i="1" dirty="0"/>
                        <a:t>Allocated-to</a:t>
                      </a:r>
                      <a:r>
                        <a:rPr lang="en-US" dirty="0"/>
                        <a:t>. Physical units on which the software elements reside during execution. Properties include whether the allocation can change at runtime or not</a:t>
                      </a:r>
                    </a:p>
                    <a:p>
                      <a:pPr marL="285750" indent="-285750">
                        <a:buFont typeface="Arial" panose="020B0604020202020204" pitchFamily="34" charset="0"/>
                        <a:buChar char="•"/>
                      </a:pPr>
                      <a:r>
                        <a:rPr lang="en-US" i="1" dirty="0"/>
                        <a:t>Migrates-to</a:t>
                      </a:r>
                      <a:r>
                        <a:rPr lang="en-US" dirty="0"/>
                        <a:t>, </a:t>
                      </a:r>
                      <a:r>
                        <a:rPr lang="en-US" i="1" dirty="0"/>
                        <a:t>copy-migrates-to</a:t>
                      </a:r>
                      <a:r>
                        <a:rPr lang="en-US" dirty="0"/>
                        <a:t>, and/or </a:t>
                      </a:r>
                      <a:r>
                        <a:rPr lang="en-US" i="1" dirty="0"/>
                        <a:t>execution-migrates-to</a:t>
                      </a:r>
                      <a:r>
                        <a:rPr lang="en-US" dirty="0"/>
                        <a:t> if the allocation is dynamic. Properties include the trigger that causes the migration</a:t>
                      </a:r>
                    </a:p>
                  </a:txBody>
                  <a:tcPr/>
                </a:tc>
                <a:extLst>
                  <a:ext uri="{0D108BD9-81ED-4DB2-BD59-A6C34878D82A}">
                    <a16:rowId xmlns:a16="http://schemas.microsoft.com/office/drawing/2014/main" val="4070850680"/>
                  </a:ext>
                </a:extLst>
              </a:tr>
              <a:tr h="370840">
                <a:tc>
                  <a:txBody>
                    <a:bodyPr/>
                    <a:lstStyle/>
                    <a:p>
                      <a:r>
                        <a:rPr lang="en-US" b="1" dirty="0"/>
                        <a:t>Constraints</a:t>
                      </a:r>
                    </a:p>
                  </a:txBody>
                  <a:tcPr>
                    <a:lnB w="12700" cap="flat" cmpd="sng" algn="ctr">
                      <a:solidFill>
                        <a:schemeClr val="tx1"/>
                      </a:solidFill>
                      <a:prstDash val="solid"/>
                      <a:round/>
                      <a:headEnd type="none" w="med" len="med"/>
                      <a:tailEnd type="none" w="med" len="med"/>
                    </a:lnB>
                  </a:tcPr>
                </a:tc>
                <a:tc>
                  <a:txBody>
                    <a:bodyPr/>
                    <a:lstStyle/>
                    <a:p>
                      <a:r>
                        <a:rPr lang="en-US" dirty="0"/>
                        <a:t>The allocation topology is unrestricted. However, the required properties of the software must be satisfied by the provided properties of the hardware</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674575"/>
                  </a:ext>
                </a:extLst>
              </a:tr>
            </a:tbl>
          </a:graphicData>
        </a:graphic>
      </p:graphicFrame>
    </p:spTree>
    <p:extLst>
      <p:ext uri="{BB962C8B-B14F-4D97-AF65-F5344CB8AC3E}">
        <p14:creationId xmlns:p14="http://schemas.microsoft.com/office/powerpoint/2010/main" val="24795501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01086-DE98-1745-8E18-2A133E4D46AD}"/>
              </a:ext>
            </a:extLst>
          </p:cNvPr>
          <p:cNvSpPr>
            <a:spLocks noGrp="1"/>
          </p:cNvSpPr>
          <p:nvPr>
            <p:ph type="title"/>
          </p:nvPr>
        </p:nvSpPr>
        <p:spPr/>
        <p:txBody>
          <a:bodyPr/>
          <a:lstStyle/>
          <a:p>
            <a:r>
              <a:rPr lang="en-US" dirty="0"/>
              <a:t>Install style</a:t>
            </a:r>
          </a:p>
        </p:txBody>
      </p:sp>
      <p:graphicFrame>
        <p:nvGraphicFramePr>
          <p:cNvPr id="4" name="Content Placeholder 3">
            <a:extLst>
              <a:ext uri="{FF2B5EF4-FFF2-40B4-BE49-F238E27FC236}">
                <a16:creationId xmlns:a16="http://schemas.microsoft.com/office/drawing/2014/main" id="{AF27DE7A-D0E7-B04A-883F-4E7E109F4675}"/>
              </a:ext>
            </a:extLst>
          </p:cNvPr>
          <p:cNvGraphicFramePr>
            <a:graphicFrameLocks noGrp="1"/>
          </p:cNvGraphicFramePr>
          <p:nvPr>
            <p:ph idx="1"/>
            <p:extLst>
              <p:ext uri="{D42A27DB-BD31-4B8C-83A1-F6EECF244321}">
                <p14:modId xmlns:p14="http://schemas.microsoft.com/office/powerpoint/2010/main" val="1515261638"/>
              </p:ext>
            </p:extLst>
          </p:nvPr>
        </p:nvGraphicFramePr>
        <p:xfrm>
          <a:off x="838200" y="1825625"/>
          <a:ext cx="10515600" cy="3662680"/>
        </p:xfrm>
        <a:graphic>
          <a:graphicData uri="http://schemas.openxmlformats.org/drawingml/2006/table">
            <a:tbl>
              <a:tblPr firstCol="1">
                <a:tableStyleId>{2D5ABB26-0587-4C30-8999-92F81FD0307C}</a:tableStyleId>
              </a:tblPr>
              <a:tblGrid>
                <a:gridCol w="2223977">
                  <a:extLst>
                    <a:ext uri="{9D8B030D-6E8A-4147-A177-3AD203B41FA5}">
                      <a16:colId xmlns:a16="http://schemas.microsoft.com/office/drawing/2014/main" val="4029780457"/>
                    </a:ext>
                  </a:extLst>
                </a:gridCol>
                <a:gridCol w="8291623">
                  <a:extLst>
                    <a:ext uri="{9D8B030D-6E8A-4147-A177-3AD203B41FA5}">
                      <a16:colId xmlns:a16="http://schemas.microsoft.com/office/drawing/2014/main" val="1750508341"/>
                    </a:ext>
                  </a:extLst>
                </a:gridCol>
              </a:tblGrid>
              <a:tr h="370840">
                <a:tc>
                  <a:txBody>
                    <a:bodyPr/>
                    <a:lstStyle/>
                    <a:p>
                      <a:r>
                        <a:rPr lang="en-US" b="1" dirty="0"/>
                        <a:t>Overview</a:t>
                      </a:r>
                    </a:p>
                  </a:txBody>
                  <a:tcPr>
                    <a:lnT w="12700" cap="flat" cmpd="sng" algn="ctr">
                      <a:solidFill>
                        <a:schemeClr val="tx1"/>
                      </a:solidFill>
                      <a:prstDash val="solid"/>
                      <a:round/>
                      <a:headEnd type="none" w="med" len="med"/>
                      <a:tailEnd type="none" w="med" len="med"/>
                    </a:lnT>
                  </a:tcPr>
                </a:tc>
                <a:tc>
                  <a:txBody>
                    <a:bodyPr/>
                    <a:lstStyle/>
                    <a:p>
                      <a:r>
                        <a:rPr lang="en-US" dirty="0"/>
                        <a:t>The install style describes the mapping of components in the software architecture to a file system in the production environment</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167312705"/>
                  </a:ext>
                </a:extLst>
              </a:tr>
              <a:tr h="370840">
                <a:tc>
                  <a:txBody>
                    <a:bodyPr/>
                    <a:lstStyle/>
                    <a:p>
                      <a:r>
                        <a:rPr lang="en-US" b="1" dirty="0"/>
                        <a:t>Elements</a:t>
                      </a:r>
                    </a:p>
                  </a:txBody>
                  <a:tcPr/>
                </a:tc>
                <a:tc>
                  <a:txBody>
                    <a:bodyPr/>
                    <a:lstStyle/>
                    <a:p>
                      <a:pPr marL="285750" indent="-285750">
                        <a:buFont typeface="Arial" panose="020B0604020202020204" pitchFamily="34" charset="0"/>
                        <a:buChar char="•"/>
                      </a:pPr>
                      <a:r>
                        <a:rPr lang="en-US" i="1" dirty="0"/>
                        <a:t>Software element: a C&amp;C component</a:t>
                      </a:r>
                      <a:r>
                        <a:rPr lang="en-US" dirty="0"/>
                        <a:t>. Required properties of a software element, if any, usually include requirements on the production environment, such as a requirement to support Java or a database, or specific permissions on the file system</a:t>
                      </a:r>
                    </a:p>
                    <a:p>
                      <a:pPr marL="285750" indent="-285750">
                        <a:buFont typeface="Arial" panose="020B0604020202020204" pitchFamily="34" charset="0"/>
                        <a:buChar char="•"/>
                      </a:pPr>
                      <a:r>
                        <a:rPr lang="en-US" i="1" dirty="0"/>
                        <a:t>Environmental element: a configuration item, such as a file or folder</a:t>
                      </a:r>
                      <a:r>
                        <a:rPr lang="en-US" dirty="0"/>
                        <a:t>. </a:t>
                      </a:r>
                      <a:r>
                        <a:rPr lang="en-US" i="1" dirty="0"/>
                        <a:t>Provided</a:t>
                      </a:r>
                      <a:r>
                        <a:rPr lang="en-US" dirty="0"/>
                        <a:t> properties of an environmental elements include indications of the characteristics provided by the production environments</a:t>
                      </a:r>
                    </a:p>
                  </a:txBody>
                  <a:tcPr/>
                </a:tc>
                <a:extLst>
                  <a:ext uri="{0D108BD9-81ED-4DB2-BD59-A6C34878D82A}">
                    <a16:rowId xmlns:a16="http://schemas.microsoft.com/office/drawing/2014/main" val="16824829"/>
                  </a:ext>
                </a:extLst>
              </a:tr>
              <a:tr h="370840">
                <a:tc>
                  <a:txBody>
                    <a:bodyPr/>
                    <a:lstStyle/>
                    <a:p>
                      <a:r>
                        <a:rPr lang="en-US" b="1" dirty="0"/>
                        <a:t>Relations</a:t>
                      </a:r>
                    </a:p>
                  </a:txBody>
                  <a:tcPr/>
                </a:tc>
                <a:tc>
                  <a:txBody>
                    <a:bodyPr/>
                    <a:lstStyle/>
                    <a:p>
                      <a:pPr marL="285750" indent="-285750">
                        <a:buFont typeface="Arial" panose="020B0604020202020204" pitchFamily="34" charset="0"/>
                        <a:buChar char="•"/>
                      </a:pPr>
                      <a:r>
                        <a:rPr lang="en-US" i="1" dirty="0"/>
                        <a:t>Allocated-to</a:t>
                      </a:r>
                      <a:r>
                        <a:rPr lang="en-US" dirty="0"/>
                        <a:t>. A component is allocated to a configuration item</a:t>
                      </a:r>
                    </a:p>
                    <a:p>
                      <a:pPr marL="285750" indent="-285750">
                        <a:buFont typeface="Arial" panose="020B0604020202020204" pitchFamily="34" charset="0"/>
                        <a:buChar char="•"/>
                      </a:pPr>
                      <a:r>
                        <a:rPr lang="en-US" i="1" dirty="0"/>
                        <a:t>Containment</a:t>
                      </a:r>
                      <a:r>
                        <a:rPr lang="en-US" dirty="0"/>
                        <a:t>. One configuration item is contained in another</a:t>
                      </a:r>
                    </a:p>
                  </a:txBody>
                  <a:tcPr/>
                </a:tc>
                <a:extLst>
                  <a:ext uri="{0D108BD9-81ED-4DB2-BD59-A6C34878D82A}">
                    <a16:rowId xmlns:a16="http://schemas.microsoft.com/office/drawing/2014/main" val="4070850680"/>
                  </a:ext>
                </a:extLst>
              </a:tr>
              <a:tr h="370840">
                <a:tc>
                  <a:txBody>
                    <a:bodyPr/>
                    <a:lstStyle/>
                    <a:p>
                      <a:r>
                        <a:rPr lang="en-US" b="1" dirty="0"/>
                        <a:t>Constraints</a:t>
                      </a:r>
                    </a:p>
                  </a:txBody>
                  <a:tcPr>
                    <a:lnB w="12700" cap="flat" cmpd="sng" algn="ctr">
                      <a:solidFill>
                        <a:schemeClr val="tx1"/>
                      </a:solidFill>
                      <a:prstDash val="solid"/>
                      <a:round/>
                      <a:headEnd type="none" w="med" len="med"/>
                      <a:tailEnd type="none" w="med" len="med"/>
                    </a:lnB>
                  </a:tcPr>
                </a:tc>
                <a:tc>
                  <a:txBody>
                    <a:bodyPr/>
                    <a:lstStyle/>
                    <a:p>
                      <a:r>
                        <a:rPr lang="en-US" dirty="0"/>
                        <a:t>Files and folders are organized in a tree structure, following and </a:t>
                      </a:r>
                      <a:r>
                        <a:rPr lang="en-US" i="1" dirty="0"/>
                        <a:t>is-contained-in</a:t>
                      </a:r>
                      <a:r>
                        <a:rPr lang="en-US" dirty="0"/>
                        <a:t> relation</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674575"/>
                  </a:ext>
                </a:extLst>
              </a:tr>
            </a:tbl>
          </a:graphicData>
        </a:graphic>
      </p:graphicFrame>
    </p:spTree>
    <p:extLst>
      <p:ext uri="{BB962C8B-B14F-4D97-AF65-F5344CB8AC3E}">
        <p14:creationId xmlns:p14="http://schemas.microsoft.com/office/powerpoint/2010/main" val="28447122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01086-DE98-1745-8E18-2A133E4D46AD}"/>
              </a:ext>
            </a:extLst>
          </p:cNvPr>
          <p:cNvSpPr>
            <a:spLocks noGrp="1"/>
          </p:cNvSpPr>
          <p:nvPr>
            <p:ph type="title"/>
          </p:nvPr>
        </p:nvSpPr>
        <p:spPr/>
        <p:txBody>
          <a:bodyPr/>
          <a:lstStyle/>
          <a:p>
            <a:r>
              <a:rPr lang="en-US" dirty="0"/>
              <a:t>Work assignment style</a:t>
            </a:r>
          </a:p>
        </p:txBody>
      </p:sp>
      <p:graphicFrame>
        <p:nvGraphicFramePr>
          <p:cNvPr id="4" name="Content Placeholder 3">
            <a:extLst>
              <a:ext uri="{FF2B5EF4-FFF2-40B4-BE49-F238E27FC236}">
                <a16:creationId xmlns:a16="http://schemas.microsoft.com/office/drawing/2014/main" id="{AF27DE7A-D0E7-B04A-883F-4E7E109F4675}"/>
              </a:ext>
            </a:extLst>
          </p:cNvPr>
          <p:cNvGraphicFramePr>
            <a:graphicFrameLocks noGrp="1"/>
          </p:cNvGraphicFramePr>
          <p:nvPr>
            <p:ph idx="1"/>
            <p:extLst>
              <p:ext uri="{D42A27DB-BD31-4B8C-83A1-F6EECF244321}">
                <p14:modId xmlns:p14="http://schemas.microsoft.com/office/powerpoint/2010/main" val="4282435098"/>
              </p:ext>
            </p:extLst>
          </p:nvPr>
        </p:nvGraphicFramePr>
        <p:xfrm>
          <a:off x="838200" y="1825625"/>
          <a:ext cx="10515600" cy="3114040"/>
        </p:xfrm>
        <a:graphic>
          <a:graphicData uri="http://schemas.openxmlformats.org/drawingml/2006/table">
            <a:tbl>
              <a:tblPr firstCol="1">
                <a:tableStyleId>{2D5ABB26-0587-4C30-8999-92F81FD0307C}</a:tableStyleId>
              </a:tblPr>
              <a:tblGrid>
                <a:gridCol w="2223977">
                  <a:extLst>
                    <a:ext uri="{9D8B030D-6E8A-4147-A177-3AD203B41FA5}">
                      <a16:colId xmlns:a16="http://schemas.microsoft.com/office/drawing/2014/main" val="4029780457"/>
                    </a:ext>
                  </a:extLst>
                </a:gridCol>
                <a:gridCol w="8291623">
                  <a:extLst>
                    <a:ext uri="{9D8B030D-6E8A-4147-A177-3AD203B41FA5}">
                      <a16:colId xmlns:a16="http://schemas.microsoft.com/office/drawing/2014/main" val="1750508341"/>
                    </a:ext>
                  </a:extLst>
                </a:gridCol>
              </a:tblGrid>
              <a:tr h="370840">
                <a:tc>
                  <a:txBody>
                    <a:bodyPr/>
                    <a:lstStyle/>
                    <a:p>
                      <a:r>
                        <a:rPr lang="en-US" b="1" dirty="0"/>
                        <a:t>Overview</a:t>
                      </a:r>
                    </a:p>
                  </a:txBody>
                  <a:tcPr>
                    <a:lnT w="12700" cap="flat" cmpd="sng" algn="ctr">
                      <a:solidFill>
                        <a:schemeClr val="tx1"/>
                      </a:solidFill>
                      <a:prstDash val="solid"/>
                      <a:round/>
                      <a:headEnd type="none" w="med" len="med"/>
                      <a:tailEnd type="none" w="med" len="med"/>
                    </a:lnT>
                  </a:tcPr>
                </a:tc>
                <a:tc>
                  <a:txBody>
                    <a:bodyPr/>
                    <a:lstStyle/>
                    <a:p>
                      <a:r>
                        <a:rPr lang="en-US" dirty="0"/>
                        <a:t>The work assignment styles describes the mapping of the software architecture to the teams in the development organization</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167312705"/>
                  </a:ext>
                </a:extLst>
              </a:tr>
              <a:tr h="370840">
                <a:tc>
                  <a:txBody>
                    <a:bodyPr/>
                    <a:lstStyle/>
                    <a:p>
                      <a:r>
                        <a:rPr lang="en-US" b="1" dirty="0"/>
                        <a:t>Elements</a:t>
                      </a:r>
                    </a:p>
                  </a:txBody>
                  <a:tcPr/>
                </a:tc>
                <a:tc>
                  <a:txBody>
                    <a:bodyPr/>
                    <a:lstStyle/>
                    <a:p>
                      <a:pPr marL="285750" indent="-285750">
                        <a:buFont typeface="Arial" panose="020B0604020202020204" pitchFamily="34" charset="0"/>
                        <a:buChar char="•"/>
                      </a:pPr>
                      <a:r>
                        <a:rPr lang="en-US" i="1" dirty="0"/>
                        <a:t>Software element: a module</a:t>
                      </a:r>
                      <a:r>
                        <a:rPr lang="en-US" dirty="0"/>
                        <a:t>. Properties include the required skill set and available capacity (effort, time) needed</a:t>
                      </a:r>
                    </a:p>
                    <a:p>
                      <a:pPr marL="285750" indent="-285750">
                        <a:buFont typeface="Arial" panose="020B0604020202020204" pitchFamily="34" charset="0"/>
                        <a:buChar char="•"/>
                      </a:pPr>
                      <a:r>
                        <a:rPr lang="en-US" i="1" dirty="0"/>
                        <a:t>Environmental element: an organizational unit, such as a person, a team, a department, a subcontractor, and so on</a:t>
                      </a:r>
                      <a:r>
                        <a:rPr lang="en-US" dirty="0"/>
                        <a:t>. Properties include the provided skill set and the capacity in terms of labor and calendar time available.</a:t>
                      </a:r>
                    </a:p>
                  </a:txBody>
                  <a:tcPr/>
                </a:tc>
                <a:extLst>
                  <a:ext uri="{0D108BD9-81ED-4DB2-BD59-A6C34878D82A}">
                    <a16:rowId xmlns:a16="http://schemas.microsoft.com/office/drawing/2014/main" val="16824829"/>
                  </a:ext>
                </a:extLst>
              </a:tr>
              <a:tr h="370840">
                <a:tc>
                  <a:txBody>
                    <a:bodyPr/>
                    <a:lstStyle/>
                    <a:p>
                      <a:r>
                        <a:rPr lang="en-US" b="1" dirty="0"/>
                        <a:t>Relations</a:t>
                      </a:r>
                    </a:p>
                  </a:txBody>
                  <a:tcPr/>
                </a:tc>
                <a:tc>
                  <a:txBody>
                    <a:bodyPr/>
                    <a:lstStyle/>
                    <a:p>
                      <a:r>
                        <a:rPr lang="en-US" i="1" dirty="0"/>
                        <a:t>Allocated-to</a:t>
                      </a:r>
                      <a:r>
                        <a:rPr lang="en-US" dirty="0"/>
                        <a:t>. A software element is allocated to an organization unit</a:t>
                      </a:r>
                    </a:p>
                  </a:txBody>
                  <a:tcPr/>
                </a:tc>
                <a:extLst>
                  <a:ext uri="{0D108BD9-81ED-4DB2-BD59-A6C34878D82A}">
                    <a16:rowId xmlns:a16="http://schemas.microsoft.com/office/drawing/2014/main" val="4070850680"/>
                  </a:ext>
                </a:extLst>
              </a:tr>
              <a:tr h="370840">
                <a:tc>
                  <a:txBody>
                    <a:bodyPr/>
                    <a:lstStyle/>
                    <a:p>
                      <a:r>
                        <a:rPr lang="en-US" b="1" dirty="0"/>
                        <a:t>Constraints</a:t>
                      </a:r>
                    </a:p>
                  </a:txBody>
                  <a:tcPr>
                    <a:lnB w="12700" cap="flat" cmpd="sng" algn="ctr">
                      <a:solidFill>
                        <a:schemeClr val="tx1"/>
                      </a:solidFill>
                      <a:prstDash val="solid"/>
                      <a:round/>
                      <a:headEnd type="none" w="med" len="med"/>
                      <a:tailEnd type="none" w="med" len="med"/>
                    </a:lnB>
                  </a:tcPr>
                </a:tc>
                <a:tc>
                  <a:txBody>
                    <a:bodyPr/>
                    <a:lstStyle/>
                    <a:p>
                      <a:r>
                        <a:rPr lang="en-US" dirty="0"/>
                        <a:t>In general, the allocation is unrestricted; in practice, it is usually restricted so that one module is allocated to one organizational unit</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674575"/>
                  </a:ext>
                </a:extLst>
              </a:tr>
            </a:tbl>
          </a:graphicData>
        </a:graphic>
      </p:graphicFrame>
    </p:spTree>
    <p:extLst>
      <p:ext uri="{BB962C8B-B14F-4D97-AF65-F5344CB8AC3E}">
        <p14:creationId xmlns:p14="http://schemas.microsoft.com/office/powerpoint/2010/main" val="5388951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18512-5D3E-CC41-84B5-E144490DE1D4}"/>
              </a:ext>
            </a:extLst>
          </p:cNvPr>
          <p:cNvSpPr>
            <a:spLocks noGrp="1"/>
          </p:cNvSpPr>
          <p:nvPr>
            <p:ph type="title"/>
          </p:nvPr>
        </p:nvSpPr>
        <p:spPr/>
        <p:txBody>
          <a:bodyPr/>
          <a:lstStyle/>
          <a:p>
            <a:r>
              <a:rPr lang="en-US" dirty="0"/>
              <a:t>For next time – mid-term exam</a:t>
            </a:r>
          </a:p>
        </p:txBody>
      </p:sp>
      <p:sp>
        <p:nvSpPr>
          <p:cNvPr id="3" name="Content Placeholder 2">
            <a:extLst>
              <a:ext uri="{FF2B5EF4-FFF2-40B4-BE49-F238E27FC236}">
                <a16:creationId xmlns:a16="http://schemas.microsoft.com/office/drawing/2014/main" id="{E85B2137-4D26-9349-9EAA-260D5F166876}"/>
              </a:ext>
            </a:extLst>
          </p:cNvPr>
          <p:cNvSpPr>
            <a:spLocks noGrp="1"/>
          </p:cNvSpPr>
          <p:nvPr>
            <p:ph idx="1"/>
          </p:nvPr>
        </p:nvSpPr>
        <p:spPr/>
        <p:txBody>
          <a:bodyPr/>
          <a:lstStyle/>
          <a:p>
            <a:pPr marL="0" indent="0">
              <a:buNone/>
            </a:pPr>
            <a:r>
              <a:rPr lang="en-US" dirty="0"/>
              <a:t>Review the slides to date</a:t>
            </a:r>
          </a:p>
          <a:p>
            <a:pPr marL="0" indent="0">
              <a:buNone/>
            </a:pPr>
            <a:r>
              <a:rPr lang="en-US" dirty="0"/>
              <a:t>Review your notes from class(es)</a:t>
            </a:r>
          </a:p>
          <a:p>
            <a:pPr marL="0" indent="0">
              <a:buNone/>
            </a:pPr>
            <a:r>
              <a:rPr lang="en-US" dirty="0"/>
              <a:t>Bring something to write on and with</a:t>
            </a:r>
          </a:p>
        </p:txBody>
      </p:sp>
    </p:spTree>
    <p:extLst>
      <p:ext uri="{BB962C8B-B14F-4D97-AF65-F5344CB8AC3E}">
        <p14:creationId xmlns:p14="http://schemas.microsoft.com/office/powerpoint/2010/main" val="3475441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8723D5-663D-8447-85A6-41DAC37F4423}"/>
              </a:ext>
            </a:extLst>
          </p:cNvPr>
          <p:cNvSpPr>
            <a:spLocks noGrp="1"/>
          </p:cNvSpPr>
          <p:nvPr>
            <p:ph type="title"/>
          </p:nvPr>
        </p:nvSpPr>
        <p:spPr/>
        <p:txBody>
          <a:bodyPr/>
          <a:lstStyle/>
          <a:p>
            <a:r>
              <a:rPr lang="en-US" dirty="0"/>
              <a:t>Module styles</a:t>
            </a:r>
          </a:p>
        </p:txBody>
      </p:sp>
      <p:sp>
        <p:nvSpPr>
          <p:cNvPr id="5" name="Text Placeholder 4">
            <a:extLst>
              <a:ext uri="{FF2B5EF4-FFF2-40B4-BE49-F238E27FC236}">
                <a16:creationId xmlns:a16="http://schemas.microsoft.com/office/drawing/2014/main" id="{B928F3C4-84BA-DF44-8BB4-469602DA2FD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96704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C8109D-01F2-514A-ABC7-4970B5382517}"/>
              </a:ext>
            </a:extLst>
          </p:cNvPr>
          <p:cNvSpPr>
            <a:spLocks noGrp="1"/>
          </p:cNvSpPr>
          <p:nvPr>
            <p:ph type="title"/>
          </p:nvPr>
        </p:nvSpPr>
        <p:spPr/>
        <p:txBody>
          <a:bodyPr/>
          <a:lstStyle/>
          <a:p>
            <a:r>
              <a:rPr lang="en-US" dirty="0"/>
              <a:t>Overview</a:t>
            </a:r>
          </a:p>
        </p:txBody>
      </p:sp>
      <p:sp>
        <p:nvSpPr>
          <p:cNvPr id="5" name="Content Placeholder 4">
            <a:extLst>
              <a:ext uri="{FF2B5EF4-FFF2-40B4-BE49-F238E27FC236}">
                <a16:creationId xmlns:a16="http://schemas.microsoft.com/office/drawing/2014/main" id="{45A6DCE0-7C6F-1542-95BF-2618EC8096DF}"/>
              </a:ext>
            </a:extLst>
          </p:cNvPr>
          <p:cNvSpPr>
            <a:spLocks noGrp="1"/>
          </p:cNvSpPr>
          <p:nvPr>
            <p:ph idx="1"/>
          </p:nvPr>
        </p:nvSpPr>
        <p:spPr/>
        <p:txBody>
          <a:bodyPr/>
          <a:lstStyle/>
          <a:p>
            <a:pPr marL="0" indent="0">
              <a:buNone/>
            </a:pPr>
            <a:r>
              <a:rPr lang="en-US" dirty="0"/>
              <a:t>Decomposition style</a:t>
            </a:r>
          </a:p>
          <a:p>
            <a:pPr marL="0" indent="0">
              <a:buNone/>
            </a:pPr>
            <a:r>
              <a:rPr lang="en-US" dirty="0"/>
              <a:t>Uses style</a:t>
            </a:r>
          </a:p>
          <a:p>
            <a:pPr marL="0" indent="0">
              <a:buNone/>
            </a:pPr>
            <a:r>
              <a:rPr lang="en-US" dirty="0"/>
              <a:t>Generalization style</a:t>
            </a:r>
          </a:p>
          <a:p>
            <a:pPr marL="0" indent="0">
              <a:buNone/>
            </a:pPr>
            <a:r>
              <a:rPr lang="en-US" dirty="0"/>
              <a:t>Layered style</a:t>
            </a:r>
          </a:p>
          <a:p>
            <a:pPr marL="0" indent="0">
              <a:buNone/>
            </a:pPr>
            <a:r>
              <a:rPr lang="en-US" dirty="0"/>
              <a:t>Aspects style</a:t>
            </a:r>
          </a:p>
          <a:p>
            <a:pPr marL="0" indent="0">
              <a:buNone/>
            </a:pPr>
            <a:r>
              <a:rPr lang="en-US" dirty="0"/>
              <a:t>Data model style</a:t>
            </a:r>
          </a:p>
        </p:txBody>
      </p:sp>
    </p:spTree>
    <p:extLst>
      <p:ext uri="{BB962C8B-B14F-4D97-AF65-F5344CB8AC3E}">
        <p14:creationId xmlns:p14="http://schemas.microsoft.com/office/powerpoint/2010/main" val="2527551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01086-DE98-1745-8E18-2A133E4D46AD}"/>
              </a:ext>
            </a:extLst>
          </p:cNvPr>
          <p:cNvSpPr>
            <a:spLocks noGrp="1"/>
          </p:cNvSpPr>
          <p:nvPr>
            <p:ph type="title"/>
          </p:nvPr>
        </p:nvSpPr>
        <p:spPr/>
        <p:txBody>
          <a:bodyPr/>
          <a:lstStyle/>
          <a:p>
            <a:r>
              <a:rPr lang="en-US" dirty="0"/>
              <a:t>Decomposition style</a:t>
            </a:r>
          </a:p>
        </p:txBody>
      </p:sp>
      <p:graphicFrame>
        <p:nvGraphicFramePr>
          <p:cNvPr id="4" name="Content Placeholder 3">
            <a:extLst>
              <a:ext uri="{FF2B5EF4-FFF2-40B4-BE49-F238E27FC236}">
                <a16:creationId xmlns:a16="http://schemas.microsoft.com/office/drawing/2014/main" id="{AF27DE7A-D0E7-B04A-883F-4E7E109F4675}"/>
              </a:ext>
            </a:extLst>
          </p:cNvPr>
          <p:cNvGraphicFramePr>
            <a:graphicFrameLocks noGrp="1"/>
          </p:cNvGraphicFramePr>
          <p:nvPr>
            <p:ph idx="1"/>
            <p:extLst>
              <p:ext uri="{D42A27DB-BD31-4B8C-83A1-F6EECF244321}">
                <p14:modId xmlns:p14="http://schemas.microsoft.com/office/powerpoint/2010/main" val="4012450019"/>
              </p:ext>
            </p:extLst>
          </p:nvPr>
        </p:nvGraphicFramePr>
        <p:xfrm>
          <a:off x="838200" y="1825625"/>
          <a:ext cx="10515600" cy="4028440"/>
        </p:xfrm>
        <a:graphic>
          <a:graphicData uri="http://schemas.openxmlformats.org/drawingml/2006/table">
            <a:tbl>
              <a:tblPr firstCol="1">
                <a:tableStyleId>{2D5ABB26-0587-4C30-8999-92F81FD0307C}</a:tableStyleId>
              </a:tblPr>
              <a:tblGrid>
                <a:gridCol w="2223977">
                  <a:extLst>
                    <a:ext uri="{9D8B030D-6E8A-4147-A177-3AD203B41FA5}">
                      <a16:colId xmlns:a16="http://schemas.microsoft.com/office/drawing/2014/main" val="4029780457"/>
                    </a:ext>
                  </a:extLst>
                </a:gridCol>
                <a:gridCol w="8291623">
                  <a:extLst>
                    <a:ext uri="{9D8B030D-6E8A-4147-A177-3AD203B41FA5}">
                      <a16:colId xmlns:a16="http://schemas.microsoft.com/office/drawing/2014/main" val="1750508341"/>
                    </a:ext>
                  </a:extLst>
                </a:gridCol>
              </a:tblGrid>
              <a:tr h="370840">
                <a:tc>
                  <a:txBody>
                    <a:bodyPr/>
                    <a:lstStyle/>
                    <a:p>
                      <a:r>
                        <a:rPr lang="en-US" b="1" dirty="0"/>
                        <a:t>Overview</a:t>
                      </a:r>
                    </a:p>
                  </a:txBody>
                  <a:tcPr>
                    <a:lnT w="12700" cap="flat" cmpd="sng" algn="ctr">
                      <a:solidFill>
                        <a:schemeClr val="tx1"/>
                      </a:solidFill>
                      <a:prstDash val="solid"/>
                      <a:round/>
                      <a:headEnd type="none" w="med" len="med"/>
                      <a:tailEnd type="none" w="med" len="med"/>
                    </a:lnT>
                  </a:tcPr>
                </a:tc>
                <a:tc>
                  <a:txBody>
                    <a:bodyPr/>
                    <a:lstStyle/>
                    <a:p>
                      <a:r>
                        <a:rPr lang="en-US" dirty="0"/>
                        <a:t>The decomposition style is used for decomposing a system into units of implementation. A decomposition view describes the organization of the code as modules and submodules and shows how the system responsibilities are partitioned across them.</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167312705"/>
                  </a:ext>
                </a:extLst>
              </a:tr>
              <a:tr h="370840">
                <a:tc>
                  <a:txBody>
                    <a:bodyPr/>
                    <a:lstStyle/>
                    <a:p>
                      <a:r>
                        <a:rPr lang="en-US" b="1" dirty="0"/>
                        <a:t>Elements</a:t>
                      </a:r>
                    </a:p>
                  </a:txBody>
                  <a:tcPr/>
                </a:tc>
                <a:tc>
                  <a:txBody>
                    <a:bodyPr/>
                    <a:lstStyle/>
                    <a:p>
                      <a:r>
                        <a:rPr lang="en-US" i="1" dirty="0"/>
                        <a:t>Module</a:t>
                      </a:r>
                    </a:p>
                  </a:txBody>
                  <a:tcPr/>
                </a:tc>
                <a:extLst>
                  <a:ext uri="{0D108BD9-81ED-4DB2-BD59-A6C34878D82A}">
                    <a16:rowId xmlns:a16="http://schemas.microsoft.com/office/drawing/2014/main" val="16824829"/>
                  </a:ext>
                </a:extLst>
              </a:tr>
              <a:tr h="370840">
                <a:tc>
                  <a:txBody>
                    <a:bodyPr/>
                    <a:lstStyle/>
                    <a:p>
                      <a:r>
                        <a:rPr lang="en-US" b="1" dirty="0"/>
                        <a:t>Relations</a:t>
                      </a:r>
                    </a:p>
                  </a:txBody>
                  <a:tcPr/>
                </a:tc>
                <a:tc>
                  <a:txBody>
                    <a:bodyPr/>
                    <a:lstStyle/>
                    <a:p>
                      <a:r>
                        <a:rPr lang="en-US" i="1" dirty="0"/>
                        <a:t>Decomposition</a:t>
                      </a:r>
                      <a:r>
                        <a:rPr lang="en-US" i="0" dirty="0"/>
                        <a:t> relationship, which is a form of the </a:t>
                      </a:r>
                      <a:r>
                        <a:rPr lang="en-US" i="1" dirty="0"/>
                        <a:t>is-part-of</a:t>
                      </a:r>
                      <a:r>
                        <a:rPr lang="en-US" i="0" dirty="0"/>
                        <a:t> relation. The documentation should specify the criteria used to define the decomposition.</a:t>
                      </a:r>
                      <a:endParaRPr lang="en-US" i="1" dirty="0"/>
                    </a:p>
                  </a:txBody>
                  <a:tcPr/>
                </a:tc>
                <a:extLst>
                  <a:ext uri="{0D108BD9-81ED-4DB2-BD59-A6C34878D82A}">
                    <a16:rowId xmlns:a16="http://schemas.microsoft.com/office/drawing/2014/main" val="4070850680"/>
                  </a:ext>
                </a:extLst>
              </a:tr>
              <a:tr h="370840">
                <a:tc>
                  <a:txBody>
                    <a:bodyPr/>
                    <a:lstStyle/>
                    <a:p>
                      <a:r>
                        <a:rPr lang="en-US" b="1" dirty="0"/>
                        <a:t>Constraints</a:t>
                      </a:r>
                    </a:p>
                  </a:txBody>
                  <a:tcPr/>
                </a:tc>
                <a:tc>
                  <a:txBody>
                    <a:bodyPr/>
                    <a:lstStyle/>
                    <a:p>
                      <a:pPr marL="285750" indent="-285750">
                        <a:buFont typeface="Arial" panose="020B0604020202020204" pitchFamily="34" charset="0"/>
                        <a:buChar char="•"/>
                      </a:pPr>
                      <a:r>
                        <a:rPr lang="en-US" dirty="0"/>
                        <a:t>No loops are allowed in the </a:t>
                      </a:r>
                      <a:r>
                        <a:rPr lang="en-US" i="1" dirty="0"/>
                        <a:t>decomposition</a:t>
                      </a:r>
                      <a:r>
                        <a:rPr lang="en-US" i="0" dirty="0"/>
                        <a:t> graph</a:t>
                      </a:r>
                    </a:p>
                    <a:p>
                      <a:pPr marL="285750" indent="-285750">
                        <a:buFont typeface="Arial" panose="020B0604020202020204" pitchFamily="34" charset="0"/>
                        <a:buChar char="•"/>
                      </a:pPr>
                      <a:r>
                        <a:rPr lang="en-US" i="0" dirty="0"/>
                        <a:t>A module can only have one parent</a:t>
                      </a:r>
                      <a:endParaRPr lang="en-US" dirty="0"/>
                    </a:p>
                  </a:txBody>
                  <a:tcPr/>
                </a:tc>
                <a:extLst>
                  <a:ext uri="{0D108BD9-81ED-4DB2-BD59-A6C34878D82A}">
                    <a16:rowId xmlns:a16="http://schemas.microsoft.com/office/drawing/2014/main" val="2553142133"/>
                  </a:ext>
                </a:extLst>
              </a:tr>
              <a:tr h="370840">
                <a:tc>
                  <a:txBody>
                    <a:bodyPr/>
                    <a:lstStyle/>
                    <a:p>
                      <a:r>
                        <a:rPr lang="en-US" b="1" dirty="0"/>
                        <a:t>What it’s for</a:t>
                      </a:r>
                    </a:p>
                  </a:txBody>
                  <a:tcPr>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dirty="0"/>
                        <a:t>To reason about and communicate to newcomers the structure of software in digestible chunks</a:t>
                      </a:r>
                    </a:p>
                    <a:p>
                      <a:pPr marL="285750" indent="-285750">
                        <a:buFont typeface="Arial" panose="020B0604020202020204" pitchFamily="34" charset="0"/>
                        <a:buChar char="•"/>
                      </a:pPr>
                      <a:r>
                        <a:rPr lang="en-US" dirty="0"/>
                        <a:t>To provide input for work assignment</a:t>
                      </a:r>
                    </a:p>
                    <a:p>
                      <a:pPr marL="285750" indent="-285750">
                        <a:buFont typeface="Arial" panose="020B0604020202020204" pitchFamily="34" charset="0"/>
                        <a:buChar char="•"/>
                      </a:pPr>
                      <a:r>
                        <a:rPr lang="en-US" dirty="0"/>
                        <a:t>To reason about localization of changes</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674575"/>
                  </a:ext>
                </a:extLst>
              </a:tr>
            </a:tbl>
          </a:graphicData>
        </a:graphic>
      </p:graphicFrame>
    </p:spTree>
    <p:extLst>
      <p:ext uri="{BB962C8B-B14F-4D97-AF65-F5344CB8AC3E}">
        <p14:creationId xmlns:p14="http://schemas.microsoft.com/office/powerpoint/2010/main" val="4185582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01086-DE98-1745-8E18-2A133E4D46AD}"/>
              </a:ext>
            </a:extLst>
          </p:cNvPr>
          <p:cNvSpPr>
            <a:spLocks noGrp="1"/>
          </p:cNvSpPr>
          <p:nvPr>
            <p:ph type="title"/>
          </p:nvPr>
        </p:nvSpPr>
        <p:spPr/>
        <p:txBody>
          <a:bodyPr/>
          <a:lstStyle/>
          <a:p>
            <a:r>
              <a:rPr lang="en-US" dirty="0"/>
              <a:t>Uses style</a:t>
            </a:r>
          </a:p>
        </p:txBody>
      </p:sp>
      <p:graphicFrame>
        <p:nvGraphicFramePr>
          <p:cNvPr id="4" name="Content Placeholder 3">
            <a:extLst>
              <a:ext uri="{FF2B5EF4-FFF2-40B4-BE49-F238E27FC236}">
                <a16:creationId xmlns:a16="http://schemas.microsoft.com/office/drawing/2014/main" id="{AF27DE7A-D0E7-B04A-883F-4E7E109F4675}"/>
              </a:ext>
            </a:extLst>
          </p:cNvPr>
          <p:cNvGraphicFramePr>
            <a:graphicFrameLocks noGrp="1"/>
          </p:cNvGraphicFramePr>
          <p:nvPr>
            <p:ph idx="1"/>
            <p:extLst>
              <p:ext uri="{D42A27DB-BD31-4B8C-83A1-F6EECF244321}">
                <p14:modId xmlns:p14="http://schemas.microsoft.com/office/powerpoint/2010/main" val="1929023081"/>
              </p:ext>
            </p:extLst>
          </p:nvPr>
        </p:nvGraphicFramePr>
        <p:xfrm>
          <a:off x="838200" y="1825625"/>
          <a:ext cx="10515600" cy="3754120"/>
        </p:xfrm>
        <a:graphic>
          <a:graphicData uri="http://schemas.openxmlformats.org/drawingml/2006/table">
            <a:tbl>
              <a:tblPr firstCol="1">
                <a:tableStyleId>{2D5ABB26-0587-4C30-8999-92F81FD0307C}</a:tableStyleId>
              </a:tblPr>
              <a:tblGrid>
                <a:gridCol w="2223977">
                  <a:extLst>
                    <a:ext uri="{9D8B030D-6E8A-4147-A177-3AD203B41FA5}">
                      <a16:colId xmlns:a16="http://schemas.microsoft.com/office/drawing/2014/main" val="4029780457"/>
                    </a:ext>
                  </a:extLst>
                </a:gridCol>
                <a:gridCol w="8291623">
                  <a:extLst>
                    <a:ext uri="{9D8B030D-6E8A-4147-A177-3AD203B41FA5}">
                      <a16:colId xmlns:a16="http://schemas.microsoft.com/office/drawing/2014/main" val="1750508341"/>
                    </a:ext>
                  </a:extLst>
                </a:gridCol>
              </a:tblGrid>
              <a:tr h="370840">
                <a:tc>
                  <a:txBody>
                    <a:bodyPr/>
                    <a:lstStyle/>
                    <a:p>
                      <a:r>
                        <a:rPr lang="en-US" b="1" dirty="0"/>
                        <a:t>Overview</a:t>
                      </a:r>
                    </a:p>
                  </a:txBody>
                  <a:tcPr>
                    <a:lnT w="12700" cap="flat" cmpd="sng" algn="ctr">
                      <a:solidFill>
                        <a:schemeClr val="tx1"/>
                      </a:solidFill>
                      <a:prstDash val="solid"/>
                      <a:round/>
                      <a:headEnd type="none" w="med" len="med"/>
                      <a:tailEnd type="none" w="med" len="med"/>
                    </a:lnT>
                  </a:tcPr>
                </a:tc>
                <a:tc>
                  <a:txBody>
                    <a:bodyPr/>
                    <a:lstStyle/>
                    <a:p>
                      <a:r>
                        <a:rPr lang="en-US" dirty="0"/>
                        <a:t>The uses style shows how modules depend on each other; it is helpful for planning because it helps define subsets and increments of the system being developed</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167312705"/>
                  </a:ext>
                </a:extLst>
              </a:tr>
              <a:tr h="370840">
                <a:tc>
                  <a:txBody>
                    <a:bodyPr/>
                    <a:lstStyle/>
                    <a:p>
                      <a:r>
                        <a:rPr lang="en-US" b="1" dirty="0"/>
                        <a:t>Elements</a:t>
                      </a:r>
                    </a:p>
                  </a:txBody>
                  <a:tcPr/>
                </a:tc>
                <a:tc>
                  <a:txBody>
                    <a:bodyPr/>
                    <a:lstStyle/>
                    <a:p>
                      <a:r>
                        <a:rPr lang="en-US" i="1" dirty="0"/>
                        <a:t>Module</a:t>
                      </a:r>
                    </a:p>
                  </a:txBody>
                  <a:tcPr/>
                </a:tc>
                <a:extLst>
                  <a:ext uri="{0D108BD9-81ED-4DB2-BD59-A6C34878D82A}">
                    <a16:rowId xmlns:a16="http://schemas.microsoft.com/office/drawing/2014/main" val="16824829"/>
                  </a:ext>
                </a:extLst>
              </a:tr>
              <a:tr h="370840">
                <a:tc>
                  <a:txBody>
                    <a:bodyPr/>
                    <a:lstStyle/>
                    <a:p>
                      <a:r>
                        <a:rPr lang="en-US" b="1" dirty="0"/>
                        <a:t>Relations</a:t>
                      </a:r>
                    </a:p>
                  </a:txBody>
                  <a:tcPr/>
                </a:tc>
                <a:tc>
                  <a:txBody>
                    <a:bodyPr/>
                    <a:lstStyle/>
                    <a:p>
                      <a:r>
                        <a:rPr lang="en-US" dirty="0"/>
                        <a:t>The </a:t>
                      </a:r>
                      <a:r>
                        <a:rPr lang="en-US" i="1" u="none" dirty="0"/>
                        <a:t>uses</a:t>
                      </a:r>
                      <a:r>
                        <a:rPr lang="en-US" i="0" u="none" dirty="0"/>
                        <a:t> relation, which is a form of the </a:t>
                      </a:r>
                      <a:r>
                        <a:rPr lang="en-US" i="1" u="none" dirty="0"/>
                        <a:t>depends-on</a:t>
                      </a:r>
                      <a:r>
                        <a:rPr lang="en-US" i="0" u="none" dirty="0"/>
                        <a:t> relation. Module A </a:t>
                      </a:r>
                      <a:r>
                        <a:rPr lang="en-US" i="1" u="none" dirty="0"/>
                        <a:t>uses</a:t>
                      </a:r>
                      <a:r>
                        <a:rPr lang="en-US" i="0" u="none" dirty="0"/>
                        <a:t> Module B if A </a:t>
                      </a:r>
                      <a:r>
                        <a:rPr lang="en-US" i="1" u="none" dirty="0"/>
                        <a:t>depends on</a:t>
                      </a:r>
                      <a:r>
                        <a:rPr lang="en-US" i="0" u="none" dirty="0"/>
                        <a:t> the presence of a correctly functioning B to satisfy its own requirements</a:t>
                      </a:r>
                      <a:endParaRPr lang="en-US" dirty="0"/>
                    </a:p>
                  </a:txBody>
                  <a:tcPr/>
                </a:tc>
                <a:extLst>
                  <a:ext uri="{0D108BD9-81ED-4DB2-BD59-A6C34878D82A}">
                    <a16:rowId xmlns:a16="http://schemas.microsoft.com/office/drawing/2014/main" val="4070850680"/>
                  </a:ext>
                </a:extLst>
              </a:tr>
              <a:tr h="370840">
                <a:tc>
                  <a:txBody>
                    <a:bodyPr/>
                    <a:lstStyle/>
                    <a:p>
                      <a:r>
                        <a:rPr lang="en-US" b="1" dirty="0"/>
                        <a:t>Constraints</a:t>
                      </a:r>
                    </a:p>
                  </a:txBody>
                  <a:tcPr/>
                </a:tc>
                <a:tc>
                  <a:txBody>
                    <a:bodyPr/>
                    <a:lstStyle/>
                    <a:p>
                      <a:r>
                        <a:rPr lang="en-US" dirty="0"/>
                        <a:t>The uses style has no topological constraints. However, if </a:t>
                      </a:r>
                      <a:r>
                        <a:rPr lang="en-US" i="1" u="none" dirty="0"/>
                        <a:t>uses</a:t>
                      </a:r>
                      <a:r>
                        <a:rPr lang="en-US" i="0" u="none" dirty="0"/>
                        <a:t> relations present loops, broad fan-out, or long dependency chains, the ability of the architecture to be delivered in incremental subsets will be impaired</a:t>
                      </a:r>
                      <a:endParaRPr lang="en-US" dirty="0"/>
                    </a:p>
                  </a:txBody>
                  <a:tcPr/>
                </a:tc>
                <a:extLst>
                  <a:ext uri="{0D108BD9-81ED-4DB2-BD59-A6C34878D82A}">
                    <a16:rowId xmlns:a16="http://schemas.microsoft.com/office/drawing/2014/main" val="2553142133"/>
                  </a:ext>
                </a:extLst>
              </a:tr>
              <a:tr h="370840">
                <a:tc>
                  <a:txBody>
                    <a:bodyPr/>
                    <a:lstStyle/>
                    <a:p>
                      <a:r>
                        <a:rPr lang="en-US" b="1" dirty="0"/>
                        <a:t>What it’s for</a:t>
                      </a:r>
                    </a:p>
                  </a:txBody>
                  <a:tcPr>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dirty="0"/>
                        <a:t>Planning incremental development and subsets</a:t>
                      </a:r>
                    </a:p>
                    <a:p>
                      <a:pPr marL="285750" indent="-285750">
                        <a:buFont typeface="Arial" panose="020B0604020202020204" pitchFamily="34" charset="0"/>
                        <a:buChar char="•"/>
                      </a:pPr>
                      <a:r>
                        <a:rPr lang="en-US" dirty="0"/>
                        <a:t>Debugging and testing</a:t>
                      </a:r>
                    </a:p>
                    <a:p>
                      <a:pPr marL="285750" indent="-285750">
                        <a:buFont typeface="Arial" panose="020B0604020202020204" pitchFamily="34" charset="0"/>
                        <a:buChar char="•"/>
                      </a:pPr>
                      <a:r>
                        <a:rPr lang="en-US" dirty="0"/>
                        <a:t>Gauging the effect of changes</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674575"/>
                  </a:ext>
                </a:extLst>
              </a:tr>
            </a:tbl>
          </a:graphicData>
        </a:graphic>
      </p:graphicFrame>
    </p:spTree>
    <p:extLst>
      <p:ext uri="{BB962C8B-B14F-4D97-AF65-F5344CB8AC3E}">
        <p14:creationId xmlns:p14="http://schemas.microsoft.com/office/powerpoint/2010/main" val="3135069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01086-DE98-1745-8E18-2A133E4D46AD}"/>
              </a:ext>
            </a:extLst>
          </p:cNvPr>
          <p:cNvSpPr>
            <a:spLocks noGrp="1"/>
          </p:cNvSpPr>
          <p:nvPr>
            <p:ph type="title"/>
          </p:nvPr>
        </p:nvSpPr>
        <p:spPr/>
        <p:txBody>
          <a:bodyPr/>
          <a:lstStyle/>
          <a:p>
            <a:r>
              <a:rPr lang="en-US" dirty="0"/>
              <a:t>Generalization style</a:t>
            </a:r>
          </a:p>
        </p:txBody>
      </p:sp>
      <p:graphicFrame>
        <p:nvGraphicFramePr>
          <p:cNvPr id="4" name="Content Placeholder 3">
            <a:extLst>
              <a:ext uri="{FF2B5EF4-FFF2-40B4-BE49-F238E27FC236}">
                <a16:creationId xmlns:a16="http://schemas.microsoft.com/office/drawing/2014/main" id="{AF27DE7A-D0E7-B04A-883F-4E7E109F4675}"/>
              </a:ext>
            </a:extLst>
          </p:cNvPr>
          <p:cNvGraphicFramePr>
            <a:graphicFrameLocks noGrp="1"/>
          </p:cNvGraphicFramePr>
          <p:nvPr>
            <p:ph idx="1"/>
            <p:extLst>
              <p:ext uri="{D42A27DB-BD31-4B8C-83A1-F6EECF244321}">
                <p14:modId xmlns:p14="http://schemas.microsoft.com/office/powerpoint/2010/main" val="107976612"/>
              </p:ext>
            </p:extLst>
          </p:nvPr>
        </p:nvGraphicFramePr>
        <p:xfrm>
          <a:off x="838200" y="1825625"/>
          <a:ext cx="10515600" cy="4846320"/>
        </p:xfrm>
        <a:graphic>
          <a:graphicData uri="http://schemas.openxmlformats.org/drawingml/2006/table">
            <a:tbl>
              <a:tblPr firstCol="1">
                <a:tableStyleId>{2D5ABB26-0587-4C30-8999-92F81FD0307C}</a:tableStyleId>
              </a:tblPr>
              <a:tblGrid>
                <a:gridCol w="2223977">
                  <a:extLst>
                    <a:ext uri="{9D8B030D-6E8A-4147-A177-3AD203B41FA5}">
                      <a16:colId xmlns:a16="http://schemas.microsoft.com/office/drawing/2014/main" val="4029780457"/>
                    </a:ext>
                  </a:extLst>
                </a:gridCol>
                <a:gridCol w="8291623">
                  <a:extLst>
                    <a:ext uri="{9D8B030D-6E8A-4147-A177-3AD203B41FA5}">
                      <a16:colId xmlns:a16="http://schemas.microsoft.com/office/drawing/2014/main" val="1750508341"/>
                    </a:ext>
                  </a:extLst>
                </a:gridCol>
              </a:tblGrid>
              <a:tr h="370840">
                <a:tc>
                  <a:txBody>
                    <a:bodyPr/>
                    <a:lstStyle/>
                    <a:p>
                      <a:r>
                        <a:rPr lang="en-US" b="1" dirty="0"/>
                        <a:t>Overview</a:t>
                      </a:r>
                    </a:p>
                  </a:txBody>
                  <a:tcPr>
                    <a:lnT w="12700" cap="flat" cmpd="sng" algn="ctr">
                      <a:solidFill>
                        <a:schemeClr val="tx1"/>
                      </a:solidFill>
                      <a:prstDash val="solid"/>
                      <a:round/>
                      <a:headEnd type="none" w="med" len="med"/>
                      <a:tailEnd type="none" w="med" len="med"/>
                    </a:lnT>
                  </a:tcPr>
                </a:tc>
                <a:tc>
                  <a:txBody>
                    <a:bodyPr/>
                    <a:lstStyle/>
                    <a:p>
                      <a:r>
                        <a:rPr lang="en-US" dirty="0"/>
                        <a:t>The generalization style employs the </a:t>
                      </a:r>
                      <a:r>
                        <a:rPr lang="en-US" i="1" dirty="0"/>
                        <a:t>is-a</a:t>
                      </a:r>
                      <a:r>
                        <a:rPr lang="en-US" i="0" dirty="0"/>
                        <a:t> relation to support extension and evolution of architectures and individual elements. Modules in this style are defined in such a way that they capture commonalities and variations</a:t>
                      </a:r>
                      <a:endParaRPr lang="en-US"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167312705"/>
                  </a:ext>
                </a:extLst>
              </a:tr>
              <a:tr h="370840">
                <a:tc>
                  <a:txBody>
                    <a:bodyPr/>
                    <a:lstStyle/>
                    <a:p>
                      <a:r>
                        <a:rPr lang="en-US" b="1" dirty="0"/>
                        <a:t>Elements</a:t>
                      </a:r>
                    </a:p>
                  </a:txBody>
                  <a:tcPr/>
                </a:tc>
                <a:tc>
                  <a:txBody>
                    <a:bodyPr/>
                    <a:lstStyle/>
                    <a:p>
                      <a:r>
                        <a:rPr lang="en-US" i="1" dirty="0"/>
                        <a:t>Module</a:t>
                      </a:r>
                      <a:r>
                        <a:rPr lang="en-US" i="0" dirty="0"/>
                        <a:t>. A module can have the “abstract” property to indicate it does not contain a complete implementation</a:t>
                      </a:r>
                      <a:endParaRPr lang="en-US" i="1" dirty="0"/>
                    </a:p>
                  </a:txBody>
                  <a:tcPr/>
                </a:tc>
                <a:extLst>
                  <a:ext uri="{0D108BD9-81ED-4DB2-BD59-A6C34878D82A}">
                    <a16:rowId xmlns:a16="http://schemas.microsoft.com/office/drawing/2014/main" val="16824829"/>
                  </a:ext>
                </a:extLst>
              </a:tr>
              <a:tr h="370840">
                <a:tc>
                  <a:txBody>
                    <a:bodyPr/>
                    <a:lstStyle/>
                    <a:p>
                      <a:r>
                        <a:rPr lang="en-US" b="1" dirty="0"/>
                        <a:t>Relations</a:t>
                      </a:r>
                    </a:p>
                  </a:txBody>
                  <a:tcPr/>
                </a:tc>
                <a:tc>
                  <a:txBody>
                    <a:bodyPr/>
                    <a:lstStyle/>
                    <a:p>
                      <a:r>
                        <a:rPr lang="en-US" i="1" dirty="0"/>
                        <a:t>Generalization</a:t>
                      </a:r>
                      <a:r>
                        <a:rPr lang="en-US" i="0" dirty="0"/>
                        <a:t>, which is a specialization of the </a:t>
                      </a:r>
                      <a:r>
                        <a:rPr lang="en-US" i="1" dirty="0"/>
                        <a:t>is-a</a:t>
                      </a:r>
                      <a:r>
                        <a:rPr lang="en-US" i="0" dirty="0"/>
                        <a:t> relation. The relation can be further specialized to indicate, for example, if it is class inheritance, interface inheritance, or interface realization</a:t>
                      </a:r>
                      <a:endParaRPr lang="en-US" i="1" dirty="0"/>
                    </a:p>
                  </a:txBody>
                  <a:tcPr/>
                </a:tc>
                <a:extLst>
                  <a:ext uri="{0D108BD9-81ED-4DB2-BD59-A6C34878D82A}">
                    <a16:rowId xmlns:a16="http://schemas.microsoft.com/office/drawing/2014/main" val="4070850680"/>
                  </a:ext>
                </a:extLst>
              </a:tr>
              <a:tr h="370840">
                <a:tc>
                  <a:txBody>
                    <a:bodyPr/>
                    <a:lstStyle/>
                    <a:p>
                      <a:r>
                        <a:rPr lang="en-US" b="1" dirty="0"/>
                        <a:t>Constraints</a:t>
                      </a:r>
                    </a:p>
                  </a:txBody>
                  <a:tcPr/>
                </a:tc>
                <a:tc>
                  <a:txBody>
                    <a:bodyPr/>
                    <a:lstStyle/>
                    <a:p>
                      <a:pPr marL="285750" indent="-285750">
                        <a:buFont typeface="Arial" panose="020B0604020202020204" pitchFamily="34" charset="0"/>
                        <a:buChar char="•"/>
                      </a:pPr>
                      <a:r>
                        <a:rPr lang="en-US" dirty="0"/>
                        <a:t>A module can have multiple parents, although multiple inheritance is often considered a dangerous design approach</a:t>
                      </a:r>
                    </a:p>
                    <a:p>
                      <a:pPr marL="285750" indent="-285750">
                        <a:buFont typeface="Arial" panose="020B0604020202020204" pitchFamily="34" charset="0"/>
                        <a:buChar char="•"/>
                      </a:pPr>
                      <a:r>
                        <a:rPr lang="en-US" dirty="0"/>
                        <a:t>Cycles in the </a:t>
                      </a:r>
                      <a:r>
                        <a:rPr lang="en-US" i="1" dirty="0"/>
                        <a:t>generalization</a:t>
                      </a:r>
                      <a:r>
                        <a:rPr lang="en-US" i="0" dirty="0"/>
                        <a:t> relation are not allows; that is, a child modules cannot be a generalization of one more more of its ancestor modules in a view.</a:t>
                      </a:r>
                      <a:endParaRPr lang="en-US" dirty="0"/>
                    </a:p>
                  </a:txBody>
                  <a:tcPr/>
                </a:tc>
                <a:extLst>
                  <a:ext uri="{0D108BD9-81ED-4DB2-BD59-A6C34878D82A}">
                    <a16:rowId xmlns:a16="http://schemas.microsoft.com/office/drawing/2014/main" val="2553142133"/>
                  </a:ext>
                </a:extLst>
              </a:tr>
              <a:tr h="370840">
                <a:tc>
                  <a:txBody>
                    <a:bodyPr/>
                    <a:lstStyle/>
                    <a:p>
                      <a:r>
                        <a:rPr lang="en-US" b="1" dirty="0"/>
                        <a:t>What it’s for</a:t>
                      </a:r>
                    </a:p>
                  </a:txBody>
                  <a:tcPr>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dirty="0"/>
                        <a:t>Expressing inheritance in object-oriented designs</a:t>
                      </a:r>
                    </a:p>
                    <a:p>
                      <a:pPr marL="285750" indent="-285750">
                        <a:buFont typeface="Arial" panose="020B0604020202020204" pitchFamily="34" charset="0"/>
                        <a:buChar char="•"/>
                      </a:pPr>
                      <a:r>
                        <a:rPr lang="en-US" dirty="0"/>
                        <a:t>Incrementally describing evolution and extension</a:t>
                      </a:r>
                    </a:p>
                    <a:p>
                      <a:pPr marL="285750" indent="-285750">
                        <a:buFont typeface="Arial" panose="020B0604020202020204" pitchFamily="34" charset="0"/>
                        <a:buChar char="•"/>
                      </a:pPr>
                      <a:r>
                        <a:rPr lang="en-US" dirty="0"/>
                        <a:t>Capturing commonalities, with variations as children</a:t>
                      </a:r>
                    </a:p>
                    <a:p>
                      <a:pPr marL="285750" indent="-285750">
                        <a:buFont typeface="Arial" panose="020B0604020202020204" pitchFamily="34" charset="0"/>
                        <a:buChar char="•"/>
                      </a:pPr>
                      <a:r>
                        <a:rPr lang="en-US" dirty="0"/>
                        <a:t>Supporting reuse</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674575"/>
                  </a:ext>
                </a:extLst>
              </a:tr>
            </a:tbl>
          </a:graphicData>
        </a:graphic>
      </p:graphicFrame>
    </p:spTree>
    <p:extLst>
      <p:ext uri="{BB962C8B-B14F-4D97-AF65-F5344CB8AC3E}">
        <p14:creationId xmlns:p14="http://schemas.microsoft.com/office/powerpoint/2010/main" val="1215470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01086-DE98-1745-8E18-2A133E4D46AD}"/>
              </a:ext>
            </a:extLst>
          </p:cNvPr>
          <p:cNvSpPr>
            <a:spLocks noGrp="1"/>
          </p:cNvSpPr>
          <p:nvPr>
            <p:ph type="title"/>
          </p:nvPr>
        </p:nvSpPr>
        <p:spPr/>
        <p:txBody>
          <a:bodyPr/>
          <a:lstStyle/>
          <a:p>
            <a:r>
              <a:rPr lang="en-US" dirty="0"/>
              <a:t>Layered style</a:t>
            </a:r>
          </a:p>
        </p:txBody>
      </p:sp>
      <p:graphicFrame>
        <p:nvGraphicFramePr>
          <p:cNvPr id="4" name="Content Placeholder 3">
            <a:extLst>
              <a:ext uri="{FF2B5EF4-FFF2-40B4-BE49-F238E27FC236}">
                <a16:creationId xmlns:a16="http://schemas.microsoft.com/office/drawing/2014/main" id="{AF27DE7A-D0E7-B04A-883F-4E7E109F4675}"/>
              </a:ext>
            </a:extLst>
          </p:cNvPr>
          <p:cNvGraphicFramePr>
            <a:graphicFrameLocks noGrp="1"/>
          </p:cNvGraphicFramePr>
          <p:nvPr>
            <p:ph idx="1"/>
            <p:extLst>
              <p:ext uri="{D42A27DB-BD31-4B8C-83A1-F6EECF244321}">
                <p14:modId xmlns:p14="http://schemas.microsoft.com/office/powerpoint/2010/main" val="1536903806"/>
              </p:ext>
            </p:extLst>
          </p:nvPr>
        </p:nvGraphicFramePr>
        <p:xfrm>
          <a:off x="838200" y="1825625"/>
          <a:ext cx="10515600" cy="4577080"/>
        </p:xfrm>
        <a:graphic>
          <a:graphicData uri="http://schemas.openxmlformats.org/drawingml/2006/table">
            <a:tbl>
              <a:tblPr firstCol="1">
                <a:tableStyleId>{2D5ABB26-0587-4C30-8999-92F81FD0307C}</a:tableStyleId>
              </a:tblPr>
              <a:tblGrid>
                <a:gridCol w="2223977">
                  <a:extLst>
                    <a:ext uri="{9D8B030D-6E8A-4147-A177-3AD203B41FA5}">
                      <a16:colId xmlns:a16="http://schemas.microsoft.com/office/drawing/2014/main" val="4029780457"/>
                    </a:ext>
                  </a:extLst>
                </a:gridCol>
                <a:gridCol w="8291623">
                  <a:extLst>
                    <a:ext uri="{9D8B030D-6E8A-4147-A177-3AD203B41FA5}">
                      <a16:colId xmlns:a16="http://schemas.microsoft.com/office/drawing/2014/main" val="1750508341"/>
                    </a:ext>
                  </a:extLst>
                </a:gridCol>
              </a:tblGrid>
              <a:tr h="370840">
                <a:tc>
                  <a:txBody>
                    <a:bodyPr/>
                    <a:lstStyle/>
                    <a:p>
                      <a:r>
                        <a:rPr lang="en-US" b="1" dirty="0"/>
                        <a:t>Overview</a:t>
                      </a:r>
                    </a:p>
                  </a:txBody>
                  <a:tcPr>
                    <a:lnT w="12700" cap="flat" cmpd="sng" algn="ctr">
                      <a:solidFill>
                        <a:schemeClr val="tx1"/>
                      </a:solidFill>
                      <a:prstDash val="solid"/>
                      <a:round/>
                      <a:headEnd type="none" w="med" len="med"/>
                      <a:tailEnd type="none" w="med" len="med"/>
                    </a:lnT>
                  </a:tcPr>
                </a:tc>
                <a:tc>
                  <a:txBody>
                    <a:bodyPr/>
                    <a:lstStyle/>
                    <a:p>
                      <a:r>
                        <a:rPr lang="en-US" dirty="0"/>
                        <a:t>The layered style put togethers layers (groupings of modules that offer a cohesive set of services) in a unidirectional </a:t>
                      </a:r>
                      <a:r>
                        <a:rPr lang="en-US" i="1" dirty="0"/>
                        <a:t>allowed-to-use</a:t>
                      </a:r>
                      <a:r>
                        <a:rPr lang="en-US" i="0" dirty="0"/>
                        <a:t> relation with each other</a:t>
                      </a:r>
                      <a:endParaRPr lang="en-US"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167312705"/>
                  </a:ext>
                </a:extLst>
              </a:tr>
              <a:tr h="370840">
                <a:tc>
                  <a:txBody>
                    <a:bodyPr/>
                    <a:lstStyle/>
                    <a:p>
                      <a:r>
                        <a:rPr lang="en-US" b="1" dirty="0"/>
                        <a:t>Elements</a:t>
                      </a:r>
                    </a:p>
                  </a:txBody>
                  <a:tcPr/>
                </a:tc>
                <a:tc>
                  <a:txBody>
                    <a:bodyPr/>
                    <a:lstStyle/>
                    <a:p>
                      <a:r>
                        <a:rPr lang="en-US" i="1" dirty="0"/>
                        <a:t>Layer</a:t>
                      </a:r>
                      <a:r>
                        <a:rPr lang="en-US" i="0" dirty="0"/>
                        <a:t>. The description of a layer should define what modules the layer contains</a:t>
                      </a:r>
                      <a:endParaRPr lang="en-US" i="1" dirty="0"/>
                    </a:p>
                  </a:txBody>
                  <a:tcPr/>
                </a:tc>
                <a:extLst>
                  <a:ext uri="{0D108BD9-81ED-4DB2-BD59-A6C34878D82A}">
                    <a16:rowId xmlns:a16="http://schemas.microsoft.com/office/drawing/2014/main" val="16824829"/>
                  </a:ext>
                </a:extLst>
              </a:tr>
              <a:tr h="370840">
                <a:tc>
                  <a:txBody>
                    <a:bodyPr/>
                    <a:lstStyle/>
                    <a:p>
                      <a:r>
                        <a:rPr lang="en-US" b="1" dirty="0"/>
                        <a:t>Relations</a:t>
                      </a:r>
                    </a:p>
                  </a:txBody>
                  <a:tcPr/>
                </a:tc>
                <a:tc>
                  <a:txBody>
                    <a:bodyPr/>
                    <a:lstStyle/>
                    <a:p>
                      <a:r>
                        <a:rPr lang="en-US" i="1" dirty="0"/>
                        <a:t>Allowed-to-use</a:t>
                      </a:r>
                      <a:r>
                        <a:rPr lang="en-US" i="0" dirty="0"/>
                        <a:t>, which is a specialization of the generic </a:t>
                      </a:r>
                      <a:r>
                        <a:rPr lang="en-US" i="1" dirty="0"/>
                        <a:t>depends-on</a:t>
                      </a:r>
                      <a:r>
                        <a:rPr lang="en-US" i="0" dirty="0"/>
                        <a:t> relation. The design should define the layer usage rules (for example “a layer is allowed to use any lower layer”) and any allowable exceptions</a:t>
                      </a:r>
                      <a:endParaRPr lang="en-US" i="1" dirty="0"/>
                    </a:p>
                  </a:txBody>
                  <a:tcPr/>
                </a:tc>
                <a:extLst>
                  <a:ext uri="{0D108BD9-81ED-4DB2-BD59-A6C34878D82A}">
                    <a16:rowId xmlns:a16="http://schemas.microsoft.com/office/drawing/2014/main" val="4070850680"/>
                  </a:ext>
                </a:extLst>
              </a:tr>
              <a:tr h="370840">
                <a:tc>
                  <a:txBody>
                    <a:bodyPr/>
                    <a:lstStyle/>
                    <a:p>
                      <a:r>
                        <a:rPr lang="en-US" b="1" dirty="0"/>
                        <a:t>Constraints</a:t>
                      </a:r>
                    </a:p>
                  </a:txBody>
                  <a:tcPr/>
                </a:tc>
                <a:tc>
                  <a:txBody>
                    <a:bodyPr/>
                    <a:lstStyle/>
                    <a:p>
                      <a:pPr marL="285750" indent="-285750">
                        <a:buFont typeface="Arial" panose="020B0604020202020204" pitchFamily="34" charset="0"/>
                        <a:buChar char="•"/>
                      </a:pPr>
                      <a:r>
                        <a:rPr lang="en-US" dirty="0"/>
                        <a:t>Every piece of software is allocated to exactly one layer</a:t>
                      </a:r>
                    </a:p>
                    <a:p>
                      <a:pPr marL="285750" indent="-285750">
                        <a:buFont typeface="Arial" panose="020B0604020202020204" pitchFamily="34" charset="0"/>
                        <a:buChar char="•"/>
                      </a:pPr>
                      <a:r>
                        <a:rPr lang="en-US" dirty="0"/>
                        <a:t>There are at least two layers (typically three or more)</a:t>
                      </a:r>
                    </a:p>
                    <a:p>
                      <a:pPr marL="285750" indent="-285750">
                        <a:buFont typeface="Arial" panose="020B0604020202020204" pitchFamily="34" charset="0"/>
                        <a:buChar char="•"/>
                      </a:pPr>
                      <a:r>
                        <a:rPr lang="en-US" dirty="0"/>
                        <a:t>The </a:t>
                      </a:r>
                      <a:r>
                        <a:rPr lang="en-US" i="1" dirty="0"/>
                        <a:t>allowed-to-use</a:t>
                      </a:r>
                      <a:r>
                        <a:rPr lang="en-US" i="0" dirty="0"/>
                        <a:t> relations should not be circular (that is, a lower layer cannot use a higher layer)</a:t>
                      </a:r>
                      <a:endParaRPr lang="en-US" dirty="0"/>
                    </a:p>
                  </a:txBody>
                  <a:tcPr/>
                </a:tc>
                <a:extLst>
                  <a:ext uri="{0D108BD9-81ED-4DB2-BD59-A6C34878D82A}">
                    <a16:rowId xmlns:a16="http://schemas.microsoft.com/office/drawing/2014/main" val="2553142133"/>
                  </a:ext>
                </a:extLst>
              </a:tr>
              <a:tr h="370840">
                <a:tc>
                  <a:txBody>
                    <a:bodyPr/>
                    <a:lstStyle/>
                    <a:p>
                      <a:r>
                        <a:rPr lang="en-US" b="1" dirty="0"/>
                        <a:t>What it’s for</a:t>
                      </a:r>
                    </a:p>
                  </a:txBody>
                  <a:tcPr>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dirty="0"/>
                        <a:t>Promoting modifiability and portability</a:t>
                      </a:r>
                    </a:p>
                    <a:p>
                      <a:pPr marL="285750" indent="-285750">
                        <a:buFont typeface="Arial" panose="020B0604020202020204" pitchFamily="34" charset="0"/>
                        <a:buChar char="•"/>
                      </a:pPr>
                      <a:r>
                        <a:rPr lang="en-US" dirty="0"/>
                        <a:t>Managing complexity and facilitating the communication of the code structures to developers</a:t>
                      </a:r>
                    </a:p>
                    <a:p>
                      <a:pPr marL="285750" indent="-285750">
                        <a:buFont typeface="Arial" panose="020B0604020202020204" pitchFamily="34" charset="0"/>
                        <a:buChar char="•"/>
                      </a:pPr>
                      <a:r>
                        <a:rPr lang="en-US" dirty="0"/>
                        <a:t>Promoting reuse</a:t>
                      </a:r>
                    </a:p>
                    <a:p>
                      <a:pPr marL="285750" indent="-285750">
                        <a:buFont typeface="Arial" panose="020B0604020202020204" pitchFamily="34" charset="0"/>
                        <a:buChar char="•"/>
                      </a:pPr>
                      <a:r>
                        <a:rPr lang="en-US" dirty="0"/>
                        <a:t>Achieving separation of concerns</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674575"/>
                  </a:ext>
                </a:extLst>
              </a:tr>
            </a:tbl>
          </a:graphicData>
        </a:graphic>
      </p:graphicFrame>
    </p:spTree>
    <p:extLst>
      <p:ext uri="{BB962C8B-B14F-4D97-AF65-F5344CB8AC3E}">
        <p14:creationId xmlns:p14="http://schemas.microsoft.com/office/powerpoint/2010/main" val="2947889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01086-DE98-1745-8E18-2A133E4D46AD}"/>
              </a:ext>
            </a:extLst>
          </p:cNvPr>
          <p:cNvSpPr>
            <a:spLocks noGrp="1"/>
          </p:cNvSpPr>
          <p:nvPr>
            <p:ph type="title"/>
          </p:nvPr>
        </p:nvSpPr>
        <p:spPr/>
        <p:txBody>
          <a:bodyPr/>
          <a:lstStyle/>
          <a:p>
            <a:r>
              <a:rPr lang="en-US" dirty="0"/>
              <a:t>Aspects style</a:t>
            </a:r>
          </a:p>
        </p:txBody>
      </p:sp>
      <p:graphicFrame>
        <p:nvGraphicFramePr>
          <p:cNvPr id="4" name="Content Placeholder 3">
            <a:extLst>
              <a:ext uri="{FF2B5EF4-FFF2-40B4-BE49-F238E27FC236}">
                <a16:creationId xmlns:a16="http://schemas.microsoft.com/office/drawing/2014/main" id="{AF27DE7A-D0E7-B04A-883F-4E7E109F4675}"/>
              </a:ext>
            </a:extLst>
          </p:cNvPr>
          <p:cNvGraphicFramePr>
            <a:graphicFrameLocks noGrp="1"/>
          </p:cNvGraphicFramePr>
          <p:nvPr>
            <p:ph idx="1"/>
            <p:extLst>
              <p:ext uri="{D42A27DB-BD31-4B8C-83A1-F6EECF244321}">
                <p14:modId xmlns:p14="http://schemas.microsoft.com/office/powerpoint/2010/main" val="3487057604"/>
              </p:ext>
            </p:extLst>
          </p:nvPr>
        </p:nvGraphicFramePr>
        <p:xfrm>
          <a:off x="838200" y="1825625"/>
          <a:ext cx="10515600" cy="3474720"/>
        </p:xfrm>
        <a:graphic>
          <a:graphicData uri="http://schemas.openxmlformats.org/drawingml/2006/table">
            <a:tbl>
              <a:tblPr firstCol="1">
                <a:tableStyleId>{2D5ABB26-0587-4C30-8999-92F81FD0307C}</a:tableStyleId>
              </a:tblPr>
              <a:tblGrid>
                <a:gridCol w="2223977">
                  <a:extLst>
                    <a:ext uri="{9D8B030D-6E8A-4147-A177-3AD203B41FA5}">
                      <a16:colId xmlns:a16="http://schemas.microsoft.com/office/drawing/2014/main" val="4029780457"/>
                    </a:ext>
                  </a:extLst>
                </a:gridCol>
                <a:gridCol w="8291623">
                  <a:extLst>
                    <a:ext uri="{9D8B030D-6E8A-4147-A177-3AD203B41FA5}">
                      <a16:colId xmlns:a16="http://schemas.microsoft.com/office/drawing/2014/main" val="1750508341"/>
                    </a:ext>
                  </a:extLst>
                </a:gridCol>
              </a:tblGrid>
              <a:tr h="370840">
                <a:tc>
                  <a:txBody>
                    <a:bodyPr/>
                    <a:lstStyle/>
                    <a:p>
                      <a:r>
                        <a:rPr lang="en-US" b="1" dirty="0"/>
                        <a:t>Overview</a:t>
                      </a:r>
                    </a:p>
                  </a:txBody>
                  <a:tcPr>
                    <a:lnT w="12700" cap="flat" cmpd="sng" algn="ctr">
                      <a:solidFill>
                        <a:schemeClr val="tx1"/>
                      </a:solidFill>
                      <a:prstDash val="solid"/>
                      <a:round/>
                      <a:headEnd type="none" w="med" len="med"/>
                      <a:tailEnd type="none" w="med" len="med"/>
                    </a:lnT>
                  </a:tcPr>
                </a:tc>
                <a:tc>
                  <a:txBody>
                    <a:bodyPr/>
                    <a:lstStyle/>
                    <a:p>
                      <a:r>
                        <a:rPr lang="en-US" dirty="0"/>
                        <a:t>The aspects style shows aspect modules that implement cross-cutting concerns and how they are bound to other modules in the system</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167312705"/>
                  </a:ext>
                </a:extLst>
              </a:tr>
              <a:tr h="370840">
                <a:tc>
                  <a:txBody>
                    <a:bodyPr/>
                    <a:lstStyle/>
                    <a:p>
                      <a:r>
                        <a:rPr lang="en-US" b="1" dirty="0"/>
                        <a:t>Elements</a:t>
                      </a:r>
                    </a:p>
                  </a:txBody>
                  <a:tcPr/>
                </a:tc>
                <a:tc>
                  <a:txBody>
                    <a:bodyPr/>
                    <a:lstStyle/>
                    <a:p>
                      <a:r>
                        <a:rPr lang="en-US" i="1" dirty="0"/>
                        <a:t>Aspect</a:t>
                      </a:r>
                      <a:r>
                        <a:rPr lang="en-US" i="0" dirty="0"/>
                        <a:t>, which is a specialized modules that contains the implementation of a cross-cutting concern</a:t>
                      </a:r>
                      <a:endParaRPr lang="en-US" i="1" dirty="0"/>
                    </a:p>
                  </a:txBody>
                  <a:tcPr/>
                </a:tc>
                <a:extLst>
                  <a:ext uri="{0D108BD9-81ED-4DB2-BD59-A6C34878D82A}">
                    <a16:rowId xmlns:a16="http://schemas.microsoft.com/office/drawing/2014/main" val="16824829"/>
                  </a:ext>
                </a:extLst>
              </a:tr>
              <a:tr h="370840">
                <a:tc>
                  <a:txBody>
                    <a:bodyPr/>
                    <a:lstStyle/>
                    <a:p>
                      <a:r>
                        <a:rPr lang="en-US" b="1" dirty="0"/>
                        <a:t>Relations</a:t>
                      </a:r>
                    </a:p>
                  </a:txBody>
                  <a:tcPr/>
                </a:tc>
                <a:tc>
                  <a:txBody>
                    <a:bodyPr/>
                    <a:lstStyle/>
                    <a:p>
                      <a:r>
                        <a:rPr lang="en-US" i="1" dirty="0"/>
                        <a:t>Cross-cuts</a:t>
                      </a:r>
                      <a:r>
                        <a:rPr lang="en-US" i="0" dirty="0"/>
                        <a:t>, which binds an aspect module to a module that will be affected by the cross-cutting logic of that aspect</a:t>
                      </a:r>
                      <a:endParaRPr lang="en-US" i="1" dirty="0"/>
                    </a:p>
                  </a:txBody>
                  <a:tcPr/>
                </a:tc>
                <a:extLst>
                  <a:ext uri="{0D108BD9-81ED-4DB2-BD59-A6C34878D82A}">
                    <a16:rowId xmlns:a16="http://schemas.microsoft.com/office/drawing/2014/main" val="4070850680"/>
                  </a:ext>
                </a:extLst>
              </a:tr>
              <a:tr h="370840">
                <a:tc>
                  <a:txBody>
                    <a:bodyPr/>
                    <a:lstStyle/>
                    <a:p>
                      <a:r>
                        <a:rPr lang="en-US" b="1" dirty="0"/>
                        <a:t>Constraints</a:t>
                      </a:r>
                    </a:p>
                  </a:txBody>
                  <a:tcPr/>
                </a:tc>
                <a:tc>
                  <a:txBody>
                    <a:bodyPr/>
                    <a:lstStyle/>
                    <a:p>
                      <a:pPr marL="285750" indent="-285750">
                        <a:buFont typeface="Arial" panose="020B0604020202020204" pitchFamily="34" charset="0"/>
                        <a:buChar char="•"/>
                      </a:pPr>
                      <a:r>
                        <a:rPr lang="en-US" dirty="0"/>
                        <a:t>An aspect can cross-cut one or more regular modules as well as aspect modules</a:t>
                      </a:r>
                    </a:p>
                    <a:p>
                      <a:pPr marL="285750" indent="-285750">
                        <a:buFont typeface="Arial" panose="020B0604020202020204" pitchFamily="34" charset="0"/>
                        <a:buChar char="•"/>
                      </a:pPr>
                      <a:r>
                        <a:rPr lang="en-US" dirty="0"/>
                        <a:t>An aspect that cross-cuts itself may cause infinite recursion, depending on the implementation</a:t>
                      </a:r>
                    </a:p>
                  </a:txBody>
                  <a:tcPr/>
                </a:tc>
                <a:extLst>
                  <a:ext uri="{0D108BD9-81ED-4DB2-BD59-A6C34878D82A}">
                    <a16:rowId xmlns:a16="http://schemas.microsoft.com/office/drawing/2014/main" val="2553142133"/>
                  </a:ext>
                </a:extLst>
              </a:tr>
              <a:tr h="370840">
                <a:tc>
                  <a:txBody>
                    <a:bodyPr/>
                    <a:lstStyle/>
                    <a:p>
                      <a:r>
                        <a:rPr lang="en-US" b="1" dirty="0"/>
                        <a:t>What it’s for</a:t>
                      </a:r>
                    </a:p>
                  </a:txBody>
                  <a:tcPr>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dirty="0"/>
                        <a:t>Modeling cross-cutting concerns in object-oriented designs</a:t>
                      </a:r>
                    </a:p>
                    <a:p>
                      <a:pPr marL="285750" indent="-285750">
                        <a:buFont typeface="Arial" panose="020B0604020202020204" pitchFamily="34" charset="0"/>
                        <a:buChar char="•"/>
                      </a:pPr>
                      <a:r>
                        <a:rPr lang="en-US" dirty="0"/>
                        <a:t>Enhancing modifiability</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674575"/>
                  </a:ext>
                </a:extLst>
              </a:tr>
            </a:tbl>
          </a:graphicData>
        </a:graphic>
      </p:graphicFrame>
    </p:spTree>
    <p:extLst>
      <p:ext uri="{BB962C8B-B14F-4D97-AF65-F5344CB8AC3E}">
        <p14:creationId xmlns:p14="http://schemas.microsoft.com/office/powerpoint/2010/main" val="17483086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TotalTime>
  <Words>2847</Words>
  <Application>Microsoft Macintosh PowerPoint</Application>
  <PresentationFormat>Widescreen</PresentationFormat>
  <Paragraphs>280</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CPSC 5200</vt:lpstr>
      <vt:lpstr>Three categories of architecture (doc) styles</vt:lpstr>
      <vt:lpstr>Module styles</vt:lpstr>
      <vt:lpstr>Overview</vt:lpstr>
      <vt:lpstr>Decomposition style</vt:lpstr>
      <vt:lpstr>Uses style</vt:lpstr>
      <vt:lpstr>Generalization style</vt:lpstr>
      <vt:lpstr>Layered style</vt:lpstr>
      <vt:lpstr>Aspects style</vt:lpstr>
      <vt:lpstr>Data model style</vt:lpstr>
      <vt:lpstr>Component and connector styles</vt:lpstr>
      <vt:lpstr>C &amp; C Overview</vt:lpstr>
      <vt:lpstr>Overview</vt:lpstr>
      <vt:lpstr>Pipe-and-filter style</vt:lpstr>
      <vt:lpstr>Client-server style</vt:lpstr>
      <vt:lpstr>Peer-to-peer style</vt:lpstr>
      <vt:lpstr>Service-oriented architecture style</vt:lpstr>
      <vt:lpstr>Publish-subscribe style</vt:lpstr>
      <vt:lpstr>Shared-data style</vt:lpstr>
      <vt:lpstr>Allocation styles</vt:lpstr>
      <vt:lpstr>Allocation summary</vt:lpstr>
      <vt:lpstr>Overview</vt:lpstr>
      <vt:lpstr>Deployment style</vt:lpstr>
      <vt:lpstr>Install style</vt:lpstr>
      <vt:lpstr>Work assignment style</vt:lpstr>
      <vt:lpstr>For next time – mid-term exam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CPSC 5200</dc:title>
  <dc:creator>Michaeljon Miller</dc:creator>
  <cp:lastModifiedBy>Michaeljon Miller</cp:lastModifiedBy>
  <cp:revision>1</cp:revision>
  <dcterms:created xsi:type="dcterms:W3CDTF">2020-01-24T20:22:04Z</dcterms:created>
  <dcterms:modified xsi:type="dcterms:W3CDTF">2020-02-12T00:04:54Z</dcterms:modified>
</cp:coreProperties>
</file>