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321" r:id="rId8"/>
    <p:sldId id="260" r:id="rId9"/>
    <p:sldId id="261" r:id="rId10"/>
    <p:sldId id="262" r:id="rId11"/>
    <p:sldId id="263" r:id="rId12"/>
    <p:sldId id="264" r:id="rId13"/>
    <p:sldId id="265" r:id="rId14"/>
    <p:sldId id="319"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9144000" cy="5143500"/>
  <p:notesSz cx="6858000" cy="9144000"/>
  <p:embeddedFontLst>
    <p:embeddedFont>
      <p:font typeface="微软雅黑" panose="020B0503020204020204" charset="-122"/>
      <p:regular r:id="rId72"/>
    </p:embeddedFont>
    <p:embeddedFont>
      <p:font typeface="Consolas" panose="020B0609020204030204"/>
      <p:regular r:id="rId73"/>
      <p:bold r:id="rId74"/>
      <p:italic r:id="rId75"/>
      <p:boldItalic r:id="rId76"/>
    </p:embeddedFont>
    <p:embeddedFont>
      <p:font typeface="Nanum Gothic" charset="-127"/>
      <p:regular r:id="rId77"/>
    </p:embeddedFont>
    <p:embeddedFont>
      <p:font typeface="Roboto" panose="0200000000000000000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3" userDrawn="1">
          <p15:clr>
            <a:srgbClr val="A4A3A4"/>
          </p15:clr>
        </p15:guide>
        <p15:guide id="2" pos="29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34332833" name="WPS_1666856918"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13"/>
        <p:guide pos="296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font" Target="fonts/font10.fntdata"/><Relationship Id="rId80" Type="http://schemas.openxmlformats.org/officeDocument/2006/relationships/font" Target="fonts/font9.fntdata"/><Relationship Id="rId8" Type="http://schemas.openxmlformats.org/officeDocument/2006/relationships/slide" Target="slides/slide5.xml"/><Relationship Id="rId79" Type="http://schemas.openxmlformats.org/officeDocument/2006/relationships/font" Target="fonts/font8.fntdata"/><Relationship Id="rId78" Type="http://schemas.openxmlformats.org/officeDocument/2006/relationships/font" Target="fonts/font7.fntdata"/><Relationship Id="rId77" Type="http://schemas.openxmlformats.org/officeDocument/2006/relationships/font" Target="fonts/font6.fntdata"/><Relationship Id="rId76" Type="http://schemas.openxmlformats.org/officeDocument/2006/relationships/font" Target="fonts/font5.fntdata"/><Relationship Id="rId75" Type="http://schemas.openxmlformats.org/officeDocument/2006/relationships/font" Target="fonts/font4.fntdata"/><Relationship Id="rId74" Type="http://schemas.openxmlformats.org/officeDocument/2006/relationships/font" Target="fonts/font3.fntdata"/><Relationship Id="rId73" Type="http://schemas.openxmlformats.org/officeDocument/2006/relationships/font" Target="fonts/font2.fntdata"/><Relationship Id="rId72" Type="http://schemas.openxmlformats.org/officeDocument/2006/relationships/font" Target="fonts/font1.fntdata"/><Relationship Id="rId71" Type="http://schemas.openxmlformats.org/officeDocument/2006/relationships/commentAuthors" Target="commentAuthors.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434332833" dt="2025-04-27T17:45:09.905"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1434332833" dt="2025-04-27T17:45:09.905"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2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20204"/>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4" name="Shape 6044"/>
        <p:cNvGrpSpPr/>
        <p:nvPr/>
      </p:nvGrpSpPr>
      <p:grpSpPr>
        <a:xfrm>
          <a:off x="0" y="0"/>
          <a:ext cx="0" cy="0"/>
          <a:chOff x="0" y="0"/>
          <a:chExt cx="0" cy="0"/>
        </a:xfrm>
      </p:grpSpPr>
      <p:sp>
        <p:nvSpPr>
          <p:cNvPr id="6045" name="Google Shape;6045;g78327f1586_217_7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3" name="Shape 6103"/>
        <p:cNvGrpSpPr/>
        <p:nvPr/>
      </p:nvGrpSpPr>
      <p:grpSpPr>
        <a:xfrm>
          <a:off x="0" y="0"/>
          <a:ext cx="0" cy="0"/>
          <a:chOff x="0" y="0"/>
          <a:chExt cx="0" cy="0"/>
        </a:xfrm>
      </p:grpSpPr>
      <p:sp>
        <p:nvSpPr>
          <p:cNvPr id="6104" name="Google Shape;6104;g78327f1586_217_7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3" name="Shape 6153"/>
        <p:cNvGrpSpPr/>
        <p:nvPr/>
      </p:nvGrpSpPr>
      <p:grpSpPr>
        <a:xfrm>
          <a:off x="0" y="0"/>
          <a:ext cx="0" cy="0"/>
          <a:chOff x="0" y="0"/>
          <a:chExt cx="0" cy="0"/>
        </a:xfrm>
      </p:grpSpPr>
      <p:sp>
        <p:nvSpPr>
          <p:cNvPr id="6154" name="Google Shape;6154;g78327f1586_217_8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3" name="Shape 6233"/>
        <p:cNvGrpSpPr/>
        <p:nvPr/>
      </p:nvGrpSpPr>
      <p:grpSpPr>
        <a:xfrm>
          <a:off x="0" y="0"/>
          <a:ext cx="0" cy="0"/>
          <a:chOff x="0" y="0"/>
          <a:chExt cx="0" cy="0"/>
        </a:xfrm>
      </p:grpSpPr>
      <p:sp>
        <p:nvSpPr>
          <p:cNvPr id="6234" name="Google Shape;6234;g78327f1586_1537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8" name="Shape 6238"/>
        <p:cNvGrpSpPr/>
        <p:nvPr/>
      </p:nvGrpSpPr>
      <p:grpSpPr>
        <a:xfrm>
          <a:off x="0" y="0"/>
          <a:ext cx="0" cy="0"/>
          <a:chOff x="0" y="0"/>
          <a:chExt cx="0" cy="0"/>
        </a:xfrm>
      </p:grpSpPr>
      <p:sp>
        <p:nvSpPr>
          <p:cNvPr id="6239" name="Google Shape;6239;g78327f1586_1537_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2" name="Shape 6362"/>
        <p:cNvGrpSpPr/>
        <p:nvPr/>
      </p:nvGrpSpPr>
      <p:grpSpPr>
        <a:xfrm>
          <a:off x="0" y="0"/>
          <a:ext cx="0" cy="0"/>
          <a:chOff x="0" y="0"/>
          <a:chExt cx="0" cy="0"/>
        </a:xfrm>
      </p:grpSpPr>
      <p:sp>
        <p:nvSpPr>
          <p:cNvPr id="6363" name="Google Shape;6363;g78327f1586_1537_1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2" name="Shape 6452"/>
        <p:cNvGrpSpPr/>
        <p:nvPr/>
      </p:nvGrpSpPr>
      <p:grpSpPr>
        <a:xfrm>
          <a:off x="0" y="0"/>
          <a:ext cx="0" cy="0"/>
          <a:chOff x="0" y="0"/>
          <a:chExt cx="0" cy="0"/>
        </a:xfrm>
      </p:grpSpPr>
      <p:sp>
        <p:nvSpPr>
          <p:cNvPr id="6453" name="Google Shape;6453;g78327f1586_1537_4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6" name="Shape 6476"/>
        <p:cNvGrpSpPr/>
        <p:nvPr/>
      </p:nvGrpSpPr>
      <p:grpSpPr>
        <a:xfrm>
          <a:off x="0" y="0"/>
          <a:ext cx="0" cy="0"/>
          <a:chOff x="0" y="0"/>
          <a:chExt cx="0" cy="0"/>
        </a:xfrm>
      </p:grpSpPr>
      <p:sp>
        <p:nvSpPr>
          <p:cNvPr id="6477" name="Google Shape;6477;g878bb028e8_1686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7" name="Shape 6497"/>
        <p:cNvGrpSpPr/>
        <p:nvPr/>
      </p:nvGrpSpPr>
      <p:grpSpPr>
        <a:xfrm>
          <a:off x="0" y="0"/>
          <a:ext cx="0" cy="0"/>
          <a:chOff x="0" y="0"/>
          <a:chExt cx="0" cy="0"/>
        </a:xfrm>
      </p:grpSpPr>
      <p:sp>
        <p:nvSpPr>
          <p:cNvPr id="6498" name="Google Shape;6498;g78327f1586_1537_4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4" name="Shape 6624"/>
        <p:cNvGrpSpPr/>
        <p:nvPr/>
      </p:nvGrpSpPr>
      <p:grpSpPr>
        <a:xfrm>
          <a:off x="0" y="0"/>
          <a:ext cx="0" cy="0"/>
          <a:chOff x="0" y="0"/>
          <a:chExt cx="0" cy="0"/>
        </a:xfrm>
      </p:grpSpPr>
      <p:sp>
        <p:nvSpPr>
          <p:cNvPr id="6625" name="Google Shape;6625;g78327f1586_1537_5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80" name="Shape 6680"/>
        <p:cNvGrpSpPr/>
        <p:nvPr/>
      </p:nvGrpSpPr>
      <p:grpSpPr>
        <a:xfrm>
          <a:off x="0" y="0"/>
          <a:ext cx="0" cy="0"/>
          <a:chOff x="0" y="0"/>
          <a:chExt cx="0" cy="0"/>
        </a:xfrm>
      </p:grpSpPr>
      <p:sp>
        <p:nvSpPr>
          <p:cNvPr id="6681" name="Google Shape;6681;g78327f1586_1537_59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1" name="Shape 6761"/>
        <p:cNvGrpSpPr/>
        <p:nvPr/>
      </p:nvGrpSpPr>
      <p:grpSpPr>
        <a:xfrm>
          <a:off x="0" y="0"/>
          <a:ext cx="0" cy="0"/>
          <a:chOff x="0" y="0"/>
          <a:chExt cx="0" cy="0"/>
        </a:xfrm>
      </p:grpSpPr>
      <p:sp>
        <p:nvSpPr>
          <p:cNvPr id="6762" name="Google Shape;6762;g78327f1586_1537_6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5" name="Shape 6855"/>
        <p:cNvGrpSpPr/>
        <p:nvPr/>
      </p:nvGrpSpPr>
      <p:grpSpPr>
        <a:xfrm>
          <a:off x="0" y="0"/>
          <a:ext cx="0" cy="0"/>
          <a:chOff x="0" y="0"/>
          <a:chExt cx="0" cy="0"/>
        </a:xfrm>
      </p:grpSpPr>
      <p:sp>
        <p:nvSpPr>
          <p:cNvPr id="6856" name="Google Shape;6856;g78327f1586_1537_7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7" name="Shape 6957"/>
        <p:cNvGrpSpPr/>
        <p:nvPr/>
      </p:nvGrpSpPr>
      <p:grpSpPr>
        <a:xfrm>
          <a:off x="0" y="0"/>
          <a:ext cx="0" cy="0"/>
          <a:chOff x="0" y="0"/>
          <a:chExt cx="0" cy="0"/>
        </a:xfrm>
      </p:grpSpPr>
      <p:sp>
        <p:nvSpPr>
          <p:cNvPr id="6958" name="Google Shape;6958;g78327f1586_1537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4" name="Shape 7034"/>
        <p:cNvGrpSpPr/>
        <p:nvPr/>
      </p:nvGrpSpPr>
      <p:grpSpPr>
        <a:xfrm>
          <a:off x="0" y="0"/>
          <a:ext cx="0" cy="0"/>
          <a:chOff x="0" y="0"/>
          <a:chExt cx="0" cy="0"/>
        </a:xfrm>
      </p:grpSpPr>
      <p:sp>
        <p:nvSpPr>
          <p:cNvPr id="7035" name="Google Shape;7035;g85a0789696_743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6" name="Shape 7266"/>
        <p:cNvGrpSpPr/>
        <p:nvPr/>
      </p:nvGrpSpPr>
      <p:grpSpPr>
        <a:xfrm>
          <a:off x="0" y="0"/>
          <a:ext cx="0" cy="0"/>
          <a:chOff x="0" y="0"/>
          <a:chExt cx="0" cy="0"/>
        </a:xfrm>
      </p:grpSpPr>
      <p:sp>
        <p:nvSpPr>
          <p:cNvPr id="7267" name="Google Shape;7267;g78327f1586_1537_9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2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comments" Target="../comments/comment1.xml"/><Relationship Id="rId12" Type="http://schemas.openxmlformats.org/officeDocument/2006/relationships/notesSlide" Target="../notesSlides/notesSlide4.xml"/><Relationship Id="rId11" Type="http://schemas.openxmlformats.org/officeDocument/2006/relationships/slideLayout" Target="../slideLayouts/slideLayout3.xml"/><Relationship Id="rId10" Type="http://schemas.openxmlformats.org/officeDocument/2006/relationships/tags" Target="../tags/tag10.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7" Type="http://schemas.openxmlformats.org/officeDocument/2006/relationships/comments" Target="../comments/comment2.xml"/><Relationship Id="rId26" Type="http://schemas.openxmlformats.org/officeDocument/2006/relationships/notesSlide" Target="../notesSlides/notesSlide5.xml"/><Relationship Id="rId25" Type="http://schemas.openxmlformats.org/officeDocument/2006/relationships/slideLayout" Target="../slideLayouts/slideLayout3.xml"/><Relationship Id="rId24" Type="http://schemas.openxmlformats.org/officeDocument/2006/relationships/tags" Target="../tags/tag34.xml"/><Relationship Id="rId23" Type="http://schemas.openxmlformats.org/officeDocument/2006/relationships/tags" Target="../tags/tag33.xml"/><Relationship Id="rId22" Type="http://schemas.openxmlformats.org/officeDocument/2006/relationships/tags" Target="../tags/tag32.xml"/><Relationship Id="rId21" Type="http://schemas.openxmlformats.org/officeDocument/2006/relationships/tags" Target="../tags/tag31.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1700">
                <a:solidFill>
                  <a:srgbClr val="FFFFFF"/>
                </a:solidFill>
              </a:rPr>
              <a:t>By </a:t>
            </a:r>
            <a:r>
              <a:rPr lang="en-GB" sz="1700" u="sng">
                <a:solidFill>
                  <a:srgbClr val="FFFFFF"/>
                </a:solidFill>
                <a:hlinkClick r:id="rId1"/>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GB" sz="1700" u="sng">
                <a:solidFill>
                  <a:srgbClr val="FFFFFF"/>
                </a:solidFill>
                <a:hlinkClick r:id="rId2"/>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solidFill>
                <a:schemeClr val="dk2"/>
              </a:solidFill>
            </a:endParaRPr>
          </a:p>
        </p:txBody>
      </p: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Masked</a:t>
              </a:r>
              <a:endParaRPr sz="1100">
                <a:solidFill>
                  <a:srgbClr val="666666"/>
                </a:solidFill>
              </a:endParaRPr>
            </a:p>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Output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999999"/>
                  </a:solidFill>
                </a:rPr>
                <a:t>               text</a:t>
              </a:r>
              <a:endParaRPr lang="en-US"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a:solidFill>
                <a:schemeClr val="dk2"/>
              </a:solidFill>
            </a:endParaRPr>
          </a:p>
        </p:txBody>
      </p:sp>
      <p:grpSp>
        <p:nvGrpSpPr>
          <p:cNvPr id="354" name="Google Shape;354;p22"/>
          <p:cNvGrpSpPr/>
          <p:nvPr/>
        </p:nvGrpSpPr>
        <p:grpSpPr>
          <a:xfrm>
            <a:off x="4931275" y="680825"/>
            <a:ext cx="2099400" cy="4482585"/>
            <a:chOff x="2211875" y="849675"/>
            <a:chExt cx="2099400" cy="448258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Masked</a:t>
              </a:r>
              <a:endParaRPr sz="1100">
                <a:solidFill>
                  <a:srgbClr val="666666"/>
                </a:solidFill>
              </a:endParaRPr>
            </a:p>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1100">
                  <a:solidFill>
                    <a:srgbClr val="666666"/>
                  </a:solidFill>
                </a:rPr>
                <a:t>Word-</a:t>
              </a:r>
              <a:r>
                <a:rPr lang="en-GB" sz="1100">
                  <a:solidFill>
                    <a:srgbClr val="666666"/>
                  </a:solidFill>
                </a:rPr>
                <a:t>Embedding</a:t>
              </a:r>
              <a:endParaRPr sz="1100">
                <a:solidFill>
                  <a:srgbClr val="666666"/>
                </a:solidFill>
              </a:endParaRPr>
            </a:p>
          </p:txBody>
        </p:sp>
        <p:cxnSp>
          <p:nvCxnSpPr>
            <p:cNvPr id="359" name="Google Shape;359;p22"/>
            <p:cNvCxnSpPr>
              <a:stCxn id="360" idx="0"/>
            </p:cNvCxnSpPr>
            <p:nvPr/>
          </p:nvCxnSpPr>
          <p:spPr>
            <a:xfrm flipV="1">
              <a:off x="3262050" y="4838390"/>
              <a:ext cx="0" cy="11557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73800" y="495396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100">
                  <a:solidFill>
                    <a:srgbClr val="999999"/>
                  </a:solidFill>
                </a:rPr>
                <a:t>               text</a:t>
              </a:r>
              <a:endParaRPr lang="en-US"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flipH="1" flipV="1">
            <a:off x="5940605" y="3983315"/>
            <a:ext cx="4445" cy="229235"/>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16200000">
            <a:off x="5790883" y="2815273"/>
            <a:ext cx="1059180" cy="760095"/>
          </a:xfrm>
          <a:prstGeom prst="bentConnector4">
            <a:avLst>
              <a:gd name="adj1" fmla="val 45414"/>
              <a:gd name="adj2" fmla="val 131287"/>
            </a:avLst>
          </a:prstGeom>
          <a:noFill/>
          <a:ln w="9525" cap="flat" cmpd="sng">
            <a:solidFill>
              <a:schemeClr val="dk2"/>
            </a:solidFill>
            <a:prstDash val="solid"/>
            <a:round/>
            <a:headEnd type="none" w="med" len="med"/>
            <a:tailEnd type="triangl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99" name="Google Shape;399;p22"/>
          <p:cNvCxnSpPr>
            <a:stCxn id="365" idx="0"/>
            <a:endCxn id="390" idx="2"/>
          </p:cNvCxnSpPr>
          <p:nvPr/>
        </p:nvCxnSpPr>
        <p:spPr>
          <a:xfrm flipH="1" flipV="1">
            <a:off x="5940260" y="1475670"/>
            <a:ext cx="2540" cy="18288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7285"/>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CCCCCC"/>
                </a:solidFill>
              </a:rPr>
              <a:t>Multi-Head</a:t>
            </a:r>
            <a:endParaRPr sz="1100">
              <a:solidFill>
                <a:srgbClr val="CCCCCC"/>
              </a:solidFill>
            </a:endParaRPr>
          </a:p>
          <a:p>
            <a:pPr marL="0" lvl="0" indent="0" algn="ctr" rtl="0">
              <a:spcBef>
                <a:spcPts val="0"/>
              </a:spcBef>
              <a:spcAft>
                <a:spcPts val="0"/>
              </a:spcAft>
              <a:buNone/>
            </a:pPr>
            <a:r>
              <a:rPr lang="en-GB"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Input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Output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Masked</a:t>
            </a:r>
            <a:endParaRPr sz="1100">
              <a:solidFill>
                <a:srgbClr val="D9D9D9"/>
              </a:solidFill>
            </a:endParaRPr>
          </a:p>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3444875" y="2675325"/>
            <a:ext cx="2402400" cy="488400"/>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666666"/>
                </a:solidFill>
              </a:rPr>
              <a:t>Tokenize</a:t>
            </a:r>
            <a:endParaRPr>
              <a:solidFill>
                <a:srgbClr val="666666"/>
              </a:solidFill>
            </a:endParaRPr>
          </a:p>
        </p:txBody>
      </p:sp>
      <p:sp>
        <p:nvSpPr>
          <p:cNvPr id="480" name="Google Shape;480;p24"/>
          <p:cNvSpPr/>
          <p:nvPr/>
        </p:nvSpPr>
        <p:spPr>
          <a:xfrm>
            <a:off x="425900"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I</a:t>
            </a:r>
            <a:endParaRPr lang="en-GB"/>
          </a:p>
        </p:txBody>
      </p:sp>
      <p:sp>
        <p:nvSpPr>
          <p:cNvPr id="481" name="Google Shape;481;p24"/>
          <p:cNvSpPr/>
          <p:nvPr/>
        </p:nvSpPr>
        <p:spPr>
          <a:xfrm>
            <a:off x="2161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love</a:t>
            </a:r>
            <a:endParaRPr lang="en-GB"/>
          </a:p>
        </p:txBody>
      </p:sp>
      <p:sp>
        <p:nvSpPr>
          <p:cNvPr id="482" name="Google Shape;482;p24"/>
          <p:cNvSpPr/>
          <p:nvPr/>
        </p:nvSpPr>
        <p:spPr>
          <a:xfrm>
            <a:off x="3897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coding</a:t>
            </a:r>
            <a:endParaRPr lang="en-GB"/>
          </a:p>
        </p:txBody>
      </p:sp>
      <p:sp>
        <p:nvSpPr>
          <p:cNvPr id="483" name="Google Shape;483;p24"/>
          <p:cNvSpPr/>
          <p:nvPr/>
        </p:nvSpPr>
        <p:spPr>
          <a:xfrm>
            <a:off x="5633875" y="1193025"/>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and</a:t>
            </a:r>
            <a:endParaRPr lang="en-GB"/>
          </a:p>
        </p:txBody>
      </p:sp>
      <p:sp>
        <p:nvSpPr>
          <p:cNvPr id="484" name="Google Shape;484;p24"/>
          <p:cNvSpPr/>
          <p:nvPr/>
        </p:nvSpPr>
        <p:spPr>
          <a:xfrm>
            <a:off x="7369875" y="1193000"/>
            <a:ext cx="1496400" cy="652800"/>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writing</a:t>
            </a:r>
            <a:endParaRPr lang="en-GB"/>
          </a:p>
        </p:txBody>
      </p:sp>
      <p:cxnSp>
        <p:nvCxnSpPr>
          <p:cNvPr id="485" name="Google Shape;485;p24"/>
          <p:cNvCxnSpPr>
            <a:endCxn id="482" idx="2"/>
          </p:cNvCxnSpPr>
          <p:nvPr/>
        </p:nvCxnSpPr>
        <p:spPr>
          <a:xfrm rot="10800000">
            <a:off x="4646075" y="1845825"/>
            <a:ext cx="0" cy="8295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46460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4646075" y="1845825"/>
            <a:ext cx="3471900" cy="8295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2909975" y="1845825"/>
            <a:ext cx="1736100" cy="8295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1174175" y="1845825"/>
            <a:ext cx="3471900" cy="8295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3476675" y="3709550"/>
            <a:ext cx="2338800" cy="4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 love coding and writing”</a:t>
            </a:r>
            <a:endParaRPr lang="en-GB"/>
          </a:p>
        </p:txBody>
      </p:sp>
      <p:cxnSp>
        <p:nvCxnSpPr>
          <p:cNvPr id="491" name="Google Shape;491;p24"/>
          <p:cNvCxnSpPr>
            <a:stCxn id="490" idx="0"/>
          </p:cNvCxnSpPr>
          <p:nvPr/>
        </p:nvCxnSpPr>
        <p:spPr>
          <a:xfrm rot="10800000">
            <a:off x="4646075" y="3296450"/>
            <a:ext cx="0" cy="4131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Input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X = 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[0]</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F4CCCC"/>
                </a:solidFill>
              </a:rPr>
              <a:t>a</a:t>
            </a:r>
            <a:r>
              <a:rPr lang="en-GB"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[1]</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[3]</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solidFill>
                  <a:srgbClr val="FFFFFF"/>
                </a:solidFill>
                <a:latin typeface="Consolas" panose="020B0609020204030204"/>
                <a:ea typeface="Consolas" panose="020B0609020204030204"/>
                <a:cs typeface="Consolas" panose="020B0609020204030204"/>
                <a:sym typeface="Consolas" panose="020B0609020204030204"/>
              </a:rPr>
              <a:t>X</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solidFill>
                  <a:srgbClr val="FFFFFF"/>
                </a:solidFill>
                <a:latin typeface="Consolas" panose="020B0609020204030204"/>
                <a:ea typeface="Consolas" panose="020B0609020204030204"/>
                <a:cs typeface="Consolas" panose="020B0609020204030204"/>
                <a:sym typeface="Consolas" panose="020B0609020204030204"/>
              </a:rPr>
              <a:t>Ŷ</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[1]</a:t>
            </a:r>
            <a:r>
              <a:rPr lang="en-GB"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[2]</a:t>
            </a:r>
            <a:r>
              <a:rPr lang="en-GB"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rgbClr val="D9EAD3"/>
                </a:solidFill>
              </a:rPr>
              <a:t>a</a:t>
            </a:r>
            <a:r>
              <a:rPr lang="en-GB" sz="1100" baseline="30000">
                <a:solidFill>
                  <a:srgbClr val="D9EAD3"/>
                </a:solidFill>
              </a:rPr>
              <a:t>[3]</a:t>
            </a:r>
            <a:r>
              <a:rPr lang="en-GB"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[2]</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[4]</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baseline="30000"/>
              <a:t>[1</a:t>
            </a:r>
            <a:r>
              <a:rPr lang="en-GB" sz="1100">
                <a:solidFill>
                  <a:srgbClr val="000000"/>
                </a:solidFill>
              </a:rPr>
              <a:t>a</a:t>
            </a:r>
            <a:r>
              <a:rPr lang="en-GB" sz="1100" baseline="30000">
                <a:solidFill>
                  <a:srgbClr val="000000"/>
                </a:solidFill>
              </a:rPr>
              <a:t>]</a:t>
            </a:r>
            <a:r>
              <a:rPr lang="en-GB"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2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a:t>
            </a:r>
            <a:endParaRPr sz="1100"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[l-1]</a:t>
            </a:r>
            <a:endParaRPr sz="1100"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rPr>
              <a:t>DAIR.AI</a:t>
            </a:r>
            <a:endParaRPr sz="26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S=1</a:t>
            </a:r>
            <a:endParaRPr sz="1100">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S=2</a:t>
            </a:r>
            <a:endParaRPr sz="1100">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Striding in CONV</a:t>
            </a:r>
            <a:endParaRPr sz="12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1394204" y="727923"/>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NxNx64</a:t>
              </a:r>
              <a:endParaRPr sz="1000">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NxNx32</a:t>
              </a:r>
              <a:endParaRPr sz="1000">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NxNx128</a:t>
              </a:r>
              <a:endParaRPr sz="1000">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1x1 Same</a:t>
              </a:r>
              <a:endParaRPr sz="9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3x3 Same</a:t>
              </a:r>
              <a:endParaRPr sz="9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5x5 Same</a:t>
              </a:r>
              <a:endParaRPr sz="9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9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000"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GB"/>
                <a:t>Retraining w/o expansion</a:t>
              </a:r>
              <a:endParaRPr lang="en-GB"/>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a:p>
              <a:pPr marL="0" lvl="0" indent="0" algn="l" rtl="0">
                <a:spcBef>
                  <a:spcPts val="0"/>
                </a:spcBef>
                <a:spcAft>
                  <a:spcPts val="0"/>
                </a:spcAft>
                <a:buNone/>
              </a:p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a:t>
            </a:r>
            <a:r>
              <a:rPr lang="en-GB"/>
              <a:t>Retraining w/ expansion</a:t>
            </a:r>
            <a:endParaRPr lang="en-GB"/>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a:t>
            </a:r>
            <a:r>
              <a:rPr lang="en-GB"/>
              <a:t>Retraining w/ expansion</a:t>
            </a: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No-Retraining w/ expansion</a:t>
            </a:r>
            <a:endParaRPr lang="en-GB"/>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Retraining w/ expansion</a:t>
            </a:r>
            <a:endParaRPr lang="en-GB"/>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panose="02020603050405020304"/>
                <a:buAutoNum type="alphaLcParenBoth" startAt="2"/>
              </a:pPr>
              <a:r>
                <a:rPr lang="en-GB" sz="2100">
                  <a:latin typeface="Times New Roman" panose="02020603050405020304"/>
                  <a:ea typeface="Times New Roman" panose="02020603050405020304"/>
                  <a:cs typeface="Times New Roman" panose="02020603050405020304"/>
                  <a:sym typeface="Times New Roman" panose="02020603050405020304"/>
                </a:rPr>
                <a:t>No-Retraining expansion</a:t>
              </a:r>
              <a:endParaRPr lang="en-GB"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panose="02020603050405020304"/>
                <a:buAutoNum type="alphaLcParenBoth" startAt="3"/>
              </a:pPr>
              <a:r>
                <a:rPr lang="en-GB" sz="2100">
                  <a:latin typeface="Times New Roman" panose="02020603050405020304"/>
                  <a:ea typeface="Times New Roman" panose="02020603050405020304"/>
                  <a:cs typeface="Times New Roman" panose="02020603050405020304"/>
                  <a:sym typeface="Times New Roman" panose="02020603050405020304"/>
                </a:rPr>
                <a:t>Partial 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panose="02020603050405020304"/>
                <a:buAutoNum type="alphaLcParenBoth"/>
              </a:pPr>
              <a:r>
                <a:rPr lang="en-GB" sz="2100">
                  <a:latin typeface="Times New Roman" panose="02020603050405020304"/>
                  <a:ea typeface="Times New Roman" panose="02020603050405020304"/>
                  <a:cs typeface="Times New Roman" panose="02020603050405020304"/>
                  <a:sym typeface="Times New Roman" panose="02020603050405020304"/>
                </a:rPr>
                <a:t>Retraining expansion</a:t>
              </a:r>
              <a:endParaRPr sz="2100">
                <a:latin typeface="Times New Roman" panose="02020603050405020304"/>
                <a:ea typeface="Times New Roman" panose="02020603050405020304"/>
                <a:cs typeface="Times New Roman" panose="02020603050405020304"/>
                <a:sym typeface="Times New Roman" panose="0202060305040502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a:p>
              <a:pPr marL="0" lvl="0" indent="0" algn="l" rtl="0">
                <a:spcBef>
                  <a:spcPts val="0"/>
                </a:spcBef>
                <a:spcAft>
                  <a:spcPts val="0"/>
                </a:spcAft>
                <a:buNone/>
              </a:p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#bed</a:t>
            </a:r>
            <a:endParaRPr sz="12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ZIP</a:t>
            </a:r>
            <a:endParaRPr sz="12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Wealth</a:t>
            </a:r>
            <a:endParaRPr sz="12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Family?</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Walk?</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School</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PRICE ŷ</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Y</a:t>
            </a:r>
            <a:endParaRPr sz="12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0</a:t>
            </a:r>
            <a:endParaRPr sz="12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1</a:t>
            </a:r>
            <a:endParaRPr sz="12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How does NN work (Insprired from Coursera)</a:t>
            </a:r>
            <a:endParaRPr lang="en-GB"/>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a:t>
            </a:r>
            <a:endParaRPr lang="en-GB"/>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Basic Neuron Model</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graphicFrame>
        <p:nvGraphicFramePr>
          <p:cNvPr id="3" name="表格 2"/>
          <p:cNvGraphicFramePr/>
          <p:nvPr>
            <p:custDataLst>
              <p:tags r:id="rId1"/>
            </p:custDataLst>
          </p:nvPr>
        </p:nvGraphicFramePr>
        <p:xfrm>
          <a:off x="212725" y="712470"/>
          <a:ext cx="3952875" cy="332105"/>
        </p:xfrm>
        <a:graphic>
          <a:graphicData uri="http://schemas.openxmlformats.org/drawingml/2006/table">
            <a:tbl>
              <a:tblPr firstRow="1" bandRow="1">
                <a:tableStyleId>{5C22544A-7EE6-4342-B048-85BDC9FD1C3A}</a:tableStyleId>
              </a:tblPr>
              <a:tblGrid>
                <a:gridCol w="675640"/>
                <a:gridCol w="675005"/>
                <a:gridCol w="741680"/>
                <a:gridCol w="1065530"/>
                <a:gridCol w="795020"/>
              </a:tblGrid>
              <a:tr h="332105">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text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delim</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Hopthesis</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11" name="矩形 10"/>
          <p:cNvSpPr/>
          <p:nvPr/>
        </p:nvSpPr>
        <p:spPr>
          <a:xfrm>
            <a:off x="213360" y="133985"/>
            <a:ext cx="1148715" cy="314325"/>
          </a:xfrm>
          <a:prstGeom prst="rect">
            <a:avLst/>
          </a:prstGeom>
          <a:solidFill>
            <a:schemeClr val="accent3">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scene3d>
              <a:camera prst="orthographicFront"/>
              <a:lightRig rig="threePt" dir="t"/>
            </a:scene3d>
          </a:bodyPr>
          <a:p>
            <a:pPr algn="ctr"/>
            <a:r>
              <a:rPr lang="en-US" altLang="zh-CN">
                <a:ln/>
                <a:solidFill>
                  <a:schemeClr val="tx1"/>
                </a:solidFill>
                <a:effectLst>
                  <a:outerShdw blurRad="38100" dist="19050" dir="2700000" algn="tl" rotWithShape="0">
                    <a:schemeClr val="dk1">
                      <a:alpha val="40000"/>
                    </a:schemeClr>
                  </a:outerShdw>
                </a:effectLst>
              </a:rPr>
              <a:t>entailment</a:t>
            </a:r>
            <a:endParaRPr lang="en-US" altLang="zh-CN">
              <a:ln/>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257810" y="1437640"/>
            <a:ext cx="1714500" cy="302260"/>
          </a:xfrm>
          <a:prstGeom prst="rect">
            <a:avLst/>
          </a:prstGeom>
          <a:solidFill>
            <a:schemeClr val="accent3">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scene3d>
              <a:camera prst="orthographicFront"/>
              <a:lightRig rig="threePt" dir="t"/>
            </a:scene3d>
          </a:bodyPr>
          <a:p>
            <a:pPr algn="ctr"/>
            <a:r>
              <a:rPr lang="en-US" altLang="zh-CN">
                <a:solidFill>
                  <a:schemeClr val="tx1"/>
                </a:solidFill>
                <a:effectLst>
                  <a:outerShdw blurRad="38100" dist="19050" dir="2700000" algn="tl" rotWithShape="0">
                    <a:schemeClr val="dk1">
                      <a:alpha val="40000"/>
                    </a:schemeClr>
                  </a:outerShdw>
                </a:effectLst>
              </a:rPr>
              <a:t>Classfication</a:t>
            </a:r>
            <a:endParaRPr lang="en-US" altLang="zh-CN">
              <a:solidFill>
                <a:schemeClr val="tx1"/>
              </a:solidFill>
              <a:effectLst>
                <a:outerShdw blurRad="38100" dist="19050" dir="2700000" algn="tl" rotWithShape="0">
                  <a:schemeClr val="dk1">
                    <a:alpha val="40000"/>
                  </a:schemeClr>
                </a:outerShdw>
              </a:effectLst>
            </a:endParaRPr>
          </a:p>
        </p:txBody>
      </p:sp>
      <p:sp>
        <p:nvSpPr>
          <p:cNvPr id="24" name="文本框 23"/>
          <p:cNvSpPr txBox="1"/>
          <p:nvPr/>
        </p:nvSpPr>
        <p:spPr>
          <a:xfrm>
            <a:off x="212725" y="1727835"/>
            <a:ext cx="3825875" cy="518795"/>
          </a:xfrm>
          <a:prstGeom prst="rect">
            <a:avLst/>
          </a:prstGeom>
          <a:noFill/>
        </p:spPr>
        <p:txBody>
          <a:bodyPr wrap="square" rtlCol="0">
            <a:noAutofit/>
          </a:bodyPr>
          <a:p>
            <a:endParaRPr lang="zh-CN" altLang="en-US"/>
          </a:p>
        </p:txBody>
      </p:sp>
      <p:sp>
        <p:nvSpPr>
          <p:cNvPr id="51" name="矩形 50"/>
          <p:cNvSpPr/>
          <p:nvPr>
            <p:custDataLst>
              <p:tags r:id="rId2"/>
            </p:custDataLst>
          </p:nvPr>
        </p:nvSpPr>
        <p:spPr>
          <a:xfrm>
            <a:off x="4612640" y="747395"/>
            <a:ext cx="1249680" cy="27940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52" name="矩形 51"/>
          <p:cNvSpPr/>
          <p:nvPr>
            <p:custDataLst>
              <p:tags r:id="rId3"/>
            </p:custDataLst>
          </p:nvPr>
        </p:nvSpPr>
        <p:spPr>
          <a:xfrm>
            <a:off x="6309360" y="744855"/>
            <a:ext cx="1151890" cy="2711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linear</a:t>
            </a:r>
            <a:endParaRPr lang="en-US" altLang="zh-CN"/>
          </a:p>
        </p:txBody>
      </p:sp>
      <p:sp>
        <p:nvSpPr>
          <p:cNvPr id="53" name="右箭头 52"/>
          <p:cNvSpPr/>
          <p:nvPr>
            <p:custDataLst>
              <p:tags r:id="rId4"/>
            </p:custDataLst>
          </p:nvPr>
        </p:nvSpPr>
        <p:spPr>
          <a:xfrm>
            <a:off x="4189730" y="747395"/>
            <a:ext cx="398780" cy="279400"/>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右箭头 53"/>
          <p:cNvSpPr/>
          <p:nvPr>
            <p:custDataLst>
              <p:tags r:id="rId5"/>
            </p:custDataLst>
          </p:nvPr>
        </p:nvSpPr>
        <p:spPr>
          <a:xfrm>
            <a:off x="5886450" y="747395"/>
            <a:ext cx="373380" cy="26860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55" name="表格 54"/>
          <p:cNvGraphicFramePr/>
          <p:nvPr>
            <p:custDataLst>
              <p:tags r:id="rId6"/>
            </p:custDataLst>
          </p:nvPr>
        </p:nvGraphicFramePr>
        <p:xfrm>
          <a:off x="257810" y="1946910"/>
          <a:ext cx="2178685" cy="397510"/>
        </p:xfrm>
        <a:graphic>
          <a:graphicData uri="http://schemas.openxmlformats.org/drawingml/2006/table">
            <a:tbl>
              <a:tblPr firstRow="1" bandRow="1">
                <a:tableStyleId>{5C22544A-7EE6-4342-B048-85BDC9FD1C3A}</a:tableStyleId>
              </a:tblPr>
              <a:tblGrid>
                <a:gridCol w="718820"/>
                <a:gridCol w="669925"/>
                <a:gridCol w="789940"/>
              </a:tblGrid>
              <a:tr h="397510">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text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56" name="矩形 55"/>
          <p:cNvSpPr/>
          <p:nvPr>
            <p:custDataLst>
              <p:tags r:id="rId7"/>
            </p:custDataLst>
          </p:nvPr>
        </p:nvSpPr>
        <p:spPr>
          <a:xfrm>
            <a:off x="2909570" y="2028825"/>
            <a:ext cx="1178560" cy="2324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57" name="矩形 56"/>
          <p:cNvSpPr/>
          <p:nvPr>
            <p:custDataLst>
              <p:tags r:id="rId8"/>
            </p:custDataLst>
          </p:nvPr>
        </p:nvSpPr>
        <p:spPr>
          <a:xfrm>
            <a:off x="4561840" y="2002155"/>
            <a:ext cx="1151890" cy="2711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linear</a:t>
            </a:r>
            <a:endParaRPr lang="en-US" altLang="zh-CN"/>
          </a:p>
        </p:txBody>
      </p:sp>
      <p:sp>
        <p:nvSpPr>
          <p:cNvPr id="58" name="右箭头 57"/>
          <p:cNvSpPr/>
          <p:nvPr>
            <p:custDataLst>
              <p:tags r:id="rId9"/>
            </p:custDataLst>
          </p:nvPr>
        </p:nvSpPr>
        <p:spPr>
          <a:xfrm>
            <a:off x="2460625" y="2028825"/>
            <a:ext cx="398780" cy="279400"/>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 name="右箭头 58"/>
          <p:cNvSpPr/>
          <p:nvPr>
            <p:custDataLst>
              <p:tags r:id="rId10"/>
            </p:custDataLst>
          </p:nvPr>
        </p:nvSpPr>
        <p:spPr>
          <a:xfrm>
            <a:off x="4138295" y="2028825"/>
            <a:ext cx="373380" cy="26860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Linear regression</a:t>
            </a:r>
            <a:endParaRPr lang="en-GB"/>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ReLU(x)</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a:t>
            </a:r>
            <a:endParaRPr>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1</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2</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4</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3</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5</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6</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CONV</a:t>
            </a:r>
            <a:endParaRPr sz="8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7</a:t>
            </a: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I1</a:t>
            </a:r>
            <a:endParaRPr>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ENcoder</a:t>
            </a:r>
            <a:endParaRPr>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a:t>
            </a:r>
            <a:r>
              <a:rPr lang="en-GB">
                <a:latin typeface="Consolas" panose="020B0609020204030204"/>
                <a:ea typeface="Consolas" panose="020B0609020204030204"/>
                <a:cs typeface="Consolas" panose="020B0609020204030204"/>
                <a:sym typeface="Consolas" panose="020B0609020204030204"/>
              </a:rPr>
              <a:t>coder</a:t>
            </a:r>
            <a:endParaRPr>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V1</a:t>
            </a:r>
            <a:endParaRPr>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a:t>
            </a:r>
            <a:r>
              <a:rPr lang="en-GB"/>
              <a:t>ncoder</a:t>
            </a:r>
            <a:endParaRPr lang="en-GB"/>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Decoder</a:t>
            </a:r>
            <a:endParaRPr lang="en-GB"/>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Train</a:t>
            </a:r>
            <a:r>
              <a:rPr lang="en-GB"/>
              <a:t>ing</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charset="-127"/>
                <a:ea typeface="Nanum Gothic" charset="-127"/>
                <a:cs typeface="Nanum Gothic" charset="-127"/>
                <a:sym typeface="Nanum Gothic" charset="-127"/>
              </a:rPr>
              <a:t>Large NN</a:t>
            </a:r>
            <a:endParaRPr i="1">
              <a:latin typeface="Nanum Gothic" charset="-127"/>
              <a:ea typeface="Nanum Gothic" charset="-127"/>
              <a:cs typeface="Nanum Gothic" charset="-127"/>
              <a:sym typeface="Nanum Gothic" charset="-127"/>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charset="-127"/>
                <a:ea typeface="Nanum Gothic" charset="-127"/>
                <a:cs typeface="Nanum Gothic" charset="-127"/>
                <a:sym typeface="Nanum Gothic" charset="-127"/>
              </a:rPr>
              <a:t>Med</a:t>
            </a:r>
            <a:r>
              <a:rPr lang="en-GB" i="1">
                <a:latin typeface="Nanum Gothic" charset="-127"/>
                <a:ea typeface="Nanum Gothic" charset="-127"/>
                <a:cs typeface="Nanum Gothic" charset="-127"/>
                <a:sym typeface="Nanum Gothic" charset="-127"/>
              </a:rPr>
              <a:t> NN</a:t>
            </a:r>
            <a:endParaRPr i="1">
              <a:latin typeface="Nanum Gothic" charset="-127"/>
              <a:ea typeface="Nanum Gothic" charset="-127"/>
              <a:cs typeface="Nanum Gothic" charset="-127"/>
              <a:sym typeface="Nanum Gothic" charset="-127"/>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charset="-127"/>
                <a:ea typeface="Nanum Gothic" charset="-127"/>
                <a:cs typeface="Nanum Gothic" charset="-127"/>
                <a:sym typeface="Nanum Gothic" charset="-127"/>
              </a:rPr>
              <a:t>Small</a:t>
            </a:r>
            <a:r>
              <a:rPr lang="en-GB" i="1">
                <a:latin typeface="Nanum Gothic" charset="-127"/>
                <a:ea typeface="Nanum Gothic" charset="-127"/>
                <a:cs typeface="Nanum Gothic" charset="-127"/>
                <a:sym typeface="Nanum Gothic" charset="-127"/>
              </a:rPr>
              <a:t> NN</a:t>
            </a:r>
            <a:endParaRPr i="1">
              <a:latin typeface="Nanum Gothic" charset="-127"/>
              <a:ea typeface="Nanum Gothic" charset="-127"/>
              <a:cs typeface="Nanum Gothic" charset="-127"/>
              <a:sym typeface="Nanum Gothic" charset="-127"/>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 Gothic" charset="-127"/>
                <a:ea typeface="Nanum Gothic" charset="-127"/>
                <a:cs typeface="Nanum Gothic" charset="-127"/>
                <a:sym typeface="Nanum Gothic" charset="-127"/>
              </a:rPr>
              <a:t>SVM,LR etc</a:t>
            </a:r>
            <a:endParaRPr i="1">
              <a:latin typeface="Nanum Gothic" charset="-127"/>
              <a:ea typeface="Nanum Gothic" charset="-127"/>
              <a:cs typeface="Nanum Gothic" charset="-127"/>
              <a:sym typeface="Nanum Gothic" charset="-127"/>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η</a:t>
            </a:r>
            <a:endParaRPr>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Amount of Data</a:t>
            </a:r>
            <a:endParaRPr>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Why does Deep learning work?</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a:t>
            </a:r>
            <a:endParaRPr sz="12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a:t>
            </a:r>
            <a:endParaRPr sz="12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a:t>
            </a:r>
            <a:endParaRPr sz="12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One hidden layer neural network</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Train</a:t>
              </a:r>
              <a:endParaRPr>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dk1"/>
                  </a:solidFill>
                  <a:latin typeface="Consolas" panose="020B0609020204030204"/>
                  <a:ea typeface="Consolas" panose="020B0609020204030204"/>
                  <a:cs typeface="Consolas" panose="020B0609020204030204"/>
                  <a:sym typeface="Consolas" panose="020B0609020204030204"/>
                </a:rPr>
                <a:t>Valid</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Consolas" panose="020B0609020204030204"/>
                  <a:ea typeface="Consolas" panose="020B0609020204030204"/>
                  <a:cs typeface="Consolas" panose="020B0609020204030204"/>
                  <a:sym typeface="Consolas" panose="020B0609020204030204"/>
                </a:rPr>
                <a:t>Test</a:t>
              </a:r>
              <a:endParaRPr lang="en-GB">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Train-Dev-Test vs. Model fitting</a:t>
            </a:r>
            <a:endParaRPr lang="en-GB"/>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Underfitting</a:t>
            </a:r>
            <a:endParaRPr>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Good fit</a:t>
            </a:r>
            <a:endParaRPr>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Overfitting</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25000">
                <a:latin typeface="Consolas" panose="020B0609020204030204"/>
                <a:ea typeface="Consolas" panose="020B0609020204030204"/>
                <a:cs typeface="Consolas" panose="020B0609020204030204"/>
                <a:sym typeface="Consolas" panose="020B0609020204030204"/>
              </a:rPr>
              <a:t>[L]</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i="1">
                <a:solidFill>
                  <a:srgbClr val="0000FF"/>
                </a:solidFill>
                <a:latin typeface="Consolas" panose="020B0609020204030204"/>
                <a:ea typeface="Consolas" panose="020B0609020204030204"/>
                <a:cs typeface="Consolas" panose="020B0609020204030204"/>
                <a:sym typeface="Consolas" panose="020B0609020204030204"/>
              </a:rPr>
              <a:t>r=</a:t>
            </a:r>
            <a:r>
              <a:rPr lang="en-GB" sz="1200" i="1">
                <a:solidFill>
                  <a:srgbClr val="0000FF"/>
                </a:solidFill>
                <a:latin typeface="Consolas" panose="020B0609020204030204"/>
                <a:ea typeface="Consolas" panose="020B0609020204030204"/>
                <a:cs typeface="Consolas" panose="020B0609020204030204"/>
                <a:sym typeface="Consolas" panose="020B0609020204030204"/>
              </a:rPr>
              <a:t>1</a:t>
            </a:r>
            <a:endParaRPr sz="12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i="1">
                <a:latin typeface="Consolas" panose="020B0609020204030204"/>
                <a:ea typeface="Consolas" panose="020B0609020204030204"/>
                <a:cs typeface="Consolas" panose="020B0609020204030204"/>
                <a:sym typeface="Consolas" panose="020B0609020204030204"/>
              </a:rPr>
              <a:t>x1</a:t>
            </a:r>
            <a:endParaRPr sz="1000"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latin typeface="Consolas" panose="020B0609020204030204"/>
                <a:ea typeface="Consolas" panose="020B0609020204030204"/>
                <a:cs typeface="Consolas" panose="020B0609020204030204"/>
                <a:sym typeface="Consolas" panose="020B0609020204030204"/>
              </a:rPr>
              <a:t>x2</a:t>
            </a:r>
            <a:endParaRPr sz="1000">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DropOut</a:t>
            </a:r>
            <a:endParaRPr>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Before </a:t>
            </a: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After Normalization</a:t>
            </a:r>
            <a:endParaRPr>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Early stopping</a:t>
            </a:r>
            <a:endParaRPr>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Dev</a:t>
            </a: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20204"/>
              <a:buNone/>
            </a:pPr>
            <a:r>
              <a:rPr lang="en-GB" sz="1100">
                <a:solidFill>
                  <a:srgbClr val="0000FF"/>
                </a:solidFill>
                <a:latin typeface="Consolas" panose="020B0609020204030204"/>
                <a:ea typeface="Consolas" panose="020B0609020204030204"/>
                <a:cs typeface="Consolas" panose="020B0609020204030204"/>
                <a:sym typeface="Consolas" panose="020B0609020204030204"/>
              </a:rPr>
              <a:t>Train</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Err</a:t>
            </a:r>
            <a:endParaRPr sz="1100">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it.</a:t>
            </a:r>
            <a:endParaRPr sz="1100">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3107250"/>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047"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6051" name="Google Shape;6051;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3" name="Google Shape;6093;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4" name="Google Shape;6094;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5" name="Google Shape;6095;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6" name="Google Shape;6096;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7" name="Google Shape;6097;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FN</a:t>
            </a:r>
            <a:endParaRPr sz="1300">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TN</a:t>
            </a:r>
            <a:endParaRPr sz="1300">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TP</a:t>
            </a:r>
            <a:endParaRPr sz="1300">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FP</a:t>
            </a:r>
            <a:endParaRPr sz="1300">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Deep neural networks</a:t>
            </a:r>
            <a:endParaRPr>
              <a:latin typeface="Consolas" panose="020B0609020204030204"/>
              <a:ea typeface="Consolas" panose="020B0609020204030204"/>
              <a:cs typeface="Consolas" panose="020B0609020204030204"/>
              <a:sym typeface="Consolas" panose="020B0609020204030204"/>
            </a:endParaRPr>
          </a:p>
        </p:txBody>
      </p:sp>
      <p:sp>
        <p:nvSpPr>
          <p:cNvPr id="6102" name="Google Shape;6102;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Understanding</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Precision &amp; Recall </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graphicFrame>
        <p:nvGraphicFramePr>
          <p:cNvPr id="3" name="表格 2"/>
          <p:cNvGraphicFramePr/>
          <p:nvPr>
            <p:custDataLst>
              <p:tags r:id="rId1"/>
            </p:custDataLst>
          </p:nvPr>
        </p:nvGraphicFramePr>
        <p:xfrm>
          <a:off x="238760" y="467995"/>
          <a:ext cx="3921125" cy="332105"/>
        </p:xfrm>
        <a:graphic>
          <a:graphicData uri="http://schemas.openxmlformats.org/drawingml/2006/table">
            <a:tbl>
              <a:tblPr firstRow="1" bandRow="1">
                <a:tableStyleId>{5C22544A-7EE6-4342-B048-85BDC9FD1C3A}</a:tableStyleId>
              </a:tblPr>
              <a:tblGrid>
                <a:gridCol w="669925"/>
                <a:gridCol w="669925"/>
                <a:gridCol w="735965"/>
                <a:gridCol w="1056640"/>
                <a:gridCol w="788670"/>
              </a:tblGrid>
              <a:tr h="332105">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text1</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delim</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text2</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8" name="矩形 7"/>
          <p:cNvSpPr/>
          <p:nvPr>
            <p:custDataLst>
              <p:tags r:id="rId2"/>
            </p:custDataLst>
          </p:nvPr>
        </p:nvSpPr>
        <p:spPr>
          <a:xfrm>
            <a:off x="4716780" y="505460"/>
            <a:ext cx="1151890" cy="25209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10" name="矩形 9"/>
          <p:cNvSpPr/>
          <p:nvPr>
            <p:custDataLst>
              <p:tags r:id="rId3"/>
            </p:custDataLst>
          </p:nvPr>
        </p:nvSpPr>
        <p:spPr>
          <a:xfrm>
            <a:off x="6887845" y="886460"/>
            <a:ext cx="1184275" cy="257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linear</a:t>
            </a:r>
            <a:endParaRPr lang="en-US" altLang="zh-CN"/>
          </a:p>
        </p:txBody>
      </p:sp>
      <p:sp>
        <p:nvSpPr>
          <p:cNvPr id="11" name="矩形 10"/>
          <p:cNvSpPr/>
          <p:nvPr/>
        </p:nvSpPr>
        <p:spPr>
          <a:xfrm>
            <a:off x="261620" y="52705"/>
            <a:ext cx="1148715" cy="314325"/>
          </a:xfrm>
          <a:prstGeom prst="rect">
            <a:avLst/>
          </a:prstGeom>
          <a:solidFill>
            <a:schemeClr val="accent3">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scene3d>
              <a:camera prst="orthographicFront"/>
              <a:lightRig rig="threePt" dir="t"/>
            </a:scene3d>
          </a:bodyPr>
          <a:p>
            <a:pPr algn="ctr"/>
            <a:r>
              <a:rPr lang="en-US" altLang="zh-CN">
                <a:solidFill>
                  <a:schemeClr val="tx1"/>
                </a:solidFill>
                <a:effectLst>
                  <a:outerShdw blurRad="38100" dist="19050" dir="2700000" algn="tl" rotWithShape="0">
                    <a:schemeClr val="dk1">
                      <a:alpha val="40000"/>
                    </a:schemeClr>
                  </a:outerShdw>
                </a:effectLst>
              </a:rPr>
              <a:t>similarity</a:t>
            </a:r>
            <a:endParaRPr lang="en-US" altLang="zh-CN">
              <a:solidFill>
                <a:schemeClr val="tx1"/>
              </a:solidFill>
              <a:effectLst>
                <a:outerShdw blurRad="38100" dist="19050" dir="2700000" algn="tl" rotWithShape="0">
                  <a:schemeClr val="dk1">
                    <a:alpha val="40000"/>
                  </a:schemeClr>
                </a:outerShdw>
              </a:effectLst>
            </a:endParaRPr>
          </a:p>
        </p:txBody>
      </p:sp>
      <p:sp>
        <p:nvSpPr>
          <p:cNvPr id="24" name="文本框 23"/>
          <p:cNvSpPr txBox="1"/>
          <p:nvPr/>
        </p:nvSpPr>
        <p:spPr>
          <a:xfrm>
            <a:off x="261620" y="1865630"/>
            <a:ext cx="3825875" cy="518795"/>
          </a:xfrm>
          <a:prstGeom prst="rect">
            <a:avLst/>
          </a:prstGeom>
          <a:noFill/>
        </p:spPr>
        <p:txBody>
          <a:bodyPr wrap="square" rtlCol="0">
            <a:noAutofit/>
          </a:bodyPr>
          <a:p>
            <a:endParaRPr lang="zh-CN" altLang="en-US"/>
          </a:p>
        </p:txBody>
      </p:sp>
      <p:sp>
        <p:nvSpPr>
          <p:cNvPr id="25" name="文本框 24"/>
          <p:cNvSpPr txBox="1"/>
          <p:nvPr/>
        </p:nvSpPr>
        <p:spPr>
          <a:xfrm>
            <a:off x="388620" y="2015490"/>
            <a:ext cx="3825875" cy="518795"/>
          </a:xfrm>
          <a:prstGeom prst="rect">
            <a:avLst/>
          </a:prstGeom>
          <a:noFill/>
        </p:spPr>
        <p:txBody>
          <a:bodyPr wrap="square" rtlCol="0">
            <a:noAutofit/>
          </a:bodyPr>
          <a:p>
            <a:endParaRPr lang="zh-CN" altLang="en-US"/>
          </a:p>
        </p:txBody>
      </p:sp>
      <p:sp>
        <p:nvSpPr>
          <p:cNvPr id="26" name="文本框 25"/>
          <p:cNvSpPr txBox="1"/>
          <p:nvPr/>
        </p:nvSpPr>
        <p:spPr>
          <a:xfrm>
            <a:off x="515620" y="2119630"/>
            <a:ext cx="3825875" cy="518795"/>
          </a:xfrm>
          <a:prstGeom prst="rect">
            <a:avLst/>
          </a:prstGeom>
          <a:noFill/>
        </p:spPr>
        <p:txBody>
          <a:bodyPr wrap="square" rtlCol="0">
            <a:noAutofit/>
          </a:bodyPr>
          <a:p>
            <a:endParaRPr lang="zh-CN" altLang="en-US"/>
          </a:p>
        </p:txBody>
      </p:sp>
      <p:graphicFrame>
        <p:nvGraphicFramePr>
          <p:cNvPr id="28" name="表格 27"/>
          <p:cNvGraphicFramePr/>
          <p:nvPr>
            <p:custDataLst>
              <p:tags r:id="rId4"/>
            </p:custDataLst>
          </p:nvPr>
        </p:nvGraphicFramePr>
        <p:xfrm>
          <a:off x="212725" y="1195070"/>
          <a:ext cx="3950970" cy="327660"/>
        </p:xfrm>
        <a:graphic>
          <a:graphicData uri="http://schemas.openxmlformats.org/drawingml/2006/table">
            <a:tbl>
              <a:tblPr firstRow="1" bandRow="1">
                <a:tableStyleId>{5C22544A-7EE6-4342-B048-85BDC9FD1C3A}</a:tableStyleId>
              </a:tblPr>
              <a:tblGrid>
                <a:gridCol w="756285"/>
                <a:gridCol w="704215"/>
                <a:gridCol w="830580"/>
                <a:gridCol w="829945"/>
                <a:gridCol w="829945"/>
              </a:tblGrid>
              <a:tr h="327660">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text2</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delim</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text1</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32" name="矩形 31"/>
          <p:cNvSpPr/>
          <p:nvPr>
            <p:custDataLst>
              <p:tags r:id="rId5"/>
            </p:custDataLst>
          </p:nvPr>
        </p:nvSpPr>
        <p:spPr>
          <a:xfrm>
            <a:off x="4716780" y="1203325"/>
            <a:ext cx="1151890" cy="2711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38" name="文本框 37"/>
          <p:cNvSpPr txBox="1"/>
          <p:nvPr/>
        </p:nvSpPr>
        <p:spPr>
          <a:xfrm>
            <a:off x="642620" y="2246630"/>
            <a:ext cx="3825875" cy="518795"/>
          </a:xfrm>
          <a:prstGeom prst="rect">
            <a:avLst/>
          </a:prstGeom>
          <a:noFill/>
        </p:spPr>
        <p:txBody>
          <a:bodyPr wrap="square" rtlCol="0">
            <a:noAutofit/>
          </a:bodyPr>
          <a:p>
            <a:endParaRPr lang="zh-CN" altLang="en-US"/>
          </a:p>
        </p:txBody>
      </p:sp>
      <p:sp>
        <p:nvSpPr>
          <p:cNvPr id="41" name="文本框 40"/>
          <p:cNvSpPr txBox="1"/>
          <p:nvPr/>
        </p:nvSpPr>
        <p:spPr>
          <a:xfrm>
            <a:off x="5202555" y="2867025"/>
            <a:ext cx="117475" cy="1384300"/>
          </a:xfrm>
          <a:prstGeom prst="rect">
            <a:avLst/>
          </a:prstGeom>
          <a:noFill/>
        </p:spPr>
        <p:txBody>
          <a:bodyPr wrap="square" rtlCol="0">
            <a:noAutofit/>
          </a:bodyPr>
          <a:p>
            <a:endParaRPr lang="zh-CN" altLang="en-US"/>
          </a:p>
        </p:txBody>
      </p:sp>
      <p:sp>
        <p:nvSpPr>
          <p:cNvPr id="45" name="右箭头 44"/>
          <p:cNvSpPr/>
          <p:nvPr>
            <p:custDataLst>
              <p:tags r:id="rId6"/>
            </p:custDataLst>
          </p:nvPr>
        </p:nvSpPr>
        <p:spPr>
          <a:xfrm>
            <a:off x="4253230" y="1195705"/>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 name="右箭头 0"/>
          <p:cNvSpPr/>
          <p:nvPr>
            <p:custDataLst>
              <p:tags r:id="rId7"/>
            </p:custDataLst>
          </p:nvPr>
        </p:nvSpPr>
        <p:spPr>
          <a:xfrm>
            <a:off x="4255135" y="521335"/>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 name="直接箭头连接符 1"/>
          <p:cNvCxnSpPr/>
          <p:nvPr/>
        </p:nvCxnSpPr>
        <p:spPr>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6" name="右大括号 5"/>
          <p:cNvSpPr/>
          <p:nvPr/>
        </p:nvSpPr>
        <p:spPr>
          <a:xfrm>
            <a:off x="5920740" y="715645"/>
            <a:ext cx="140970" cy="59880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流程图: 或者 6"/>
          <p:cNvSpPr/>
          <p:nvPr/>
        </p:nvSpPr>
        <p:spPr>
          <a:xfrm>
            <a:off x="6113780" y="864235"/>
            <a:ext cx="266065" cy="279400"/>
          </a:xfrm>
          <a:prstGeom prst="flowChartOr">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右箭头 11"/>
          <p:cNvSpPr/>
          <p:nvPr>
            <p:custDataLst>
              <p:tags r:id="rId8"/>
            </p:custDataLst>
          </p:nvPr>
        </p:nvSpPr>
        <p:spPr>
          <a:xfrm>
            <a:off x="6431915" y="86487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14" name="表格 13"/>
          <p:cNvGraphicFramePr/>
          <p:nvPr>
            <p:custDataLst>
              <p:tags r:id="rId9"/>
            </p:custDataLst>
          </p:nvPr>
        </p:nvGraphicFramePr>
        <p:xfrm>
          <a:off x="189865" y="2459990"/>
          <a:ext cx="3921125" cy="332105"/>
        </p:xfrm>
        <a:graphic>
          <a:graphicData uri="http://schemas.openxmlformats.org/drawingml/2006/table">
            <a:tbl>
              <a:tblPr firstRow="1" bandRow="1">
                <a:tableStyleId>{5C22544A-7EE6-4342-B048-85BDC9FD1C3A}</a:tableStyleId>
              </a:tblPr>
              <a:tblGrid>
                <a:gridCol w="669925"/>
                <a:gridCol w="669925"/>
                <a:gridCol w="735965"/>
                <a:gridCol w="1056640"/>
                <a:gridCol w="788670"/>
              </a:tblGrid>
              <a:tr h="332105">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context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delim</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ans1</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15" name="矩形 14"/>
          <p:cNvSpPr/>
          <p:nvPr>
            <p:custDataLst>
              <p:tags r:id="rId10"/>
            </p:custDataLst>
          </p:nvPr>
        </p:nvSpPr>
        <p:spPr>
          <a:xfrm>
            <a:off x="4667885" y="2497455"/>
            <a:ext cx="1151890" cy="25209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16" name="矩形 15"/>
          <p:cNvSpPr/>
          <p:nvPr>
            <p:custDataLst>
              <p:tags r:id="rId11"/>
            </p:custDataLst>
          </p:nvPr>
        </p:nvSpPr>
        <p:spPr>
          <a:xfrm>
            <a:off x="6447790" y="3235960"/>
            <a:ext cx="1184275" cy="257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linear</a:t>
            </a:r>
            <a:endParaRPr lang="en-US" altLang="zh-CN"/>
          </a:p>
        </p:txBody>
      </p:sp>
      <p:sp>
        <p:nvSpPr>
          <p:cNvPr id="17" name="矩形 16"/>
          <p:cNvSpPr/>
          <p:nvPr/>
        </p:nvSpPr>
        <p:spPr>
          <a:xfrm>
            <a:off x="212725" y="2044700"/>
            <a:ext cx="1148715" cy="314325"/>
          </a:xfrm>
          <a:prstGeom prst="rect">
            <a:avLst/>
          </a:prstGeom>
          <a:solidFill>
            <a:schemeClr val="accent3">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scene3d>
              <a:camera prst="orthographicFront"/>
              <a:lightRig rig="threePt" dir="t"/>
            </a:scene3d>
          </a:bodyPr>
          <a:p>
            <a:pPr algn="ctr"/>
            <a:r>
              <a:rPr lang="en-US" altLang="zh-CN">
                <a:solidFill>
                  <a:schemeClr val="tx1"/>
                </a:solidFill>
                <a:effectLst>
                  <a:outerShdw blurRad="38100" dist="19050" dir="2700000" algn="tl" rotWithShape="0">
                    <a:schemeClr val="dk1">
                      <a:alpha val="40000"/>
                    </a:schemeClr>
                  </a:outerShdw>
                </a:effectLst>
              </a:rPr>
              <a:t>mutil-choice</a:t>
            </a:r>
            <a:endParaRPr lang="en-US" altLang="zh-CN">
              <a:solidFill>
                <a:schemeClr val="tx1"/>
              </a:solidFill>
              <a:effectLst>
                <a:outerShdw blurRad="38100" dist="19050" dir="2700000" algn="tl" rotWithShape="0">
                  <a:schemeClr val="dk1">
                    <a:alpha val="40000"/>
                  </a:schemeClr>
                </a:outerShdw>
              </a:effectLst>
            </a:endParaRPr>
          </a:p>
        </p:txBody>
      </p:sp>
      <p:graphicFrame>
        <p:nvGraphicFramePr>
          <p:cNvPr id="18" name="表格 17"/>
          <p:cNvGraphicFramePr/>
          <p:nvPr>
            <p:custDataLst>
              <p:tags r:id="rId12"/>
            </p:custDataLst>
          </p:nvPr>
        </p:nvGraphicFramePr>
        <p:xfrm>
          <a:off x="163830" y="3187065"/>
          <a:ext cx="3950970" cy="327660"/>
        </p:xfrm>
        <a:graphic>
          <a:graphicData uri="http://schemas.openxmlformats.org/drawingml/2006/table">
            <a:tbl>
              <a:tblPr firstRow="1" bandRow="1">
                <a:tableStyleId>{5C22544A-7EE6-4342-B048-85BDC9FD1C3A}</a:tableStyleId>
              </a:tblPr>
              <a:tblGrid>
                <a:gridCol w="756285"/>
                <a:gridCol w="704215"/>
                <a:gridCol w="830580"/>
                <a:gridCol w="829945"/>
                <a:gridCol w="829945"/>
              </a:tblGrid>
              <a:tr h="327660">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context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delim</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ans2</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19" name="矩形 18"/>
          <p:cNvSpPr/>
          <p:nvPr>
            <p:custDataLst>
              <p:tags r:id="rId13"/>
            </p:custDataLst>
          </p:nvPr>
        </p:nvSpPr>
        <p:spPr>
          <a:xfrm>
            <a:off x="4664710" y="3912235"/>
            <a:ext cx="1151890" cy="2711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20" name="右箭头 19"/>
          <p:cNvSpPr/>
          <p:nvPr>
            <p:custDataLst>
              <p:tags r:id="rId14"/>
            </p:custDataLst>
          </p:nvPr>
        </p:nvSpPr>
        <p:spPr>
          <a:xfrm>
            <a:off x="4204335" y="318770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右箭头 20"/>
          <p:cNvSpPr/>
          <p:nvPr>
            <p:custDataLst>
              <p:tags r:id="rId15"/>
            </p:custDataLst>
          </p:nvPr>
        </p:nvSpPr>
        <p:spPr>
          <a:xfrm>
            <a:off x="4206240" y="251333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右大括号 21"/>
          <p:cNvSpPr/>
          <p:nvPr/>
        </p:nvSpPr>
        <p:spPr>
          <a:xfrm>
            <a:off x="7738745" y="2638425"/>
            <a:ext cx="140970" cy="136652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7" name="右箭头 26"/>
          <p:cNvSpPr/>
          <p:nvPr>
            <p:custDataLst>
              <p:tags r:id="rId16"/>
            </p:custDataLst>
          </p:nvPr>
        </p:nvSpPr>
        <p:spPr>
          <a:xfrm>
            <a:off x="5971540" y="323596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aphicFrame>
        <p:nvGraphicFramePr>
          <p:cNvPr id="29" name="表格 28"/>
          <p:cNvGraphicFramePr/>
          <p:nvPr>
            <p:custDataLst>
              <p:tags r:id="rId17"/>
            </p:custDataLst>
          </p:nvPr>
        </p:nvGraphicFramePr>
        <p:xfrm>
          <a:off x="160020" y="3883025"/>
          <a:ext cx="3950970" cy="327660"/>
        </p:xfrm>
        <a:graphic>
          <a:graphicData uri="http://schemas.openxmlformats.org/drawingml/2006/table">
            <a:tbl>
              <a:tblPr firstRow="1" bandRow="1">
                <a:tableStyleId>{5C22544A-7EE6-4342-B048-85BDC9FD1C3A}</a:tableStyleId>
              </a:tblPr>
              <a:tblGrid>
                <a:gridCol w="756285"/>
                <a:gridCol w="704215"/>
                <a:gridCol w="830580"/>
                <a:gridCol w="829945"/>
                <a:gridCol w="829945"/>
              </a:tblGrid>
              <a:tr h="327660">
                <a:tc>
                  <a:txBody>
                    <a:bodyPr/>
                    <a:p>
                      <a:pPr algn="ctr">
                        <a:lnSpc>
                          <a:spcPct val="120000"/>
                        </a:lnSpc>
                        <a:buNone/>
                      </a:pPr>
                      <a:r>
                        <a:rPr lang="en-US" altLang="zh-CN" sz="800" spc="120">
                          <a:latin typeface="微软雅黑" panose="020B0503020204020204" charset="-122"/>
                          <a:ea typeface="微软雅黑" panose="020B0503020204020204" charset="-122"/>
                        </a:rPr>
                        <a:t>start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context</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delim</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ansN</a:t>
                      </a:r>
                      <a:endParaRPr lang="en-US" altLang="zh-CN" sz="800" spc="120">
                        <a:latin typeface="微软雅黑" panose="020B0503020204020204" charset="-122"/>
                        <a:ea typeface="微软雅黑" panose="020B0503020204020204" charset="-122"/>
                      </a:endParaRPr>
                    </a:p>
                  </a:txBody>
                  <a:tcPr marL="177800" marR="177800" marT="6350" marB="6350" anchor="ctr"/>
                </a:tc>
                <a:tc>
                  <a:txBody>
                    <a:bodyPr/>
                    <a:p>
                      <a:pPr algn="ctr">
                        <a:lnSpc>
                          <a:spcPct val="120000"/>
                        </a:lnSpc>
                        <a:buNone/>
                      </a:pPr>
                      <a:r>
                        <a:rPr lang="en-US" altLang="zh-CN" sz="800" spc="120">
                          <a:latin typeface="微软雅黑" panose="020B0503020204020204" charset="-122"/>
                          <a:ea typeface="微软雅黑" panose="020B0503020204020204" charset="-122"/>
                        </a:rPr>
                        <a:t>extract</a:t>
                      </a:r>
                      <a:endParaRPr lang="en-US" altLang="zh-CN" sz="800" spc="120">
                        <a:latin typeface="微软雅黑" panose="020B0503020204020204" charset="-122"/>
                        <a:ea typeface="微软雅黑" panose="020B0503020204020204" charset="-122"/>
                      </a:endParaRPr>
                    </a:p>
                  </a:txBody>
                  <a:tcPr marL="177800" marR="177800" marT="6350" marB="6350" anchor="ctr"/>
                </a:tc>
              </a:tr>
            </a:tbl>
          </a:graphicData>
        </a:graphic>
      </p:graphicFrame>
      <p:sp>
        <p:nvSpPr>
          <p:cNvPr id="31" name="右箭头 30"/>
          <p:cNvSpPr/>
          <p:nvPr>
            <p:custDataLst>
              <p:tags r:id="rId18"/>
            </p:custDataLst>
          </p:nvPr>
        </p:nvSpPr>
        <p:spPr>
          <a:xfrm>
            <a:off x="4204335" y="388874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矩形 32"/>
          <p:cNvSpPr/>
          <p:nvPr>
            <p:custDataLst>
              <p:tags r:id="rId19"/>
            </p:custDataLst>
          </p:nvPr>
        </p:nvSpPr>
        <p:spPr>
          <a:xfrm>
            <a:off x="4705350" y="3243580"/>
            <a:ext cx="1151890" cy="2711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transformer</a:t>
            </a:r>
            <a:endParaRPr lang="en-US" altLang="zh-CN"/>
          </a:p>
        </p:txBody>
      </p:sp>
      <p:sp>
        <p:nvSpPr>
          <p:cNvPr id="35" name="矩形 34"/>
          <p:cNvSpPr/>
          <p:nvPr>
            <p:custDataLst>
              <p:tags r:id="rId20"/>
            </p:custDataLst>
          </p:nvPr>
        </p:nvSpPr>
        <p:spPr>
          <a:xfrm>
            <a:off x="6447790" y="3910330"/>
            <a:ext cx="1184275" cy="257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linear</a:t>
            </a:r>
            <a:endParaRPr lang="en-US" altLang="zh-CN"/>
          </a:p>
        </p:txBody>
      </p:sp>
      <p:sp>
        <p:nvSpPr>
          <p:cNvPr id="36" name="右箭头 35"/>
          <p:cNvSpPr/>
          <p:nvPr>
            <p:custDataLst>
              <p:tags r:id="rId21"/>
            </p:custDataLst>
          </p:nvPr>
        </p:nvSpPr>
        <p:spPr>
          <a:xfrm>
            <a:off x="5971540" y="391033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7" name="矩形 36"/>
          <p:cNvSpPr/>
          <p:nvPr>
            <p:custDataLst>
              <p:tags r:id="rId22"/>
            </p:custDataLst>
          </p:nvPr>
        </p:nvSpPr>
        <p:spPr>
          <a:xfrm>
            <a:off x="6431915" y="2513330"/>
            <a:ext cx="1184275" cy="257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linear</a:t>
            </a:r>
            <a:endParaRPr lang="en-US" altLang="zh-CN"/>
          </a:p>
        </p:txBody>
      </p:sp>
      <p:sp>
        <p:nvSpPr>
          <p:cNvPr id="39" name="右箭头 38"/>
          <p:cNvSpPr/>
          <p:nvPr>
            <p:custDataLst>
              <p:tags r:id="rId23"/>
            </p:custDataLst>
          </p:nvPr>
        </p:nvSpPr>
        <p:spPr>
          <a:xfrm>
            <a:off x="5955665" y="2459990"/>
            <a:ext cx="411480" cy="278765"/>
          </a:xfrm>
          <a:prstGeom prst="rightArrow">
            <a:avLst/>
          </a:prstGeom>
          <a:gradFill>
            <a:gsLst>
              <a:gs pos="0">
                <a:srgbClr val="E0EDBA">
                  <a:alpha val="79000"/>
                </a:srgbClr>
              </a:gs>
              <a:gs pos="100000">
                <a:srgbClr val="DE87F1">
                  <a:alpha val="48000"/>
                </a:srgbClr>
              </a:gs>
            </a:gsLst>
            <a:lin ang="13500032"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custDataLst>
              <p:tags r:id="rId24"/>
            </p:custDataLst>
          </p:nvPr>
        </p:nvSpPr>
        <p:spPr>
          <a:xfrm>
            <a:off x="7950835" y="3235960"/>
            <a:ext cx="1184275" cy="25717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t>choice</a:t>
            </a:r>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106" name="Shape 6106"/>
        <p:cNvGrpSpPr/>
        <p:nvPr/>
      </p:nvGrpSpPr>
      <p:grpSpPr>
        <a:xfrm>
          <a:off x="0" y="0"/>
          <a:ext cx="0" cy="0"/>
          <a:chOff x="0" y="0"/>
          <a:chExt cx="0" cy="0"/>
        </a:xfrm>
      </p:grpSpPr>
      <p:pic>
        <p:nvPicPr>
          <p:cNvPr id="6107" name="Google Shape;6107;p60"/>
          <p:cNvPicPr preferRelativeResize="0"/>
          <p:nvPr/>
        </p:nvPicPr>
        <p:blipFill>
          <a:blip r:embed="rId1"/>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2"/>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1"/>
          <a:stretch>
            <a:fillRect/>
          </a:stretch>
        </p:blipFill>
        <p:spPr>
          <a:xfrm>
            <a:off x="3150900" y="159838"/>
            <a:ext cx="3222675" cy="2148450"/>
          </a:xfrm>
          <a:prstGeom prst="rect">
            <a:avLst/>
          </a:prstGeom>
          <a:noFill/>
          <a:ln>
            <a:noFill/>
          </a:ln>
        </p:spPr>
      </p:pic>
      <p:cxnSp>
        <p:nvCxnSpPr>
          <p:cNvPr id="6110" name="Google Shape;6110;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2" name="Google Shape;6112;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14" name="Google Shape;6114;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5" name="Google Shape;6115;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16" name="Google Shape;6116;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31" name="Google Shape;6131;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solidFill>
                  <a:srgbClr val="FF00FF"/>
                </a:solidFill>
                <a:latin typeface="Consolas" panose="020B0609020204030204"/>
                <a:ea typeface="Consolas" panose="020B0609020204030204"/>
                <a:cs typeface="Consolas" panose="020B0609020204030204"/>
                <a:sym typeface="Consolas" panose="020B0609020204030204"/>
              </a:rPr>
              <a:t>B</a:t>
            </a:r>
            <a:r>
              <a:rPr lang="en-GB" sz="1100">
                <a:solidFill>
                  <a:srgbClr val="FF00FF"/>
                </a:solidFill>
                <a:latin typeface="Consolas" panose="020B0609020204030204"/>
                <a:ea typeface="Consolas" panose="020B0609020204030204"/>
                <a:cs typeface="Consolas" panose="020B0609020204030204"/>
                <a:sym typeface="Consolas" panose="020B0609020204030204"/>
              </a:rPr>
              <a:t>GD</a:t>
            </a:r>
            <a:endParaRPr sz="1100">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2" name="Google Shape;6132;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4" name="Google Shape;6134;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36" name="Google Shape;6136;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7" name="Google Shape;6137;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38" name="Google Shape;6138;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Batch vs. Mini-batch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a:t>
            </a:r>
            <a:endParaRPr>
              <a:latin typeface="Consolas" panose="020B0609020204030204"/>
              <a:ea typeface="Consolas" panose="020B0609020204030204"/>
              <a:cs typeface="Consolas" panose="020B0609020204030204"/>
              <a:sym typeface="Consolas" panose="020B0609020204030204"/>
            </a:endParaRPr>
          </a:p>
        </p:txBody>
      </p:sp>
      <p:sp>
        <p:nvSpPr>
          <p:cNvPr id="6152" name="Google Shape;6152;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
            </a:r>
            <a:r>
              <a:rPr lang="en-GB">
                <a:latin typeface="Consolas" panose="020B0609020204030204"/>
                <a:ea typeface="Consolas" panose="020B0609020204030204"/>
                <a:cs typeface="Consolas" panose="020B0609020204030204"/>
                <a:sym typeface="Consolas" panose="020B0609020204030204"/>
              </a:rPr>
              <a:t>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 vs. SGD</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156"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6231" name="Google Shape;6231;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Softmax Prediction with 2 outputs</a:t>
            </a:r>
            <a:endParaRPr>
              <a:latin typeface="Consolas" panose="020B0609020204030204"/>
              <a:ea typeface="Consolas" panose="020B0609020204030204"/>
              <a:cs typeface="Consolas" panose="020B0609020204030204"/>
              <a:sym typeface="Consolas" panose="020B0609020204030204"/>
            </a:endParaRPr>
          </a:p>
        </p:txBody>
      </p:sp>
      <p:cxnSp>
        <p:nvCxnSpPr>
          <p:cNvPr id="6232" name="Google Shape;6232;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6" name="Shape 6236"/>
        <p:cNvGrpSpPr/>
        <p:nvPr/>
      </p:nvGrpSpPr>
      <p:grpSpPr>
        <a:xfrm>
          <a:off x="0" y="0"/>
          <a:ext cx="0" cy="0"/>
          <a:chOff x="0" y="0"/>
          <a:chExt cx="0" cy="0"/>
        </a:xfrm>
      </p:grpSpPr>
      <p:sp>
        <p:nvSpPr>
          <p:cNvPr id="6237" name="Google Shape;6237;p62"/>
          <p:cNvSpPr txBox="1"/>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24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3" name="Google Shape;6243;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4" name="Google Shape;6244;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5" name="Google Shape;6245;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6" name="Google Shape;6246;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7" name="Google Shape;6247;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8" name="Google Shape;6248;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9" name="Google Shape;6249;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0" name="Google Shape;6250;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1" name="Google Shape;6251;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2" name="Google Shape;6252;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3" name="Google Shape;6253;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4" name="Google Shape;6254;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5" name="Google Shape;6255;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6" name="Google Shape;6256;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7" name="Google Shape;6257;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8" name="Google Shape;6258;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9" name="Google Shape;6259;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0" name="Google Shape;6260;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1" name="Google Shape;6261;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2" name="Google Shape;6262;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3" name="Google Shape;6263;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4" name="Google Shape;6264;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5" name="Google Shape;6265;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6" name="Google Shape;6266;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7" name="Google Shape;6267;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8" name="Google Shape;6268;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9" name="Google Shape;6269;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0" name="Google Shape;6270;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1" name="Google Shape;6271;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2" name="Google Shape;6272;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3" name="Google Shape;6273;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4" name="Google Shape;6274;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5" name="Google Shape;6275;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6" name="Google Shape;6276;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7" name="Google Shape;6277;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8" name="Google Shape;6278;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9" name="Google Shape;6279;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0" name="Google Shape;6280;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1" name="Google Shape;6281;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2" name="Google Shape;6282;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3" name="Google Shape;6283;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4" name="Google Shape;6284;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5" name="Google Shape;6285;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6" name="Google Shape;6286;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7" name="Google Shape;6287;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8" name="Google Shape;6288;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9" name="Google Shape;6289;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0" name="Google Shape;6290;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1" name="Google Shape;6291;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2" name="Google Shape;6292;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3" name="Google Shape;6293;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4" name="Google Shape;6294;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5" name="Google Shape;6295;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6" name="Google Shape;6296;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7" name="Google Shape;6297;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8" name="Google Shape;6298;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9" name="Google Shape;6299;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0" name="Google Shape;6300;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01" name="Google Shape;6301;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3</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6" name="Google Shape;6306;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7" name="Google Shape;6307;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8" name="Google Shape;6308;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9" name="Google Shape;6309;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0" name="Google Shape;6310;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1" name="Google Shape;6311;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2" name="Google Shape;6312;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3" name="Google Shape;6313;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4" name="Google Shape;6314;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5" name="Google Shape;6315;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6" name="Google Shape;6316;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7" name="Google Shape;6317;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8" name="Google Shape;6318;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9" name="Google Shape;6319;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0" name="Google Shape;6320;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1" name="Google Shape;6321;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2" name="Google Shape;6322;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3" name="Google Shape;6323;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4" name="Google Shape;6324;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5" name="Google Shape;6325;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6" name="Google Shape;6326;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7" name="Google Shape;6327;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8" name="Google Shape;6328;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29" name="Google Shape;6329;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1" name="Google Shape;6331;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2" name="Google Shape;6332;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3" name="Google Shape;6333;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4" name="Google Shape;6334;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5" name="Google Shape;6335;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6" name="Google Shape;6336;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7" name="Google Shape;6337;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8" name="Google Shape;6338;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9" name="Google Shape;6339;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0" name="Google Shape;6340;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1" name="Google Shape;6341;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2" name="Google Shape;6342;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3" name="Google Shape;6343;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4" name="Google Shape;6344;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5" name="Google Shape;6345;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3x3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6" name="Google Shape;6346;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Max Pooling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7" name="Google Shape;6347;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1x1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8" name="Google Shape;6348;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Skip connection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9" name="Google Shape;6349;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Up Sampling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0" name="Google Shape;6350;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Block copied</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1" name="Google Shape;6351;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2" name="Google Shape;6352;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3" name="Google Shape;6353;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4" name="Google Shape;6354;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5" name="Google Shape;6355;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6" name="Google Shape;6356;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7" name="Google Shape;6357;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8" name="Google Shape;6358;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9" name="Google Shape;6359;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0" name="Google Shape;6360;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1" name="Google Shape;6361;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365"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200">
                <a:solidFill>
                  <a:schemeClr val="dk1"/>
                </a:solidFill>
              </a:rPr>
              <a:t>Max-Pool</a:t>
            </a:r>
            <a:endParaRPr sz="1200"/>
          </a:p>
        </p:txBody>
      </p:sp>
      <p:sp>
        <p:nvSpPr>
          <p:cNvPr id="6373" name="Google Shape;6373;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898598" y="42320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Input</a:t>
            </a:r>
            <a:endParaRPr sz="1100"/>
          </a:p>
        </p:txBody>
      </p:sp>
      <p:sp>
        <p:nvSpPr>
          <p:cNvPr id="6389" name="Google Shape;6389;p64"/>
          <p:cNvSpPr/>
          <p:nvPr/>
        </p:nvSpPr>
        <p:spPr>
          <a:xfrm>
            <a:off x="898598" y="38825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90" name="Google Shape;6390;p64"/>
          <p:cNvSpPr/>
          <p:nvPr/>
        </p:nvSpPr>
        <p:spPr>
          <a:xfrm>
            <a:off x="898598" y="31833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91" name="Google Shape;6391;p64"/>
          <p:cNvSpPr/>
          <p:nvPr/>
        </p:nvSpPr>
        <p:spPr>
          <a:xfrm>
            <a:off x="898598" y="35329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2" name="Google Shape;6392;p64"/>
          <p:cNvSpPr/>
          <p:nvPr/>
        </p:nvSpPr>
        <p:spPr>
          <a:xfrm>
            <a:off x="898598" y="28337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3" name="Google Shape;6393;p64"/>
          <p:cNvSpPr/>
          <p:nvPr/>
        </p:nvSpPr>
        <p:spPr>
          <a:xfrm>
            <a:off x="898598" y="24749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395" name="Google Shape;6395;p64"/>
          <p:cNvSpPr/>
          <p:nvPr/>
        </p:nvSpPr>
        <p:spPr>
          <a:xfrm>
            <a:off x="898598" y="1563404"/>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Softmax</a:t>
            </a:r>
            <a:endParaRPr sz="1100"/>
          </a:p>
        </p:txBody>
      </p:sp>
      <p:sp>
        <p:nvSpPr>
          <p:cNvPr id="6396" name="Google Shape;6396;p64"/>
          <p:cNvSpPr/>
          <p:nvPr/>
        </p:nvSpPr>
        <p:spPr>
          <a:xfrm>
            <a:off x="898598" y="21105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285148" y="34584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369899" y="3428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3" name="Google Shape;6443;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8" name="Google Shape;6448;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455"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65" name="Google Shape;6465;p65"/>
          <p:cNvCxnSpPr>
            <a:stCxn id="6456" idx="0"/>
            <a:endCxn id="6458"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479"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x3 conv, </a:t>
            </a:r>
            <a:endParaRPr sz="1000"/>
          </a:p>
          <a:p>
            <a:pPr marL="0" lvl="0" indent="0" algn="ctr" rtl="0">
              <a:spcBef>
                <a:spcPts val="0"/>
              </a:spcBef>
              <a:spcAft>
                <a:spcPts val="0"/>
              </a:spcAft>
              <a:buNone/>
            </a:pPr>
            <a:r>
              <a:rPr lang="en-GB" sz="1000"/>
              <a:t>1 padding</a:t>
            </a:r>
            <a:endParaRPr sz="1000"/>
          </a:p>
        </p:txBody>
      </p:sp>
      <p:sp>
        <p:nvSpPr>
          <p:cNvPr id="6482" name="Google Shape;6482;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1x5 conv,</a:t>
            </a:r>
            <a:endParaRPr sz="1000"/>
          </a:p>
          <a:p>
            <a:pPr marL="0" lvl="0" indent="0" algn="ctr" rtl="0">
              <a:spcBef>
                <a:spcPts val="0"/>
              </a:spcBef>
              <a:spcAft>
                <a:spcPts val="0"/>
              </a:spcAft>
              <a:buNone/>
            </a:pPr>
            <a:r>
              <a:rPr lang="en-GB" sz="1000"/>
              <a:t>2 padding</a:t>
            </a:r>
            <a:endParaRPr sz="1000"/>
          </a:p>
        </p:txBody>
      </p:sp>
      <p:sp>
        <p:nvSpPr>
          <p:cNvPr id="6483" name="Google Shape;6483;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a:t>
            </a:r>
            <a:r>
              <a:rPr lang="en-GB" sz="1000"/>
              <a:t>x7 conv,</a:t>
            </a:r>
            <a:endParaRPr sz="1000"/>
          </a:p>
          <a:p>
            <a:pPr marL="0" lvl="0" indent="0" algn="ctr" rtl="0">
              <a:spcBef>
                <a:spcPts val="0"/>
              </a:spcBef>
              <a:spcAft>
                <a:spcPts val="0"/>
              </a:spcAft>
              <a:buNone/>
            </a:pPr>
            <a:r>
              <a:rPr lang="en-GB" sz="1000"/>
              <a:t>3 padding</a:t>
            </a:r>
            <a:endParaRPr sz="1000"/>
          </a:p>
        </p:txBody>
      </p:sp>
      <p:sp>
        <p:nvSpPr>
          <p:cNvPr id="6485" name="Google Shape;6485;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86" name="Google Shape;6486;p66"/>
          <p:cNvCxnSpPr>
            <a:stCxn id="6485" idx="0"/>
            <a:endCxn id="6487"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20204"/>
              <a:buNone/>
            </a:pPr>
            <a:r>
              <a:rPr lang="en-GB"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500"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66" name="Google Shape;6566;p67"/>
          <p:cNvCxnSpPr>
            <a:stCxn id="6548" idx="3"/>
            <a:endCxn id="6560"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7" name="Google Shape;6597;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9" name="Google Shape;6599;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14" name="Google Shape;6614;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627"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0" name="Google Shape;6630;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1" name="Google Shape;6631;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2" name="Google Shape;6632;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3" name="Google Shape;6633;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4" name="Google Shape;6634;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35" name="Google Shape;6635;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6" name="Google Shape;6636;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cxnSp>
        <p:nvCxnSpPr>
          <p:cNvPr id="6649" name="Google Shape;6649;p68"/>
          <p:cNvCxnSpPr>
            <a:stCxn id="6647" idx="0"/>
            <a:endCxn id="6636"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2" name="Google Shape;6652;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3" name="Google Shape;6653;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4" name="Google Shape;6654;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55" name="Google Shape;6655;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56" name="Google Shape;6656;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7" name="Google Shape;6657;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cxnSp>
        <p:nvCxnSpPr>
          <p:cNvPr id="6670" name="Google Shape;6670;p68"/>
          <p:cNvCxnSpPr>
            <a:stCxn id="6668" idx="0"/>
            <a:endCxn id="6657"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sp>
        <p:nvSpPr>
          <p:cNvPr id="6672" name="Google Shape;6672;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sp>
        <p:nvSpPr>
          <p:cNvPr id="6663" name="Google Shape;6663;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cxnSp>
        <p:nvCxnSpPr>
          <p:cNvPr id="6673" name="Google Shape;6673;p68"/>
          <p:cNvCxnSpPr>
            <a:stCxn id="6652" idx="0"/>
            <a:endCxn id="6672"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679" name="Google Shape;6679;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683"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685" name="Google Shape;6685;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686" name="Google Shape;6686;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687" name="Google Shape;6687;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8" name="Google Shape;6688;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9" name="Google Shape;6689;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0" name="Google Shape;6690;p69"/>
          <p:cNvCxnSpPr>
            <a:stCxn id="6689" idx="0"/>
            <a:endCxn id="6687"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3" name="Google Shape;6693;p69"/>
          <p:cNvCxnSpPr>
            <a:stCxn id="6688" idx="0"/>
            <a:endCxn id="6692"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02" name="Google Shape;6702;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03" name="Google Shape;6703;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704" name="Google Shape;6704;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6" name="Google Shape;6706;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7" name="Google Shape;6707;p69"/>
          <p:cNvCxnSpPr>
            <a:stCxn id="6706" idx="0"/>
            <a:endCxn id="6704"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10" name="Google Shape;6710;p69"/>
          <p:cNvCxnSpPr>
            <a:stCxn id="6705" idx="0"/>
            <a:endCxn id="6709"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19" name="Google Shape;6719;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0" name="Google Shape;6720;p69"/>
          <p:cNvCxnSpPr>
            <a:stCxn id="6718" idx="3"/>
            <a:endCxn id="6719"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2" name="Google Shape;6722;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3" name="Google Shape;6723;p69"/>
          <p:cNvCxnSpPr>
            <a:stCxn id="6721" idx="3"/>
            <a:endCxn id="6722"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5" name="Google Shape;6725;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6" name="Google Shape;6726;p69"/>
          <p:cNvCxnSpPr>
            <a:stCxn id="6724" idx="3"/>
            <a:endCxn id="6725"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31" name="Google Shape;6731;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32" name="Google Shape;6732;p69"/>
          <p:cNvCxnSpPr>
            <a:stCxn id="6719" idx="6"/>
            <a:endCxn id="6705"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44" name="Google Shape;6744;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45" name="Google Shape;6745;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a:t>
            </a:r>
            <a:endParaRPr sz="1200"/>
          </a:p>
        </p:txBody>
      </p:sp>
      <p:sp>
        <p:nvSpPr>
          <p:cNvPr id="6747" name="Google Shape;6747;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51" name="Google Shape;6751;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52" name="Google Shape;6752;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y=F(x)+x</a:t>
            </a:r>
            <a:endParaRPr sz="1200"/>
          </a:p>
        </p:txBody>
      </p:sp>
      <p:sp>
        <p:nvSpPr>
          <p:cNvPr id="6754" name="Google Shape;6754;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55" name="Google Shape;6755;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 </a:t>
            </a:r>
            <a:endParaRPr sz="1200"/>
          </a:p>
          <a:p>
            <a:pPr marL="0" lvl="0" indent="0" algn="l" rtl="0">
              <a:spcBef>
                <a:spcPts val="0"/>
              </a:spcBef>
              <a:spcAft>
                <a:spcPts val="0"/>
              </a:spcAft>
              <a:buNone/>
            </a:pPr>
            <a:r>
              <a:rPr lang="en-GB"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764"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9" name="Google Shape;6779;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0" name="Google Shape;6780;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1" name="Google Shape;6781;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2" name="Google Shape;6782;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3" name="Google Shape;6783;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84" name="Google Shape;6784;p70"/>
          <p:cNvCxnSpPr>
            <a:stCxn id="6779" idx="6"/>
            <a:endCxn id="6780"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5" name="Google Shape;6795;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8" name="Google Shape;6798;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9" name="Google Shape;6799;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00" name="Google Shape;6800;p70"/>
          <p:cNvCxnSpPr>
            <a:stCxn id="6795" idx="6"/>
            <a:endCxn id="6796"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8" name="Google Shape;6818;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9" name="Google Shape;6819;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3" name="Google Shape;6823;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24" name="Google Shape;6824;p70"/>
          <p:cNvCxnSpPr>
            <a:stCxn id="6819" idx="6"/>
            <a:endCxn id="6820"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842" name="Google Shape;6842;p70"/>
          <p:cNvCxnSpPr>
            <a:stCxn id="6794" idx="3"/>
            <a:endCxn id="6839"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Transition layers</a:t>
            </a:r>
            <a:endParaRPr sz="1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6858"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6861" name="Google Shape;6861;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62" name="Google Shape;6862;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GB" sz="900"/>
              <a:t>identity</a:t>
            </a:r>
            <a:endParaRPr sz="900"/>
          </a:p>
        </p:txBody>
      </p:sp>
      <p:sp>
        <p:nvSpPr>
          <p:cNvPr id="6863" name="Google Shape;6863;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4" name="Google Shape;6864;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65" name="Google Shape;6865;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6" name="Google Shape;6866;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900"/>
              <a:t>identity</a:t>
            </a:r>
            <a:endParaRPr sz="900"/>
          </a:p>
        </p:txBody>
      </p:sp>
      <p:sp>
        <p:nvSpPr>
          <p:cNvPr id="6867" name="Google Shape;6867;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8" name="Google Shape;6868;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9" name="Google Shape;6869;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70" name="Google Shape;6870;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71" name="Google Shape;6871;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800"/>
              <a:t>add</a:t>
            </a:r>
            <a:endParaRPr sz="800"/>
          </a:p>
        </p:txBody>
      </p:sp>
      <p:sp>
        <p:nvSpPr>
          <p:cNvPr id="6872" name="Google Shape;6872;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3" name="Google Shape;6873;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4" name="Google Shape;6874;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5" name="Google Shape;6875;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a:t>
            </a:r>
            <a:endParaRPr sz="1000" baseline="-25000"/>
          </a:p>
        </p:txBody>
      </p:sp>
      <p:sp>
        <p:nvSpPr>
          <p:cNvPr id="6877" name="Google Shape;6877;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878" name="Google Shape;6878;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9" name="Google Shape;6879;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880" name="Google Shape;6880;p71"/>
          <p:cNvCxnSpPr>
            <a:stCxn id="6877" idx="3"/>
            <a:endCxn id="6870"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909" name="Google Shape;6909;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a:t>
            </a:r>
            <a:endParaRPr sz="900" baseline="-25000"/>
          </a:p>
        </p:txBody>
      </p:sp>
      <p:sp>
        <p:nvSpPr>
          <p:cNvPr id="6910" name="Google Shape;6910;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sp>
        <p:nvSpPr>
          <p:cNvPr id="6911" name="Google Shape;6911;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2" name="Google Shape;6912;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6" name="Google Shape;6916;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7" name="Google Shape;6917;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8" name="Google Shape;6918;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19" name="Google Shape;6919;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20" name="Google Shape;6920;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1" name="Google Shape;6921;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2" name="Google Shape;6922;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3" name="Google Shape;6923;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4" name="Google Shape;6924;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identity</a:t>
            </a:r>
            <a:endParaRPr sz="900"/>
          </a:p>
        </p:txBody>
      </p:sp>
      <p:sp>
        <p:nvSpPr>
          <p:cNvPr id="6925" name="Google Shape;6925;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6" name="Google Shape;6926;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27" name="Google Shape;6927;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928" name="Google Shape;6928;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9" name="Google Shape;6929;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30" name="Google Shape;6930;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cxnSp>
        <p:nvCxnSpPr>
          <p:cNvPr id="6933" name="Google Shape;6933;p71"/>
          <p:cNvCxnSpPr>
            <a:stCxn id="6910" idx="3"/>
            <a:endCxn id="6919"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t>
            </a: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b</a:t>
            </a:r>
            <a:r>
              <a:rPr lang="en-GB">
                <a:latin typeface="Times New Roman" panose="02020603050405020304"/>
                <a:ea typeface="Times New Roman" panose="02020603050405020304"/>
                <a:cs typeface="Times New Roman" panose="02020603050405020304"/>
                <a:sym typeface="Times New Roman" panose="02020603050405020304"/>
              </a:rPr>
              <a:t>)</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6960"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2" name="Google Shape;6962;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3" name="Google Shape;6963;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4" name="Google Shape;6964;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5" name="Google Shape;6965;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6" name="Google Shape;6966;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7" name="Google Shape;6967;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8" name="Google Shape;6968;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9" name="Google Shape;6969;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0" name="Google Shape;6970;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71" name="Google Shape;6971;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1" name="Google Shape;6981;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2" name="Google Shape;6982;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3" name="Google Shape;6983;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4" name="Google Shape;6984;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5" name="Google Shape;6985;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86" name="Google Shape;6986;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2" name="Google Shape;6992;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3" name="Google Shape;6993;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94" name="Google Shape;6994;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1"/>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1"/>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14*14</a:t>
                </a:r>
                <a:endParaRPr sz="600"/>
              </a:p>
            </p:txBody>
          </p:sp>
          <p:sp>
            <p:nvSpPr>
              <p:cNvPr id="7026" name="Google Shape;7026;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28*28</a:t>
                </a:r>
                <a:endParaRPr sz="600"/>
              </a:p>
            </p:txBody>
          </p:sp>
          <p:sp>
            <p:nvSpPr>
              <p:cNvPr id="7027" name="Google Shape;7027;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56*56</a:t>
                </a:r>
                <a:endParaRPr sz="600"/>
              </a:p>
            </p:txBody>
          </p:sp>
          <p:sp>
            <p:nvSpPr>
              <p:cNvPr id="7028" name="Google Shape;7028;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224*224</a:t>
                </a:r>
                <a:endParaRPr sz="600"/>
              </a:p>
            </p:txBody>
          </p:sp>
        </p:grpSp>
        <p:pic>
          <p:nvPicPr>
            <p:cNvPr id="7032" name="Google Shape;7032;p72"/>
            <p:cNvPicPr preferRelativeResize="0"/>
            <p:nvPr/>
          </p:nvPicPr>
          <p:blipFill>
            <a:blip r:embed="rId2"/>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t>
              </a:r>
              <a:endParaRPr lang="en-GB"/>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7"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9" name="Google Shape;7039;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0" name="Google Shape;7040;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1" name="Google Shape;7041;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2" name="Google Shape;7042;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43" name="Google Shape;7043;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55" name="Google Shape;7055;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6" name="Google Shape;7056;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57" name="Google Shape;7057;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161" name="Google Shape;7161;p73"/>
          <p:cNvCxnSpPr>
            <a:endCxn id="7040"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265" name="Google Shape;7265;p73"/>
          <p:cNvCxnSpPr>
            <a:endCxn id="7054"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269"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1" name="Google Shape;7271;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2" name="Google Shape;7272;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3" name="Google Shape;7273;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74" name="Google Shape;7274;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7275" name="Google Shape;7275;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76" name="Google Shape;7276;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sp>
        <p:nvSpPr>
          <p:cNvPr id="7277" name="Google Shape;7277;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78" name="Google Shape;7278;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79" name="Google Shape;7279;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0" name="Google Shape;7280;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1" name="Google Shape;7281;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endParaRPr lang="en-GB"/>
          </a:p>
        </p:txBody>
      </p:sp>
      <p:sp>
        <p:nvSpPr>
          <p:cNvPr id="7282" name="Google Shape;7282;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3" name="Google Shape;7283;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4" name="Google Shape;7284;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5" name="Google Shape;7285;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86" name="Google Shape;7286;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87" name="Google Shape;7287;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88" name="Google Shape;7288;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9" name="Google Shape;7289;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cxnSp>
        <p:nvCxnSpPr>
          <p:cNvPr id="7290" name="Google Shape;7290;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293" name="Google Shape;7293;p74"/>
          <p:cNvCxnSpPr>
            <a:stCxn id="7292" idx="0"/>
            <a:endCxn id="7286"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Max(1,1,5,6) = 6</a:t>
            </a:r>
            <a:endParaRPr lang="en-GB"/>
          </a:p>
        </p:txBody>
      </p:sp>
      <p:sp>
        <p:nvSpPr>
          <p:cNvPr id="7295" name="Google Shape;7295;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Image Representation</a:t>
            </a:r>
            <a:endParaRPr lang="en-GB"/>
          </a:p>
        </p:txBody>
      </p:sp>
      <p:sp>
        <p:nvSpPr>
          <p:cNvPr id="7296" name="Google Shape;7296;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a:t>
            </a:r>
            <a:endParaRPr lang="en-GB"/>
          </a:p>
        </p:txBody>
      </p:sp>
      <p:sp>
        <p:nvSpPr>
          <p:cNvPr id="7297" name="Google Shape;7297;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cxnSp>
        <p:nvCxnSpPr>
          <p:cNvPr id="7298" name="Google Shape;7298;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Pooling performed with a 2x2 kernel and a stride of 2</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03" name="Google Shape;303;p19"/>
          <p:cNvSpPr/>
          <p:nvPr/>
        </p:nvSpPr>
        <p:spPr>
          <a:xfrm>
            <a:off x="521850" y="718825"/>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Softmax</a:t>
            </a:r>
            <a:endParaRPr sz="190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tags/tag1.xml><?xml version="1.0" encoding="utf-8"?>
<p:tagLst xmlns:p="http://schemas.openxmlformats.org/presentationml/2006/main">
  <p:tag name="TABLE_ENDDRAG_ORIGIN_RECT" val="311*26"/>
  <p:tag name="TABLE_ENDDRAG_RECT" val="16*36*311*26"/>
  <p:tag name="TABLE_AUTOADJUST_FLAG" val="1"/>
</p:tagLst>
</file>

<file path=ppt/tags/tag10.xml><?xml version="1.0" encoding="utf-8"?>
<p:tagLst xmlns:p="http://schemas.openxmlformats.org/presentationml/2006/main">
  <p:tag name="KSO_WM_DIAGRAM_VIRTUALLY_FRAME" val="{&quot;height&quot;:124.3,&quot;left&quot;:190,&quot;top&quot;:35.3,&quot;width&quot;:458.3}"/>
</p:tagLst>
</file>

<file path=ppt/tags/tag11.xml><?xml version="1.0" encoding="utf-8"?>
<p:tagLst xmlns:p="http://schemas.openxmlformats.org/presentationml/2006/main">
  <p:tag name="TABLE_ENDDRAG_ORIGIN_RECT" val="308*26"/>
  <p:tag name="TABLE_ENDDRAG_RECT" val="18*36*308*26"/>
  <p:tag name="TABLE_AUTOADJUST_FLAG" val="1"/>
</p:tagLst>
</file>

<file path=ppt/tags/tag12.xml><?xml version="1.0" encoding="utf-8"?>
<p:tagLst xmlns:p="http://schemas.openxmlformats.org/presentationml/2006/main">
  <p:tag name="KSO_WM_DIAGRAM_VIRTUALLY_FRAME" val="{&quot;height&quot;:124.3,&quot;left&quot;:190,&quot;top&quot;:35.3,&quot;width&quot;:458.3}"/>
</p:tagLst>
</file>

<file path=ppt/tags/tag13.xml><?xml version="1.0" encoding="utf-8"?>
<p:tagLst xmlns:p="http://schemas.openxmlformats.org/presentationml/2006/main">
  <p:tag name="KSO_WM_DIAGRAM_VIRTUALLY_FRAME" val="{&quot;height&quot;:124.3,&quot;left&quot;:190,&quot;top&quot;:35.3,&quot;width&quot;:458.3}"/>
</p:tagLst>
</file>

<file path=ppt/tags/tag14.xml><?xml version="1.0" encoding="utf-8"?>
<p:tagLst xmlns:p="http://schemas.openxmlformats.org/presentationml/2006/main">
  <p:tag name="TABLE_ENDDRAG_ORIGIN_RECT" val="311*25"/>
  <p:tag name="TABLE_ENDDRAG_RECT" val="16*94*311*25"/>
  <p:tag name="TABLE_AUTOADJUST_FLAG" val="1"/>
</p:tagLst>
</file>

<file path=ppt/tags/tag15.xml><?xml version="1.0" encoding="utf-8"?>
<p:tagLst xmlns:p="http://schemas.openxmlformats.org/presentationml/2006/main">
  <p:tag name="KSO_WM_DIAGRAM_VIRTUALLY_FRAME" val="{&quot;height&quot;:124.3,&quot;left&quot;:190,&quot;top&quot;:35.3,&quot;width&quot;:458.3}"/>
</p:tagLst>
</file>

<file path=ppt/tags/tag16.xml><?xml version="1.0" encoding="utf-8"?>
<p:tagLst xmlns:p="http://schemas.openxmlformats.org/presentationml/2006/main">
  <p:tag name="KSO_WM_DIAGRAM_VIRTUALLY_FRAME" val="{&quot;height&quot;:124.3,&quot;left&quot;:190,&quot;top&quot;:35.3,&quot;width&quot;:458.3}"/>
</p:tagLst>
</file>

<file path=ppt/tags/tag17.xml><?xml version="1.0" encoding="utf-8"?>
<p:tagLst xmlns:p="http://schemas.openxmlformats.org/presentationml/2006/main">
  <p:tag name="KSO_WM_DIAGRAM_VIRTUALLY_FRAME" val="{&quot;height&quot;:124.3,&quot;left&quot;:190,&quot;top&quot;:35.3,&quot;width&quot;:458.3}"/>
</p:tagLst>
</file>

<file path=ppt/tags/tag18.xml><?xml version="1.0" encoding="utf-8"?>
<p:tagLst xmlns:p="http://schemas.openxmlformats.org/presentationml/2006/main">
  <p:tag name="KSO_WM_DIAGRAM_VIRTUALLY_FRAME" val="{&quot;height&quot;:124.3,&quot;left&quot;:190,&quot;top&quot;:35.3,&quot;width&quot;:458.3}"/>
</p:tagLst>
</file>

<file path=ppt/tags/tag19.xml><?xml version="1.0" encoding="utf-8"?>
<p:tagLst xmlns:p="http://schemas.openxmlformats.org/presentationml/2006/main">
  <p:tag name="TABLE_ENDDRAG_ORIGIN_RECT" val="308*26"/>
  <p:tag name="TABLE_ENDDRAG_RECT" val="18*36*308*26"/>
  <p:tag name="TABLE_AUTOADJUST_FLAG" val="1"/>
</p:tagLst>
</file>

<file path=ppt/tags/tag2.xml><?xml version="1.0" encoding="utf-8"?>
<p:tagLst xmlns:p="http://schemas.openxmlformats.org/presentationml/2006/main">
  <p:tag name="KSO_WM_DIAGRAM_VIRTUALLY_FRAME" val="{&quot;height&quot;:188.35,&quot;left&quot;:190,&quot;top&quot;:35.3,&quot;width&quot;:458.3}"/>
</p:tagLst>
</file>

<file path=ppt/tags/tag20.xml><?xml version="1.0" encoding="utf-8"?>
<p:tagLst xmlns:p="http://schemas.openxmlformats.org/presentationml/2006/main">
  <p:tag name="KSO_WM_DIAGRAM_VIRTUALLY_FRAME" val="{&quot;height&quot;:124.3,&quot;left&quot;:190,&quot;top&quot;:35.3,&quot;width&quot;:458.3}"/>
</p:tagLst>
</file>

<file path=ppt/tags/tag21.xml><?xml version="1.0" encoding="utf-8"?>
<p:tagLst xmlns:p="http://schemas.openxmlformats.org/presentationml/2006/main">
  <p:tag name="KSO_WM_DIAGRAM_VIRTUALLY_FRAME" val="{&quot;height&quot;:124.3,&quot;left&quot;:190,&quot;top&quot;:35.3,&quot;width&quot;:458.3}"/>
</p:tagLst>
</file>

<file path=ppt/tags/tag22.xml><?xml version="1.0" encoding="utf-8"?>
<p:tagLst xmlns:p="http://schemas.openxmlformats.org/presentationml/2006/main">
  <p:tag name="TABLE_ENDDRAG_ORIGIN_RECT" val="311*25"/>
  <p:tag name="TABLE_ENDDRAG_RECT" val="16*94*311*25"/>
  <p:tag name="TABLE_AUTOADJUST_FLAG" val="1"/>
</p:tagLst>
</file>

<file path=ppt/tags/tag23.xml><?xml version="1.0" encoding="utf-8"?>
<p:tagLst xmlns:p="http://schemas.openxmlformats.org/presentationml/2006/main">
  <p:tag name="KSO_WM_DIAGRAM_VIRTUALLY_FRAME" val="{&quot;height&quot;:124.3,&quot;left&quot;:190,&quot;top&quot;:35.3,&quot;width&quot;:458.3}"/>
</p:tagLst>
</file>

<file path=ppt/tags/tag24.xml><?xml version="1.0" encoding="utf-8"?>
<p:tagLst xmlns:p="http://schemas.openxmlformats.org/presentationml/2006/main">
  <p:tag name="KSO_WM_DIAGRAM_VIRTUALLY_FRAME" val="{&quot;height&quot;:124.3,&quot;left&quot;:190,&quot;top&quot;:35.3,&quot;width&quot;:458.3}"/>
</p:tagLst>
</file>

<file path=ppt/tags/tag25.xml><?xml version="1.0" encoding="utf-8"?>
<p:tagLst xmlns:p="http://schemas.openxmlformats.org/presentationml/2006/main">
  <p:tag name="KSO_WM_DIAGRAM_VIRTUALLY_FRAME" val="{&quot;height&quot;:124.3,&quot;left&quot;:190,&quot;top&quot;:35.3,&quot;width&quot;:458.3}"/>
</p:tagLst>
</file>

<file path=ppt/tags/tag26.xml><?xml version="1.0" encoding="utf-8"?>
<p:tagLst xmlns:p="http://schemas.openxmlformats.org/presentationml/2006/main">
  <p:tag name="KSO_WM_DIAGRAM_VIRTUALLY_FRAME" val="{&quot;height&quot;:124.3,&quot;left&quot;:190,&quot;top&quot;:35.3,&quot;width&quot;:458.3}"/>
</p:tagLst>
</file>

<file path=ppt/tags/tag27.xml><?xml version="1.0" encoding="utf-8"?>
<p:tagLst xmlns:p="http://schemas.openxmlformats.org/presentationml/2006/main">
  <p:tag name="TABLE_ENDDRAG_ORIGIN_RECT" val="311*25"/>
  <p:tag name="TABLE_ENDDRAG_RECT" val="16*94*311*25"/>
  <p:tag name="TABLE_AUTOADJUST_FLAG" val="1"/>
</p:tagLst>
</file>

<file path=ppt/tags/tag28.xml><?xml version="1.0" encoding="utf-8"?>
<p:tagLst xmlns:p="http://schemas.openxmlformats.org/presentationml/2006/main">
  <p:tag name="KSO_WM_DIAGRAM_VIRTUALLY_FRAME" val="{&quot;height&quot;:124.3,&quot;left&quot;:190,&quot;top&quot;:35.3,&quot;width&quot;:458.3}"/>
</p:tagLst>
</file>

<file path=ppt/tags/tag29.xml><?xml version="1.0" encoding="utf-8"?>
<p:tagLst xmlns:p="http://schemas.openxmlformats.org/presentationml/2006/main">
  <p:tag name="KSO_WM_DIAGRAM_VIRTUALLY_FRAME" val="{&quot;height&quot;:124.3,&quot;left&quot;:190,&quot;top&quot;:35.3,&quot;width&quot;:458.3}"/>
</p:tagLst>
</file>

<file path=ppt/tags/tag3.xml><?xml version="1.0" encoding="utf-8"?>
<p:tagLst xmlns:p="http://schemas.openxmlformats.org/presentationml/2006/main">
  <p:tag name="KSO_WM_DIAGRAM_VIRTUALLY_FRAME" val="{&quot;height&quot;:188.35,&quot;left&quot;:190,&quot;top&quot;:35.3,&quot;width&quot;:458.3}"/>
</p:tagLst>
</file>

<file path=ppt/tags/tag30.xml><?xml version="1.0" encoding="utf-8"?>
<p:tagLst xmlns:p="http://schemas.openxmlformats.org/presentationml/2006/main">
  <p:tag name="KSO_WM_DIAGRAM_VIRTUALLY_FRAME" val="{&quot;height&quot;:124.3,&quot;left&quot;:190,&quot;top&quot;:35.3,&quot;width&quot;:458.3}"/>
</p:tagLst>
</file>

<file path=ppt/tags/tag31.xml><?xml version="1.0" encoding="utf-8"?>
<p:tagLst xmlns:p="http://schemas.openxmlformats.org/presentationml/2006/main">
  <p:tag name="KSO_WM_DIAGRAM_VIRTUALLY_FRAME" val="{&quot;height&quot;:124.3,&quot;left&quot;:190,&quot;top&quot;:35.3,&quot;width&quot;:458.3}"/>
</p:tagLst>
</file>

<file path=ppt/tags/tag32.xml><?xml version="1.0" encoding="utf-8"?>
<p:tagLst xmlns:p="http://schemas.openxmlformats.org/presentationml/2006/main">
  <p:tag name="KSO_WM_DIAGRAM_VIRTUALLY_FRAME" val="{&quot;height&quot;:124.3,&quot;left&quot;:190,&quot;top&quot;:35.3,&quot;width&quot;:458.3}"/>
</p:tagLst>
</file>

<file path=ppt/tags/tag33.xml><?xml version="1.0" encoding="utf-8"?>
<p:tagLst xmlns:p="http://schemas.openxmlformats.org/presentationml/2006/main">
  <p:tag name="KSO_WM_DIAGRAM_VIRTUALLY_FRAME" val="{&quot;height&quot;:124.3,&quot;left&quot;:190,&quot;top&quot;:35.3,&quot;width&quot;:458.3}"/>
</p:tagLst>
</file>

<file path=ppt/tags/tag34.xml><?xml version="1.0" encoding="utf-8"?>
<p:tagLst xmlns:p="http://schemas.openxmlformats.org/presentationml/2006/main">
  <p:tag name="KSO_WM_DIAGRAM_VIRTUALLY_FRAME" val="{&quot;height&quot;:124.3,&quot;left&quot;:190,&quot;top&quot;:35.3,&quot;width&quot;:458.3}"/>
</p:tagLst>
</file>

<file path=ppt/tags/tag4.xml><?xml version="1.0" encoding="utf-8"?>
<p:tagLst xmlns:p="http://schemas.openxmlformats.org/presentationml/2006/main">
  <p:tag name="KSO_WM_DIAGRAM_VIRTUALLY_FRAME" val="{&quot;height&quot;:188.35,&quot;left&quot;:190,&quot;top&quot;:35.3,&quot;width&quot;:458.3}"/>
</p:tagLst>
</file>

<file path=ppt/tags/tag5.xml><?xml version="1.0" encoding="utf-8"?>
<p:tagLst xmlns:p="http://schemas.openxmlformats.org/presentationml/2006/main">
  <p:tag name="KSO_WM_DIAGRAM_VIRTUALLY_FRAME" val="{&quot;height&quot;:188.35,&quot;left&quot;:190,&quot;top&quot;:35.3,&quot;width&quot;:458.3}"/>
</p:tagLst>
</file>

<file path=ppt/tags/tag6.xml><?xml version="1.0" encoding="utf-8"?>
<p:tagLst xmlns:p="http://schemas.openxmlformats.org/presentationml/2006/main">
  <p:tag name="TABLE_ENDDRAG_ORIGIN_RECT" val="171*31"/>
  <p:tag name="TABLE_ENDDRAG_RECT" val="20*195*171*31"/>
  <p:tag name="TABLE_AUTOADJUST_FLAG" val="1"/>
</p:tagLst>
</file>

<file path=ppt/tags/tag7.xml><?xml version="1.0" encoding="utf-8"?>
<p:tagLst xmlns:p="http://schemas.openxmlformats.org/presentationml/2006/main">
  <p:tag name="KSO_WM_DIAGRAM_VIRTUALLY_FRAME" val="{&quot;height&quot;:124.3,&quot;left&quot;:190,&quot;top&quot;:35.3,&quot;width&quot;:458.3}"/>
</p:tagLst>
</file>

<file path=ppt/tags/tag8.xml><?xml version="1.0" encoding="utf-8"?>
<p:tagLst xmlns:p="http://schemas.openxmlformats.org/presentationml/2006/main">
  <p:tag name="KSO_WM_DIAGRAM_VIRTUALLY_FRAME" val="{&quot;height&quot;:124.3,&quot;left&quot;:190,&quot;top&quot;:35.3,&quot;width&quot;:458.3}"/>
</p:tagLst>
</file>

<file path=ppt/tags/tag9.xml><?xml version="1.0" encoding="utf-8"?>
<p:tagLst xmlns:p="http://schemas.openxmlformats.org/presentationml/2006/main">
  <p:tag name="KSO_WM_DIAGRAM_VIRTUALLY_FRAME" val="{&quot;height&quot;:124.3,&quot;left&quot;:190,&quot;top&quot;:35.3,&quot;width&quot;:458.3}"/>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4921</Words>
  <Application>WPS 演示</Application>
  <PresentationFormat/>
  <Paragraphs>1371</Paragraphs>
  <Slides>64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64</vt:i4>
      </vt:variant>
    </vt:vector>
  </HeadingPairs>
  <TitlesOfParts>
    <vt:vector size="75" baseType="lpstr">
      <vt:lpstr>Arial</vt:lpstr>
      <vt:lpstr>宋体</vt:lpstr>
      <vt:lpstr>Wingdings</vt:lpstr>
      <vt:lpstr>Arial</vt:lpstr>
      <vt:lpstr>微软雅黑</vt:lpstr>
      <vt:lpstr>Arial Unicode MS</vt:lpstr>
      <vt:lpstr>Consolas</vt:lpstr>
      <vt:lpstr>Times New Roman</vt:lpstr>
      <vt:lpstr>Nanum Gothic</vt:lpstr>
      <vt:lpstr>Roboto</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WPS_1666856918</cp:lastModifiedBy>
  <cp:revision>17</cp:revision>
  <dcterms:created xsi:type="dcterms:W3CDTF">2025-04-27T09:09:24Z</dcterms:created>
  <dcterms:modified xsi:type="dcterms:W3CDTF">2025-04-27T11:48:40Z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35F09ED95302496D9BF7B35C67AE0524_12</vt:lpwstr>
  </property>
  <property fmtid="{D5CDD505-2E9C-101B-9397-08002B2CF9AE}" pid="3" name="KSOProductBuildVer">
    <vt:lpwstr>2052-12.1.0.20784</vt:lpwstr>
  </property>
</Properties>
</file>