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65" r:id="rId4"/>
    <p:sldId id="274" r:id="rId5"/>
    <p:sldId id="275" r:id="rId6"/>
    <p:sldId id="276" r:id="rId7"/>
    <p:sldId id="279" r:id="rId8"/>
    <p:sldId id="281" r:id="rId9"/>
    <p:sldId id="283" r:id="rId10"/>
    <p:sldId id="282" r:id="rId11"/>
    <p:sldId id="284" r:id="rId12"/>
    <p:sldId id="273" r:id="rId13"/>
    <p:sldId id="286" r:id="rId14"/>
    <p:sldId id="287" r:id="rId15"/>
    <p:sldId id="272" r:id="rId16"/>
    <p:sldId id="285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>
        <p:scale>
          <a:sx n="75" d="100"/>
          <a:sy n="75" d="100"/>
        </p:scale>
        <p:origin x="342" y="54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Insurance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282105" y="3385930"/>
            <a:ext cx="5071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Name:  Irene Asha Moses</a:t>
            </a:r>
          </a:p>
          <a:p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Batch:  G-2 DSBA Aug B 20</a:t>
            </a:r>
          </a:p>
          <a:p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Date:    03-Sep-2021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983E8-3987-4A04-98A0-0C4A08EB6E32}"/>
              </a:ext>
            </a:extLst>
          </p:cNvPr>
          <p:cNvSpPr txBox="1"/>
          <p:nvPr/>
        </p:nvSpPr>
        <p:spPr>
          <a:xfrm>
            <a:off x="145774" y="980661"/>
            <a:ext cx="110258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Main features as per RFE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'Age' 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CustTenure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'Designation'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MonthlyIncome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ExistingPolicyTenure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SumAssured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Below are the optimized parameters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DE5B6DF-CFB4-4A96-A882-E050920EA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84315"/>
              </p:ext>
            </p:extLst>
          </p:nvPr>
        </p:nvGraphicFramePr>
        <p:xfrm>
          <a:off x="441738" y="4208595"/>
          <a:ext cx="9815445" cy="1291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545">
                  <a:extLst>
                    <a:ext uri="{9D8B030D-6E8A-4147-A177-3AD203B41FA5}">
                      <a16:colId xmlns:a16="http://schemas.microsoft.com/office/drawing/2014/main" val="447198236"/>
                    </a:ext>
                  </a:extLst>
                </a:gridCol>
                <a:gridCol w="7164900">
                  <a:extLst>
                    <a:ext uri="{9D8B030D-6E8A-4147-A177-3AD203B41FA5}">
                      <a16:colId xmlns:a16="http://schemas.microsoft.com/office/drawing/2014/main" val="2055104826"/>
                    </a:ext>
                  </a:extLst>
                </a:gridCol>
              </a:tblGrid>
              <a:tr h="372519"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OPTIMIZED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61288"/>
                  </a:ext>
                </a:extLst>
              </a:tr>
              <a:tr h="918539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Gradient Boosting Regressor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tol</a:t>
                      </a:r>
                      <a:r>
                        <a:rPr lang="en-IN" sz="18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=0.0001, </a:t>
                      </a:r>
                      <a:r>
                        <a:rPr lang="en-IN" sz="18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n_estimators</a:t>
                      </a:r>
                      <a:r>
                        <a:rPr lang="en-IN" sz="18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=50, </a:t>
                      </a:r>
                      <a:r>
                        <a:rPr lang="en-IN" sz="18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min_samples_split</a:t>
                      </a:r>
                      <a:r>
                        <a:rPr lang="en-IN" sz="18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=30, </a:t>
                      </a:r>
                      <a:r>
                        <a:rPr lang="en-IN" sz="18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min_samples_leaf</a:t>
                      </a:r>
                      <a:r>
                        <a:rPr lang="en-IN" sz="18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=30, </a:t>
                      </a:r>
                      <a:r>
                        <a:rPr lang="en-IN" sz="1800" u="none" strike="noStrike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max_depth</a:t>
                      </a:r>
                      <a:r>
                        <a:rPr lang="en-IN" sz="18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=5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99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00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8D27CA-AAC2-47E9-8D44-C0B3351FBD56}"/>
              </a:ext>
            </a:extLst>
          </p:cNvPr>
          <p:cNvSpPr txBox="1"/>
          <p:nvPr/>
        </p:nvSpPr>
        <p:spPr>
          <a:xfrm>
            <a:off x="622852" y="3246783"/>
            <a:ext cx="988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Adjusted R Squared is good for train and test sets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4A75CF5-559D-4027-AA3E-1C5878599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78669"/>
              </p:ext>
            </p:extLst>
          </p:nvPr>
        </p:nvGraphicFramePr>
        <p:xfrm>
          <a:off x="1210364" y="958205"/>
          <a:ext cx="8503480" cy="16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696">
                  <a:extLst>
                    <a:ext uri="{9D8B030D-6E8A-4147-A177-3AD203B41FA5}">
                      <a16:colId xmlns:a16="http://schemas.microsoft.com/office/drawing/2014/main" val="3472053315"/>
                    </a:ext>
                  </a:extLst>
                </a:gridCol>
                <a:gridCol w="1700696">
                  <a:extLst>
                    <a:ext uri="{9D8B030D-6E8A-4147-A177-3AD203B41FA5}">
                      <a16:colId xmlns:a16="http://schemas.microsoft.com/office/drawing/2014/main" val="1701279474"/>
                    </a:ext>
                  </a:extLst>
                </a:gridCol>
                <a:gridCol w="1700696">
                  <a:extLst>
                    <a:ext uri="{9D8B030D-6E8A-4147-A177-3AD203B41FA5}">
                      <a16:colId xmlns:a16="http://schemas.microsoft.com/office/drawing/2014/main" val="3904276037"/>
                    </a:ext>
                  </a:extLst>
                </a:gridCol>
                <a:gridCol w="1700696">
                  <a:extLst>
                    <a:ext uri="{9D8B030D-6E8A-4147-A177-3AD203B41FA5}">
                      <a16:colId xmlns:a16="http://schemas.microsoft.com/office/drawing/2014/main" val="307057717"/>
                    </a:ext>
                  </a:extLst>
                </a:gridCol>
                <a:gridCol w="1700696">
                  <a:extLst>
                    <a:ext uri="{9D8B030D-6E8A-4147-A177-3AD203B41FA5}">
                      <a16:colId xmlns:a16="http://schemas.microsoft.com/office/drawing/2014/main" val="3630997716"/>
                    </a:ext>
                  </a:extLst>
                </a:gridCol>
              </a:tblGrid>
              <a:tr h="537573">
                <a:tc>
                  <a:txBody>
                    <a:bodyPr/>
                    <a:lstStyle/>
                    <a:p>
                      <a:endParaRPr lang="en-IN" sz="24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ADJ_R2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263138"/>
                  </a:ext>
                </a:extLst>
              </a:tr>
              <a:tr h="53757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87.51%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87.49%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381.1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8747019"/>
                  </a:ext>
                </a:extLst>
              </a:tr>
              <a:tr h="537573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85.41%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85.36%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814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76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886219"/>
            <a:ext cx="942009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AgentBonus is highly correlated with the below 6 variables: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28750" lvl="2" indent="-5143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'Age', 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CustTenure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', 'Designation', 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MonthlyIncome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’, 		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ExistingPolicyTenure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', 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SumAssured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  <a:p>
            <a:pPr marL="1371600" lvl="2" indent="-457200" algn="just">
              <a:buFont typeface="+mj-lt"/>
              <a:buAutoNum type="arabicPeriod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Most customers have a half-yearly payment frequency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Only 18-19% have customer care scores of 4 or 5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 lot of customers belong to the North and West zones in India.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ACE852-8873-410E-A5D2-C35717110129}"/>
              </a:ext>
            </a:extLst>
          </p:cNvPr>
          <p:cNvSpPr txBox="1"/>
          <p:nvPr/>
        </p:nvSpPr>
        <p:spPr>
          <a:xfrm>
            <a:off x="437320" y="1127300"/>
            <a:ext cx="1065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5. Importance of each feature:</a:t>
            </a:r>
            <a:endParaRPr lang="en-IN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579C96-E2F2-4083-AA4C-447A507B4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49576"/>
              </p:ext>
            </p:extLst>
          </p:nvPr>
        </p:nvGraphicFramePr>
        <p:xfrm>
          <a:off x="1263373" y="1832848"/>
          <a:ext cx="8543235" cy="3640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72">
                  <a:extLst>
                    <a:ext uri="{9D8B030D-6E8A-4147-A177-3AD203B41FA5}">
                      <a16:colId xmlns:a16="http://schemas.microsoft.com/office/drawing/2014/main" val="2117239415"/>
                    </a:ext>
                  </a:extLst>
                </a:gridCol>
                <a:gridCol w="4006963">
                  <a:extLst>
                    <a:ext uri="{9D8B030D-6E8A-4147-A177-3AD203B41FA5}">
                      <a16:colId xmlns:a16="http://schemas.microsoft.com/office/drawing/2014/main" val="3701293279"/>
                    </a:ext>
                  </a:extLst>
                </a:gridCol>
              </a:tblGrid>
              <a:tr h="55027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IMPORTANCE(%)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71129"/>
                  </a:ext>
                </a:extLst>
              </a:tr>
              <a:tr h="515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SumAssured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635542"/>
                  </a:ext>
                </a:extLst>
              </a:tr>
              <a:tr h="515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CustTenure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5.69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9516438"/>
                  </a:ext>
                </a:extLst>
              </a:tr>
              <a:tr h="515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MonthlyIncome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763709"/>
                  </a:ext>
                </a:extLst>
              </a:tr>
              <a:tr h="515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1966090"/>
                  </a:ext>
                </a:extLst>
              </a:tr>
              <a:tr h="515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Designation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3.56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052766"/>
                  </a:ext>
                </a:extLst>
              </a:tr>
              <a:tr h="5150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ExistingPolicyTenure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984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23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90FD2-F868-46AF-AD99-801C94195FED}"/>
              </a:ext>
            </a:extLst>
          </p:cNvPr>
          <p:cNvSpPr txBox="1"/>
          <p:nvPr/>
        </p:nvSpPr>
        <p:spPr>
          <a:xfrm>
            <a:off x="410817" y="1060174"/>
            <a:ext cx="1072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6. The benchmark is selected as 4868.70 for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6E761-F726-4DDE-9CD0-865616AA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7043" y="1873526"/>
            <a:ext cx="8516800" cy="41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408571" y="917294"/>
            <a:ext cx="580169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The company can give more focus on customers who fall within the age range of 20 to 30 years.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Special benefits can be provided to customers who have Existing Policy Tenure above 10 years.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Since most of the customers choose a Product type of 4, then more policies catered to this type can be made.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 future, a large portion of the customer acquisitions can be done through 'Agent' channel.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B2240-162F-4B7C-B07A-3C86A00E37C2}"/>
              </a:ext>
            </a:extLst>
          </p:cNvPr>
          <p:cNvSpPr txBox="1"/>
          <p:nvPr/>
        </p:nvSpPr>
        <p:spPr>
          <a:xfrm>
            <a:off x="437322" y="1073426"/>
            <a:ext cx="105354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5. As a majority of the customers are graduates and under graduates, so certain policies can be specially designed for them.</a:t>
            </a: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6. Company can look into why very few customers gave customer care score of 4 or 5.</a:t>
            </a: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7. More focus to be given to Max of sum assured in all existing policies of customer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8. Gradient Boosting model can be used for making predictions on future data.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8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23E3F-020A-4FE6-972C-2F040223FF71}"/>
              </a:ext>
            </a:extLst>
          </p:cNvPr>
          <p:cNvSpPr txBox="1"/>
          <p:nvPr/>
        </p:nvSpPr>
        <p:spPr>
          <a:xfrm>
            <a:off x="768626" y="2552916"/>
            <a:ext cx="9634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7534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43339" y="917295"/>
            <a:ext cx="983311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50" y="2179752"/>
            <a:ext cx="101805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Predict the Agent Bonus based on the customer data in given dataset.</a:t>
            </a:r>
          </a:p>
          <a:p>
            <a:pPr marL="4826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Dataset comprises of Indian customers</a:t>
            </a:r>
          </a:p>
          <a:p>
            <a:pPr marL="4826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Life Insurance study – 4520 records/20 columns</a:t>
            </a:r>
          </a:p>
          <a:p>
            <a:pPr marL="482600" indent="-4572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Objectives:</a:t>
            </a:r>
          </a:p>
          <a:p>
            <a:pPr marL="939800" lvl="1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Draw out valuable insights</a:t>
            </a:r>
          </a:p>
          <a:p>
            <a:pPr marL="939800" lvl="1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Make agent bonus predictions from the given data</a:t>
            </a:r>
          </a:p>
          <a:p>
            <a:pPr marL="939800" lvl="1" indent="-4572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Predictions will be classified into 2 groups (high-performing &amp; low-performing agents)</a:t>
            </a:r>
          </a:p>
          <a:p>
            <a:pPr marL="25400" indent="0" algn="just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71062" y="917294"/>
            <a:ext cx="1028337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828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EDA done (Descriptive statistics, univariate, bi/multivariate)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Age data very strange – some customers very young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84F8CC-0DAB-4C8C-AB60-DB42C1B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47" y="2907141"/>
            <a:ext cx="10102164" cy="28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9E047-9B99-450B-B8B5-39E487C99419}"/>
              </a:ext>
            </a:extLst>
          </p:cNvPr>
          <p:cNvSpPr txBox="1"/>
          <p:nvPr/>
        </p:nvSpPr>
        <p:spPr>
          <a:xfrm>
            <a:off x="357809" y="1086678"/>
            <a:ext cx="106149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Erratic age values were imputed with values according to the Education level.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Approx. benchmark (5605) for classifying agents based on bonus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782B8-0602-4E01-A893-80598B51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25506"/>
            <a:ext cx="7036904" cy="40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5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83B79-F7C3-4993-A26A-52F6B344B015}"/>
              </a:ext>
            </a:extLst>
          </p:cNvPr>
          <p:cNvSpPr txBox="1"/>
          <p:nvPr/>
        </p:nvSpPr>
        <p:spPr>
          <a:xfrm>
            <a:off x="344557" y="702365"/>
            <a:ext cx="107210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Encoding string values (nominal/ordinal)</a:t>
            </a: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Null value &amp; outliers treatment</a:t>
            </a: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Data split into train &amp; test sets</a:t>
            </a: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Scaling applied separately to features of train &amp; test sets</a:t>
            </a: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Four regression models selected for model building:</a:t>
            </a:r>
          </a:p>
          <a:p>
            <a:pPr algn="just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Linear Regression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Random Forest Regressor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Gradient Boosting Regressor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IN" sz="24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K-Neighbours Regressor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485C8-D688-4C0D-9FD7-5357857DB2D9}"/>
              </a:ext>
            </a:extLst>
          </p:cNvPr>
          <p:cNvSpPr txBox="1"/>
          <p:nvPr/>
        </p:nvSpPr>
        <p:spPr>
          <a:xfrm>
            <a:off x="344557" y="797510"/>
            <a:ext cx="105354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Feature selection using RFE (as after encoding ,27 columns):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'Age'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CustTenure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EducationField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'Designation'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MonthlyIncome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ExistingPolicyTenure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SumAssured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Occupation_Large_Business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Occupation_Salaried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'</a:t>
            </a:r>
            <a:r>
              <a:rPr lang="en-IN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Occupation_Small_Business</a:t>
            </a: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  <a:p>
            <a:pPr lvl="2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 Above 10 features will be used for Linear Regression &amp; other models as well.</a:t>
            </a:r>
          </a:p>
        </p:txBody>
      </p:sp>
    </p:spTree>
    <p:extLst>
      <p:ext uri="{BB962C8B-B14F-4D97-AF65-F5344CB8AC3E}">
        <p14:creationId xmlns:p14="http://schemas.microsoft.com/office/powerpoint/2010/main" val="222419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16BA0-B2FD-4F5F-8A70-16108B85C849}"/>
              </a:ext>
            </a:extLst>
          </p:cNvPr>
          <p:cNvSpPr txBox="1"/>
          <p:nvPr/>
        </p:nvSpPr>
        <p:spPr>
          <a:xfrm>
            <a:off x="225287" y="887896"/>
            <a:ext cx="10959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First, base models are built, and below is the comparison using performance metrics: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FEC50E7-39E7-4663-BABA-6853214D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38146"/>
              </p:ext>
            </p:extLst>
          </p:nvPr>
        </p:nvGraphicFramePr>
        <p:xfrm>
          <a:off x="773043" y="1952119"/>
          <a:ext cx="9537147" cy="3693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70">
                  <a:extLst>
                    <a:ext uri="{9D8B030D-6E8A-4147-A177-3AD203B41FA5}">
                      <a16:colId xmlns:a16="http://schemas.microsoft.com/office/drawing/2014/main" val="2331596065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3738377990"/>
                    </a:ext>
                  </a:extLst>
                </a:gridCol>
                <a:gridCol w="930596">
                  <a:extLst>
                    <a:ext uri="{9D8B030D-6E8A-4147-A177-3AD203B41FA5}">
                      <a16:colId xmlns:a16="http://schemas.microsoft.com/office/drawing/2014/main" val="3472880832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229511872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1177290819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3642336948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2782930161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1441632014"/>
                    </a:ext>
                  </a:extLst>
                </a:gridCol>
                <a:gridCol w="1059683">
                  <a:extLst>
                    <a:ext uri="{9D8B030D-6E8A-4147-A177-3AD203B41FA5}">
                      <a16:colId xmlns:a16="http://schemas.microsoft.com/office/drawing/2014/main" val="3693521805"/>
                    </a:ext>
                  </a:extLst>
                </a:gridCol>
              </a:tblGrid>
              <a:tr h="783928"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R2_</a:t>
                      </a:r>
                    </a:p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R2_</a:t>
                      </a:r>
                    </a:p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Adj_R2</a:t>
                      </a:r>
                    </a:p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_train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Adj_R2</a:t>
                      </a:r>
                    </a:p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_test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RMSE_</a:t>
                      </a:r>
                    </a:p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RMSE_</a:t>
                      </a:r>
                    </a:p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MAE_</a:t>
                      </a:r>
                    </a:p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train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MAE_</a:t>
                      </a:r>
                    </a:p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1660953"/>
                  </a:ext>
                </a:extLst>
              </a:tr>
              <a:tr h="8699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Linear Regression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81.52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81.3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80.78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80.93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605.54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615.07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482.97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486.47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9094365"/>
                  </a:ext>
                </a:extLst>
              </a:tr>
              <a:tr h="58469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RF Regressor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97.98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84.94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97.94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84.65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198.2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551.89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149.15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414.29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715541"/>
                  </a:ext>
                </a:extLst>
              </a:tr>
              <a:tr h="58469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GB Regressor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87.31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82.12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87.06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84.83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496.88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548.58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387.78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422.03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882177"/>
                  </a:ext>
                </a:extLst>
              </a:tr>
              <a:tr h="86999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kern="1200" dirty="0" err="1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Kneighbors</a:t>
                      </a:r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Regressor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84.5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80.01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84.19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79.63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549.26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635.77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418.23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478.16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2234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5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F24FB-B093-4626-9477-A268D836B748}"/>
              </a:ext>
            </a:extLst>
          </p:cNvPr>
          <p:cNvSpPr txBox="1"/>
          <p:nvPr/>
        </p:nvSpPr>
        <p:spPr>
          <a:xfrm>
            <a:off x="225287" y="967409"/>
            <a:ext cx="10946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From the base models, it appears that Linear Regression has higher RMSE test.</a:t>
            </a: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RandomizedSearchCV is done for all models</a:t>
            </a: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856C9EA-F2D2-4E75-876D-0EB9A475A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71908"/>
              </p:ext>
            </p:extLst>
          </p:nvPr>
        </p:nvGraphicFramePr>
        <p:xfrm>
          <a:off x="640520" y="2604663"/>
          <a:ext cx="9908209" cy="32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080">
                  <a:extLst>
                    <a:ext uri="{9D8B030D-6E8A-4147-A177-3AD203B41FA5}">
                      <a16:colId xmlns:a16="http://schemas.microsoft.com/office/drawing/2014/main" val="1443518676"/>
                    </a:ext>
                  </a:extLst>
                </a:gridCol>
                <a:gridCol w="6891129">
                  <a:extLst>
                    <a:ext uri="{9D8B030D-6E8A-4147-A177-3AD203B41FA5}">
                      <a16:colId xmlns:a16="http://schemas.microsoft.com/office/drawing/2014/main" val="1816555155"/>
                    </a:ext>
                  </a:extLst>
                </a:gridCol>
              </a:tblGrid>
              <a:tr h="435024">
                <a:tc>
                  <a:txBody>
                    <a:bodyPr/>
                    <a:lstStyle/>
                    <a:p>
                      <a:r>
                        <a:rPr lang="en-IN" sz="18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OPTIMIZED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635506"/>
                  </a:ext>
                </a:extLst>
              </a:tr>
              <a:tr h="47542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Linear Regression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None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741741"/>
                  </a:ext>
                </a:extLst>
              </a:tr>
              <a:tr h="9500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RF Regressor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oob_score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=False,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n_jobs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=4,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n_estimators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=400,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min_samples_split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=10,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min_samples_leaf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=10,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max_depth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824694"/>
                  </a:ext>
                </a:extLst>
              </a:tr>
              <a:tr h="9500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GB Regressor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tol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=1e-06,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n_estimators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=100,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min_samples_split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=20, 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min_samples_leaf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=20,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max_depth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3935054"/>
                  </a:ext>
                </a:extLst>
              </a:tr>
              <a:tr h="47542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Kneighbors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Regressor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n_neighbors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=9, metric='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euclidean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', </a:t>
                      </a:r>
                      <a:r>
                        <a:rPr lang="en-IN" sz="1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n_jobs</a:t>
                      </a:r>
                      <a:r>
                        <a:rPr lang="en-IN" sz="1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=4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174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0DA2D3-4142-4093-9600-D60B4D49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3" y="1238250"/>
            <a:ext cx="10801350" cy="2190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810DE8-5820-46C8-B9D5-555AA6CCDBC5}"/>
              </a:ext>
            </a:extLst>
          </p:cNvPr>
          <p:cNvSpPr txBox="1"/>
          <p:nvPr/>
        </p:nvSpPr>
        <p:spPr>
          <a:xfrm>
            <a:off x="370233" y="3962400"/>
            <a:ext cx="10801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Linear Regression did well with no optimization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Next, Gradient Boosting regressor will be optimized</a:t>
            </a:r>
          </a:p>
          <a:p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Again RFE done, but with Gradient Boosting estimator</a:t>
            </a:r>
          </a:p>
        </p:txBody>
      </p:sp>
    </p:spTree>
    <p:extLst>
      <p:ext uri="{BB962C8B-B14F-4D97-AF65-F5344CB8AC3E}">
        <p14:creationId xmlns:p14="http://schemas.microsoft.com/office/powerpoint/2010/main" val="10494848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</TotalTime>
  <Words>811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Irene Asha Moses</cp:lastModifiedBy>
  <cp:revision>173</cp:revision>
  <dcterms:created xsi:type="dcterms:W3CDTF">2019-12-31T09:37:22Z</dcterms:created>
  <dcterms:modified xsi:type="dcterms:W3CDTF">2021-09-03T15:27:52Z</dcterms:modified>
</cp:coreProperties>
</file>