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330" r:id="rId6"/>
    <p:sldId id="334" r:id="rId7"/>
    <p:sldId id="336" r:id="rId8"/>
    <p:sldId id="335" r:id="rId9"/>
    <p:sldId id="337" r:id="rId10"/>
    <p:sldId id="340" r:id="rId11"/>
    <p:sldId id="345" r:id="rId12"/>
    <p:sldId id="344" r:id="rId13"/>
    <p:sldId id="341" r:id="rId14"/>
    <p:sldId id="346" r:id="rId15"/>
    <p:sldId id="347" r:id="rId16"/>
    <p:sldId id="348" r:id="rId17"/>
    <p:sldId id="349" r:id="rId18"/>
    <p:sldId id="351" r:id="rId19"/>
    <p:sldId id="352" r:id="rId20"/>
    <p:sldId id="357" r:id="rId21"/>
    <p:sldId id="364" r:id="rId22"/>
    <p:sldId id="358" r:id="rId23"/>
    <p:sldId id="353" r:id="rId24"/>
    <p:sldId id="354" r:id="rId25"/>
    <p:sldId id="359" r:id="rId26"/>
    <p:sldId id="360" r:id="rId27"/>
    <p:sldId id="361" r:id="rId28"/>
    <p:sldId id="362" r:id="rId29"/>
    <p:sldId id="363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FB1"/>
    <a:srgbClr val="F2F2F2"/>
    <a:srgbClr val="008D67"/>
    <a:srgbClr val="EAEAEA"/>
    <a:srgbClr val="008260"/>
    <a:srgbClr val="0E4A3A"/>
    <a:srgbClr val="4A866E"/>
    <a:srgbClr val="3C6C59"/>
    <a:srgbClr val="19755A"/>
    <a:srgbClr val="0C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17247-B81F-4336-92B3-389093FA13E3}" v="226" dt="2023-02-02T11:40:0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Altea De Vincenzo" userId="346cd0c840f6f0aa" providerId="LiveId" clId="{F7317247-B81F-4336-92B3-389093FA13E3}"/>
    <pc:docChg chg="undo custSel addSld modSld">
      <pc:chgData name="Irene Altea De Vincenzo" userId="346cd0c840f6f0aa" providerId="LiveId" clId="{F7317247-B81F-4336-92B3-389093FA13E3}" dt="2023-02-02T18:22:46.538" v="272"/>
      <pc:docMkLst>
        <pc:docMk/>
      </pc:docMkLst>
      <pc:sldChg chg="modSp mod">
        <pc:chgData name="Irene Altea De Vincenzo" userId="346cd0c840f6f0aa" providerId="LiveId" clId="{F7317247-B81F-4336-92B3-389093FA13E3}" dt="2023-02-02T18:22:46.538" v="272"/>
        <pc:sldMkLst>
          <pc:docMk/>
          <pc:sldMk cId="4012054732" sldId="263"/>
        </pc:sldMkLst>
        <pc:spChg chg="mod">
          <ac:chgData name="Irene Altea De Vincenzo" userId="346cd0c840f6f0aa" providerId="LiveId" clId="{F7317247-B81F-4336-92B3-389093FA13E3}" dt="2023-02-02T18:22:46.538" v="272"/>
          <ac:spMkLst>
            <pc:docMk/>
            <pc:sldMk cId="4012054732" sldId="263"/>
            <ac:spMk id="6" creationId="{BE3DB4D4-EAEA-06C7-69FB-6AC277493A61}"/>
          </ac:spMkLst>
        </pc:spChg>
      </pc:sldChg>
      <pc:sldChg chg="modSp mod">
        <pc:chgData name="Irene Altea De Vincenzo" userId="346cd0c840f6f0aa" providerId="LiveId" clId="{F7317247-B81F-4336-92B3-389093FA13E3}" dt="2023-02-02T11:21:55.362" v="3" actId="1076"/>
        <pc:sldMkLst>
          <pc:docMk/>
          <pc:sldMk cId="1675726816" sldId="319"/>
        </pc:sldMkLst>
        <pc:spChg chg="mod">
          <ac:chgData name="Irene Altea De Vincenzo" userId="346cd0c840f6f0aa" providerId="LiveId" clId="{F7317247-B81F-4336-92B3-389093FA13E3}" dt="2023-02-02T11:21:55.362" v="3" actId="1076"/>
          <ac:spMkLst>
            <pc:docMk/>
            <pc:sldMk cId="1675726816" sldId="319"/>
            <ac:spMk id="18" creationId="{901FBFD8-D878-F0AE-A5C5-D6BA24830C63}"/>
          </ac:spMkLst>
        </pc:spChg>
      </pc:sldChg>
      <pc:sldChg chg="modSp mod">
        <pc:chgData name="Irene Altea De Vincenzo" userId="346cd0c840f6f0aa" providerId="LiveId" clId="{F7317247-B81F-4336-92B3-389093FA13E3}" dt="2023-02-02T12:06:16.390" v="270" actId="1076"/>
        <pc:sldMkLst>
          <pc:docMk/>
          <pc:sldMk cId="1759324003" sldId="322"/>
        </pc:sldMkLst>
        <pc:spChg chg="mod">
          <ac:chgData name="Irene Altea De Vincenzo" userId="346cd0c840f6f0aa" providerId="LiveId" clId="{F7317247-B81F-4336-92B3-389093FA13E3}" dt="2023-02-02T12:06:16.390" v="270" actId="1076"/>
          <ac:spMkLst>
            <pc:docMk/>
            <pc:sldMk cId="1759324003" sldId="322"/>
            <ac:spMk id="18" creationId="{D2E83754-E951-0BBC-AE38-97D87BFBD925}"/>
          </ac:spMkLst>
        </pc:spChg>
      </pc:sldChg>
      <pc:sldChg chg="modSp mod">
        <pc:chgData name="Irene Altea De Vincenzo" userId="346cd0c840f6f0aa" providerId="LiveId" clId="{F7317247-B81F-4336-92B3-389093FA13E3}" dt="2023-02-02T11:21:50.178" v="1" actId="1036"/>
        <pc:sldMkLst>
          <pc:docMk/>
          <pc:sldMk cId="2775539184" sldId="323"/>
        </pc:sldMkLst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3" creationId="{A711A9F4-DBB0-B91B-4571-95B5020852C7}"/>
          </ac:picMkLst>
        </pc:picChg>
        <pc:picChg chg="mod">
          <ac:chgData name="Irene Altea De Vincenzo" userId="346cd0c840f6f0aa" providerId="LiveId" clId="{F7317247-B81F-4336-92B3-389093FA13E3}" dt="2023-02-02T11:21:50.178" v="1" actId="1036"/>
          <ac:picMkLst>
            <pc:docMk/>
            <pc:sldMk cId="2775539184" sldId="323"/>
            <ac:picMk id="6" creationId="{17352391-8346-7876-FBF7-5BCFDE7E7BE9}"/>
          </ac:picMkLst>
        </pc:picChg>
      </pc:sldChg>
      <pc:sldChg chg="addSp delSp modSp new mod">
        <pc:chgData name="Irene Altea De Vincenzo" userId="346cd0c840f6f0aa" providerId="LiveId" clId="{F7317247-B81F-4336-92B3-389093FA13E3}" dt="2023-02-02T11:40:07.432" v="268" actId="5736"/>
        <pc:sldMkLst>
          <pc:docMk/>
          <pc:sldMk cId="4191719649" sldId="328"/>
        </pc:sldMkLst>
        <pc:graphicFrameChg chg="add mod">
          <ac:chgData name="Irene Altea De Vincenzo" userId="346cd0c840f6f0aa" providerId="LiveId" clId="{F7317247-B81F-4336-92B3-389093FA13E3}" dt="2023-02-02T11:40:07.432" v="268" actId="5736"/>
          <ac:graphicFrameMkLst>
            <pc:docMk/>
            <pc:sldMk cId="4191719649" sldId="328"/>
            <ac:graphicFrameMk id="5" creationId="{C57DB92E-6721-6312-ABA2-6555F9556211}"/>
          </ac:graphicFrameMkLst>
        </pc:graphicFrameChg>
        <pc:picChg chg="add del mod">
          <ac:chgData name="Irene Altea De Vincenzo" userId="346cd0c840f6f0aa" providerId="LiveId" clId="{F7317247-B81F-4336-92B3-389093FA13E3}" dt="2023-02-02T11:37:52.227" v="168" actId="478"/>
          <ac:picMkLst>
            <pc:docMk/>
            <pc:sldMk cId="4191719649" sldId="328"/>
            <ac:picMk id="6" creationId="{2515EF12-805A-4019-CDE1-3F4438824C13}"/>
          </ac:picMkLst>
        </pc:picChg>
      </pc:sldChg>
      <pc:sldChg chg="modSp add mod">
        <pc:chgData name="Irene Altea De Vincenzo" userId="346cd0c840f6f0aa" providerId="LiveId" clId="{F7317247-B81F-4336-92B3-389093FA13E3}" dt="2023-02-02T11:39:45.657" v="267" actId="5736"/>
        <pc:sldMkLst>
          <pc:docMk/>
          <pc:sldMk cId="3501859791" sldId="329"/>
        </pc:sldMkLst>
        <pc:graphicFrameChg chg="mod">
          <ac:chgData name="Irene Altea De Vincenzo" userId="346cd0c840f6f0aa" providerId="LiveId" clId="{F7317247-B81F-4336-92B3-389093FA13E3}" dt="2023-02-02T11:39:45.657" v="267" actId="5736"/>
          <ac:graphicFrameMkLst>
            <pc:docMk/>
            <pc:sldMk cId="3501859791" sldId="329"/>
            <ac:graphicFrameMk id="5" creationId="{C57DB92E-6721-6312-ABA2-6555F95562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01FB-96C0-42E0-80D3-1BFA49354319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29746-4DB8-4A95-BB89-FDDAFC88D9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48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9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3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8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7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9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2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7DAA-766A-46B7-A657-5AF100D8DCBA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2494-7CD4-4D9B-B746-02795AFD62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44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1653D-F88F-CBC7-8418-3AC05223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-128512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kern="1400" spc="-5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STROMBOLI</a:t>
            </a:r>
            <a:br>
              <a:rPr lang="it-IT" sz="4800" kern="1400" spc="-5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316581-0834-72AF-376E-CF7C4CBA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391" y="1362483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 DELL’AREA BRUCIATA DALL’INCENDIO DEL 2022</a:t>
            </a:r>
            <a:endParaRPr lang="it-IT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8632FF-9D52-8B1D-5C93-CBF482081A1F}"/>
              </a:ext>
            </a:extLst>
          </p:cNvPr>
          <p:cNvSpPr txBox="1"/>
          <p:nvPr/>
        </p:nvSpPr>
        <p:spPr>
          <a:xfrm>
            <a:off x="3706049" y="5022031"/>
            <a:ext cx="594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De vincenzo Irene Altea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31E7B7-33FA-BC3F-1A54-51B3CBE2C19B}"/>
              </a:ext>
            </a:extLst>
          </p:cNvPr>
          <p:cNvSpPr txBox="1"/>
          <p:nvPr/>
        </p:nvSpPr>
        <p:spPr>
          <a:xfrm>
            <a:off x="2687819" y="411533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CORSO DI TELERILEVAMENTO GEO-ECOLOGICO 2024</a:t>
            </a:r>
          </a:p>
        </p:txBody>
      </p:sp>
      <p:pic>
        <p:nvPicPr>
          <p:cNvPr id="7" name="Immagine 6" descr="Immagine che contiene testo, logo, Carattere, emblema&#10;&#10;Descrizione generata automaticamente">
            <a:extLst>
              <a:ext uri="{FF2B5EF4-FFF2-40B4-BE49-F238E27FC236}">
                <a16:creationId xmlns:a16="http://schemas.microsoft.com/office/drawing/2014/main" id="{04AEB05D-7CD4-DCAB-628A-7B6D7434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" y="4954739"/>
            <a:ext cx="2224110" cy="17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8"/>
          <a:stretch/>
        </p:blipFill>
        <p:spPr>
          <a:xfrm>
            <a:off x="521109" y="1416725"/>
            <a:ext cx="9792929" cy="1660176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911AAC0-AA48-93E6-4C57-E6EC17DF53A1}"/>
              </a:ext>
            </a:extLst>
          </p:cNvPr>
          <p:cNvGrpSpPr/>
          <p:nvPr/>
        </p:nvGrpSpPr>
        <p:grpSpPr>
          <a:xfrm>
            <a:off x="607597" y="3173590"/>
            <a:ext cx="9893255" cy="3609462"/>
            <a:chOff x="607597" y="3173590"/>
            <a:chExt cx="9893255" cy="360946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0C9E325-0F8D-05C1-6D5B-0A241AEE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7597" y="3173590"/>
              <a:ext cx="6451963" cy="35920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4717F0-EB6A-A585-69AB-360F2DA085E0}"/>
                </a:ext>
              </a:extLst>
            </p:cNvPr>
            <p:cNvSpPr txBox="1"/>
            <p:nvPr/>
          </p:nvSpPr>
          <p:spPr>
            <a:xfrm>
              <a:off x="7216878" y="4536283"/>
              <a:ext cx="328397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Note</a:t>
              </a:r>
              <a:br>
                <a:rPr lang="it-IT" sz="1400" dirty="0"/>
              </a:b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Per identificare le aree bruciate in modo più accurato, è importante introdurre una </a:t>
              </a:r>
              <a:r>
                <a:rPr lang="it-IT" sz="1400" b="1" i="0" dirty="0">
                  <a:solidFill>
                    <a:srgbClr val="C00000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soglia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 che ci permetta di distinguere tra valori negativi e positivi nel plot. Le aree bruciate corrispondono alle aree caratterizzate da </a:t>
              </a:r>
              <a:r>
                <a:rPr lang="it-IT" sz="1400" b="1" i="0" dirty="0">
                  <a:solidFill>
                    <a:srgbClr val="220FB1"/>
                  </a:solidFill>
                  <a:effectLst/>
                  <a:latin typeface="Helvetica Neue"/>
                </a:rPr>
                <a:t>valori negativi</a:t>
              </a:r>
              <a:r>
                <a:rPr lang="it-IT" sz="1400" b="0" i="0" dirty="0">
                  <a:solidFill>
                    <a:srgbClr val="333333"/>
                  </a:solidFill>
                  <a:effectLst/>
                  <a:highlight>
                    <a:srgbClr val="FFFFFF"/>
                  </a:highlight>
                  <a:latin typeface="Helvetica Neue"/>
                </a:rPr>
                <a:t>. Introdurre una soglia ci aiuta ad evidenziale solo le aree effettivamente bruciate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28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C864651-CBE6-0D5D-699E-1FA6E534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43" y="3177791"/>
            <a:ext cx="6445446" cy="359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BE1FF9-956F-3DB6-46D3-8F3DFA4C6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9"/>
          <a:stretch/>
        </p:blipFill>
        <p:spPr>
          <a:xfrm>
            <a:off x="607598" y="1484689"/>
            <a:ext cx="7366364" cy="15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C5C77-989E-5746-5015-F2513F62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5"/>
            <a:ext cx="8833222" cy="27619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4EC56-7BC7-32E4-9487-6342C729E130}"/>
              </a:ext>
            </a:extLst>
          </p:cNvPr>
          <p:cNvSpPr txBox="1"/>
          <p:nvPr/>
        </p:nvSpPr>
        <p:spPr>
          <a:xfrm>
            <a:off x="650502" y="4296698"/>
            <a:ext cx="591119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class       : </a:t>
            </a:r>
            <a:r>
              <a:rPr lang="it-IT" sz="1400" dirty="0" err="1"/>
              <a:t>SpatRaster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r>
              <a:rPr lang="it-IT" sz="1400" dirty="0"/>
              <a:t>  : 332, 519, 1  (</a:t>
            </a:r>
            <a:r>
              <a:rPr lang="it-IT" sz="1400" dirty="0" err="1"/>
              <a:t>nrow</a:t>
            </a:r>
            <a:r>
              <a:rPr lang="it-IT" sz="1400" dirty="0"/>
              <a:t>, </a:t>
            </a:r>
            <a:r>
              <a:rPr lang="it-IT" sz="1400" dirty="0" err="1"/>
              <a:t>ncol</a:t>
            </a:r>
            <a:r>
              <a:rPr lang="it-IT" sz="1400" dirty="0"/>
              <a:t>, </a:t>
            </a:r>
            <a:r>
              <a:rPr lang="it-IT" sz="1400" dirty="0" err="1"/>
              <a:t>nlyr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resolution</a:t>
            </a:r>
            <a:r>
              <a:rPr lang="it-IT" sz="1400" dirty="0"/>
              <a:t>  : 1, 1  (x, y)</a:t>
            </a:r>
          </a:p>
          <a:p>
            <a:r>
              <a:rPr lang="it-IT" sz="1400" dirty="0" err="1"/>
              <a:t>extent</a:t>
            </a:r>
            <a:r>
              <a:rPr lang="it-IT" sz="1400" dirty="0"/>
              <a:t>      : 0, 519, 0, 332  (</a:t>
            </a:r>
            <a:r>
              <a:rPr lang="it-IT" sz="1400" dirty="0" err="1"/>
              <a:t>xmin</a:t>
            </a:r>
            <a:r>
              <a:rPr lang="it-IT" sz="1400" dirty="0"/>
              <a:t>, </a:t>
            </a:r>
            <a:r>
              <a:rPr lang="it-IT" sz="1400" dirty="0" err="1"/>
              <a:t>xmax</a:t>
            </a:r>
            <a:r>
              <a:rPr lang="it-IT" sz="1400" dirty="0"/>
              <a:t>, </a:t>
            </a:r>
            <a:r>
              <a:rPr lang="it-IT" sz="1400" dirty="0" err="1"/>
              <a:t>ymin</a:t>
            </a:r>
            <a:r>
              <a:rPr lang="it-IT" sz="1400" dirty="0"/>
              <a:t>, </a:t>
            </a:r>
            <a:r>
              <a:rPr lang="it-IT" sz="1400" dirty="0" err="1"/>
              <a:t>ymax</a:t>
            </a:r>
            <a:r>
              <a:rPr lang="it-IT" sz="1400" dirty="0"/>
              <a:t>)</a:t>
            </a:r>
          </a:p>
          <a:p>
            <a:r>
              <a:rPr lang="it-IT" sz="1400" dirty="0" err="1"/>
              <a:t>coord</a:t>
            </a:r>
            <a:r>
              <a:rPr lang="it-IT" sz="1400" dirty="0"/>
              <a:t>. </a:t>
            </a:r>
            <a:r>
              <a:rPr lang="it-IT" sz="1400" dirty="0" err="1"/>
              <a:t>ref</a:t>
            </a:r>
            <a:r>
              <a:rPr lang="it-IT" sz="1400" dirty="0"/>
              <a:t>. :  </a:t>
            </a:r>
          </a:p>
          <a:p>
            <a:r>
              <a:rPr lang="it-IT" sz="1400" dirty="0"/>
              <a:t>source      : </a:t>
            </a:r>
            <a:r>
              <a:rPr lang="it-IT" sz="1400" dirty="0" err="1"/>
              <a:t>area_bruc.tif</a:t>
            </a:r>
            <a:r>
              <a:rPr lang="it-IT" sz="1400" dirty="0"/>
              <a:t> </a:t>
            </a:r>
          </a:p>
          <a:p>
            <a:r>
              <a:rPr lang="it-IT" sz="1400" dirty="0"/>
              <a:t>name        : post_fire_14sett_1 </a:t>
            </a:r>
          </a:p>
          <a:p>
            <a:r>
              <a:rPr lang="it-IT" sz="1400" dirty="0"/>
              <a:t>min </a:t>
            </a:r>
            <a:r>
              <a:rPr lang="it-IT" sz="1400" dirty="0" err="1"/>
              <a:t>value</a:t>
            </a:r>
            <a:r>
              <a:rPr lang="it-IT" sz="1400" dirty="0"/>
              <a:t>   :                  0 </a:t>
            </a:r>
          </a:p>
          <a:p>
            <a:r>
              <a:rPr lang="it-IT" sz="1400" dirty="0"/>
              <a:t>max </a:t>
            </a:r>
            <a:r>
              <a:rPr lang="it-IT" sz="1400" dirty="0" err="1"/>
              <a:t>value</a:t>
            </a:r>
            <a:r>
              <a:rPr lang="it-IT" sz="1400" dirty="0"/>
              <a:t>   :       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3365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5AF814-0255-D34C-A13E-AD29F2C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77641"/>
            <a:ext cx="10416158" cy="20505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7A5D64-F043-07ED-4FE6-5AC48586A274}"/>
              </a:ext>
            </a:extLst>
          </p:cNvPr>
          <p:cNvSpPr txBox="1"/>
          <p:nvPr/>
        </p:nvSpPr>
        <p:spPr>
          <a:xfrm>
            <a:off x="740631" y="3641954"/>
            <a:ext cx="381662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TABELLA FREQUENZE CLASSI</a:t>
            </a:r>
          </a:p>
          <a:p>
            <a:r>
              <a:rPr lang="en-US" sz="1400" dirty="0"/>
              <a:t>layer 	value  count</a:t>
            </a:r>
          </a:p>
          <a:p>
            <a:r>
              <a:rPr lang="en-US" sz="1400" dirty="0"/>
              <a:t> 1   	  0 	163755</a:t>
            </a:r>
          </a:p>
          <a:p>
            <a:r>
              <a:rPr lang="en-US" sz="1400" dirty="0"/>
              <a:t> 1     	   1   	8553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69777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/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L’</a:t>
                </a:r>
                <a:r>
                  <a:rPr lang="it-IT" b="1" dirty="0"/>
                  <a:t>Indice Normalizzato di Area Bruciata</a:t>
                </a:r>
                <a:r>
                  <a:rPr lang="it-IT" dirty="0"/>
                  <a:t> (NBR ) è un indice utilizzato nel telerilevamento per valutare l’estensione delle aree colpite da incendi o bruciature. Questo indice si basa sulla differenza tra le bande spettrali </a:t>
                </a:r>
                <a:r>
                  <a:rPr lang="it-IT" u="sng" dirty="0"/>
                  <a:t>dell’infrarosso termico </a:t>
                </a:r>
                <a:r>
                  <a:rPr lang="it-IT" dirty="0"/>
                  <a:t>e del vicino infrarosso. </a:t>
                </a:r>
              </a:p>
              <a:p>
                <a:endParaRPr lang="it-IT" dirty="0"/>
              </a:p>
              <a:p>
                <a:r>
                  <a:rPr lang="it-IT" dirty="0"/>
                  <a:t>EQUAZIONE: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𝑁𝐵𝑅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𝑆𝑊𝐼𝑅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𝑁𝐼𝑅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Dove: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SWIR</a:t>
                </a:r>
                <a:r>
                  <a:rPr lang="it-IT" dirty="0"/>
                  <a:t> rappresenta la radiazione nell’infrarosso a onde corte ed è sensibile alle variazioni di temperatura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NIR</a:t>
                </a:r>
                <a:r>
                  <a:rPr lang="it-IT" dirty="0"/>
                  <a:t> rappresenta la radiazione nell’infrarosso vicino.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banda NIR è sensibile alla riflessione della luce da parte della vegetazione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  <a:sym typeface="Wingdings" panose="05000000000000000000" pitchFamily="2" charset="2"/>
                  </a:rPr>
                  <a:t> 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la vegetazione bruciata e  il suolo </a:t>
                </a:r>
                <a:r>
                  <a:rPr lang="it-IT" b="0" i="0" dirty="0" err="1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nudono</a:t>
                </a:r>
                <a:r>
                  <a:rPr lang="it-IT" b="0" i="0" dirty="0">
                    <a:solidFill>
                      <a:srgbClr val="111111"/>
                    </a:solidFill>
                    <a:effectLst/>
                    <a:highlight>
                      <a:srgbClr val="F7F7F7"/>
                    </a:highlight>
                    <a:latin typeface="-apple-system"/>
                  </a:rPr>
                  <a:t> riflettono meno NIR rispetto a quella sana.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4E6DBF-BA1A-04CE-80B7-04A1ACBA2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10" y="1416725"/>
                <a:ext cx="8487242" cy="4547079"/>
              </a:xfrm>
              <a:prstGeom prst="rect">
                <a:avLst/>
              </a:prstGeom>
              <a:blipFill>
                <a:blip r:embed="rId2"/>
                <a:stretch>
                  <a:fillRect l="-574" t="-670" r="-1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8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1193FB-540A-7907-F52D-8E0E72B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7" y="1540922"/>
            <a:ext cx="10472147" cy="14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EEEBEE-5B92-D839-CC08-25F00F0B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0780"/>
            <a:ext cx="10200153" cy="4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A237BD-D48B-5AE3-D555-799E4FA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32869"/>
            <a:ext cx="9784529" cy="19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D8D4654-B697-2542-8CE8-27C269A9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6" y="1502819"/>
            <a:ext cx="8867211" cy="1926179"/>
          </a:xfrm>
          <a:prstGeom prst="rect">
            <a:avLst/>
          </a:prstGeom>
        </p:spPr>
      </p:pic>
      <p:pic>
        <p:nvPicPr>
          <p:cNvPr id="9" name="Immagine 8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A734877B-7F55-726E-FEAC-71C19365A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5" y="3499607"/>
            <a:ext cx="5783459" cy="3219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695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EC627D-4730-7BF2-477A-EFABD3B4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6725"/>
            <a:ext cx="8752713" cy="21881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B9BF355-ABAE-466E-0458-2C1395C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35" y="3500317"/>
            <a:ext cx="5783459" cy="3218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18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A62355F6-AFF8-4AA8-B5EB-1640F738585A}"/>
              </a:ext>
            </a:extLst>
          </p:cNvPr>
          <p:cNvSpPr/>
          <p:nvPr/>
        </p:nvSpPr>
        <p:spPr>
          <a:xfrm>
            <a:off x="3580409" y="243822"/>
            <a:ext cx="1381298" cy="5585619"/>
          </a:xfrm>
          <a:custGeom>
            <a:avLst/>
            <a:gdLst>
              <a:gd name="connsiteX0" fmla="*/ 0 w 1381298"/>
              <a:gd name="connsiteY0" fmla="*/ 0 h 5585619"/>
              <a:gd name="connsiteX1" fmla="*/ 1381298 w 1381298"/>
              <a:gd name="connsiteY1" fmla="*/ 0 h 5585619"/>
              <a:gd name="connsiteX2" fmla="*/ 1381298 w 1381298"/>
              <a:gd name="connsiteY2" fmla="*/ 5585619 h 5585619"/>
              <a:gd name="connsiteX3" fmla="*/ 0 w 1381298"/>
              <a:gd name="connsiteY3" fmla="*/ 5585619 h 5585619"/>
              <a:gd name="connsiteX4" fmla="*/ 0 w 1381298"/>
              <a:gd name="connsiteY4" fmla="*/ 0 h 55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98" h="5585619">
                <a:moveTo>
                  <a:pt x="0" y="0"/>
                </a:moveTo>
                <a:lnTo>
                  <a:pt x="1381298" y="0"/>
                </a:lnTo>
                <a:lnTo>
                  <a:pt x="1381298" y="5585619"/>
                </a:lnTo>
                <a:lnTo>
                  <a:pt x="0" y="55856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110" tIns="118110" rIns="118110" bIns="118110" numCol="1" spcCol="1270" anchor="t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b="1" kern="1200" dirty="0"/>
              <a:t>INDICE</a:t>
            </a:r>
            <a:endParaRPr lang="en-US" sz="3100" kern="1200" dirty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283B62B4-3BE8-4691-8494-B842803CBFBA}"/>
              </a:ext>
            </a:extLst>
          </p:cNvPr>
          <p:cNvSpPr/>
          <p:nvPr/>
        </p:nvSpPr>
        <p:spPr>
          <a:xfrm>
            <a:off x="5065304" y="273209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1. </a:t>
            </a:r>
            <a:r>
              <a:rPr lang="en-US" sz="2100" kern="1200" dirty="0" err="1"/>
              <a:t>Introduzione</a:t>
            </a:r>
            <a:r>
              <a:rPr lang="en-US" sz="2100" kern="1200" dirty="0"/>
              <a:t> e </a:t>
            </a:r>
            <a:r>
              <a:rPr lang="en-US" sz="2100" kern="1200" dirty="0" err="1"/>
              <a:t>obiettivi</a:t>
            </a:r>
            <a:endParaRPr lang="en-US" sz="2100" kern="1200" dirty="0"/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64AF8B38-BC8B-44FD-9AFF-A65E0BA4C497}"/>
              </a:ext>
            </a:extLst>
          </p:cNvPr>
          <p:cNvSpPr/>
          <p:nvPr/>
        </p:nvSpPr>
        <p:spPr>
          <a:xfrm>
            <a:off x="4961707" y="860953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49C0FB5-5933-4506-8700-441995DF5767}"/>
              </a:ext>
            </a:extLst>
          </p:cNvPr>
          <p:cNvSpPr/>
          <p:nvPr/>
        </p:nvSpPr>
        <p:spPr>
          <a:xfrm>
            <a:off x="5065304" y="890341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2. </a:t>
            </a:r>
            <a:r>
              <a:rPr lang="en-US" sz="2100" kern="1200" dirty="0" err="1"/>
              <a:t>Metodi</a:t>
            </a:r>
            <a:endParaRPr lang="en-US" sz="2100" kern="1200" dirty="0"/>
          </a:p>
        </p:txBody>
      </p:sp>
      <p:sp>
        <p:nvSpPr>
          <p:cNvPr id="17" name="Connettore diritto 16">
            <a:extLst>
              <a:ext uri="{FF2B5EF4-FFF2-40B4-BE49-F238E27FC236}">
                <a16:creationId xmlns:a16="http://schemas.microsoft.com/office/drawing/2014/main" id="{C5496696-1ADE-46A5-9BC8-4CF9BFDC1DB4}"/>
              </a:ext>
            </a:extLst>
          </p:cNvPr>
          <p:cNvSpPr/>
          <p:nvPr/>
        </p:nvSpPr>
        <p:spPr>
          <a:xfrm>
            <a:off x="4961707" y="1478085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68B8CBA2-01E1-4C82-A447-503C4DE84577}"/>
              </a:ext>
            </a:extLst>
          </p:cNvPr>
          <p:cNvSpPr/>
          <p:nvPr/>
        </p:nvSpPr>
        <p:spPr>
          <a:xfrm>
            <a:off x="5065304" y="1507472"/>
            <a:ext cx="5421595" cy="587744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3. </a:t>
            </a:r>
            <a:r>
              <a:rPr lang="en-US" sz="2100" kern="1200" dirty="0" err="1"/>
              <a:t>Presentazione</a:t>
            </a:r>
            <a:r>
              <a:rPr lang="en-US" sz="2100" kern="1200" dirty="0"/>
              <a:t> </a:t>
            </a:r>
            <a:r>
              <a:rPr lang="en-US" sz="2100" kern="1200" dirty="0" err="1"/>
              <a:t>programma</a:t>
            </a:r>
            <a:r>
              <a:rPr lang="en-US" sz="2100" kern="1200" dirty="0"/>
              <a:t> </a:t>
            </a:r>
          </a:p>
        </p:txBody>
      </p:sp>
      <p:sp>
        <p:nvSpPr>
          <p:cNvPr id="19" name="Connettore diritto 18">
            <a:extLst>
              <a:ext uri="{FF2B5EF4-FFF2-40B4-BE49-F238E27FC236}">
                <a16:creationId xmlns:a16="http://schemas.microsoft.com/office/drawing/2014/main" id="{F0A67AD0-08DE-4CAB-912F-DFD1D051998D}"/>
              </a:ext>
            </a:extLst>
          </p:cNvPr>
          <p:cNvSpPr/>
          <p:nvPr/>
        </p:nvSpPr>
        <p:spPr>
          <a:xfrm>
            <a:off x="4961707" y="2095217"/>
            <a:ext cx="5525192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57055C4-D9A7-4D41-A136-9BFD32B41AE0}"/>
              </a:ext>
            </a:extLst>
          </p:cNvPr>
          <p:cNvCxnSpPr>
            <a:cxnSpLocks/>
          </p:cNvCxnSpPr>
          <p:nvPr/>
        </p:nvCxnSpPr>
        <p:spPr>
          <a:xfrm>
            <a:off x="3726192" y="218253"/>
            <a:ext cx="7164000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one 6">
            <a:extLst>
              <a:ext uri="{FF2B5EF4-FFF2-40B4-BE49-F238E27FC236}">
                <a16:creationId xmlns:a16="http://schemas.microsoft.com/office/drawing/2014/main" id="{1634C834-DA95-5862-3AB6-913F8A2B17FA}"/>
              </a:ext>
            </a:extLst>
          </p:cNvPr>
          <p:cNvSpPr/>
          <p:nvPr/>
        </p:nvSpPr>
        <p:spPr>
          <a:xfrm>
            <a:off x="-2056041" y="-589806"/>
            <a:ext cx="4124715" cy="5034417"/>
          </a:xfrm>
          <a:prstGeom prst="flowChartDecision">
            <a:avLst/>
          </a:prstGeom>
          <a:solidFill>
            <a:srgbClr val="0C4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E819BE2A-2ABF-301D-2176-1B8C723DCC42}"/>
              </a:ext>
            </a:extLst>
          </p:cNvPr>
          <p:cNvSpPr/>
          <p:nvPr/>
        </p:nvSpPr>
        <p:spPr>
          <a:xfrm>
            <a:off x="-2062357" y="498823"/>
            <a:ext cx="4124715" cy="5034417"/>
          </a:xfrm>
          <a:prstGeom prst="flowChartDecision">
            <a:avLst/>
          </a:prstGeom>
          <a:solidFill>
            <a:srgbClr val="197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Decisione 10">
            <a:extLst>
              <a:ext uri="{FF2B5EF4-FFF2-40B4-BE49-F238E27FC236}">
                <a16:creationId xmlns:a16="http://schemas.microsoft.com/office/drawing/2014/main" id="{B4851345-588D-E211-3070-E41A320AB6A5}"/>
              </a:ext>
            </a:extLst>
          </p:cNvPr>
          <p:cNvSpPr/>
          <p:nvPr/>
        </p:nvSpPr>
        <p:spPr>
          <a:xfrm>
            <a:off x="-2021343" y="1437724"/>
            <a:ext cx="4124715" cy="5034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009A78A1-D5C4-ADFC-C230-5A151304F43B}"/>
              </a:ext>
            </a:extLst>
          </p:cNvPr>
          <p:cNvSpPr/>
          <p:nvPr/>
        </p:nvSpPr>
        <p:spPr>
          <a:xfrm>
            <a:off x="-2062358" y="2642600"/>
            <a:ext cx="4124715" cy="5034417"/>
          </a:xfrm>
          <a:prstGeom prst="flowChartDecision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55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CAE996-A0A6-8E30-FA4A-7A36562FD054}"/>
              </a:ext>
            </a:extLst>
          </p:cNvPr>
          <p:cNvSpPr txBox="1"/>
          <p:nvPr/>
        </p:nvSpPr>
        <p:spPr>
          <a:xfrm>
            <a:off x="640035" y="1403665"/>
            <a:ext cx="969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Dopodiché, ripetendo lo stesso procedimento posso calcolare l’NBR anche Post-incendio</a:t>
            </a:r>
          </a:p>
        </p:txBody>
      </p:sp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4" y="1769160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7" y="1769160"/>
            <a:ext cx="5445733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D6137B06-3FA3-860F-5357-518A8CF91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02" y="3283328"/>
            <a:ext cx="5445733" cy="3031824"/>
          </a:xfrm>
          <a:prstGeom prst="rect">
            <a:avLst/>
          </a:prstGeo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E996B5F0-E304-F7BE-CF0A-92107B31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5" y="3283328"/>
            <a:ext cx="5445733" cy="30318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F52DCB7-7069-78EF-357D-64EB9975F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7302" y="251504"/>
            <a:ext cx="5445732" cy="30318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52B69F-D775-8B2D-9A60-F54198419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25" y="251504"/>
            <a:ext cx="5445732" cy="30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43D3012-2F07-C1EF-F8F9-167027FA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46429"/>
            <a:ext cx="8742154" cy="1570396"/>
          </a:xfrm>
          <a:prstGeom prst="rect">
            <a:avLst/>
          </a:prstGeom>
        </p:spPr>
      </p:pic>
      <p:pic>
        <p:nvPicPr>
          <p:cNvPr id="6" name="Immagine 5" descr="Immagine che contiene testo, schermata, mappa, Elementi grafici&#10;&#10;Descrizione generata automaticamente">
            <a:extLst>
              <a:ext uri="{FF2B5EF4-FFF2-40B4-BE49-F238E27FC236}">
                <a16:creationId xmlns:a16="http://schemas.microsoft.com/office/drawing/2014/main" id="{5D937CEB-7962-EE5C-B1F2-3130D8721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1671" r="31986" b="53462"/>
          <a:stretch/>
        </p:blipFill>
        <p:spPr>
          <a:xfrm>
            <a:off x="607597" y="3129833"/>
            <a:ext cx="9277812" cy="33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8835AE-50E1-2811-1267-5F3881E3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3347"/>
            <a:ext cx="10639722" cy="35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5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3.3 CALCOLARE NBR (INDICE NORMALIZZATO DI BRUCIATURA)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A1A65D-4258-0333-DDF8-4332E9D7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416726"/>
            <a:ext cx="8624889" cy="2095082"/>
          </a:xfrm>
          <a:prstGeom prst="rect">
            <a:avLst/>
          </a:prstGeom>
        </p:spPr>
      </p:pic>
      <p:pic>
        <p:nvPicPr>
          <p:cNvPr id="9" name="Immagine 8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FC29CADF-0B1E-9D38-2579-E889704AE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1" y="3537928"/>
            <a:ext cx="5821084" cy="3240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577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332663-A2CB-F9FA-127B-14E4C173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" y="1416724"/>
            <a:ext cx="9290075" cy="4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8BAB1B-AA7E-3269-748F-D985873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26772"/>
            <a:ext cx="10198055" cy="24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95CF6B-979D-6AB3-DF11-965BA0FE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7" y="1538511"/>
            <a:ext cx="8706213" cy="33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5EC8C-F771-537B-5F79-E28ADE42F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/>
          <a:stretch/>
        </p:blipFill>
        <p:spPr>
          <a:xfrm>
            <a:off x="607597" y="1496011"/>
            <a:ext cx="9873590" cy="30170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B4E3AB-19EB-791C-7797-076E0AB6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57" y="4513057"/>
            <a:ext cx="5700229" cy="1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3.4 GRAFICI RIASSUNTIVI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5868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BF86B68-24E7-6082-38EB-46A514A5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7" y="1500961"/>
            <a:ext cx="7985885" cy="44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844CECE-42A4-A3C9-FAB5-9C1E23715873}"/>
              </a:ext>
            </a:extLst>
          </p:cNvPr>
          <p:cNvCxnSpPr>
            <a:cxnSpLocks/>
          </p:cNvCxnSpPr>
          <p:nvPr/>
        </p:nvCxnSpPr>
        <p:spPr>
          <a:xfrm>
            <a:off x="0" y="6402980"/>
            <a:ext cx="12256655" cy="0"/>
          </a:xfrm>
          <a:prstGeom prst="line">
            <a:avLst/>
          </a:prstGeom>
          <a:ln>
            <a:solidFill>
              <a:srgbClr val="008D6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138546" y="117891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1. Introduzione e obiettivi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94DAF9-663B-D3C3-FCCC-11E6FA8C68D2}"/>
              </a:ext>
            </a:extLst>
          </p:cNvPr>
          <p:cNvSpPr txBox="1"/>
          <p:nvPr/>
        </p:nvSpPr>
        <p:spPr>
          <a:xfrm>
            <a:off x="320591" y="1038345"/>
            <a:ext cx="10745014" cy="123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 il 25-26 Maggio 2022, l'isola di Stromboli è stata interessata da un disastroso incendio che ha bruciato gran parte della vegetazione nella porzione NE dell'isola.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L’obiettivo principale del progetto è stato quindi quello di studiare l’area vegetata distrutta attraverso un approccio </a:t>
            </a:r>
            <a:r>
              <a:rPr lang="it-IT" sz="16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 remoto</a:t>
            </a:r>
            <a:r>
              <a:rPr lang="it-I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4CF42F5-7C78-9241-382D-783D00AEEB62}"/>
              </a:ext>
            </a:extLst>
          </p:cNvPr>
          <p:cNvGrpSpPr/>
          <p:nvPr/>
        </p:nvGrpSpPr>
        <p:grpSpPr>
          <a:xfrm>
            <a:off x="415015" y="2415455"/>
            <a:ext cx="10331643" cy="2914297"/>
            <a:chOff x="424847" y="2258139"/>
            <a:chExt cx="10331643" cy="2914297"/>
          </a:xfrm>
        </p:grpSpPr>
        <p:pic>
          <p:nvPicPr>
            <p:cNvPr id="4" name="Immagine 3" descr="Immagine che contiene natura, montagna, vulcano, calore&#10;&#10;Descrizione generata automaticamente">
              <a:extLst>
                <a:ext uri="{FF2B5EF4-FFF2-40B4-BE49-F238E27FC236}">
                  <a16:creationId xmlns:a16="http://schemas.microsoft.com/office/drawing/2014/main" id="{0A3371B7-8BCB-3B4C-C743-EE98B24D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774" y="2258140"/>
              <a:ext cx="5149057" cy="2914296"/>
            </a:xfrm>
            <a:prstGeom prst="rect">
              <a:avLst/>
            </a:prstGeom>
          </p:spPr>
        </p:pic>
        <p:pic>
          <p:nvPicPr>
            <p:cNvPr id="10" name="Immagine 9" descr="Immagine che contiene montagna, natura, aria aperta, fuoco&#10;&#10;Descrizione generata automaticamente">
              <a:extLst>
                <a:ext uri="{FF2B5EF4-FFF2-40B4-BE49-F238E27FC236}">
                  <a16:creationId xmlns:a16="http://schemas.microsoft.com/office/drawing/2014/main" id="{36C5C348-5588-1D8A-CC35-5448B7D1D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23"/>
            <a:stretch/>
          </p:blipFill>
          <p:spPr>
            <a:xfrm>
              <a:off x="424847" y="2258139"/>
              <a:ext cx="4881528" cy="289539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2767850-918D-36AB-EFF0-49D45F5428BB}"/>
                </a:ext>
              </a:extLst>
            </p:cNvPr>
            <p:cNvSpPr txBox="1"/>
            <p:nvPr/>
          </p:nvSpPr>
          <p:spPr>
            <a:xfrm>
              <a:off x="9600599" y="4953479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di Alessandra </a:t>
              </a:r>
              <a:r>
                <a:rPr lang="it-IT" sz="700" dirty="0" err="1">
                  <a:solidFill>
                    <a:schemeClr val="bg1"/>
                  </a:solidFill>
                </a:rPr>
                <a:t>Ziniti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39680DA-A054-845B-478F-58430B7A62B7}"/>
                </a:ext>
              </a:extLst>
            </p:cNvPr>
            <p:cNvSpPr txBox="1"/>
            <p:nvPr/>
          </p:nvSpPr>
          <p:spPr>
            <a:xfrm>
              <a:off x="424847" y="4972381"/>
              <a:ext cx="11558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 err="1">
                  <a:solidFill>
                    <a:schemeClr val="bg1"/>
                  </a:solidFill>
                </a:rPr>
                <a:t>Ph</a:t>
              </a:r>
              <a:r>
                <a:rPr lang="it-IT" sz="700" dirty="0">
                  <a:solidFill>
                    <a:schemeClr val="bg1"/>
                  </a:solidFill>
                </a:rPr>
                <a:t>: Fabio </a:t>
              </a:r>
              <a:r>
                <a:rPr lang="it-IT" sz="700" dirty="0" err="1">
                  <a:solidFill>
                    <a:schemeClr val="bg1"/>
                  </a:solidFill>
                </a:rPr>
                <a:t>Famularo</a:t>
              </a:r>
              <a:endParaRPr lang="it-IT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226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B5FA5-F5B7-0F8D-A374-6E7BB6B5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215" y="319942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l’attenzione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lemento grafico 3" descr="Aspirazione contorno">
            <a:extLst>
              <a:ext uri="{FF2B5EF4-FFF2-40B4-BE49-F238E27FC236}">
                <a16:creationId xmlns:a16="http://schemas.microsoft.com/office/drawing/2014/main" id="{2835DB23-5CC1-B25B-A6DC-5A496F3B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6640" y="3794413"/>
            <a:ext cx="3226636" cy="3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2. Metodi</a:t>
            </a:r>
          </a:p>
        </p:txBody>
      </p: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419BDB6-1117-855B-A110-B69916A9307E}"/>
              </a:ext>
            </a:extLst>
          </p:cNvPr>
          <p:cNvSpPr/>
          <p:nvPr/>
        </p:nvSpPr>
        <p:spPr>
          <a:xfrm>
            <a:off x="492402" y="1168428"/>
            <a:ext cx="4107176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Banca </a:t>
            </a:r>
            <a:r>
              <a:rPr lang="en-US" kern="1200" dirty="0" err="1"/>
              <a:t>dati</a:t>
            </a:r>
            <a:r>
              <a:rPr lang="en-US" kern="1200" dirty="0"/>
              <a:t>: </a:t>
            </a:r>
            <a:r>
              <a:rPr lang="en-US" kern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Browser</a:t>
            </a:r>
            <a:r>
              <a:rPr lang="en-US" kern="1200" dirty="0"/>
              <a:t> Copernicus</a:t>
            </a:r>
          </a:p>
        </p:txBody>
      </p:sp>
      <p:sp>
        <p:nvSpPr>
          <p:cNvPr id="6" name="Connettore diritto 5">
            <a:extLst>
              <a:ext uri="{FF2B5EF4-FFF2-40B4-BE49-F238E27FC236}">
                <a16:creationId xmlns:a16="http://schemas.microsoft.com/office/drawing/2014/main" id="{6E1AD1DD-638C-4419-1AD1-10388401C608}"/>
              </a:ext>
            </a:extLst>
          </p:cNvPr>
          <p:cNvSpPr/>
          <p:nvPr/>
        </p:nvSpPr>
        <p:spPr>
          <a:xfrm>
            <a:off x="430617" y="1732730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43705467-E72C-1966-EED8-B4D426E72DC7}"/>
              </a:ext>
            </a:extLst>
          </p:cNvPr>
          <p:cNvSpPr/>
          <p:nvPr/>
        </p:nvSpPr>
        <p:spPr>
          <a:xfrm>
            <a:off x="492402" y="1785560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 err="1"/>
              <a:t>Elaborazione</a:t>
            </a:r>
            <a:r>
              <a:rPr lang="en-US" dirty="0"/>
              <a:t>: R &amp; R studio</a:t>
            </a:r>
            <a:endParaRPr lang="en-US" kern="1200" dirty="0"/>
          </a:p>
        </p:txBody>
      </p:sp>
      <p:sp>
        <p:nvSpPr>
          <p:cNvPr id="9" name="Connettore diritto 8">
            <a:extLst>
              <a:ext uri="{FF2B5EF4-FFF2-40B4-BE49-F238E27FC236}">
                <a16:creationId xmlns:a16="http://schemas.microsoft.com/office/drawing/2014/main" id="{1D520D75-9009-AE79-B861-17CD90BC6679}"/>
              </a:ext>
            </a:extLst>
          </p:cNvPr>
          <p:cNvSpPr/>
          <p:nvPr/>
        </p:nvSpPr>
        <p:spPr>
          <a:xfrm>
            <a:off x="430617" y="2349862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C08DFF03-012F-ACE3-AE2D-47ABAB588BF7}"/>
              </a:ext>
            </a:extLst>
          </p:cNvPr>
          <p:cNvSpPr/>
          <p:nvPr/>
        </p:nvSpPr>
        <p:spPr>
          <a:xfrm>
            <a:off x="492402" y="2402691"/>
            <a:ext cx="3817067" cy="879627"/>
          </a:xfrm>
          <a:custGeom>
            <a:avLst/>
            <a:gdLst>
              <a:gd name="connsiteX0" fmla="*/ 0 w 5421595"/>
              <a:gd name="connsiteY0" fmla="*/ 0 h 587744"/>
              <a:gd name="connsiteX1" fmla="*/ 5421595 w 5421595"/>
              <a:gd name="connsiteY1" fmla="*/ 0 h 587744"/>
              <a:gd name="connsiteX2" fmla="*/ 5421595 w 5421595"/>
              <a:gd name="connsiteY2" fmla="*/ 587744 h 587744"/>
              <a:gd name="connsiteX3" fmla="*/ 0 w 5421595"/>
              <a:gd name="connsiteY3" fmla="*/ 587744 h 587744"/>
              <a:gd name="connsiteX4" fmla="*/ 0 w 5421595"/>
              <a:gd name="connsiteY4" fmla="*/ 0 h 5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1595" h="587744">
                <a:moveTo>
                  <a:pt x="0" y="0"/>
                </a:moveTo>
                <a:lnTo>
                  <a:pt x="5421595" y="0"/>
                </a:lnTo>
                <a:lnTo>
                  <a:pt x="5421595" y="587744"/>
                </a:lnTo>
                <a:lnTo>
                  <a:pt x="0" y="5877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 err="1"/>
              <a:t>Github</a:t>
            </a:r>
            <a:endParaRPr lang="en-US" kern="1200" dirty="0"/>
          </a:p>
        </p:txBody>
      </p:sp>
      <p:sp>
        <p:nvSpPr>
          <p:cNvPr id="11" name="Connettore diritto 10">
            <a:extLst>
              <a:ext uri="{FF2B5EF4-FFF2-40B4-BE49-F238E27FC236}">
                <a16:creationId xmlns:a16="http://schemas.microsoft.com/office/drawing/2014/main" id="{2C6012E2-8F97-8A2E-D329-AD9F8819BDC3}"/>
              </a:ext>
            </a:extLst>
          </p:cNvPr>
          <p:cNvSpPr/>
          <p:nvPr/>
        </p:nvSpPr>
        <p:spPr>
          <a:xfrm>
            <a:off x="430617" y="2966994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B69E4FA-8867-5D15-EE77-235BC5F5B65A}"/>
              </a:ext>
            </a:extLst>
          </p:cNvPr>
          <p:cNvGrpSpPr/>
          <p:nvPr/>
        </p:nvGrpSpPr>
        <p:grpSpPr>
          <a:xfrm>
            <a:off x="5806248" y="392545"/>
            <a:ext cx="5874475" cy="5558817"/>
            <a:chOff x="5806248" y="392545"/>
            <a:chExt cx="5874475" cy="5558817"/>
          </a:xfrm>
        </p:grpSpPr>
        <p:pic>
          <p:nvPicPr>
            <p:cNvPr id="5" name="Immagine 4" descr="Immagine che contiene satellite, trasporto, spazio, cielo&#10;&#10;Descrizione generata automaticamente">
              <a:extLst>
                <a:ext uri="{FF2B5EF4-FFF2-40B4-BE49-F238E27FC236}">
                  <a16:creationId xmlns:a16="http://schemas.microsoft.com/office/drawing/2014/main" id="{E8FC6336-DA28-160A-A5EF-16AAE70E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2" r="7564"/>
            <a:stretch/>
          </p:blipFill>
          <p:spPr>
            <a:xfrm>
              <a:off x="5806248" y="392545"/>
              <a:ext cx="5712542" cy="5558817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F1360EE-3B48-BFFE-A409-48BC0A639A65}"/>
                </a:ext>
              </a:extLst>
            </p:cNvPr>
            <p:cNvSpPr txBox="1"/>
            <p:nvPr/>
          </p:nvSpPr>
          <p:spPr>
            <a:xfrm>
              <a:off x="10127226" y="5751307"/>
              <a:ext cx="15534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>
                  <a:solidFill>
                    <a:schemeClr val="bg1"/>
                  </a:solidFill>
                </a:rPr>
                <a:t>Crediti: https://www.esa.int/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4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PROGRAMMA: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Caricare e confrontare le immagini in “falsi colori”;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BAI (indice di area bruciata);</a:t>
            </a:r>
            <a:b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Calcolare il NBR (indice normalizzato di bruciatura);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Creare grafici riassuntivi.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0" y="1491700"/>
            <a:ext cx="10352480" cy="4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8A5E5A-FFE0-EE9E-BF00-B6A81A9F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97" y="1491700"/>
            <a:ext cx="9993567" cy="41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3.1 IMMAGINI FALSI COLORI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3890004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10" name="Immagine 9" descr="Immagine che contiene fiore, pianta, papavero&#10;&#10;Descrizione generata automaticamente">
            <a:extLst>
              <a:ext uri="{FF2B5EF4-FFF2-40B4-BE49-F238E27FC236}">
                <a16:creationId xmlns:a16="http://schemas.microsoft.com/office/drawing/2014/main" id="{26F06623-9829-C33E-1BC6-087B114B6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3" b="16551"/>
          <a:stretch/>
        </p:blipFill>
        <p:spPr>
          <a:xfrm>
            <a:off x="607597" y="1629857"/>
            <a:ext cx="10781128" cy="434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1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8E467306-9F29-4C28-444A-6E43EE3431AE}"/>
              </a:ext>
            </a:extLst>
          </p:cNvPr>
          <p:cNvSpPr/>
          <p:nvPr/>
        </p:nvSpPr>
        <p:spPr>
          <a:xfrm>
            <a:off x="-267855" y="138545"/>
            <a:ext cx="4479637" cy="508000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Freccia a pentagono 7">
            <a:extLst>
              <a:ext uri="{FF2B5EF4-FFF2-40B4-BE49-F238E27FC236}">
                <a16:creationId xmlns:a16="http://schemas.microsoft.com/office/drawing/2014/main" id="{B0ADF780-3385-ABC6-6FC2-3388C8B7CF42}"/>
              </a:ext>
            </a:extLst>
          </p:cNvPr>
          <p:cNvSpPr/>
          <p:nvPr/>
        </p:nvSpPr>
        <p:spPr>
          <a:xfrm>
            <a:off x="-267854" y="138545"/>
            <a:ext cx="4692072" cy="674256"/>
          </a:xfrm>
          <a:prstGeom prst="homePlate">
            <a:avLst/>
          </a:prstGeom>
          <a:gradFill flip="none" rotWithShape="1">
            <a:gsLst>
              <a:gs pos="0">
                <a:srgbClr val="008D67">
                  <a:shade val="30000"/>
                  <a:satMod val="115000"/>
                </a:srgbClr>
              </a:gs>
              <a:gs pos="50000">
                <a:srgbClr val="008D67">
                  <a:shade val="67500"/>
                  <a:satMod val="115000"/>
                </a:srgbClr>
              </a:gs>
              <a:gs pos="100000">
                <a:srgbClr val="008D6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/>
              <a:t>      3.  PROGRAMMA R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34EFE1D-E1D3-BC66-FF2E-57D213CA7273}"/>
              </a:ext>
            </a:extLst>
          </p:cNvPr>
          <p:cNvSpPr/>
          <p:nvPr/>
        </p:nvSpPr>
        <p:spPr>
          <a:xfrm>
            <a:off x="0" y="6243484"/>
            <a:ext cx="12192000" cy="614516"/>
          </a:xfrm>
          <a:prstGeom prst="rect">
            <a:avLst/>
          </a:prstGeom>
          <a:solidFill>
            <a:srgbClr val="008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ECBB29-7B6C-31DD-2DA3-7EECEDE75870}"/>
              </a:ext>
            </a:extLst>
          </p:cNvPr>
          <p:cNvSpPr txBox="1"/>
          <p:nvPr/>
        </p:nvSpPr>
        <p:spPr>
          <a:xfrm>
            <a:off x="521110" y="1052052"/>
            <a:ext cx="807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3.2 CALCOLARE INDICE AREA BRUCIATA (BAI)</a:t>
            </a:r>
          </a:p>
        </p:txBody>
      </p:sp>
      <p:sp>
        <p:nvSpPr>
          <p:cNvPr id="5" name="Connettore diritto 4">
            <a:extLst>
              <a:ext uri="{FF2B5EF4-FFF2-40B4-BE49-F238E27FC236}">
                <a16:creationId xmlns:a16="http://schemas.microsoft.com/office/drawing/2014/main" id="{9E07A693-B690-8F25-703C-FDD2F79F0C3D}"/>
              </a:ext>
            </a:extLst>
          </p:cNvPr>
          <p:cNvSpPr/>
          <p:nvPr/>
        </p:nvSpPr>
        <p:spPr>
          <a:xfrm>
            <a:off x="607597" y="1403665"/>
            <a:ext cx="4284000" cy="0"/>
          </a:xfrm>
          <a:prstGeom prst="line">
            <a:avLst/>
          </a:prstGeom>
          <a:ln>
            <a:solidFill>
              <a:srgbClr val="008D67"/>
            </a:solidFill>
          </a:ln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4E6DBF-BA1A-04CE-80B7-04A1ACBA2928}"/>
              </a:ext>
            </a:extLst>
          </p:cNvPr>
          <p:cNvSpPr txBox="1"/>
          <p:nvPr/>
        </p:nvSpPr>
        <p:spPr>
          <a:xfrm>
            <a:off x="607596" y="1592826"/>
            <a:ext cx="1037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BAI (indice di area bruciata) </a:t>
            </a:r>
            <a:r>
              <a:rPr lang="it-IT" dirty="0"/>
              <a:t>si basa sulla sottrazione della </a:t>
            </a:r>
            <a:r>
              <a:rPr lang="it-IT" b="1" dirty="0"/>
              <a:t>BANDA 8 </a:t>
            </a:r>
            <a:r>
              <a:rPr lang="it-IT" dirty="0"/>
              <a:t>tra due immagini temporali, per visualizzare un’area bruciata. </a:t>
            </a:r>
          </a:p>
          <a:p>
            <a:endParaRPr lang="it-IT" dirty="0"/>
          </a:p>
          <a:p>
            <a:r>
              <a:rPr lang="it-IT" dirty="0"/>
              <a:t>Questo metodo si basa sulla </a:t>
            </a:r>
            <a:r>
              <a:rPr lang="it-IT" u="sng" dirty="0"/>
              <a:t>differenza di riflettanza </a:t>
            </a:r>
            <a:r>
              <a:rPr lang="it-IT" dirty="0"/>
              <a:t>tra le immagini </a:t>
            </a:r>
            <a:r>
              <a:rPr lang="it-IT" dirty="0" err="1"/>
              <a:t>pre</a:t>
            </a:r>
            <a:r>
              <a:rPr lang="it-IT" dirty="0"/>
              <a:t> e post-incendio. </a:t>
            </a:r>
          </a:p>
          <a:p>
            <a:endParaRPr lang="it-IT" dirty="0"/>
          </a:p>
          <a:p>
            <a:r>
              <a:rPr lang="it-IT" dirty="0"/>
              <a:t>Le aree non bruciate dovrebbero mostrare poca o nessuna differenza, mentre le aree bruciate mostreranno una differenza significativa a causa della perdita di vegetazione.</a:t>
            </a:r>
          </a:p>
        </p:txBody>
      </p:sp>
    </p:spTree>
    <p:extLst>
      <p:ext uri="{BB962C8B-B14F-4D97-AF65-F5344CB8AC3E}">
        <p14:creationId xmlns:p14="http://schemas.microsoft.com/office/powerpoint/2010/main" val="4046081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1597</TotalTime>
  <Words>758</Words>
  <Application>Microsoft Office PowerPoint</Application>
  <PresentationFormat>Widescreen</PresentationFormat>
  <Paragraphs>103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Helvetica Neue</vt:lpstr>
      <vt:lpstr>Roboto</vt:lpstr>
      <vt:lpstr>Times New Roman</vt:lpstr>
      <vt:lpstr>Tema di Office</vt:lpstr>
      <vt:lpstr>STROMBOLI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Indagine evolutiva degli alvei fluviali del Nure e del Baganza</dc:title>
  <dc:creator>Irene Altea De Vincenzo - irene.devincenzo@studio.unibo.it</dc:creator>
  <cp:lastModifiedBy>Irene Altea De Vincenzo - irene.devincenzo@studio.unibo.it</cp:lastModifiedBy>
  <cp:revision>6</cp:revision>
  <dcterms:created xsi:type="dcterms:W3CDTF">2023-01-30T09:24:50Z</dcterms:created>
  <dcterms:modified xsi:type="dcterms:W3CDTF">2024-06-05T13:05:11Z</dcterms:modified>
</cp:coreProperties>
</file>