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7" r:id="rId2"/>
    <p:sldId id="259" r:id="rId3"/>
    <p:sldId id="260" r:id="rId4"/>
    <p:sldId id="261" r:id="rId5"/>
    <p:sldId id="330" r:id="rId6"/>
    <p:sldId id="334" r:id="rId7"/>
    <p:sldId id="336" r:id="rId8"/>
    <p:sldId id="335" r:id="rId9"/>
    <p:sldId id="337" r:id="rId10"/>
    <p:sldId id="340" r:id="rId11"/>
    <p:sldId id="345" r:id="rId12"/>
    <p:sldId id="344" r:id="rId13"/>
    <p:sldId id="341" r:id="rId14"/>
    <p:sldId id="346" r:id="rId15"/>
    <p:sldId id="347" r:id="rId16"/>
    <p:sldId id="348" r:id="rId17"/>
    <p:sldId id="349" r:id="rId18"/>
    <p:sldId id="351" r:id="rId19"/>
    <p:sldId id="352" r:id="rId20"/>
    <p:sldId id="357" r:id="rId21"/>
    <p:sldId id="364" r:id="rId22"/>
    <p:sldId id="358" r:id="rId23"/>
    <p:sldId id="353" r:id="rId24"/>
    <p:sldId id="354" r:id="rId25"/>
    <p:sldId id="359" r:id="rId26"/>
    <p:sldId id="360" r:id="rId27"/>
    <p:sldId id="361" r:id="rId28"/>
    <p:sldId id="362" r:id="rId29"/>
    <p:sldId id="363" r:id="rId30"/>
    <p:sldId id="365" r:id="rId31"/>
    <p:sldId id="26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0FB1"/>
    <a:srgbClr val="F2F2F2"/>
    <a:srgbClr val="008D67"/>
    <a:srgbClr val="EAEAEA"/>
    <a:srgbClr val="008260"/>
    <a:srgbClr val="0E4A3A"/>
    <a:srgbClr val="4A866E"/>
    <a:srgbClr val="3C6C59"/>
    <a:srgbClr val="19755A"/>
    <a:srgbClr val="0C4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317247-B81F-4336-92B3-389093FA13E3}" v="226" dt="2023-02-02T11:40:07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ene Altea De Vincenzo" userId="346cd0c840f6f0aa" providerId="LiveId" clId="{F7317247-B81F-4336-92B3-389093FA13E3}"/>
    <pc:docChg chg="undo custSel addSld modSld">
      <pc:chgData name="Irene Altea De Vincenzo" userId="346cd0c840f6f0aa" providerId="LiveId" clId="{F7317247-B81F-4336-92B3-389093FA13E3}" dt="2023-02-02T18:22:46.538" v="272"/>
      <pc:docMkLst>
        <pc:docMk/>
      </pc:docMkLst>
      <pc:sldChg chg="modSp mod">
        <pc:chgData name="Irene Altea De Vincenzo" userId="346cd0c840f6f0aa" providerId="LiveId" clId="{F7317247-B81F-4336-92B3-389093FA13E3}" dt="2023-02-02T18:22:46.538" v="272"/>
        <pc:sldMkLst>
          <pc:docMk/>
          <pc:sldMk cId="4012054732" sldId="263"/>
        </pc:sldMkLst>
        <pc:spChg chg="mod">
          <ac:chgData name="Irene Altea De Vincenzo" userId="346cd0c840f6f0aa" providerId="LiveId" clId="{F7317247-B81F-4336-92B3-389093FA13E3}" dt="2023-02-02T18:22:46.538" v="272"/>
          <ac:spMkLst>
            <pc:docMk/>
            <pc:sldMk cId="4012054732" sldId="263"/>
            <ac:spMk id="6" creationId="{BE3DB4D4-EAEA-06C7-69FB-6AC277493A61}"/>
          </ac:spMkLst>
        </pc:spChg>
      </pc:sldChg>
      <pc:sldChg chg="modSp mod">
        <pc:chgData name="Irene Altea De Vincenzo" userId="346cd0c840f6f0aa" providerId="LiveId" clId="{F7317247-B81F-4336-92B3-389093FA13E3}" dt="2023-02-02T11:21:55.362" v="3" actId="1076"/>
        <pc:sldMkLst>
          <pc:docMk/>
          <pc:sldMk cId="1675726816" sldId="319"/>
        </pc:sldMkLst>
        <pc:spChg chg="mod">
          <ac:chgData name="Irene Altea De Vincenzo" userId="346cd0c840f6f0aa" providerId="LiveId" clId="{F7317247-B81F-4336-92B3-389093FA13E3}" dt="2023-02-02T11:21:55.362" v="3" actId="1076"/>
          <ac:spMkLst>
            <pc:docMk/>
            <pc:sldMk cId="1675726816" sldId="319"/>
            <ac:spMk id="18" creationId="{901FBFD8-D878-F0AE-A5C5-D6BA24830C63}"/>
          </ac:spMkLst>
        </pc:spChg>
      </pc:sldChg>
      <pc:sldChg chg="modSp mod">
        <pc:chgData name="Irene Altea De Vincenzo" userId="346cd0c840f6f0aa" providerId="LiveId" clId="{F7317247-B81F-4336-92B3-389093FA13E3}" dt="2023-02-02T12:06:16.390" v="270" actId="1076"/>
        <pc:sldMkLst>
          <pc:docMk/>
          <pc:sldMk cId="1759324003" sldId="322"/>
        </pc:sldMkLst>
        <pc:spChg chg="mod">
          <ac:chgData name="Irene Altea De Vincenzo" userId="346cd0c840f6f0aa" providerId="LiveId" clId="{F7317247-B81F-4336-92B3-389093FA13E3}" dt="2023-02-02T12:06:16.390" v="270" actId="1076"/>
          <ac:spMkLst>
            <pc:docMk/>
            <pc:sldMk cId="1759324003" sldId="322"/>
            <ac:spMk id="18" creationId="{D2E83754-E951-0BBC-AE38-97D87BFBD925}"/>
          </ac:spMkLst>
        </pc:spChg>
      </pc:sldChg>
      <pc:sldChg chg="modSp mod">
        <pc:chgData name="Irene Altea De Vincenzo" userId="346cd0c840f6f0aa" providerId="LiveId" clId="{F7317247-B81F-4336-92B3-389093FA13E3}" dt="2023-02-02T11:21:50.178" v="1" actId="1036"/>
        <pc:sldMkLst>
          <pc:docMk/>
          <pc:sldMk cId="2775539184" sldId="323"/>
        </pc:sldMkLst>
        <pc:picChg chg="mod">
          <ac:chgData name="Irene Altea De Vincenzo" userId="346cd0c840f6f0aa" providerId="LiveId" clId="{F7317247-B81F-4336-92B3-389093FA13E3}" dt="2023-02-02T11:21:50.178" v="1" actId="1036"/>
          <ac:picMkLst>
            <pc:docMk/>
            <pc:sldMk cId="2775539184" sldId="323"/>
            <ac:picMk id="3" creationId="{A711A9F4-DBB0-B91B-4571-95B5020852C7}"/>
          </ac:picMkLst>
        </pc:picChg>
        <pc:picChg chg="mod">
          <ac:chgData name="Irene Altea De Vincenzo" userId="346cd0c840f6f0aa" providerId="LiveId" clId="{F7317247-B81F-4336-92B3-389093FA13E3}" dt="2023-02-02T11:21:50.178" v="1" actId="1036"/>
          <ac:picMkLst>
            <pc:docMk/>
            <pc:sldMk cId="2775539184" sldId="323"/>
            <ac:picMk id="6" creationId="{17352391-8346-7876-FBF7-5BCFDE7E7BE9}"/>
          </ac:picMkLst>
        </pc:picChg>
      </pc:sldChg>
      <pc:sldChg chg="addSp delSp modSp new mod">
        <pc:chgData name="Irene Altea De Vincenzo" userId="346cd0c840f6f0aa" providerId="LiveId" clId="{F7317247-B81F-4336-92B3-389093FA13E3}" dt="2023-02-02T11:40:07.432" v="268" actId="5736"/>
        <pc:sldMkLst>
          <pc:docMk/>
          <pc:sldMk cId="4191719649" sldId="328"/>
        </pc:sldMkLst>
        <pc:graphicFrameChg chg="add mod">
          <ac:chgData name="Irene Altea De Vincenzo" userId="346cd0c840f6f0aa" providerId="LiveId" clId="{F7317247-B81F-4336-92B3-389093FA13E3}" dt="2023-02-02T11:40:07.432" v="268" actId="5736"/>
          <ac:graphicFrameMkLst>
            <pc:docMk/>
            <pc:sldMk cId="4191719649" sldId="328"/>
            <ac:graphicFrameMk id="5" creationId="{C57DB92E-6721-6312-ABA2-6555F9556211}"/>
          </ac:graphicFrameMkLst>
        </pc:graphicFrameChg>
        <pc:picChg chg="add del mod">
          <ac:chgData name="Irene Altea De Vincenzo" userId="346cd0c840f6f0aa" providerId="LiveId" clId="{F7317247-B81F-4336-92B3-389093FA13E3}" dt="2023-02-02T11:37:52.227" v="168" actId="478"/>
          <ac:picMkLst>
            <pc:docMk/>
            <pc:sldMk cId="4191719649" sldId="328"/>
            <ac:picMk id="6" creationId="{2515EF12-805A-4019-CDE1-3F4438824C13}"/>
          </ac:picMkLst>
        </pc:picChg>
      </pc:sldChg>
      <pc:sldChg chg="modSp add mod">
        <pc:chgData name="Irene Altea De Vincenzo" userId="346cd0c840f6f0aa" providerId="LiveId" clId="{F7317247-B81F-4336-92B3-389093FA13E3}" dt="2023-02-02T11:39:45.657" v="267" actId="5736"/>
        <pc:sldMkLst>
          <pc:docMk/>
          <pc:sldMk cId="3501859791" sldId="329"/>
        </pc:sldMkLst>
        <pc:graphicFrameChg chg="mod">
          <ac:chgData name="Irene Altea De Vincenzo" userId="346cd0c840f6f0aa" providerId="LiveId" clId="{F7317247-B81F-4336-92B3-389093FA13E3}" dt="2023-02-02T11:39:45.657" v="267" actId="5736"/>
          <ac:graphicFrameMkLst>
            <pc:docMk/>
            <pc:sldMk cId="3501859791" sldId="329"/>
            <ac:graphicFrameMk id="5" creationId="{C57DB92E-6721-6312-ABA2-6555F955621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F01FB-96C0-42E0-80D3-1BFA49354319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29746-4DB8-4A95-BB89-FDDAFC88D9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4482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7DAA-766A-46B7-A657-5AF100D8DCBA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2494-7CD4-4D9B-B746-02795AFD62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496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7DAA-766A-46B7-A657-5AF100D8DCBA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2494-7CD4-4D9B-B746-02795AFD62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142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7DAA-766A-46B7-A657-5AF100D8DCBA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2494-7CD4-4D9B-B746-02795AFD62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182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7DAA-766A-46B7-A657-5AF100D8DCBA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2494-7CD4-4D9B-B746-02795AFD62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335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7DAA-766A-46B7-A657-5AF100D8DCBA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2494-7CD4-4D9B-B746-02795AFD62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728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7DAA-766A-46B7-A657-5AF100D8DCBA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2494-7CD4-4D9B-B746-02795AFD62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689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7DAA-766A-46B7-A657-5AF100D8DCBA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2494-7CD4-4D9B-B746-02795AFD62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037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7DAA-766A-46B7-A657-5AF100D8DCBA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2494-7CD4-4D9B-B746-02795AFD62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39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7DAA-766A-46B7-A657-5AF100D8DCBA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2494-7CD4-4D9B-B746-02795AFD62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241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7DAA-766A-46B7-A657-5AF100D8DCBA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2494-7CD4-4D9B-B746-02795AFD62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429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7DAA-766A-46B7-A657-5AF100D8DCBA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2494-7CD4-4D9B-B746-02795AFD62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018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27DAA-766A-46B7-A657-5AF100D8DCBA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62494-7CD4-4D9B-B746-02795AFD62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344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8B1653D-F88F-CBC7-8418-3AC05223F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-128512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it-IT" sz="4800" kern="1400" spc="-5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STROMBOLI</a:t>
            </a:r>
            <a:br>
              <a:rPr lang="it-IT" sz="4800" kern="1400" spc="-5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4800" dirty="0">
              <a:solidFill>
                <a:srgbClr val="FFFFFF"/>
              </a:solidFill>
            </a:endParaRPr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B316581-0834-72AF-376E-CF7C4CBAD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4391" y="1362483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it-IT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ANALISI DELL’AREA BRUCIATA DALL’INCENDIO DEL 2022</a:t>
            </a:r>
            <a:endParaRPr lang="it-IT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D8632FF-9D52-8B1D-5C93-CBF482081A1F}"/>
              </a:ext>
            </a:extLst>
          </p:cNvPr>
          <p:cNvSpPr txBox="1"/>
          <p:nvPr/>
        </p:nvSpPr>
        <p:spPr>
          <a:xfrm>
            <a:off x="3706049" y="5022031"/>
            <a:ext cx="5945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</a:rPr>
              <a:t>De vincenzo Irene Altea</a:t>
            </a:r>
            <a:endParaRPr lang="it-IT" sz="1100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F31E7B7-33FA-BC3F-1A54-51B3CBE2C19B}"/>
              </a:ext>
            </a:extLst>
          </p:cNvPr>
          <p:cNvSpPr txBox="1"/>
          <p:nvPr/>
        </p:nvSpPr>
        <p:spPr>
          <a:xfrm>
            <a:off x="2687819" y="4115338"/>
            <a:ext cx="6105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dirty="0">
                <a:solidFill>
                  <a:schemeClr val="bg1"/>
                </a:solidFill>
              </a:rPr>
              <a:t>CORSO DI TELERILEVAMENTO GEO-ECOLOGICO 2024</a:t>
            </a:r>
          </a:p>
        </p:txBody>
      </p:sp>
      <p:pic>
        <p:nvPicPr>
          <p:cNvPr id="7" name="Immagine 6" descr="Immagine che contiene testo, logo, Carattere, emblema&#10;&#10;Descrizione generata automaticamente">
            <a:extLst>
              <a:ext uri="{FF2B5EF4-FFF2-40B4-BE49-F238E27FC236}">
                <a16:creationId xmlns:a16="http://schemas.microsoft.com/office/drawing/2014/main" id="{04AEB05D-7CD4-DCAB-628A-7B6D74349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17" y="4954739"/>
            <a:ext cx="2224110" cy="175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3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3.2 CALCOLARE INDICE AREA BRUCIATA (BAI)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4284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8BE1FF9-956F-3DB6-46D3-8F3DFA4C6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948"/>
          <a:stretch/>
        </p:blipFill>
        <p:spPr>
          <a:xfrm>
            <a:off x="521109" y="1416725"/>
            <a:ext cx="9792929" cy="1660176"/>
          </a:xfrm>
          <a:prstGeom prst="rect">
            <a:avLst/>
          </a:prstGeom>
        </p:spPr>
      </p:pic>
      <p:grpSp>
        <p:nvGrpSpPr>
          <p:cNvPr id="12" name="Gruppo 11">
            <a:extLst>
              <a:ext uri="{FF2B5EF4-FFF2-40B4-BE49-F238E27FC236}">
                <a16:creationId xmlns:a16="http://schemas.microsoft.com/office/drawing/2014/main" id="{8911AAC0-AA48-93E6-4C57-E6EC17DF53A1}"/>
              </a:ext>
            </a:extLst>
          </p:cNvPr>
          <p:cNvGrpSpPr/>
          <p:nvPr/>
        </p:nvGrpSpPr>
        <p:grpSpPr>
          <a:xfrm>
            <a:off x="607597" y="3173590"/>
            <a:ext cx="9893255" cy="3609462"/>
            <a:chOff x="607597" y="3173590"/>
            <a:chExt cx="9893255" cy="3609462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00C9E325-0F8D-05C1-6D5B-0A241AEED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7597" y="3173590"/>
              <a:ext cx="6451963" cy="359202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CB4717F0-EB6A-A585-69AB-360F2DA085E0}"/>
                </a:ext>
              </a:extLst>
            </p:cNvPr>
            <p:cNvSpPr txBox="1"/>
            <p:nvPr/>
          </p:nvSpPr>
          <p:spPr>
            <a:xfrm>
              <a:off x="7216878" y="4536283"/>
              <a:ext cx="3283974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 i="0" dirty="0">
                  <a:solidFill>
                    <a:srgbClr val="333333"/>
                  </a:solidFill>
                  <a:effectLst/>
                  <a:highlight>
                    <a:srgbClr val="FFFFFF"/>
                  </a:highlight>
                  <a:latin typeface="Helvetica Neue"/>
                </a:rPr>
                <a:t>Note</a:t>
              </a:r>
              <a:br>
                <a:rPr lang="it-IT" sz="1400" dirty="0"/>
              </a:br>
              <a:r>
                <a:rPr lang="it-IT" sz="1400" b="0" i="0" dirty="0">
                  <a:solidFill>
                    <a:srgbClr val="333333"/>
                  </a:solidFill>
                  <a:effectLst/>
                  <a:highlight>
                    <a:srgbClr val="FFFFFF"/>
                  </a:highlight>
                  <a:latin typeface="Helvetica Neue"/>
                </a:rPr>
                <a:t>Per identificare le aree bruciate in modo più accurato, è importante introdurre una </a:t>
              </a:r>
              <a:r>
                <a:rPr lang="it-IT" sz="1400" b="1" i="0" dirty="0">
                  <a:solidFill>
                    <a:srgbClr val="C00000"/>
                  </a:solidFill>
                  <a:effectLst/>
                  <a:highlight>
                    <a:srgbClr val="FFFFFF"/>
                  </a:highlight>
                  <a:latin typeface="Helvetica Neue"/>
                </a:rPr>
                <a:t>soglia</a:t>
              </a:r>
              <a:r>
                <a:rPr lang="it-IT" sz="1400" b="0" i="0" dirty="0">
                  <a:solidFill>
                    <a:srgbClr val="333333"/>
                  </a:solidFill>
                  <a:effectLst/>
                  <a:highlight>
                    <a:srgbClr val="FFFFFF"/>
                  </a:highlight>
                  <a:latin typeface="Helvetica Neue"/>
                </a:rPr>
                <a:t> che ci permetta di distinguere tra valori negativi e positivi nel plot. Le aree bruciate corrispondono alle aree caratterizzate da </a:t>
              </a:r>
              <a:r>
                <a:rPr lang="it-IT" sz="1400" b="1" i="0" dirty="0">
                  <a:solidFill>
                    <a:srgbClr val="220FB1"/>
                  </a:solidFill>
                  <a:effectLst/>
                  <a:latin typeface="Helvetica Neue"/>
                </a:rPr>
                <a:t>valori negativi</a:t>
              </a:r>
              <a:r>
                <a:rPr lang="it-IT" sz="1400" b="0" i="0" dirty="0">
                  <a:solidFill>
                    <a:srgbClr val="333333"/>
                  </a:solidFill>
                  <a:effectLst/>
                  <a:highlight>
                    <a:srgbClr val="FFFFFF"/>
                  </a:highlight>
                  <a:latin typeface="Helvetica Neue"/>
                </a:rPr>
                <a:t>. Introdurre una soglia ci aiuta ad evidenziale solo le aree effettivamente bruciate</a:t>
              </a:r>
              <a:endParaRPr lang="it-IT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1285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CC864651-CBE6-0D5D-699E-1FA6E534B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8843" y="3177791"/>
            <a:ext cx="6445446" cy="35920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3.2 CALCOLARE INDICE AREA BRUCIATA (BAI)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4284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8BE1FF9-956F-3DB6-46D3-8F3DFA4C66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959"/>
          <a:stretch/>
        </p:blipFill>
        <p:spPr>
          <a:xfrm>
            <a:off x="607598" y="1484689"/>
            <a:ext cx="7366364" cy="159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00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3.2 CALCOLARE INDICE AREA BRUCIATA (BAI)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4284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AFC5C77-989E-5746-5015-F2513F625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7" y="1416725"/>
            <a:ext cx="8833222" cy="276198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0E4EC56-7BC7-32E4-9487-6342C729E130}"/>
              </a:ext>
            </a:extLst>
          </p:cNvPr>
          <p:cNvSpPr txBox="1"/>
          <p:nvPr/>
        </p:nvSpPr>
        <p:spPr>
          <a:xfrm>
            <a:off x="650502" y="4296698"/>
            <a:ext cx="5911190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400" dirty="0"/>
              <a:t>class       : </a:t>
            </a:r>
            <a:r>
              <a:rPr lang="it-IT" sz="1400" dirty="0" err="1"/>
              <a:t>SpatRaster</a:t>
            </a:r>
            <a:r>
              <a:rPr lang="it-IT" sz="1400" dirty="0"/>
              <a:t> </a:t>
            </a:r>
          </a:p>
          <a:p>
            <a:r>
              <a:rPr lang="it-IT" sz="1400" dirty="0" err="1"/>
              <a:t>dimensions</a:t>
            </a:r>
            <a:r>
              <a:rPr lang="it-IT" sz="1400" dirty="0"/>
              <a:t>  : 332, 519, 1  (</a:t>
            </a:r>
            <a:r>
              <a:rPr lang="it-IT" sz="1400" dirty="0" err="1"/>
              <a:t>nrow</a:t>
            </a:r>
            <a:r>
              <a:rPr lang="it-IT" sz="1400" dirty="0"/>
              <a:t>, </a:t>
            </a:r>
            <a:r>
              <a:rPr lang="it-IT" sz="1400" dirty="0" err="1"/>
              <a:t>ncol</a:t>
            </a:r>
            <a:r>
              <a:rPr lang="it-IT" sz="1400" dirty="0"/>
              <a:t>, </a:t>
            </a:r>
            <a:r>
              <a:rPr lang="it-IT" sz="1400" dirty="0" err="1"/>
              <a:t>nlyr</a:t>
            </a:r>
            <a:r>
              <a:rPr lang="it-IT" sz="1400" dirty="0"/>
              <a:t>)</a:t>
            </a:r>
          </a:p>
          <a:p>
            <a:r>
              <a:rPr lang="it-IT" sz="1400" dirty="0" err="1"/>
              <a:t>resolution</a:t>
            </a:r>
            <a:r>
              <a:rPr lang="it-IT" sz="1400" dirty="0"/>
              <a:t>  : 1, 1  (x, y)</a:t>
            </a:r>
          </a:p>
          <a:p>
            <a:r>
              <a:rPr lang="it-IT" sz="1400" dirty="0" err="1"/>
              <a:t>extent</a:t>
            </a:r>
            <a:r>
              <a:rPr lang="it-IT" sz="1400" dirty="0"/>
              <a:t>      : 0, 519, 0, 332  (</a:t>
            </a:r>
            <a:r>
              <a:rPr lang="it-IT" sz="1400" dirty="0" err="1"/>
              <a:t>xmin</a:t>
            </a:r>
            <a:r>
              <a:rPr lang="it-IT" sz="1400" dirty="0"/>
              <a:t>, </a:t>
            </a:r>
            <a:r>
              <a:rPr lang="it-IT" sz="1400" dirty="0" err="1"/>
              <a:t>xmax</a:t>
            </a:r>
            <a:r>
              <a:rPr lang="it-IT" sz="1400" dirty="0"/>
              <a:t>, </a:t>
            </a:r>
            <a:r>
              <a:rPr lang="it-IT" sz="1400" dirty="0" err="1"/>
              <a:t>ymin</a:t>
            </a:r>
            <a:r>
              <a:rPr lang="it-IT" sz="1400" dirty="0"/>
              <a:t>, </a:t>
            </a:r>
            <a:r>
              <a:rPr lang="it-IT" sz="1400" dirty="0" err="1"/>
              <a:t>ymax</a:t>
            </a:r>
            <a:r>
              <a:rPr lang="it-IT" sz="1400" dirty="0"/>
              <a:t>)</a:t>
            </a:r>
          </a:p>
          <a:p>
            <a:r>
              <a:rPr lang="it-IT" sz="1400" dirty="0" err="1"/>
              <a:t>coord</a:t>
            </a:r>
            <a:r>
              <a:rPr lang="it-IT" sz="1400" dirty="0"/>
              <a:t>. </a:t>
            </a:r>
            <a:r>
              <a:rPr lang="it-IT" sz="1400" dirty="0" err="1"/>
              <a:t>ref</a:t>
            </a:r>
            <a:r>
              <a:rPr lang="it-IT" sz="1400" dirty="0"/>
              <a:t>. :  </a:t>
            </a:r>
          </a:p>
          <a:p>
            <a:r>
              <a:rPr lang="it-IT" sz="1400" dirty="0"/>
              <a:t>source      : </a:t>
            </a:r>
            <a:r>
              <a:rPr lang="it-IT" sz="1400" dirty="0" err="1"/>
              <a:t>area_bruc.tif</a:t>
            </a:r>
            <a:r>
              <a:rPr lang="it-IT" sz="1400" dirty="0"/>
              <a:t> </a:t>
            </a:r>
          </a:p>
          <a:p>
            <a:r>
              <a:rPr lang="it-IT" sz="1400" dirty="0"/>
              <a:t>name        : post_fire_14sett_1 </a:t>
            </a:r>
          </a:p>
          <a:p>
            <a:r>
              <a:rPr lang="it-IT" sz="1400" dirty="0"/>
              <a:t>min </a:t>
            </a:r>
            <a:r>
              <a:rPr lang="it-IT" sz="1400" dirty="0" err="1"/>
              <a:t>value</a:t>
            </a:r>
            <a:r>
              <a:rPr lang="it-IT" sz="1400" dirty="0"/>
              <a:t>   :                  0 </a:t>
            </a:r>
          </a:p>
          <a:p>
            <a:r>
              <a:rPr lang="it-IT" sz="1400" dirty="0"/>
              <a:t>max </a:t>
            </a:r>
            <a:r>
              <a:rPr lang="it-IT" sz="1400" dirty="0" err="1"/>
              <a:t>value</a:t>
            </a:r>
            <a:r>
              <a:rPr lang="it-IT" sz="1400" dirty="0"/>
              <a:t>   :                  1 </a:t>
            </a:r>
          </a:p>
        </p:txBody>
      </p:sp>
    </p:spTree>
    <p:extLst>
      <p:ext uri="{BB962C8B-B14F-4D97-AF65-F5344CB8AC3E}">
        <p14:creationId xmlns:p14="http://schemas.microsoft.com/office/powerpoint/2010/main" val="2633655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3.2 CALCOLARE INDICE AREA BRUCIATA (BAI)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4284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5A5AF814-0255-D34C-A13E-AD29F2C63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7" y="1477641"/>
            <a:ext cx="10416158" cy="205050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67A5D64-F043-07ED-4FE6-5AC48586A274}"/>
              </a:ext>
            </a:extLst>
          </p:cNvPr>
          <p:cNvSpPr txBox="1"/>
          <p:nvPr/>
        </p:nvSpPr>
        <p:spPr>
          <a:xfrm>
            <a:off x="740631" y="3641954"/>
            <a:ext cx="3816621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TABELLA FREQUENZE CLASSI</a:t>
            </a:r>
          </a:p>
          <a:p>
            <a:r>
              <a:rPr lang="en-US" sz="1400" dirty="0"/>
              <a:t>layer 	value  count</a:t>
            </a:r>
          </a:p>
          <a:p>
            <a:r>
              <a:rPr lang="en-US" sz="1400" dirty="0"/>
              <a:t> 1   	  0 	163755</a:t>
            </a:r>
          </a:p>
          <a:p>
            <a:r>
              <a:rPr lang="en-US" sz="1400" dirty="0"/>
              <a:t> 1     	   1   	8553</a:t>
            </a:r>
            <a:endParaRPr lang="it-IT" sz="14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E3CEFAC-6296-4971-0380-966BFFF91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1597" y="3622400"/>
            <a:ext cx="3918106" cy="21835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97774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3.3 CALCOLARE NBR (INDICE NORMALIZZATO DI BRUCIATURA)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44E6DBF-BA1A-04CE-80B7-04A1ACBA2928}"/>
                  </a:ext>
                </a:extLst>
              </p:cNvPr>
              <p:cNvSpPr txBox="1"/>
              <p:nvPr/>
            </p:nvSpPr>
            <p:spPr>
              <a:xfrm>
                <a:off x="521110" y="1416725"/>
                <a:ext cx="8487242" cy="4547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L’</a:t>
                </a:r>
                <a:r>
                  <a:rPr lang="it-IT" b="1" dirty="0"/>
                  <a:t>Indice Normalizzato di Area Bruciata</a:t>
                </a:r>
                <a:r>
                  <a:rPr lang="it-IT" dirty="0"/>
                  <a:t> (NBR ) è un indice utilizzato nel telerilevamento per valutare l’estensione delle aree colpite da incendi o bruciature. Questo indice si basa sulla differenza tra le bande spettrali </a:t>
                </a:r>
                <a:r>
                  <a:rPr lang="it-IT" u="sng" dirty="0"/>
                  <a:t>dell’infrarosso termico </a:t>
                </a:r>
                <a:r>
                  <a:rPr lang="it-IT" dirty="0"/>
                  <a:t>e del vicino infrarosso. </a:t>
                </a:r>
              </a:p>
              <a:p>
                <a:endParaRPr lang="it-IT" dirty="0"/>
              </a:p>
              <a:p>
                <a:r>
                  <a:rPr lang="it-IT" dirty="0"/>
                  <a:t>EQUAZIONE: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𝑁𝐵𝑅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𝑆𝑊𝐼𝑅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𝑁𝐼𝑅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𝑆𝑊𝐼𝑅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𝑁𝐼𝑅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it-IT" dirty="0"/>
                            <m:t> </m:t>
                          </m:r>
                        </m:den>
                      </m:f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Dove: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b="1" dirty="0"/>
                  <a:t>SWIR</a:t>
                </a:r>
                <a:r>
                  <a:rPr lang="it-IT" dirty="0"/>
                  <a:t> rappresenta la radiazione nell’infrarosso a onde corte ed è sensibile alle variazioni di temperatura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b="1" dirty="0"/>
                  <a:t>NIR</a:t>
                </a:r>
                <a:r>
                  <a:rPr lang="it-IT" dirty="0"/>
                  <a:t> rappresenta la radiazione nell’infrarosso vicino. </a:t>
                </a:r>
                <a:r>
                  <a:rPr lang="it-IT" b="0" i="0" dirty="0">
                    <a:solidFill>
                      <a:srgbClr val="111111"/>
                    </a:solidFill>
                    <a:effectLst/>
                    <a:highlight>
                      <a:srgbClr val="F7F7F7"/>
                    </a:highlight>
                    <a:latin typeface="-apple-system"/>
                  </a:rPr>
                  <a:t>La banda NIR è sensibile alla riflessione della luce da parte della vegetazione </a:t>
                </a:r>
                <a:r>
                  <a:rPr lang="it-IT" b="0" i="0" dirty="0">
                    <a:solidFill>
                      <a:srgbClr val="111111"/>
                    </a:solidFill>
                    <a:effectLst/>
                    <a:highlight>
                      <a:srgbClr val="F7F7F7"/>
                    </a:highlight>
                    <a:latin typeface="-apple-system"/>
                    <a:sym typeface="Wingdings" panose="05000000000000000000" pitchFamily="2" charset="2"/>
                  </a:rPr>
                  <a:t> </a:t>
                </a:r>
                <a:r>
                  <a:rPr lang="it-IT" b="0" i="0" dirty="0">
                    <a:solidFill>
                      <a:srgbClr val="111111"/>
                    </a:solidFill>
                    <a:effectLst/>
                    <a:highlight>
                      <a:srgbClr val="F7F7F7"/>
                    </a:highlight>
                    <a:latin typeface="-apple-system"/>
                  </a:rPr>
                  <a:t>la vegetazione bruciata e  il suolo </a:t>
                </a:r>
                <a:r>
                  <a:rPr lang="it-IT" b="0" i="0" dirty="0" err="1">
                    <a:solidFill>
                      <a:srgbClr val="111111"/>
                    </a:solidFill>
                    <a:effectLst/>
                    <a:highlight>
                      <a:srgbClr val="F7F7F7"/>
                    </a:highlight>
                    <a:latin typeface="-apple-system"/>
                  </a:rPr>
                  <a:t>nudono</a:t>
                </a:r>
                <a:r>
                  <a:rPr lang="it-IT" b="0" i="0" dirty="0">
                    <a:solidFill>
                      <a:srgbClr val="111111"/>
                    </a:solidFill>
                    <a:effectLst/>
                    <a:highlight>
                      <a:srgbClr val="F7F7F7"/>
                    </a:highlight>
                    <a:latin typeface="-apple-system"/>
                  </a:rPr>
                  <a:t> riflettono meno NIR rispetto a quella sana.</a:t>
                </a:r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44E6DBF-BA1A-04CE-80B7-04A1ACBA2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10" y="1416725"/>
                <a:ext cx="8487242" cy="4547079"/>
              </a:xfrm>
              <a:prstGeom prst="rect">
                <a:avLst/>
              </a:prstGeom>
              <a:blipFill>
                <a:blip r:embed="rId2"/>
                <a:stretch>
                  <a:fillRect l="-574" t="-670" r="-1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785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3.3 CALCOLARE NBR (INDICE NORMALIZZATO DI BRUCIATURA)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B1193FB-540A-7907-F52D-8E0E72B13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903" y="1540922"/>
            <a:ext cx="10664947" cy="153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09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3.3 CALCOLARE NBR (INDICE NORMALIZZATO DI BRUCIATURA)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8EEEBEE-5B92-D839-CC08-25F00F0B6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7" y="1520780"/>
            <a:ext cx="10200153" cy="436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97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3.3 CALCOLARE NBR (INDICE NORMALIZZATO DI BRUCIATURA)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6A237BD-D48B-5AE3-D555-799E4FABF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7" y="1432869"/>
            <a:ext cx="9784529" cy="190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04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3.3 CALCOLARE NBR (INDICE NORMALIZZATO DI BRUCIATURA)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D8D4654-B697-2542-8CE8-27C269A9D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56" y="1502819"/>
            <a:ext cx="8867211" cy="1926179"/>
          </a:xfrm>
          <a:prstGeom prst="rect">
            <a:avLst/>
          </a:prstGeom>
        </p:spPr>
      </p:pic>
      <p:pic>
        <p:nvPicPr>
          <p:cNvPr id="9" name="Immagine 8" descr="Immagine che contiene testo, mappa, schermata&#10;&#10;Descrizione generata automaticamente">
            <a:extLst>
              <a:ext uri="{FF2B5EF4-FFF2-40B4-BE49-F238E27FC236}">
                <a16:creationId xmlns:a16="http://schemas.microsoft.com/office/drawing/2014/main" id="{A734877B-7F55-726E-FEAC-71C19365A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35" y="3499607"/>
            <a:ext cx="5783459" cy="32198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26950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3.3 CALCOLARE NBR (INDICE NORMALIZZATO DI BRUCIATURA)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DEC627D-4730-7BF2-477A-EFABD3B47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0" y="1416725"/>
            <a:ext cx="8752713" cy="218817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B9BF355-ABAE-466E-0458-2C1395CB4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035" y="3500317"/>
            <a:ext cx="5783459" cy="321842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3188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A62355F6-AFF8-4AA8-B5EB-1640F738585A}"/>
              </a:ext>
            </a:extLst>
          </p:cNvPr>
          <p:cNvSpPr/>
          <p:nvPr/>
        </p:nvSpPr>
        <p:spPr>
          <a:xfrm>
            <a:off x="3580409" y="243822"/>
            <a:ext cx="1381298" cy="5585619"/>
          </a:xfrm>
          <a:custGeom>
            <a:avLst/>
            <a:gdLst>
              <a:gd name="connsiteX0" fmla="*/ 0 w 1381298"/>
              <a:gd name="connsiteY0" fmla="*/ 0 h 5585619"/>
              <a:gd name="connsiteX1" fmla="*/ 1381298 w 1381298"/>
              <a:gd name="connsiteY1" fmla="*/ 0 h 5585619"/>
              <a:gd name="connsiteX2" fmla="*/ 1381298 w 1381298"/>
              <a:gd name="connsiteY2" fmla="*/ 5585619 h 5585619"/>
              <a:gd name="connsiteX3" fmla="*/ 0 w 1381298"/>
              <a:gd name="connsiteY3" fmla="*/ 5585619 h 5585619"/>
              <a:gd name="connsiteX4" fmla="*/ 0 w 1381298"/>
              <a:gd name="connsiteY4" fmla="*/ 0 h 558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298" h="5585619">
                <a:moveTo>
                  <a:pt x="0" y="0"/>
                </a:moveTo>
                <a:lnTo>
                  <a:pt x="1381298" y="0"/>
                </a:lnTo>
                <a:lnTo>
                  <a:pt x="1381298" y="5585619"/>
                </a:lnTo>
                <a:lnTo>
                  <a:pt x="0" y="558561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8110" tIns="118110" rIns="118110" bIns="118110" numCol="1" spcCol="1270" anchor="t" anchorCtr="0">
            <a:noAutofit/>
          </a:bodyPr>
          <a:lstStyle/>
          <a:p>
            <a:pPr marL="0" lvl="0" indent="0" algn="l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b="1" kern="1200" dirty="0"/>
              <a:t>INDICE</a:t>
            </a:r>
            <a:endParaRPr lang="en-US" sz="3100" kern="1200" dirty="0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283B62B4-3BE8-4691-8494-B842803CBFBA}"/>
              </a:ext>
            </a:extLst>
          </p:cNvPr>
          <p:cNvSpPr/>
          <p:nvPr/>
        </p:nvSpPr>
        <p:spPr>
          <a:xfrm>
            <a:off x="5065304" y="273209"/>
            <a:ext cx="5421595" cy="587744"/>
          </a:xfrm>
          <a:custGeom>
            <a:avLst/>
            <a:gdLst>
              <a:gd name="connsiteX0" fmla="*/ 0 w 5421595"/>
              <a:gd name="connsiteY0" fmla="*/ 0 h 587744"/>
              <a:gd name="connsiteX1" fmla="*/ 5421595 w 5421595"/>
              <a:gd name="connsiteY1" fmla="*/ 0 h 587744"/>
              <a:gd name="connsiteX2" fmla="*/ 5421595 w 5421595"/>
              <a:gd name="connsiteY2" fmla="*/ 587744 h 587744"/>
              <a:gd name="connsiteX3" fmla="*/ 0 w 5421595"/>
              <a:gd name="connsiteY3" fmla="*/ 587744 h 587744"/>
              <a:gd name="connsiteX4" fmla="*/ 0 w 5421595"/>
              <a:gd name="connsiteY4" fmla="*/ 0 h 58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1595" h="587744">
                <a:moveTo>
                  <a:pt x="0" y="0"/>
                </a:moveTo>
                <a:lnTo>
                  <a:pt x="5421595" y="0"/>
                </a:lnTo>
                <a:lnTo>
                  <a:pt x="5421595" y="587744"/>
                </a:lnTo>
                <a:lnTo>
                  <a:pt x="0" y="5877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t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/>
              <a:t>1. </a:t>
            </a:r>
            <a:r>
              <a:rPr lang="en-US" sz="2100" kern="1200" dirty="0" err="1"/>
              <a:t>Introduzione</a:t>
            </a:r>
            <a:r>
              <a:rPr lang="en-US" sz="2100" kern="1200" dirty="0"/>
              <a:t> e </a:t>
            </a:r>
            <a:r>
              <a:rPr lang="en-US" sz="2100" kern="1200" dirty="0" err="1"/>
              <a:t>obiettivi</a:t>
            </a:r>
            <a:endParaRPr lang="en-US" sz="2100" kern="1200" dirty="0"/>
          </a:p>
        </p:txBody>
      </p:sp>
      <p:sp>
        <p:nvSpPr>
          <p:cNvPr id="15" name="Connettore diritto 14">
            <a:extLst>
              <a:ext uri="{FF2B5EF4-FFF2-40B4-BE49-F238E27FC236}">
                <a16:creationId xmlns:a16="http://schemas.microsoft.com/office/drawing/2014/main" id="{64AF8B38-BC8B-44FD-9AFF-A65E0BA4C497}"/>
              </a:ext>
            </a:extLst>
          </p:cNvPr>
          <p:cNvSpPr/>
          <p:nvPr/>
        </p:nvSpPr>
        <p:spPr>
          <a:xfrm>
            <a:off x="4961707" y="860953"/>
            <a:ext cx="5525192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E49C0FB5-5933-4506-8700-441995DF5767}"/>
              </a:ext>
            </a:extLst>
          </p:cNvPr>
          <p:cNvSpPr/>
          <p:nvPr/>
        </p:nvSpPr>
        <p:spPr>
          <a:xfrm>
            <a:off x="5065304" y="890341"/>
            <a:ext cx="5421595" cy="587744"/>
          </a:xfrm>
          <a:custGeom>
            <a:avLst/>
            <a:gdLst>
              <a:gd name="connsiteX0" fmla="*/ 0 w 5421595"/>
              <a:gd name="connsiteY0" fmla="*/ 0 h 587744"/>
              <a:gd name="connsiteX1" fmla="*/ 5421595 w 5421595"/>
              <a:gd name="connsiteY1" fmla="*/ 0 h 587744"/>
              <a:gd name="connsiteX2" fmla="*/ 5421595 w 5421595"/>
              <a:gd name="connsiteY2" fmla="*/ 587744 h 587744"/>
              <a:gd name="connsiteX3" fmla="*/ 0 w 5421595"/>
              <a:gd name="connsiteY3" fmla="*/ 587744 h 587744"/>
              <a:gd name="connsiteX4" fmla="*/ 0 w 5421595"/>
              <a:gd name="connsiteY4" fmla="*/ 0 h 58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1595" h="587744">
                <a:moveTo>
                  <a:pt x="0" y="0"/>
                </a:moveTo>
                <a:lnTo>
                  <a:pt x="5421595" y="0"/>
                </a:lnTo>
                <a:lnTo>
                  <a:pt x="5421595" y="587744"/>
                </a:lnTo>
                <a:lnTo>
                  <a:pt x="0" y="5877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t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/>
              <a:t>2. </a:t>
            </a:r>
            <a:r>
              <a:rPr lang="en-US" sz="2100" kern="1200" dirty="0" err="1"/>
              <a:t>Metodi</a:t>
            </a:r>
            <a:endParaRPr lang="en-US" sz="2100" kern="1200" dirty="0"/>
          </a:p>
        </p:txBody>
      </p:sp>
      <p:sp>
        <p:nvSpPr>
          <p:cNvPr id="17" name="Connettore diritto 16">
            <a:extLst>
              <a:ext uri="{FF2B5EF4-FFF2-40B4-BE49-F238E27FC236}">
                <a16:creationId xmlns:a16="http://schemas.microsoft.com/office/drawing/2014/main" id="{C5496696-1ADE-46A5-9BC8-4CF9BFDC1DB4}"/>
              </a:ext>
            </a:extLst>
          </p:cNvPr>
          <p:cNvSpPr/>
          <p:nvPr/>
        </p:nvSpPr>
        <p:spPr>
          <a:xfrm>
            <a:off x="4961707" y="1478085"/>
            <a:ext cx="5525192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68B8CBA2-01E1-4C82-A447-503C4DE84577}"/>
              </a:ext>
            </a:extLst>
          </p:cNvPr>
          <p:cNvSpPr/>
          <p:nvPr/>
        </p:nvSpPr>
        <p:spPr>
          <a:xfrm>
            <a:off x="5065304" y="1507472"/>
            <a:ext cx="5421595" cy="587744"/>
          </a:xfrm>
          <a:custGeom>
            <a:avLst/>
            <a:gdLst>
              <a:gd name="connsiteX0" fmla="*/ 0 w 5421595"/>
              <a:gd name="connsiteY0" fmla="*/ 0 h 587744"/>
              <a:gd name="connsiteX1" fmla="*/ 5421595 w 5421595"/>
              <a:gd name="connsiteY1" fmla="*/ 0 h 587744"/>
              <a:gd name="connsiteX2" fmla="*/ 5421595 w 5421595"/>
              <a:gd name="connsiteY2" fmla="*/ 587744 h 587744"/>
              <a:gd name="connsiteX3" fmla="*/ 0 w 5421595"/>
              <a:gd name="connsiteY3" fmla="*/ 587744 h 587744"/>
              <a:gd name="connsiteX4" fmla="*/ 0 w 5421595"/>
              <a:gd name="connsiteY4" fmla="*/ 0 h 58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1595" h="587744">
                <a:moveTo>
                  <a:pt x="0" y="0"/>
                </a:moveTo>
                <a:lnTo>
                  <a:pt x="5421595" y="0"/>
                </a:lnTo>
                <a:lnTo>
                  <a:pt x="5421595" y="587744"/>
                </a:lnTo>
                <a:lnTo>
                  <a:pt x="0" y="5877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t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/>
              <a:t>3. </a:t>
            </a:r>
            <a:r>
              <a:rPr lang="en-US" sz="2100" kern="1200" dirty="0" err="1"/>
              <a:t>Presentazione</a:t>
            </a:r>
            <a:r>
              <a:rPr lang="en-US" sz="2100" kern="1200" dirty="0"/>
              <a:t> </a:t>
            </a:r>
            <a:r>
              <a:rPr lang="en-US" sz="2100" kern="1200" dirty="0" err="1"/>
              <a:t>programma</a:t>
            </a:r>
            <a:r>
              <a:rPr lang="en-US" sz="2100" kern="1200" dirty="0"/>
              <a:t> </a:t>
            </a:r>
          </a:p>
        </p:txBody>
      </p:sp>
      <p:sp>
        <p:nvSpPr>
          <p:cNvPr id="19" name="Connettore diritto 18">
            <a:extLst>
              <a:ext uri="{FF2B5EF4-FFF2-40B4-BE49-F238E27FC236}">
                <a16:creationId xmlns:a16="http://schemas.microsoft.com/office/drawing/2014/main" id="{F0A67AD0-08DE-4CAB-912F-DFD1D051998D}"/>
              </a:ext>
            </a:extLst>
          </p:cNvPr>
          <p:cNvSpPr/>
          <p:nvPr/>
        </p:nvSpPr>
        <p:spPr>
          <a:xfrm>
            <a:off x="4961707" y="2095217"/>
            <a:ext cx="5525192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757055C4-D9A7-4D41-A136-9BFD32B41AE0}"/>
              </a:ext>
            </a:extLst>
          </p:cNvPr>
          <p:cNvCxnSpPr>
            <a:cxnSpLocks/>
          </p:cNvCxnSpPr>
          <p:nvPr/>
        </p:nvCxnSpPr>
        <p:spPr>
          <a:xfrm>
            <a:off x="3726192" y="218253"/>
            <a:ext cx="7164000" cy="0"/>
          </a:xfrm>
          <a:prstGeom prst="line">
            <a:avLst/>
          </a:prstGeom>
          <a:ln>
            <a:solidFill>
              <a:srgbClr val="008D6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ecisione 6">
            <a:extLst>
              <a:ext uri="{FF2B5EF4-FFF2-40B4-BE49-F238E27FC236}">
                <a16:creationId xmlns:a16="http://schemas.microsoft.com/office/drawing/2014/main" id="{1634C834-DA95-5862-3AB6-913F8A2B17FA}"/>
              </a:ext>
            </a:extLst>
          </p:cNvPr>
          <p:cNvSpPr/>
          <p:nvPr/>
        </p:nvSpPr>
        <p:spPr>
          <a:xfrm>
            <a:off x="-2056041" y="-589806"/>
            <a:ext cx="4124715" cy="5034417"/>
          </a:xfrm>
          <a:prstGeom prst="flowChartDecision">
            <a:avLst/>
          </a:prstGeom>
          <a:solidFill>
            <a:srgbClr val="0C40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Decisione 8">
            <a:extLst>
              <a:ext uri="{FF2B5EF4-FFF2-40B4-BE49-F238E27FC236}">
                <a16:creationId xmlns:a16="http://schemas.microsoft.com/office/drawing/2014/main" id="{E819BE2A-2ABF-301D-2176-1B8C723DCC42}"/>
              </a:ext>
            </a:extLst>
          </p:cNvPr>
          <p:cNvSpPr/>
          <p:nvPr/>
        </p:nvSpPr>
        <p:spPr>
          <a:xfrm>
            <a:off x="-2062357" y="498823"/>
            <a:ext cx="4124715" cy="5034417"/>
          </a:xfrm>
          <a:prstGeom prst="flowChartDecision">
            <a:avLst/>
          </a:prstGeom>
          <a:solidFill>
            <a:srgbClr val="1975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Decisione 10">
            <a:extLst>
              <a:ext uri="{FF2B5EF4-FFF2-40B4-BE49-F238E27FC236}">
                <a16:creationId xmlns:a16="http://schemas.microsoft.com/office/drawing/2014/main" id="{B4851345-588D-E211-3070-E41A320AB6A5}"/>
              </a:ext>
            </a:extLst>
          </p:cNvPr>
          <p:cNvSpPr/>
          <p:nvPr/>
        </p:nvSpPr>
        <p:spPr>
          <a:xfrm>
            <a:off x="-2021343" y="1437724"/>
            <a:ext cx="4124715" cy="503441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Decisione 11">
            <a:extLst>
              <a:ext uri="{FF2B5EF4-FFF2-40B4-BE49-F238E27FC236}">
                <a16:creationId xmlns:a16="http://schemas.microsoft.com/office/drawing/2014/main" id="{009A78A1-D5C4-ADFC-C230-5A151304F43B}"/>
              </a:ext>
            </a:extLst>
          </p:cNvPr>
          <p:cNvSpPr/>
          <p:nvPr/>
        </p:nvSpPr>
        <p:spPr>
          <a:xfrm>
            <a:off x="-2062358" y="2642600"/>
            <a:ext cx="4124715" cy="5034417"/>
          </a:xfrm>
          <a:prstGeom prst="flowChartDecision">
            <a:avLst/>
          </a:prstGeom>
          <a:solidFill>
            <a:srgbClr val="EA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5518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3.3 CALCOLARE NBR (INDICE NORMALIZZATO DI BRUCIATURA)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CAE996-A0A6-8E30-FA4A-7A36562FD054}"/>
              </a:ext>
            </a:extLst>
          </p:cNvPr>
          <p:cNvSpPr txBox="1"/>
          <p:nvPr/>
        </p:nvSpPr>
        <p:spPr>
          <a:xfrm>
            <a:off x="640035" y="1403665"/>
            <a:ext cx="9693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Dopodiché, ripetendo lo stesso procedimento posso calcolare l’NBR anche Post-incendio</a:t>
            </a:r>
          </a:p>
        </p:txBody>
      </p:sp>
      <p:pic>
        <p:nvPicPr>
          <p:cNvPr id="9" name="Immagine 8" descr="Immagine che contiene testo, diagramma, schermata, mappa&#10;&#10;Descrizione generata automaticamente">
            <a:extLst>
              <a:ext uri="{FF2B5EF4-FFF2-40B4-BE49-F238E27FC236}">
                <a16:creationId xmlns:a16="http://schemas.microsoft.com/office/drawing/2014/main" id="{D6137B06-3FA3-860F-5357-518A8CF91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444" y="1769160"/>
            <a:ext cx="5445733" cy="3031824"/>
          </a:xfrm>
          <a:prstGeom prst="rect">
            <a:avLst/>
          </a:prstGeom>
        </p:spPr>
      </p:pic>
      <p:pic>
        <p:nvPicPr>
          <p:cNvPr id="12" name="Immagine 11" descr="Immagine che contiene testo, mappa, schermata&#10;&#10;Descrizione generata automaticamente">
            <a:extLst>
              <a:ext uri="{FF2B5EF4-FFF2-40B4-BE49-F238E27FC236}">
                <a16:creationId xmlns:a16="http://schemas.microsoft.com/office/drawing/2014/main" id="{E996B5F0-E304-F7BE-CF0A-92107B317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7" y="1769160"/>
            <a:ext cx="5445733" cy="303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89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testo, diagramma, schermata, mappa&#10;&#10;Descrizione generata automaticamente">
            <a:extLst>
              <a:ext uri="{FF2B5EF4-FFF2-40B4-BE49-F238E27FC236}">
                <a16:creationId xmlns:a16="http://schemas.microsoft.com/office/drawing/2014/main" id="{D6137B06-3FA3-860F-5357-518A8CF91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302" y="3283328"/>
            <a:ext cx="5445733" cy="3031824"/>
          </a:xfrm>
          <a:prstGeom prst="rect">
            <a:avLst/>
          </a:prstGeom>
        </p:spPr>
      </p:pic>
      <p:pic>
        <p:nvPicPr>
          <p:cNvPr id="12" name="Immagine 11" descr="Immagine che contiene testo, mappa, schermata&#10;&#10;Descrizione generata automaticamente">
            <a:extLst>
              <a:ext uri="{FF2B5EF4-FFF2-40B4-BE49-F238E27FC236}">
                <a16:creationId xmlns:a16="http://schemas.microsoft.com/office/drawing/2014/main" id="{E996B5F0-E304-F7BE-CF0A-92107B317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25" y="3283328"/>
            <a:ext cx="5445733" cy="303182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F52DCB7-7069-78EF-357D-64EB9975FE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7302" y="251504"/>
            <a:ext cx="5445732" cy="303182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F52B69F-D775-8B2D-9A60-F54198419A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125" y="251504"/>
            <a:ext cx="5445732" cy="303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88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3.3 CALCOLARE NBR (INDICE NORMALIZZATO DI BRUCIATURA)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43D3012-2F07-C1EF-F8F9-167027FA5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110" y="1507988"/>
            <a:ext cx="11051068" cy="1634896"/>
          </a:xfrm>
          <a:prstGeom prst="rect">
            <a:avLst/>
          </a:prstGeom>
        </p:spPr>
      </p:pic>
      <p:pic>
        <p:nvPicPr>
          <p:cNvPr id="6" name="Immagine 5" descr="Immagine che contiene testo, schermata, mappa, Elementi grafici&#10;&#10;Descrizione generata automaticamente">
            <a:extLst>
              <a:ext uri="{FF2B5EF4-FFF2-40B4-BE49-F238E27FC236}">
                <a16:creationId xmlns:a16="http://schemas.microsoft.com/office/drawing/2014/main" id="{5D937CEB-7962-EE5C-B1F2-3130D87215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" t="1671" r="31986" b="53462"/>
          <a:stretch/>
        </p:blipFill>
        <p:spPr>
          <a:xfrm>
            <a:off x="607597" y="3129833"/>
            <a:ext cx="9277812" cy="339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30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3.3 CALCOLARE NBR (INDICE NORMALIZZATO DI BRUCIATURA)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58835AE-50E1-2811-1267-5F3881E37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7" y="1533347"/>
            <a:ext cx="10639722" cy="35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35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3.3 CALCOLARE NBR (INDICE NORMALIZZATO DI BRUCIATURA)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AA1A65D-4258-0333-DDF8-4332E9D70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7" y="1416726"/>
            <a:ext cx="8624889" cy="2095082"/>
          </a:xfrm>
          <a:prstGeom prst="rect">
            <a:avLst/>
          </a:prstGeom>
        </p:spPr>
      </p:pic>
      <p:pic>
        <p:nvPicPr>
          <p:cNvPr id="9" name="Immagine 8" descr="Immagine che contiene testo, schermata, mappa&#10;&#10;Descrizione generata automaticamente">
            <a:extLst>
              <a:ext uri="{FF2B5EF4-FFF2-40B4-BE49-F238E27FC236}">
                <a16:creationId xmlns:a16="http://schemas.microsoft.com/office/drawing/2014/main" id="{FC29CADF-0B1E-9D38-2579-E889704AE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81" y="3537928"/>
            <a:ext cx="5821084" cy="32407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85773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3.4 GRAFICI RIASSUNTIVI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4332663-A2CB-F9FA-127B-14E4C173B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110" y="1469649"/>
            <a:ext cx="10599174" cy="448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59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3.4 GRAFICI RIASSUNTIVI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78BAB1B-AA7E-3269-748F-D985873B3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633" y="1526771"/>
            <a:ext cx="9955281" cy="246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23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3.4 GRAFICI RIASSUNTIVI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095CF6B-979D-6AB3-DF11-965BA0FEE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7" y="1538511"/>
            <a:ext cx="8706213" cy="331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32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3.4 GRAFICI RIASSUNTIVI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BC5EC8C-F771-537B-5F79-E28ADE42F3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5"/>
          <a:stretch/>
        </p:blipFill>
        <p:spPr>
          <a:xfrm>
            <a:off x="607597" y="1496011"/>
            <a:ext cx="9873590" cy="301704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8B4E3AB-19EB-791C-7797-076E0AB61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57" y="4513057"/>
            <a:ext cx="5700229" cy="161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47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3.4 GRAFICI RIASSUNTIVI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3BF86B68-24E7-6082-38EB-46A514A51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97" y="1500961"/>
            <a:ext cx="7985885" cy="444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1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6844CECE-42A4-A3C9-FAB5-9C1E23715873}"/>
              </a:ext>
            </a:extLst>
          </p:cNvPr>
          <p:cNvCxnSpPr>
            <a:cxnSpLocks/>
          </p:cNvCxnSpPr>
          <p:nvPr/>
        </p:nvCxnSpPr>
        <p:spPr>
          <a:xfrm>
            <a:off x="0" y="6402980"/>
            <a:ext cx="12256655" cy="0"/>
          </a:xfrm>
          <a:prstGeom prst="line">
            <a:avLst/>
          </a:prstGeom>
          <a:ln>
            <a:solidFill>
              <a:srgbClr val="008D6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138546" y="117891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/>
              <a:t>1. Introduzione e obiettivi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D94DAF9-663B-D3C3-FCCC-11E6FA8C68D2}"/>
              </a:ext>
            </a:extLst>
          </p:cNvPr>
          <p:cNvSpPr txBox="1"/>
          <p:nvPr/>
        </p:nvSpPr>
        <p:spPr>
          <a:xfrm>
            <a:off x="320591" y="1038345"/>
            <a:ext cx="10745014" cy="1234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 il 25-26 Maggio 2022, l'isola di Stromboli è stata interessata da un disastroso incendio che ha bruciato gran parte della vegetazione nella porzione NE dell'isola.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L’obiettivo principale del progetto è stato quindi quello di studiare l’area vegetata distrutta attraverso un approccio </a:t>
            </a:r>
            <a:r>
              <a:rPr lang="it-IT" sz="160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 remoto</a:t>
            </a:r>
            <a:r>
              <a:rPr lang="it-IT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A4CF42F5-7C78-9241-382D-783D00AEEB62}"/>
              </a:ext>
            </a:extLst>
          </p:cNvPr>
          <p:cNvGrpSpPr/>
          <p:nvPr/>
        </p:nvGrpSpPr>
        <p:grpSpPr>
          <a:xfrm>
            <a:off x="415015" y="2415455"/>
            <a:ext cx="10331643" cy="2914297"/>
            <a:chOff x="424847" y="2258139"/>
            <a:chExt cx="10331643" cy="2914297"/>
          </a:xfrm>
        </p:grpSpPr>
        <p:pic>
          <p:nvPicPr>
            <p:cNvPr id="4" name="Immagine 3" descr="Immagine che contiene natura, montagna, vulcano, calore&#10;&#10;Descrizione generata automaticamente">
              <a:extLst>
                <a:ext uri="{FF2B5EF4-FFF2-40B4-BE49-F238E27FC236}">
                  <a16:creationId xmlns:a16="http://schemas.microsoft.com/office/drawing/2014/main" id="{0A3371B7-8BCB-3B4C-C743-EE98B24D5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8774" y="2258140"/>
              <a:ext cx="5149057" cy="2914296"/>
            </a:xfrm>
            <a:prstGeom prst="rect">
              <a:avLst/>
            </a:prstGeom>
          </p:spPr>
        </p:pic>
        <p:pic>
          <p:nvPicPr>
            <p:cNvPr id="10" name="Immagine 9" descr="Immagine che contiene montagna, natura, aria aperta, fuoco&#10;&#10;Descrizione generata automaticamente">
              <a:extLst>
                <a:ext uri="{FF2B5EF4-FFF2-40B4-BE49-F238E27FC236}">
                  <a16:creationId xmlns:a16="http://schemas.microsoft.com/office/drawing/2014/main" id="{36C5C348-5588-1D8A-CC35-5448B7D1D0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23"/>
            <a:stretch/>
          </p:blipFill>
          <p:spPr>
            <a:xfrm>
              <a:off x="424847" y="2258139"/>
              <a:ext cx="4881528" cy="2895395"/>
            </a:xfrm>
            <a:prstGeom prst="rect">
              <a:avLst/>
            </a:prstGeom>
          </p:spPr>
        </p:pic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72767850-918D-36AB-EFF0-49D45F5428BB}"/>
                </a:ext>
              </a:extLst>
            </p:cNvPr>
            <p:cNvSpPr txBox="1"/>
            <p:nvPr/>
          </p:nvSpPr>
          <p:spPr>
            <a:xfrm>
              <a:off x="9600599" y="4953479"/>
              <a:ext cx="115589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00" dirty="0" err="1">
                  <a:solidFill>
                    <a:schemeClr val="bg1"/>
                  </a:solidFill>
                </a:rPr>
                <a:t>Ph</a:t>
              </a:r>
              <a:r>
                <a:rPr lang="it-IT" sz="700" dirty="0">
                  <a:solidFill>
                    <a:schemeClr val="bg1"/>
                  </a:solidFill>
                </a:rPr>
                <a:t>: di Alessandra </a:t>
              </a:r>
              <a:r>
                <a:rPr lang="it-IT" sz="700" dirty="0" err="1">
                  <a:solidFill>
                    <a:schemeClr val="bg1"/>
                  </a:solidFill>
                </a:rPr>
                <a:t>Ziniti</a:t>
              </a:r>
              <a:endParaRPr lang="it-IT" sz="700" dirty="0">
                <a:solidFill>
                  <a:schemeClr val="bg1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839680DA-A054-845B-478F-58430B7A62B7}"/>
                </a:ext>
              </a:extLst>
            </p:cNvPr>
            <p:cNvSpPr txBox="1"/>
            <p:nvPr/>
          </p:nvSpPr>
          <p:spPr>
            <a:xfrm>
              <a:off x="424847" y="4972381"/>
              <a:ext cx="115589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00" dirty="0" err="1">
                  <a:solidFill>
                    <a:schemeClr val="bg1"/>
                  </a:solidFill>
                </a:rPr>
                <a:t>Ph</a:t>
              </a:r>
              <a:r>
                <a:rPr lang="it-IT" sz="700" dirty="0">
                  <a:solidFill>
                    <a:schemeClr val="bg1"/>
                  </a:solidFill>
                </a:rPr>
                <a:t>: Fabio </a:t>
              </a:r>
              <a:r>
                <a:rPr lang="it-IT" sz="700" dirty="0" err="1">
                  <a:solidFill>
                    <a:schemeClr val="bg1"/>
                  </a:solidFill>
                </a:rPr>
                <a:t>Famularo</a:t>
              </a:r>
              <a:endParaRPr lang="it-IT" sz="7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2226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3.5 CONCLUSIONI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7" name="Immagine 6" descr="Immagine che contiene testo, diagramma, schermata, mappa&#10;&#10;Descrizione generata automaticamente">
            <a:extLst>
              <a:ext uri="{FF2B5EF4-FFF2-40B4-BE49-F238E27FC236}">
                <a16:creationId xmlns:a16="http://schemas.microsoft.com/office/drawing/2014/main" id="{9CA7D041-5F81-DE7A-F523-C32BCA2D8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533" y="3567320"/>
            <a:ext cx="3815964" cy="2124476"/>
          </a:xfrm>
          <a:prstGeom prst="rect">
            <a:avLst/>
          </a:prstGeom>
        </p:spPr>
      </p:pic>
      <p:pic>
        <p:nvPicPr>
          <p:cNvPr id="10" name="Immagine 9" descr="Immagine che contiene testo, mappa, schermata&#10;&#10;Descrizione generata automaticamente">
            <a:extLst>
              <a:ext uri="{FF2B5EF4-FFF2-40B4-BE49-F238E27FC236}">
                <a16:creationId xmlns:a16="http://schemas.microsoft.com/office/drawing/2014/main" id="{A26E7558-A865-506A-853D-B3F5DAEFF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18" y="3580380"/>
            <a:ext cx="3815964" cy="212447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23886F4-7840-E94C-F445-2D19082CF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3534" y="1455904"/>
            <a:ext cx="3815963" cy="212447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B2BCFA1-6AB9-860E-26D2-75718CC5C7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540" y="1447606"/>
            <a:ext cx="3815963" cy="2124476"/>
          </a:xfrm>
          <a:prstGeom prst="rect">
            <a:avLst/>
          </a:prstGeom>
        </p:spPr>
      </p:pic>
      <p:pic>
        <p:nvPicPr>
          <p:cNvPr id="13" name="Immagine 12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D77A70E0-FA98-D377-329C-8986D755033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03"/>
          <a:stretch/>
        </p:blipFill>
        <p:spPr>
          <a:xfrm>
            <a:off x="7351973" y="1516478"/>
            <a:ext cx="1811692" cy="2037782"/>
          </a:xfrm>
          <a:prstGeom prst="rect">
            <a:avLst/>
          </a:prstGeom>
        </p:spPr>
      </p:pic>
      <p:pic>
        <p:nvPicPr>
          <p:cNvPr id="14" name="Immagine 13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D8C508A3-5406-0BA7-28CC-ECB8076C4B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57"/>
          <a:stretch/>
        </p:blipFill>
        <p:spPr>
          <a:xfrm>
            <a:off x="7351973" y="3632618"/>
            <a:ext cx="1882965" cy="203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33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BB5FA5-F5B7-0F8D-A374-6E7BB6B57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11" y="945971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Grazie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per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l’attenzione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Elemento grafico 3" descr="Aspirazione contorno">
            <a:extLst>
              <a:ext uri="{FF2B5EF4-FFF2-40B4-BE49-F238E27FC236}">
                <a16:creationId xmlns:a16="http://schemas.microsoft.com/office/drawing/2014/main" id="{2835DB23-5CC1-B25B-A6DC-5A496F3B9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613" y="3863238"/>
            <a:ext cx="3226636" cy="322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5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2. Metodi</a:t>
            </a:r>
          </a:p>
        </p:txBody>
      </p:sp>
      <p:sp>
        <p:nvSpPr>
          <p:cNvPr id="3" name="Figura a mano libera: forma 2">
            <a:extLst>
              <a:ext uri="{FF2B5EF4-FFF2-40B4-BE49-F238E27FC236}">
                <a16:creationId xmlns:a16="http://schemas.microsoft.com/office/drawing/2014/main" id="{0419BDB6-1117-855B-A110-B69916A9307E}"/>
              </a:ext>
            </a:extLst>
          </p:cNvPr>
          <p:cNvSpPr/>
          <p:nvPr/>
        </p:nvSpPr>
        <p:spPr>
          <a:xfrm>
            <a:off x="492402" y="1168428"/>
            <a:ext cx="4107176" cy="879627"/>
          </a:xfrm>
          <a:custGeom>
            <a:avLst/>
            <a:gdLst>
              <a:gd name="connsiteX0" fmla="*/ 0 w 5421595"/>
              <a:gd name="connsiteY0" fmla="*/ 0 h 587744"/>
              <a:gd name="connsiteX1" fmla="*/ 5421595 w 5421595"/>
              <a:gd name="connsiteY1" fmla="*/ 0 h 587744"/>
              <a:gd name="connsiteX2" fmla="*/ 5421595 w 5421595"/>
              <a:gd name="connsiteY2" fmla="*/ 587744 h 587744"/>
              <a:gd name="connsiteX3" fmla="*/ 0 w 5421595"/>
              <a:gd name="connsiteY3" fmla="*/ 587744 h 587744"/>
              <a:gd name="connsiteX4" fmla="*/ 0 w 5421595"/>
              <a:gd name="connsiteY4" fmla="*/ 0 h 58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1595" h="587744">
                <a:moveTo>
                  <a:pt x="0" y="0"/>
                </a:moveTo>
                <a:lnTo>
                  <a:pt x="5421595" y="0"/>
                </a:lnTo>
                <a:lnTo>
                  <a:pt x="5421595" y="587744"/>
                </a:lnTo>
                <a:lnTo>
                  <a:pt x="0" y="5877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t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/>
              <a:t>Banca </a:t>
            </a:r>
            <a:r>
              <a:rPr lang="en-US" kern="1200" dirty="0" err="1"/>
              <a:t>dati</a:t>
            </a:r>
            <a:r>
              <a:rPr lang="en-US" kern="1200" dirty="0"/>
              <a:t>: </a:t>
            </a:r>
            <a:r>
              <a:rPr lang="en-US" kern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Browser</a:t>
            </a:r>
            <a:r>
              <a:rPr lang="en-US" kern="1200" dirty="0"/>
              <a:t> Copernicus</a:t>
            </a:r>
          </a:p>
        </p:txBody>
      </p:sp>
      <p:sp>
        <p:nvSpPr>
          <p:cNvPr id="6" name="Connettore diritto 5">
            <a:extLst>
              <a:ext uri="{FF2B5EF4-FFF2-40B4-BE49-F238E27FC236}">
                <a16:creationId xmlns:a16="http://schemas.microsoft.com/office/drawing/2014/main" id="{6E1AD1DD-638C-4419-1AD1-10388401C608}"/>
              </a:ext>
            </a:extLst>
          </p:cNvPr>
          <p:cNvSpPr/>
          <p:nvPr/>
        </p:nvSpPr>
        <p:spPr>
          <a:xfrm>
            <a:off x="430617" y="1732730"/>
            <a:ext cx="3890004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43705467-E72C-1966-EED8-B4D426E72DC7}"/>
              </a:ext>
            </a:extLst>
          </p:cNvPr>
          <p:cNvSpPr/>
          <p:nvPr/>
        </p:nvSpPr>
        <p:spPr>
          <a:xfrm>
            <a:off x="492402" y="1785560"/>
            <a:ext cx="3817067" cy="879627"/>
          </a:xfrm>
          <a:custGeom>
            <a:avLst/>
            <a:gdLst>
              <a:gd name="connsiteX0" fmla="*/ 0 w 5421595"/>
              <a:gd name="connsiteY0" fmla="*/ 0 h 587744"/>
              <a:gd name="connsiteX1" fmla="*/ 5421595 w 5421595"/>
              <a:gd name="connsiteY1" fmla="*/ 0 h 587744"/>
              <a:gd name="connsiteX2" fmla="*/ 5421595 w 5421595"/>
              <a:gd name="connsiteY2" fmla="*/ 587744 h 587744"/>
              <a:gd name="connsiteX3" fmla="*/ 0 w 5421595"/>
              <a:gd name="connsiteY3" fmla="*/ 587744 h 587744"/>
              <a:gd name="connsiteX4" fmla="*/ 0 w 5421595"/>
              <a:gd name="connsiteY4" fmla="*/ 0 h 58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1595" h="587744">
                <a:moveTo>
                  <a:pt x="0" y="0"/>
                </a:moveTo>
                <a:lnTo>
                  <a:pt x="5421595" y="0"/>
                </a:lnTo>
                <a:lnTo>
                  <a:pt x="5421595" y="587744"/>
                </a:lnTo>
                <a:lnTo>
                  <a:pt x="0" y="5877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t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dirty="0" err="1"/>
              <a:t>Elaborazione</a:t>
            </a:r>
            <a:r>
              <a:rPr lang="en-US" dirty="0"/>
              <a:t>: R &amp; R studio</a:t>
            </a:r>
            <a:endParaRPr lang="en-US" kern="1200" dirty="0"/>
          </a:p>
        </p:txBody>
      </p:sp>
      <p:sp>
        <p:nvSpPr>
          <p:cNvPr id="9" name="Connettore diritto 8">
            <a:extLst>
              <a:ext uri="{FF2B5EF4-FFF2-40B4-BE49-F238E27FC236}">
                <a16:creationId xmlns:a16="http://schemas.microsoft.com/office/drawing/2014/main" id="{1D520D75-9009-AE79-B861-17CD90BC6679}"/>
              </a:ext>
            </a:extLst>
          </p:cNvPr>
          <p:cNvSpPr/>
          <p:nvPr/>
        </p:nvSpPr>
        <p:spPr>
          <a:xfrm>
            <a:off x="430617" y="2349862"/>
            <a:ext cx="3890004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C08DFF03-012F-ACE3-AE2D-47ABAB588BF7}"/>
              </a:ext>
            </a:extLst>
          </p:cNvPr>
          <p:cNvSpPr/>
          <p:nvPr/>
        </p:nvSpPr>
        <p:spPr>
          <a:xfrm>
            <a:off x="492402" y="2402691"/>
            <a:ext cx="3817067" cy="879627"/>
          </a:xfrm>
          <a:custGeom>
            <a:avLst/>
            <a:gdLst>
              <a:gd name="connsiteX0" fmla="*/ 0 w 5421595"/>
              <a:gd name="connsiteY0" fmla="*/ 0 h 587744"/>
              <a:gd name="connsiteX1" fmla="*/ 5421595 w 5421595"/>
              <a:gd name="connsiteY1" fmla="*/ 0 h 587744"/>
              <a:gd name="connsiteX2" fmla="*/ 5421595 w 5421595"/>
              <a:gd name="connsiteY2" fmla="*/ 587744 h 587744"/>
              <a:gd name="connsiteX3" fmla="*/ 0 w 5421595"/>
              <a:gd name="connsiteY3" fmla="*/ 587744 h 587744"/>
              <a:gd name="connsiteX4" fmla="*/ 0 w 5421595"/>
              <a:gd name="connsiteY4" fmla="*/ 0 h 58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1595" h="587744">
                <a:moveTo>
                  <a:pt x="0" y="0"/>
                </a:moveTo>
                <a:lnTo>
                  <a:pt x="5421595" y="0"/>
                </a:lnTo>
                <a:lnTo>
                  <a:pt x="5421595" y="587744"/>
                </a:lnTo>
                <a:lnTo>
                  <a:pt x="0" y="5877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t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 err="1"/>
              <a:t>Github</a:t>
            </a:r>
            <a:endParaRPr lang="en-US" kern="1200" dirty="0"/>
          </a:p>
        </p:txBody>
      </p:sp>
      <p:sp>
        <p:nvSpPr>
          <p:cNvPr id="11" name="Connettore diritto 10">
            <a:extLst>
              <a:ext uri="{FF2B5EF4-FFF2-40B4-BE49-F238E27FC236}">
                <a16:creationId xmlns:a16="http://schemas.microsoft.com/office/drawing/2014/main" id="{2C6012E2-8F97-8A2E-D329-AD9F8819BDC3}"/>
              </a:ext>
            </a:extLst>
          </p:cNvPr>
          <p:cNvSpPr/>
          <p:nvPr/>
        </p:nvSpPr>
        <p:spPr>
          <a:xfrm>
            <a:off x="430617" y="2966994"/>
            <a:ext cx="3890004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B69E4FA-8867-5D15-EE77-235BC5F5B65A}"/>
              </a:ext>
            </a:extLst>
          </p:cNvPr>
          <p:cNvGrpSpPr/>
          <p:nvPr/>
        </p:nvGrpSpPr>
        <p:grpSpPr>
          <a:xfrm>
            <a:off x="5806248" y="392545"/>
            <a:ext cx="5874475" cy="5558817"/>
            <a:chOff x="5806248" y="392545"/>
            <a:chExt cx="5874475" cy="5558817"/>
          </a:xfrm>
        </p:grpSpPr>
        <p:pic>
          <p:nvPicPr>
            <p:cNvPr id="5" name="Immagine 4" descr="Immagine che contiene satellite, trasporto, spazio, cielo&#10;&#10;Descrizione generata automaticamente">
              <a:extLst>
                <a:ext uri="{FF2B5EF4-FFF2-40B4-BE49-F238E27FC236}">
                  <a16:creationId xmlns:a16="http://schemas.microsoft.com/office/drawing/2014/main" id="{E8FC6336-DA28-160A-A5EF-16AAE70EBB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62" r="7564"/>
            <a:stretch/>
          </p:blipFill>
          <p:spPr>
            <a:xfrm>
              <a:off x="5806248" y="392545"/>
              <a:ext cx="5712542" cy="5558817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CF1360EE-3B48-BFFE-A409-48BC0A639A65}"/>
                </a:ext>
              </a:extLst>
            </p:cNvPr>
            <p:cNvSpPr txBox="1"/>
            <p:nvPr/>
          </p:nvSpPr>
          <p:spPr>
            <a:xfrm>
              <a:off x="10127226" y="5751307"/>
              <a:ext cx="155349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00" dirty="0">
                  <a:solidFill>
                    <a:schemeClr val="bg1"/>
                  </a:solidFill>
                </a:rPr>
                <a:t>Crediti: https://www.esa.int/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144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STRUTTURA PROGRAMMA:</a:t>
            </a:r>
          </a:p>
          <a:p>
            <a:endParaRPr lang="it-IT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Impostazione del programma + caricare e confrontare le immagini in “falsi colori”;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Calcolare il BAI (indice di area bruciata);</a:t>
            </a:r>
            <a:b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Calcolare il NBR (indice normalizzato di bruciatura);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Creare grafici riassuntivi.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3890004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745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3.1 IMMAGINI FALSI COLORI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3890004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98A5E5A-FFE0-EE9E-BF00-B6A81A9F3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10" y="1491700"/>
            <a:ext cx="10352480" cy="400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9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3.1 IMMAGINI FALSI COLORI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3890004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98A5E5A-FFE0-EE9E-BF00-B6A81A9F3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597" y="1447682"/>
            <a:ext cx="9588455" cy="436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63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3.1 IMMAGINI FALSI COLORI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3890004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10" name="Immagine 9" descr="Immagine che contiene fiore, pianta, papavero&#10;&#10;Descrizione generata automaticamente">
            <a:extLst>
              <a:ext uri="{FF2B5EF4-FFF2-40B4-BE49-F238E27FC236}">
                <a16:creationId xmlns:a16="http://schemas.microsoft.com/office/drawing/2014/main" id="{26F06623-9829-C33E-1BC6-087B114B6F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3" b="16551"/>
          <a:stretch/>
        </p:blipFill>
        <p:spPr>
          <a:xfrm>
            <a:off x="607597" y="1629857"/>
            <a:ext cx="10781128" cy="43405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4011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3.2 CALCOLARE INDICE AREA BRUCIATA (BAI)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4284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44E6DBF-BA1A-04CE-80B7-04A1ACBA2928}"/>
              </a:ext>
            </a:extLst>
          </p:cNvPr>
          <p:cNvSpPr txBox="1"/>
          <p:nvPr/>
        </p:nvSpPr>
        <p:spPr>
          <a:xfrm>
            <a:off x="607596" y="1592826"/>
            <a:ext cx="103750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</a:t>
            </a:r>
            <a:r>
              <a:rPr lang="it-IT" b="1" dirty="0"/>
              <a:t>BAI (indice di area bruciata) </a:t>
            </a:r>
            <a:r>
              <a:rPr lang="it-IT" dirty="0"/>
              <a:t>si basa sulla sottrazione della </a:t>
            </a:r>
            <a:r>
              <a:rPr lang="it-IT" b="1" dirty="0"/>
              <a:t>BANDA 8 </a:t>
            </a:r>
            <a:r>
              <a:rPr lang="it-IT" dirty="0"/>
              <a:t>tra due immagini temporali, per visualizzare un’area bruciata. </a:t>
            </a:r>
          </a:p>
          <a:p>
            <a:endParaRPr lang="it-IT" dirty="0"/>
          </a:p>
          <a:p>
            <a:r>
              <a:rPr lang="it-IT" dirty="0"/>
              <a:t>Questo metodo si basa sulla </a:t>
            </a:r>
            <a:r>
              <a:rPr lang="it-IT" u="sng" dirty="0"/>
              <a:t>differenza di riflettanza </a:t>
            </a:r>
            <a:r>
              <a:rPr lang="it-IT" dirty="0"/>
              <a:t>tra le immagini </a:t>
            </a:r>
            <a:r>
              <a:rPr lang="it-IT" dirty="0" err="1"/>
              <a:t>pre</a:t>
            </a:r>
            <a:r>
              <a:rPr lang="it-IT" dirty="0"/>
              <a:t> e post-incendio. </a:t>
            </a:r>
          </a:p>
          <a:p>
            <a:endParaRPr lang="it-IT" dirty="0"/>
          </a:p>
          <a:p>
            <a:r>
              <a:rPr lang="it-IT" dirty="0"/>
              <a:t>Le aree non bruciate dovrebbero mostrare poca o nessuna differenza, mentre le aree bruciate mostreranno una differenza significativa a causa della perdita di vegetazione.</a:t>
            </a:r>
          </a:p>
        </p:txBody>
      </p:sp>
    </p:spTree>
    <p:extLst>
      <p:ext uri="{BB962C8B-B14F-4D97-AF65-F5344CB8AC3E}">
        <p14:creationId xmlns:p14="http://schemas.microsoft.com/office/powerpoint/2010/main" val="40460817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1676</TotalTime>
  <Words>769</Words>
  <Application>Microsoft Office PowerPoint</Application>
  <PresentationFormat>Widescreen</PresentationFormat>
  <Paragraphs>105</Paragraphs>
  <Slides>31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40" baseType="lpstr">
      <vt:lpstr>-apple-system</vt:lpstr>
      <vt:lpstr>Arial</vt:lpstr>
      <vt:lpstr>Calibri</vt:lpstr>
      <vt:lpstr>Calibri Light</vt:lpstr>
      <vt:lpstr>Cambria Math</vt:lpstr>
      <vt:lpstr>Helvetica Neue</vt:lpstr>
      <vt:lpstr>Roboto</vt:lpstr>
      <vt:lpstr>Times New Roman</vt:lpstr>
      <vt:lpstr>Tema di Office</vt:lpstr>
      <vt:lpstr>STROMBOLI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Indagine evolutiva degli alvei fluviali del Nure e del Baganza</dc:title>
  <dc:creator>Irene Altea De Vincenzo - irene.devincenzo@studio.unibo.it</dc:creator>
  <cp:lastModifiedBy>Irene Altea De Vincenzo - irene.devincenzo@studio.unibo.it</cp:lastModifiedBy>
  <cp:revision>8</cp:revision>
  <dcterms:created xsi:type="dcterms:W3CDTF">2023-01-30T09:24:50Z</dcterms:created>
  <dcterms:modified xsi:type="dcterms:W3CDTF">2024-06-06T07:13:43Z</dcterms:modified>
</cp:coreProperties>
</file>