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80" r:id="rId21"/>
    <p:sldId id="281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60F2ED-92FC-4612-A8F7-2D95D104B182}">
          <p14:sldIdLst>
            <p14:sldId id="256"/>
            <p14:sldId id="257"/>
          </p14:sldIdLst>
        </p14:section>
        <p14:section name="Introduction" id="{03DB653A-88CF-4E4A-8A33-41B193CBA947}">
          <p14:sldIdLst>
            <p14:sldId id="258"/>
            <p14:sldId id="259"/>
            <p14:sldId id="264"/>
            <p14:sldId id="260"/>
            <p14:sldId id="261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7"/>
            <p14:sldId id="278"/>
            <p14:sldId id="279"/>
            <p14:sldId id="280"/>
            <p14:sldId id="28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FDC"/>
    <a:srgbClr val="F4F49E"/>
    <a:srgbClr val="FACFCE"/>
    <a:srgbClr val="CDE6FB"/>
    <a:srgbClr val="A2D1F8"/>
    <a:srgbClr val="F1A7E6"/>
    <a:srgbClr val="F8D4F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outlineViewPr>
    <p:cViewPr>
      <p:scale>
        <a:sx n="33" d="100"/>
        <a:sy n="33" d="100"/>
      </p:scale>
      <p:origin x="0" y="-574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comments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95-47B4-BDDC-A70655651E6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195-47B4-BDDC-A70655651E61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95-47B4-BDDC-A70655651E61}"/>
              </c:ext>
            </c:extLst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5000</c:v>
                </c:pt>
                <c:pt idx="1">
                  <c:v>5000</c:v>
                </c:pt>
                <c:pt idx="2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5-47B4-BDDC-A70655651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843343"/>
        <c:axId val="1417842927"/>
      </c:barChart>
      <c:catAx>
        <c:axId val="141784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842927"/>
        <c:crosses val="autoZero"/>
        <c:auto val="1"/>
        <c:lblAlgn val="ctr"/>
        <c:lblOffset val="100"/>
        <c:noMultiLvlLbl val="0"/>
      </c:catAx>
      <c:valAx>
        <c:axId val="141784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84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65189257905017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042956095590762E-2"/>
          <c:y val="9.2450038478017291E-2"/>
          <c:w val="0.94831900005490721"/>
          <c:h val="0.734368224964104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CC-42A1-8EC6-31916B8853E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3CC-42A1-8EC6-31916B8853E1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CC-42A1-8EC6-31916B8853E1}"/>
              </c:ext>
            </c:extLst>
          </c:dPt>
          <c:dPt>
            <c:idx val="4"/>
            <c:invertIfNegative val="0"/>
            <c:bubble3D val="0"/>
            <c:spPr>
              <a:solidFill>
                <a:srgbClr val="E52FDC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754-4D6E-825F-23421F587519}"/>
              </c:ext>
            </c:extLst>
          </c:dPt>
          <c:cat>
            <c:strRef>
              <c:f>Sheet1!$A$2:$A$6</c:f>
              <c:strCache>
                <c:ptCount val="5"/>
                <c:pt idx="0">
                  <c:v>Multinominal NB</c:v>
                </c:pt>
                <c:pt idx="1">
                  <c:v>Decision Tree</c:v>
                </c:pt>
                <c:pt idx="2">
                  <c:v>Linear SVC</c:v>
                </c:pt>
                <c:pt idx="3">
                  <c:v>KNN</c:v>
                </c:pt>
                <c:pt idx="4">
                  <c:v>Random Forest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75</c:v>
                </c:pt>
                <c:pt idx="1">
                  <c:v>61</c:v>
                </c:pt>
                <c:pt idx="2">
                  <c:v>78</c:v>
                </c:pt>
                <c:pt idx="3">
                  <c:v>73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C-42A1-8EC6-31916B885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5263247"/>
        <c:axId val="1275260335"/>
      </c:barChart>
      <c:catAx>
        <c:axId val="127526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260335"/>
        <c:crosses val="autoZero"/>
        <c:auto val="1"/>
        <c:lblAlgn val="ctr"/>
        <c:lblOffset val="100"/>
        <c:noMultiLvlLbl val="0"/>
      </c:catAx>
      <c:valAx>
        <c:axId val="127526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26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ABD5D-233F-43B5-9686-D4992B3B37FB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9B30DD-0B3E-43DF-9E18-CADA48431E43}">
      <dgm:prSet/>
      <dgm:spPr/>
      <dgm:t>
        <a:bodyPr/>
        <a:lstStyle/>
        <a:p>
          <a:r>
            <a:rPr lang="it-IT"/>
            <a:t>Introduction</a:t>
          </a:r>
          <a:endParaRPr lang="en-US"/>
        </a:p>
      </dgm:t>
    </dgm:pt>
    <dgm:pt modelId="{2FEFF2EA-162F-4072-9579-7B8F0DCA0B67}" type="parTrans" cxnId="{81B19C9C-203D-436F-81A9-56C678E9D932}">
      <dgm:prSet/>
      <dgm:spPr/>
      <dgm:t>
        <a:bodyPr/>
        <a:lstStyle/>
        <a:p>
          <a:endParaRPr lang="en-US"/>
        </a:p>
      </dgm:t>
    </dgm:pt>
    <dgm:pt modelId="{25816486-CBC4-44E9-A2AA-8624976C842C}" type="sibTrans" cxnId="{81B19C9C-203D-436F-81A9-56C678E9D932}">
      <dgm:prSet/>
      <dgm:spPr/>
      <dgm:t>
        <a:bodyPr/>
        <a:lstStyle/>
        <a:p>
          <a:endParaRPr lang="en-US"/>
        </a:p>
      </dgm:t>
    </dgm:pt>
    <dgm:pt modelId="{820CACF2-FE53-4CD2-B473-52407EC50A45}">
      <dgm:prSet/>
      <dgm:spPr/>
      <dgm:t>
        <a:bodyPr/>
        <a:lstStyle/>
        <a:p>
          <a:r>
            <a:rPr lang="it-IT"/>
            <a:t>Sentiment Analysis</a:t>
          </a:r>
          <a:endParaRPr lang="en-US"/>
        </a:p>
      </dgm:t>
    </dgm:pt>
    <dgm:pt modelId="{51C67122-A7A4-4C6A-8D9E-0FC68641411E}" type="parTrans" cxnId="{973D40F9-A514-46A8-84D4-A5609D254343}">
      <dgm:prSet/>
      <dgm:spPr/>
      <dgm:t>
        <a:bodyPr/>
        <a:lstStyle/>
        <a:p>
          <a:endParaRPr lang="en-US"/>
        </a:p>
      </dgm:t>
    </dgm:pt>
    <dgm:pt modelId="{594FEB5A-F81E-484D-9636-DC870B5E7B54}" type="sibTrans" cxnId="{973D40F9-A514-46A8-84D4-A5609D254343}">
      <dgm:prSet/>
      <dgm:spPr/>
      <dgm:t>
        <a:bodyPr/>
        <a:lstStyle/>
        <a:p>
          <a:endParaRPr lang="en-US"/>
        </a:p>
      </dgm:t>
    </dgm:pt>
    <dgm:pt modelId="{C90D6CE6-4237-4C08-9B45-B0416F83B71F}">
      <dgm:prSet/>
      <dgm:spPr/>
      <dgm:t>
        <a:bodyPr/>
        <a:lstStyle/>
        <a:p>
          <a:r>
            <a:rPr lang="it-IT"/>
            <a:t>Keyword extraction</a:t>
          </a:r>
          <a:endParaRPr lang="en-US"/>
        </a:p>
      </dgm:t>
    </dgm:pt>
    <dgm:pt modelId="{2CA4DC70-751F-4495-81CC-6E6CBCA92184}" type="parTrans" cxnId="{0EA6BB4A-F780-41F8-8F2F-F358FE421A4A}">
      <dgm:prSet/>
      <dgm:spPr/>
      <dgm:t>
        <a:bodyPr/>
        <a:lstStyle/>
        <a:p>
          <a:endParaRPr lang="en-US"/>
        </a:p>
      </dgm:t>
    </dgm:pt>
    <dgm:pt modelId="{0A254D6F-198F-46AE-A850-AB9C6207318F}" type="sibTrans" cxnId="{0EA6BB4A-F780-41F8-8F2F-F358FE421A4A}">
      <dgm:prSet/>
      <dgm:spPr/>
      <dgm:t>
        <a:bodyPr/>
        <a:lstStyle/>
        <a:p>
          <a:endParaRPr lang="en-US"/>
        </a:p>
      </dgm:t>
    </dgm:pt>
    <dgm:pt modelId="{F1EFE33E-2A1F-43E1-89C4-DA35AD7E9485}">
      <dgm:prSet/>
      <dgm:spPr/>
      <dgm:t>
        <a:bodyPr/>
        <a:lstStyle/>
        <a:p>
          <a:r>
            <a:rPr lang="it-IT"/>
            <a:t>Conclusions</a:t>
          </a:r>
          <a:endParaRPr lang="en-US"/>
        </a:p>
      </dgm:t>
    </dgm:pt>
    <dgm:pt modelId="{283FC772-D566-4864-BC3F-EBA04023D051}" type="parTrans" cxnId="{4CD067D0-429F-432B-A51B-ED09FABBDC0D}">
      <dgm:prSet/>
      <dgm:spPr/>
      <dgm:t>
        <a:bodyPr/>
        <a:lstStyle/>
        <a:p>
          <a:endParaRPr lang="en-US"/>
        </a:p>
      </dgm:t>
    </dgm:pt>
    <dgm:pt modelId="{97EFECAD-C3B6-45AC-AC89-4179031DFE4C}" type="sibTrans" cxnId="{4CD067D0-429F-432B-A51B-ED09FABBDC0D}">
      <dgm:prSet/>
      <dgm:spPr/>
      <dgm:t>
        <a:bodyPr/>
        <a:lstStyle/>
        <a:p>
          <a:endParaRPr lang="en-US"/>
        </a:p>
      </dgm:t>
    </dgm:pt>
    <dgm:pt modelId="{FFD55E61-733F-42A5-B6E3-D6884D58046E}" type="pres">
      <dgm:prSet presAssocID="{52BABD5D-233F-43B5-9686-D4992B3B37FB}" presName="linear" presStyleCnt="0">
        <dgm:presLayoutVars>
          <dgm:dir/>
          <dgm:animLvl val="lvl"/>
          <dgm:resizeHandles val="exact"/>
        </dgm:presLayoutVars>
      </dgm:prSet>
      <dgm:spPr/>
    </dgm:pt>
    <dgm:pt modelId="{7BECA1C3-7D4C-432C-ADFE-1DDDB3FFF5D8}" type="pres">
      <dgm:prSet presAssocID="{DD9B30DD-0B3E-43DF-9E18-CADA48431E43}" presName="parentLin" presStyleCnt="0"/>
      <dgm:spPr/>
    </dgm:pt>
    <dgm:pt modelId="{78329A29-BDCB-4744-B778-2DDC2B1CDF47}" type="pres">
      <dgm:prSet presAssocID="{DD9B30DD-0B3E-43DF-9E18-CADA48431E43}" presName="parentLeftMargin" presStyleLbl="node1" presStyleIdx="0" presStyleCnt="4"/>
      <dgm:spPr/>
    </dgm:pt>
    <dgm:pt modelId="{CD4DB264-A4E7-4F9F-B725-E3D6FBA50E8F}" type="pres">
      <dgm:prSet presAssocID="{DD9B30DD-0B3E-43DF-9E18-CADA48431E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7A5D74-CF84-41C7-8BE2-9D66F423409E}" type="pres">
      <dgm:prSet presAssocID="{DD9B30DD-0B3E-43DF-9E18-CADA48431E43}" presName="negativeSpace" presStyleCnt="0"/>
      <dgm:spPr/>
    </dgm:pt>
    <dgm:pt modelId="{89F5FDF3-61FD-41D8-A9C8-850112C6635D}" type="pres">
      <dgm:prSet presAssocID="{DD9B30DD-0B3E-43DF-9E18-CADA48431E43}" presName="childText" presStyleLbl="conFgAcc1" presStyleIdx="0" presStyleCnt="4">
        <dgm:presLayoutVars>
          <dgm:bulletEnabled val="1"/>
        </dgm:presLayoutVars>
      </dgm:prSet>
      <dgm:spPr/>
    </dgm:pt>
    <dgm:pt modelId="{468087CD-805F-4209-B97A-D690A3B04C82}" type="pres">
      <dgm:prSet presAssocID="{25816486-CBC4-44E9-A2AA-8624976C842C}" presName="spaceBetweenRectangles" presStyleCnt="0"/>
      <dgm:spPr/>
    </dgm:pt>
    <dgm:pt modelId="{38757EC0-3B87-45DC-B573-BD6735FCCA90}" type="pres">
      <dgm:prSet presAssocID="{820CACF2-FE53-4CD2-B473-52407EC50A45}" presName="parentLin" presStyleCnt="0"/>
      <dgm:spPr/>
    </dgm:pt>
    <dgm:pt modelId="{06C19BB8-C284-4782-9396-994803BB7453}" type="pres">
      <dgm:prSet presAssocID="{820CACF2-FE53-4CD2-B473-52407EC50A45}" presName="parentLeftMargin" presStyleLbl="node1" presStyleIdx="0" presStyleCnt="4"/>
      <dgm:spPr/>
    </dgm:pt>
    <dgm:pt modelId="{01139C9E-A287-4A93-B2E6-FC34ADA799F2}" type="pres">
      <dgm:prSet presAssocID="{820CACF2-FE53-4CD2-B473-52407EC50A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90C44C-0101-4442-BBCB-BA2DB7360E5C}" type="pres">
      <dgm:prSet presAssocID="{820CACF2-FE53-4CD2-B473-52407EC50A45}" presName="negativeSpace" presStyleCnt="0"/>
      <dgm:spPr/>
    </dgm:pt>
    <dgm:pt modelId="{6E67BE13-07ED-4BEC-8900-3D82129C67E3}" type="pres">
      <dgm:prSet presAssocID="{820CACF2-FE53-4CD2-B473-52407EC50A45}" presName="childText" presStyleLbl="conFgAcc1" presStyleIdx="1" presStyleCnt="4">
        <dgm:presLayoutVars>
          <dgm:bulletEnabled val="1"/>
        </dgm:presLayoutVars>
      </dgm:prSet>
      <dgm:spPr/>
    </dgm:pt>
    <dgm:pt modelId="{6886467F-8E44-4BBD-A0B2-72BB60B246E5}" type="pres">
      <dgm:prSet presAssocID="{594FEB5A-F81E-484D-9636-DC870B5E7B54}" presName="spaceBetweenRectangles" presStyleCnt="0"/>
      <dgm:spPr/>
    </dgm:pt>
    <dgm:pt modelId="{AD9CD6AC-1AAF-41AA-BDAC-5E7460B20EBC}" type="pres">
      <dgm:prSet presAssocID="{C90D6CE6-4237-4C08-9B45-B0416F83B71F}" presName="parentLin" presStyleCnt="0"/>
      <dgm:spPr/>
    </dgm:pt>
    <dgm:pt modelId="{A0E736F6-4E65-4646-A190-14D92634D00E}" type="pres">
      <dgm:prSet presAssocID="{C90D6CE6-4237-4C08-9B45-B0416F83B71F}" presName="parentLeftMargin" presStyleLbl="node1" presStyleIdx="1" presStyleCnt="4"/>
      <dgm:spPr/>
    </dgm:pt>
    <dgm:pt modelId="{8719934C-CEBA-4D30-90E4-67BECCA0418C}" type="pres">
      <dgm:prSet presAssocID="{C90D6CE6-4237-4C08-9B45-B0416F83B7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8F6BB6-1E64-4F60-A82F-2DBD9437B560}" type="pres">
      <dgm:prSet presAssocID="{C90D6CE6-4237-4C08-9B45-B0416F83B71F}" presName="negativeSpace" presStyleCnt="0"/>
      <dgm:spPr/>
    </dgm:pt>
    <dgm:pt modelId="{00C6E3CC-66C9-4DD8-BB14-EB6DF90C32EC}" type="pres">
      <dgm:prSet presAssocID="{C90D6CE6-4237-4C08-9B45-B0416F83B71F}" presName="childText" presStyleLbl="conFgAcc1" presStyleIdx="2" presStyleCnt="4">
        <dgm:presLayoutVars>
          <dgm:bulletEnabled val="1"/>
        </dgm:presLayoutVars>
      </dgm:prSet>
      <dgm:spPr/>
    </dgm:pt>
    <dgm:pt modelId="{7F4AAFFB-E96A-42F5-AD20-4EC1FF75DC98}" type="pres">
      <dgm:prSet presAssocID="{0A254D6F-198F-46AE-A850-AB9C6207318F}" presName="spaceBetweenRectangles" presStyleCnt="0"/>
      <dgm:spPr/>
    </dgm:pt>
    <dgm:pt modelId="{32B53BB7-8435-4716-9BFF-CD88DF648A5A}" type="pres">
      <dgm:prSet presAssocID="{F1EFE33E-2A1F-43E1-89C4-DA35AD7E9485}" presName="parentLin" presStyleCnt="0"/>
      <dgm:spPr/>
    </dgm:pt>
    <dgm:pt modelId="{A1470BE7-9C38-45BF-8DC6-571A90983CB3}" type="pres">
      <dgm:prSet presAssocID="{F1EFE33E-2A1F-43E1-89C4-DA35AD7E9485}" presName="parentLeftMargin" presStyleLbl="node1" presStyleIdx="2" presStyleCnt="4"/>
      <dgm:spPr/>
    </dgm:pt>
    <dgm:pt modelId="{0DD75576-F20A-4C51-859C-E28F30768F43}" type="pres">
      <dgm:prSet presAssocID="{F1EFE33E-2A1F-43E1-89C4-DA35AD7E94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6C7967-55AD-4B74-A29E-2C92371C6076}" type="pres">
      <dgm:prSet presAssocID="{F1EFE33E-2A1F-43E1-89C4-DA35AD7E9485}" presName="negativeSpace" presStyleCnt="0"/>
      <dgm:spPr/>
    </dgm:pt>
    <dgm:pt modelId="{BC40EB1B-AE46-41D1-B3DC-29C0043D257B}" type="pres">
      <dgm:prSet presAssocID="{F1EFE33E-2A1F-43E1-89C4-DA35AD7E948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B8CC91A-4396-43AA-B250-1B7C3E2004EE}" type="presOf" srcId="{C90D6CE6-4237-4C08-9B45-B0416F83B71F}" destId="{8719934C-CEBA-4D30-90E4-67BECCA0418C}" srcOrd="1" destOrd="0" presId="urn:microsoft.com/office/officeart/2005/8/layout/list1"/>
    <dgm:cxn modelId="{DE38DB48-D977-4C4E-B514-0706E8F34B78}" type="presOf" srcId="{F1EFE33E-2A1F-43E1-89C4-DA35AD7E9485}" destId="{A1470BE7-9C38-45BF-8DC6-571A90983CB3}" srcOrd="0" destOrd="0" presId="urn:microsoft.com/office/officeart/2005/8/layout/list1"/>
    <dgm:cxn modelId="{77913E49-B027-460B-88B2-911D9BC4EE59}" type="presOf" srcId="{C90D6CE6-4237-4C08-9B45-B0416F83B71F}" destId="{A0E736F6-4E65-4646-A190-14D92634D00E}" srcOrd="0" destOrd="0" presId="urn:microsoft.com/office/officeart/2005/8/layout/list1"/>
    <dgm:cxn modelId="{0EA6BB4A-F780-41F8-8F2F-F358FE421A4A}" srcId="{52BABD5D-233F-43B5-9686-D4992B3B37FB}" destId="{C90D6CE6-4237-4C08-9B45-B0416F83B71F}" srcOrd="2" destOrd="0" parTransId="{2CA4DC70-751F-4495-81CC-6E6CBCA92184}" sibTransId="{0A254D6F-198F-46AE-A850-AB9C6207318F}"/>
    <dgm:cxn modelId="{9B87727E-7F93-4CBC-8FF2-4D500553E30D}" type="presOf" srcId="{52BABD5D-233F-43B5-9686-D4992B3B37FB}" destId="{FFD55E61-733F-42A5-B6E3-D6884D58046E}" srcOrd="0" destOrd="0" presId="urn:microsoft.com/office/officeart/2005/8/layout/list1"/>
    <dgm:cxn modelId="{81B19C9C-203D-436F-81A9-56C678E9D932}" srcId="{52BABD5D-233F-43B5-9686-D4992B3B37FB}" destId="{DD9B30DD-0B3E-43DF-9E18-CADA48431E43}" srcOrd="0" destOrd="0" parTransId="{2FEFF2EA-162F-4072-9579-7B8F0DCA0B67}" sibTransId="{25816486-CBC4-44E9-A2AA-8624976C842C}"/>
    <dgm:cxn modelId="{7DC465CB-588F-4DCD-BF10-518772B00BCD}" type="presOf" srcId="{DD9B30DD-0B3E-43DF-9E18-CADA48431E43}" destId="{CD4DB264-A4E7-4F9F-B725-E3D6FBA50E8F}" srcOrd="1" destOrd="0" presId="urn:microsoft.com/office/officeart/2005/8/layout/list1"/>
    <dgm:cxn modelId="{4CD067D0-429F-432B-A51B-ED09FABBDC0D}" srcId="{52BABD5D-233F-43B5-9686-D4992B3B37FB}" destId="{F1EFE33E-2A1F-43E1-89C4-DA35AD7E9485}" srcOrd="3" destOrd="0" parTransId="{283FC772-D566-4864-BC3F-EBA04023D051}" sibTransId="{97EFECAD-C3B6-45AC-AC89-4179031DFE4C}"/>
    <dgm:cxn modelId="{16704DD0-6603-48D4-BF6D-4185B1716197}" type="presOf" srcId="{820CACF2-FE53-4CD2-B473-52407EC50A45}" destId="{06C19BB8-C284-4782-9396-994803BB7453}" srcOrd="0" destOrd="0" presId="urn:microsoft.com/office/officeart/2005/8/layout/list1"/>
    <dgm:cxn modelId="{F1031CD8-19E4-41C3-B7C4-91F249151934}" type="presOf" srcId="{F1EFE33E-2A1F-43E1-89C4-DA35AD7E9485}" destId="{0DD75576-F20A-4C51-859C-E28F30768F43}" srcOrd="1" destOrd="0" presId="urn:microsoft.com/office/officeart/2005/8/layout/list1"/>
    <dgm:cxn modelId="{51833EF3-8BE5-4DE9-B904-F771F5F82D3F}" type="presOf" srcId="{820CACF2-FE53-4CD2-B473-52407EC50A45}" destId="{01139C9E-A287-4A93-B2E6-FC34ADA799F2}" srcOrd="1" destOrd="0" presId="urn:microsoft.com/office/officeart/2005/8/layout/list1"/>
    <dgm:cxn modelId="{58C974F4-6D83-45D3-96C3-3E8BDCD65D3E}" type="presOf" srcId="{DD9B30DD-0B3E-43DF-9E18-CADA48431E43}" destId="{78329A29-BDCB-4744-B778-2DDC2B1CDF47}" srcOrd="0" destOrd="0" presId="urn:microsoft.com/office/officeart/2005/8/layout/list1"/>
    <dgm:cxn modelId="{973D40F9-A514-46A8-84D4-A5609D254343}" srcId="{52BABD5D-233F-43B5-9686-D4992B3B37FB}" destId="{820CACF2-FE53-4CD2-B473-52407EC50A45}" srcOrd="1" destOrd="0" parTransId="{51C67122-A7A4-4C6A-8D9E-0FC68641411E}" sibTransId="{594FEB5A-F81E-484D-9636-DC870B5E7B54}"/>
    <dgm:cxn modelId="{3CC1C0C5-4C15-4A56-A6AA-B7D88F358961}" type="presParOf" srcId="{FFD55E61-733F-42A5-B6E3-D6884D58046E}" destId="{7BECA1C3-7D4C-432C-ADFE-1DDDB3FFF5D8}" srcOrd="0" destOrd="0" presId="urn:microsoft.com/office/officeart/2005/8/layout/list1"/>
    <dgm:cxn modelId="{6DCFD659-252B-4D70-BBFC-A21F1D0E7039}" type="presParOf" srcId="{7BECA1C3-7D4C-432C-ADFE-1DDDB3FFF5D8}" destId="{78329A29-BDCB-4744-B778-2DDC2B1CDF47}" srcOrd="0" destOrd="0" presId="urn:microsoft.com/office/officeart/2005/8/layout/list1"/>
    <dgm:cxn modelId="{999C9FAA-CB38-4141-B2DA-B24724CF6576}" type="presParOf" srcId="{7BECA1C3-7D4C-432C-ADFE-1DDDB3FFF5D8}" destId="{CD4DB264-A4E7-4F9F-B725-E3D6FBA50E8F}" srcOrd="1" destOrd="0" presId="urn:microsoft.com/office/officeart/2005/8/layout/list1"/>
    <dgm:cxn modelId="{2EB1E015-60C9-49C4-84C2-5519A2A8582F}" type="presParOf" srcId="{FFD55E61-733F-42A5-B6E3-D6884D58046E}" destId="{D17A5D74-CF84-41C7-8BE2-9D66F423409E}" srcOrd="1" destOrd="0" presId="urn:microsoft.com/office/officeart/2005/8/layout/list1"/>
    <dgm:cxn modelId="{3E94FCB8-E94B-41A3-9595-08E2C888A152}" type="presParOf" srcId="{FFD55E61-733F-42A5-B6E3-D6884D58046E}" destId="{89F5FDF3-61FD-41D8-A9C8-850112C6635D}" srcOrd="2" destOrd="0" presId="urn:microsoft.com/office/officeart/2005/8/layout/list1"/>
    <dgm:cxn modelId="{C77B9EE9-3F0D-4DBB-9E0C-5CD63E58A43E}" type="presParOf" srcId="{FFD55E61-733F-42A5-B6E3-D6884D58046E}" destId="{468087CD-805F-4209-B97A-D690A3B04C82}" srcOrd="3" destOrd="0" presId="urn:microsoft.com/office/officeart/2005/8/layout/list1"/>
    <dgm:cxn modelId="{9967B195-C513-42EB-8C97-161FF404075B}" type="presParOf" srcId="{FFD55E61-733F-42A5-B6E3-D6884D58046E}" destId="{38757EC0-3B87-45DC-B573-BD6735FCCA90}" srcOrd="4" destOrd="0" presId="urn:microsoft.com/office/officeart/2005/8/layout/list1"/>
    <dgm:cxn modelId="{2F864B83-4815-4F2B-9458-7BF0A47B257A}" type="presParOf" srcId="{38757EC0-3B87-45DC-B573-BD6735FCCA90}" destId="{06C19BB8-C284-4782-9396-994803BB7453}" srcOrd="0" destOrd="0" presId="urn:microsoft.com/office/officeart/2005/8/layout/list1"/>
    <dgm:cxn modelId="{A5712489-4DD7-4775-80BB-938A1EBAAD78}" type="presParOf" srcId="{38757EC0-3B87-45DC-B573-BD6735FCCA90}" destId="{01139C9E-A287-4A93-B2E6-FC34ADA799F2}" srcOrd="1" destOrd="0" presId="urn:microsoft.com/office/officeart/2005/8/layout/list1"/>
    <dgm:cxn modelId="{57D7015E-D3BC-4A80-891F-A8368F9ABC58}" type="presParOf" srcId="{FFD55E61-733F-42A5-B6E3-D6884D58046E}" destId="{D590C44C-0101-4442-BBCB-BA2DB7360E5C}" srcOrd="5" destOrd="0" presId="urn:microsoft.com/office/officeart/2005/8/layout/list1"/>
    <dgm:cxn modelId="{D9810A84-8C4A-4788-9973-0440648F1475}" type="presParOf" srcId="{FFD55E61-733F-42A5-B6E3-D6884D58046E}" destId="{6E67BE13-07ED-4BEC-8900-3D82129C67E3}" srcOrd="6" destOrd="0" presId="urn:microsoft.com/office/officeart/2005/8/layout/list1"/>
    <dgm:cxn modelId="{7424E1BC-986D-409A-83E4-8B7CDE7DCD4B}" type="presParOf" srcId="{FFD55E61-733F-42A5-B6E3-D6884D58046E}" destId="{6886467F-8E44-4BBD-A0B2-72BB60B246E5}" srcOrd="7" destOrd="0" presId="urn:microsoft.com/office/officeart/2005/8/layout/list1"/>
    <dgm:cxn modelId="{87B69FEF-EA34-4DE7-BE63-8A4CA09DAF49}" type="presParOf" srcId="{FFD55E61-733F-42A5-B6E3-D6884D58046E}" destId="{AD9CD6AC-1AAF-41AA-BDAC-5E7460B20EBC}" srcOrd="8" destOrd="0" presId="urn:microsoft.com/office/officeart/2005/8/layout/list1"/>
    <dgm:cxn modelId="{A59274C5-D53B-4AD6-8AE2-74B1C0110240}" type="presParOf" srcId="{AD9CD6AC-1AAF-41AA-BDAC-5E7460B20EBC}" destId="{A0E736F6-4E65-4646-A190-14D92634D00E}" srcOrd="0" destOrd="0" presId="urn:microsoft.com/office/officeart/2005/8/layout/list1"/>
    <dgm:cxn modelId="{C70B6DC1-C0D9-4752-9310-314C8C1D0FCE}" type="presParOf" srcId="{AD9CD6AC-1AAF-41AA-BDAC-5E7460B20EBC}" destId="{8719934C-CEBA-4D30-90E4-67BECCA0418C}" srcOrd="1" destOrd="0" presId="urn:microsoft.com/office/officeart/2005/8/layout/list1"/>
    <dgm:cxn modelId="{F072D77B-2D12-49A6-A1D8-C8AE4182813B}" type="presParOf" srcId="{FFD55E61-733F-42A5-B6E3-D6884D58046E}" destId="{9D8F6BB6-1E64-4F60-A82F-2DBD9437B560}" srcOrd="9" destOrd="0" presId="urn:microsoft.com/office/officeart/2005/8/layout/list1"/>
    <dgm:cxn modelId="{0831C515-E7BD-4D77-AFC7-AC57C2DF3EC0}" type="presParOf" srcId="{FFD55E61-733F-42A5-B6E3-D6884D58046E}" destId="{00C6E3CC-66C9-4DD8-BB14-EB6DF90C32EC}" srcOrd="10" destOrd="0" presId="urn:microsoft.com/office/officeart/2005/8/layout/list1"/>
    <dgm:cxn modelId="{0AFDE3DB-034F-4FA4-B8CF-ECF78555C75F}" type="presParOf" srcId="{FFD55E61-733F-42A5-B6E3-D6884D58046E}" destId="{7F4AAFFB-E96A-42F5-AD20-4EC1FF75DC98}" srcOrd="11" destOrd="0" presId="urn:microsoft.com/office/officeart/2005/8/layout/list1"/>
    <dgm:cxn modelId="{5CC3B180-149C-470D-8285-006310CEC772}" type="presParOf" srcId="{FFD55E61-733F-42A5-B6E3-D6884D58046E}" destId="{32B53BB7-8435-4716-9BFF-CD88DF648A5A}" srcOrd="12" destOrd="0" presId="urn:microsoft.com/office/officeart/2005/8/layout/list1"/>
    <dgm:cxn modelId="{AE24188F-8413-444F-AAAC-60448F2B3E9B}" type="presParOf" srcId="{32B53BB7-8435-4716-9BFF-CD88DF648A5A}" destId="{A1470BE7-9C38-45BF-8DC6-571A90983CB3}" srcOrd="0" destOrd="0" presId="urn:microsoft.com/office/officeart/2005/8/layout/list1"/>
    <dgm:cxn modelId="{BDA1F65B-B724-440F-9407-3FF5AD3CE82C}" type="presParOf" srcId="{32B53BB7-8435-4716-9BFF-CD88DF648A5A}" destId="{0DD75576-F20A-4C51-859C-E28F30768F43}" srcOrd="1" destOrd="0" presId="urn:microsoft.com/office/officeart/2005/8/layout/list1"/>
    <dgm:cxn modelId="{FAAEC936-8706-4899-A6A3-58BF608BA397}" type="presParOf" srcId="{FFD55E61-733F-42A5-B6E3-D6884D58046E}" destId="{366C7967-55AD-4B74-A29E-2C92371C6076}" srcOrd="13" destOrd="0" presId="urn:microsoft.com/office/officeart/2005/8/layout/list1"/>
    <dgm:cxn modelId="{C9BAE543-7803-48BA-B9AE-AC7E305F7C20}" type="presParOf" srcId="{FFD55E61-733F-42A5-B6E3-D6884D58046E}" destId="{BC40EB1B-AE46-41D1-B3DC-29C0043D257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5FDF3-61FD-41D8-A9C8-850112C6635D}">
      <dsp:nvSpPr>
        <dsp:cNvPr id="0" name=""/>
        <dsp:cNvSpPr/>
      </dsp:nvSpPr>
      <dsp:spPr>
        <a:xfrm>
          <a:off x="0" y="43851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B264-A4E7-4F9F-B725-E3D6FBA50E8F}">
      <dsp:nvSpPr>
        <dsp:cNvPr id="0" name=""/>
        <dsp:cNvSpPr/>
      </dsp:nvSpPr>
      <dsp:spPr>
        <a:xfrm>
          <a:off x="331440" y="2523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Introduction</a:t>
          </a:r>
          <a:endParaRPr lang="en-US" sz="2800" kern="1200"/>
        </a:p>
      </dsp:txBody>
      <dsp:txXfrm>
        <a:off x="371789" y="65579"/>
        <a:ext cx="4559464" cy="745862"/>
      </dsp:txXfrm>
    </dsp:sp>
    <dsp:sp modelId="{6E67BE13-07ED-4BEC-8900-3D82129C67E3}">
      <dsp:nvSpPr>
        <dsp:cNvPr id="0" name=""/>
        <dsp:cNvSpPr/>
      </dsp:nvSpPr>
      <dsp:spPr>
        <a:xfrm>
          <a:off x="0" y="170859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39C9E-A287-4A93-B2E6-FC34ADA799F2}">
      <dsp:nvSpPr>
        <dsp:cNvPr id="0" name=""/>
        <dsp:cNvSpPr/>
      </dsp:nvSpPr>
      <dsp:spPr>
        <a:xfrm>
          <a:off x="331440" y="1295310"/>
          <a:ext cx="4640162" cy="826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Sentiment Analysis</a:t>
          </a:r>
          <a:endParaRPr lang="en-US" sz="2800" kern="1200"/>
        </a:p>
      </dsp:txBody>
      <dsp:txXfrm>
        <a:off x="371789" y="1335659"/>
        <a:ext cx="4559464" cy="745862"/>
      </dsp:txXfrm>
    </dsp:sp>
    <dsp:sp modelId="{00C6E3CC-66C9-4DD8-BB14-EB6DF90C32EC}">
      <dsp:nvSpPr>
        <dsp:cNvPr id="0" name=""/>
        <dsp:cNvSpPr/>
      </dsp:nvSpPr>
      <dsp:spPr>
        <a:xfrm>
          <a:off x="0" y="297867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9934C-CEBA-4D30-90E4-67BECCA0418C}">
      <dsp:nvSpPr>
        <dsp:cNvPr id="0" name=""/>
        <dsp:cNvSpPr/>
      </dsp:nvSpPr>
      <dsp:spPr>
        <a:xfrm>
          <a:off x="331440" y="2565390"/>
          <a:ext cx="4640162" cy="8265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Keyword extraction</a:t>
          </a:r>
          <a:endParaRPr lang="en-US" sz="2800" kern="1200"/>
        </a:p>
      </dsp:txBody>
      <dsp:txXfrm>
        <a:off x="371789" y="2605739"/>
        <a:ext cx="4559464" cy="745862"/>
      </dsp:txXfrm>
    </dsp:sp>
    <dsp:sp modelId="{BC40EB1B-AE46-41D1-B3DC-29C0043D257B}">
      <dsp:nvSpPr>
        <dsp:cNvPr id="0" name=""/>
        <dsp:cNvSpPr/>
      </dsp:nvSpPr>
      <dsp:spPr>
        <a:xfrm>
          <a:off x="0" y="424875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75576-F20A-4C51-859C-E28F30768F43}">
      <dsp:nvSpPr>
        <dsp:cNvPr id="0" name=""/>
        <dsp:cNvSpPr/>
      </dsp:nvSpPr>
      <dsp:spPr>
        <a:xfrm>
          <a:off x="331440" y="3835470"/>
          <a:ext cx="4640162" cy="826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Conclusions</a:t>
          </a:r>
          <a:endParaRPr lang="en-US" sz="2800" kern="1200"/>
        </a:p>
      </dsp:txBody>
      <dsp:txXfrm>
        <a:off x="371789" y="3875819"/>
        <a:ext cx="4559464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8D4C-D591-43F6-B85F-F959F1BE9FAA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B7BE-6491-43C2-8E0D-3C358C098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68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8B7BE-6491-43C2-8E0D-3C358C09823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5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98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28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6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3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6941BFE-6A37-B915-75DE-A5EF377AF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3" r="9869" b="539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97F4E-1DF6-0AA7-1FB4-B81F3E35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385" y="2576051"/>
            <a:ext cx="4401626" cy="12900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Mobile Phone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1D6BF-AE26-3059-C681-F45AEF6F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4136982" cy="5309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Business and Project Management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2021-2022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6D56-FBC0-BCFF-2BE0-283B5671C685}"/>
              </a:ext>
            </a:extLst>
          </p:cNvPr>
          <p:cNvSpPr txBox="1"/>
          <p:nvPr/>
        </p:nvSpPr>
        <p:spPr>
          <a:xfrm>
            <a:off x="4788159" y="5843638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Irene Cantini</a:t>
            </a:r>
          </a:p>
          <a:p>
            <a:r>
              <a:rPr lang="it-IT" dirty="0"/>
              <a:t>Elisa De Filomeno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8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B9B4-85C8-0658-E429-3DA874C1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" y="393291"/>
            <a:ext cx="8937578" cy="658761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Training Set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74EE-FDB1-FF3C-5414-2E6A5DD7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87" y="1514168"/>
            <a:ext cx="4461718" cy="46743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3"/>
              </a:buClr>
            </a:pPr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Attribute selected: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badi" panose="020B0604020104020204" pitchFamily="34" charset="0"/>
              </a:rPr>
              <a:t>Reviews -&gt; containing the text of the comments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badi" panose="020B0604020104020204" pitchFamily="34" charset="0"/>
              </a:rPr>
              <a:t>Rating -&gt; </a:t>
            </a: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score from 1 to 5, establishing a ground truth</a:t>
            </a:r>
          </a:p>
          <a:p>
            <a:pPr marL="342900" lvl="1" indent="-342900">
              <a:lnSpc>
                <a:spcPct val="90000"/>
              </a:lnSpc>
              <a:buClr>
                <a:schemeClr val="accent3"/>
              </a:buClr>
            </a:pPr>
            <a:endParaRPr lang="en-GB" sz="1800" dirty="0"/>
          </a:p>
          <a:p>
            <a:pPr>
              <a:lnSpc>
                <a:spcPct val="90000"/>
              </a:lnSpc>
              <a:buClr>
                <a:schemeClr val="accent3"/>
              </a:buClr>
            </a:pP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15000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comments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labelled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Rating = 1  negative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comment</a:t>
            </a:r>
            <a:endParaRPr lang="it-IT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Rating = 3 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neutral</a:t>
            </a: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comment</a:t>
            </a: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Rating = 5  positive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comment</a:t>
            </a:r>
            <a:endParaRPr lang="it-IT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dirty="0"/>
              <a:t>	</a:t>
            </a:r>
          </a:p>
          <a:p>
            <a:pPr>
              <a:lnSpc>
                <a:spcPct val="90000"/>
              </a:lnSpc>
              <a:buClr>
                <a:schemeClr val="accent3"/>
              </a:buClr>
            </a:pP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Balanced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training set, 5000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instances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for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each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class</a:t>
            </a:r>
          </a:p>
          <a:p>
            <a:pPr>
              <a:lnSpc>
                <a:spcPct val="90000"/>
              </a:lnSpc>
            </a:pPr>
            <a:endParaRPr lang="it-IT" sz="15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4F0A91-2EB7-D398-8A1A-E9CF256DD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586129"/>
              </p:ext>
            </p:extLst>
          </p:nvPr>
        </p:nvGraphicFramePr>
        <p:xfrm>
          <a:off x="5291365" y="2149499"/>
          <a:ext cx="4204989" cy="3750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76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5E57-0F36-A5A5-D32B-5FF8C70A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33" y="164491"/>
            <a:ext cx="8596668" cy="707950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Text </a:t>
            </a:r>
            <a:r>
              <a:rPr lang="it-IT" dirty="0" err="1">
                <a:solidFill>
                  <a:schemeClr val="accent3"/>
                </a:solidFill>
              </a:rPr>
              <a:t>Elaboration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C2311-9B72-E8BB-2690-BF4D00AD8407}"/>
              </a:ext>
            </a:extLst>
          </p:cNvPr>
          <p:cNvSpPr/>
          <p:nvPr/>
        </p:nvSpPr>
        <p:spPr>
          <a:xfrm>
            <a:off x="433591" y="1705707"/>
            <a:ext cx="2434823" cy="914400"/>
          </a:xfrm>
          <a:prstGeom prst="ellipse">
            <a:avLst/>
          </a:prstGeom>
          <a:solidFill>
            <a:srgbClr val="F8D4F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Tokenization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4FDB4-2364-F935-7F80-92EE80D91D3E}"/>
              </a:ext>
            </a:extLst>
          </p:cNvPr>
          <p:cNvSpPr/>
          <p:nvPr/>
        </p:nvSpPr>
        <p:spPr>
          <a:xfrm>
            <a:off x="2397825" y="2806044"/>
            <a:ext cx="2621135" cy="914400"/>
          </a:xfrm>
          <a:prstGeom prst="ellipse">
            <a:avLst/>
          </a:prstGeom>
          <a:solidFill>
            <a:srgbClr val="F4F49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chemeClr val="tx1"/>
                </a:solidFill>
                <a:latin typeface="Abadi" panose="020B0604020104020204" pitchFamily="34" charset="0"/>
              </a:rPr>
              <a:t>Stop-words filtering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42241D-EFBF-235F-F3DB-D03FB62B3CA3}"/>
              </a:ext>
            </a:extLst>
          </p:cNvPr>
          <p:cNvSpPr/>
          <p:nvPr/>
        </p:nvSpPr>
        <p:spPr>
          <a:xfrm>
            <a:off x="4384460" y="4004407"/>
            <a:ext cx="2728113" cy="914400"/>
          </a:xfrm>
          <a:prstGeom prst="ellipse">
            <a:avLst/>
          </a:prstGeom>
          <a:solidFill>
            <a:srgbClr val="CDE6FB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Lemmatization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926D59-E9EB-546E-321E-8C6C65846B77}"/>
              </a:ext>
            </a:extLst>
          </p:cNvPr>
          <p:cNvSpPr/>
          <p:nvPr/>
        </p:nvSpPr>
        <p:spPr>
          <a:xfrm>
            <a:off x="6529787" y="5186491"/>
            <a:ext cx="2621048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chemeClr val="tx1"/>
                </a:solidFill>
                <a:latin typeface="Abadi" panose="020B0604020104020204" pitchFamily="34" charset="0"/>
              </a:rPr>
              <a:t>Token filtering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66D68DED-055B-7F92-BE30-72275889960C}"/>
              </a:ext>
            </a:extLst>
          </p:cNvPr>
          <p:cNvSpPr/>
          <p:nvPr/>
        </p:nvSpPr>
        <p:spPr>
          <a:xfrm rot="5400000">
            <a:off x="1590910" y="2745354"/>
            <a:ext cx="743737" cy="623556"/>
          </a:xfrm>
          <a:prstGeom prst="bentUpArrow">
            <a:avLst/>
          </a:prstGeom>
          <a:solidFill>
            <a:srgbClr val="F1A7E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CBCC2670-81A9-C456-89B1-FF6E2627EDF9}"/>
              </a:ext>
            </a:extLst>
          </p:cNvPr>
          <p:cNvSpPr/>
          <p:nvPr/>
        </p:nvSpPr>
        <p:spPr>
          <a:xfrm rot="5400000">
            <a:off x="3568650" y="3898145"/>
            <a:ext cx="743737" cy="623556"/>
          </a:xfrm>
          <a:prstGeom prst="bentUpArrow">
            <a:avLst/>
          </a:prstGeom>
          <a:solidFill>
            <a:srgbClr val="F4F49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704DADD-E8B3-1285-5FD7-69BF2E297D01}"/>
              </a:ext>
            </a:extLst>
          </p:cNvPr>
          <p:cNvSpPr/>
          <p:nvPr/>
        </p:nvSpPr>
        <p:spPr>
          <a:xfrm rot="5400000">
            <a:off x="5688425" y="5083814"/>
            <a:ext cx="743737" cy="623556"/>
          </a:xfrm>
          <a:prstGeom prst="bentUpArrow">
            <a:avLst/>
          </a:prstGeom>
          <a:solidFill>
            <a:srgbClr val="CDE6FB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82BDE-26B2-9966-285D-CC70E4C92AEA}"/>
              </a:ext>
            </a:extLst>
          </p:cNvPr>
          <p:cNvSpPr txBox="1"/>
          <p:nvPr/>
        </p:nvSpPr>
        <p:spPr>
          <a:xfrm>
            <a:off x="293533" y="1049048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“This phone is great!!!!!! Even my 15yr. old loved it”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C5C1BC-1BBF-BC7C-6B3A-870F2279E573}"/>
              </a:ext>
            </a:extLst>
          </p:cNvPr>
          <p:cNvSpPr txBox="1"/>
          <p:nvPr/>
        </p:nvSpPr>
        <p:spPr>
          <a:xfrm>
            <a:off x="2922618" y="1961547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</a:t>
            </a:r>
            <a:r>
              <a:rPr lang="it-IT" dirty="0" err="1">
                <a:latin typeface="Abadi" panose="020B0604020104020204" pitchFamily="34" charset="0"/>
              </a:rPr>
              <a:t>this</a:t>
            </a:r>
            <a:r>
              <a:rPr lang="it-IT" dirty="0">
                <a:latin typeface="Abadi" panose="020B0604020104020204" pitchFamily="34" charset="0"/>
              </a:rPr>
              <a:t>&gt;&lt;phone&gt;&lt;</a:t>
            </a:r>
            <a:r>
              <a:rPr lang="it-IT" dirty="0" err="1">
                <a:latin typeface="Abadi" panose="020B0604020104020204" pitchFamily="34" charset="0"/>
              </a:rPr>
              <a:t>is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 &lt;</a:t>
            </a:r>
            <a:r>
              <a:rPr lang="it-IT" dirty="0" err="1">
                <a:latin typeface="Abadi" panose="020B0604020104020204" pitchFamily="34" charset="0"/>
              </a:rPr>
              <a:t>even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my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old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loved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it</a:t>
            </a:r>
            <a:r>
              <a:rPr lang="it-IT" dirty="0">
                <a:latin typeface="Abadi" panose="020B0604020104020204" pitchFamily="34" charset="0"/>
              </a:rPr>
              <a:t>&gt;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1CD99-3C92-4C31-0B59-4E2A150BB07B}"/>
              </a:ext>
            </a:extLst>
          </p:cNvPr>
          <p:cNvSpPr txBox="1"/>
          <p:nvPr/>
        </p:nvSpPr>
        <p:spPr>
          <a:xfrm>
            <a:off x="5309376" y="309190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&lt;phone&gt;&lt;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loved</a:t>
            </a:r>
            <a:r>
              <a:rPr lang="it-IT" dirty="0">
                <a:latin typeface="Abadi" panose="020B0604020104020204" pitchFamily="34" charset="0"/>
              </a:rPr>
              <a:t>&gt;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C90805-A6B7-C57F-8DD4-2B19D93CE259}"/>
              </a:ext>
            </a:extLst>
          </p:cNvPr>
          <p:cNvSpPr txBox="1"/>
          <p:nvPr/>
        </p:nvSpPr>
        <p:spPr>
          <a:xfrm flipH="1">
            <a:off x="7244736" y="4342456"/>
            <a:ext cx="34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&lt;phone&gt;&lt;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&gt;&lt;love&gt;</a:t>
            </a:r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8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623C-ED98-AF7F-9F67-F11E6077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44" y="147145"/>
            <a:ext cx="8596668" cy="1320800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accent3"/>
                </a:solidFill>
              </a:rPr>
              <a:t>Classification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BC415878-85BE-93B3-524E-05C72764D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30000"/>
              </p:ext>
            </p:extLst>
          </p:nvPr>
        </p:nvGraphicFramePr>
        <p:xfrm>
          <a:off x="500409" y="1244365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7A104E1-DF73-74C2-424D-F1D16D18857E}"/>
              </a:ext>
            </a:extLst>
          </p:cNvPr>
          <p:cNvSpPr txBox="1"/>
          <p:nvPr/>
        </p:nvSpPr>
        <p:spPr>
          <a:xfrm>
            <a:off x="1052809" y="5549949"/>
            <a:ext cx="9532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Abadi" panose="020B0604020104020204" pitchFamily="34" charset="0"/>
              </a:rPr>
              <a:t>5-fold cross </a:t>
            </a:r>
            <a:r>
              <a:rPr lang="it-IT" sz="2200" dirty="0" err="1">
                <a:latin typeface="Abadi" panose="020B0604020104020204" pitchFamily="34" charset="0"/>
              </a:rPr>
              <a:t>validation</a:t>
            </a:r>
            <a:r>
              <a:rPr lang="it-IT" sz="2200" dirty="0">
                <a:latin typeface="Abadi" panose="020B0604020104020204" pitchFamily="34" charset="0"/>
              </a:rPr>
              <a:t> for </a:t>
            </a:r>
            <a:r>
              <a:rPr lang="it-IT" sz="2200" dirty="0" err="1">
                <a:latin typeface="Abadi" panose="020B0604020104020204" pitchFamily="34" charset="0"/>
              </a:rPr>
              <a:t>each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classifier</a:t>
            </a:r>
            <a:endParaRPr lang="it-IT" sz="22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badi" panose="020B0604020104020204" pitchFamily="34" charset="0"/>
              </a:rPr>
              <a:t>Paired T-test between the two best classifiers</a:t>
            </a:r>
            <a:endParaRPr lang="it-IT" sz="2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1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050E-CB0F-F23F-3CC1-66DCF499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212476"/>
            <a:ext cx="8373503" cy="794245"/>
          </a:xfrm>
        </p:spPr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Results</a:t>
            </a:r>
            <a:r>
              <a:rPr lang="it-IT" dirty="0">
                <a:solidFill>
                  <a:schemeClr val="accent3"/>
                </a:solidFill>
              </a:rPr>
              <a:t> and </a:t>
            </a:r>
            <a:r>
              <a:rPr lang="it-IT" dirty="0" err="1">
                <a:solidFill>
                  <a:schemeClr val="accent3"/>
                </a:solidFill>
              </a:rPr>
              <a:t>Conclusions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E925-0E47-E7C0-61AB-3724CFAB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0" y="957296"/>
            <a:ext cx="8373504" cy="1059213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LinearSVC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the best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classifier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with an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accuracy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of over 78%!</a:t>
            </a:r>
          </a:p>
          <a:p>
            <a:endParaRPr lang="en-GB" dirty="0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ED17DA31-3BB6-AB2C-4B79-35D3CC87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3" y="1859714"/>
            <a:ext cx="5472387" cy="368974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74DAD-ED65-038B-F452-15395D99B403}"/>
              </a:ext>
            </a:extLst>
          </p:cNvPr>
          <p:cNvSpPr txBox="1"/>
          <p:nvPr/>
        </p:nvSpPr>
        <p:spPr>
          <a:xfrm>
            <a:off x="2531203" y="4838669"/>
            <a:ext cx="2017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YES</a:t>
            </a:r>
            <a:endParaRPr lang="en-GB" sz="6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B33AD-2A45-6967-863C-92AA37CD8F9A}"/>
              </a:ext>
            </a:extLst>
          </p:cNvPr>
          <p:cNvSpPr txBox="1"/>
          <p:nvPr/>
        </p:nvSpPr>
        <p:spPr>
          <a:xfrm>
            <a:off x="353960" y="2228671"/>
            <a:ext cx="6365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Sentiment analysis useful to classify Online reviews and verify customer satisfaction with different products?</a:t>
            </a:r>
            <a:endParaRPr lang="en-GB" sz="24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95AA749-0026-A61D-1265-928BE58CCFA1}"/>
              </a:ext>
            </a:extLst>
          </p:cNvPr>
          <p:cNvSpPr/>
          <p:nvPr/>
        </p:nvSpPr>
        <p:spPr>
          <a:xfrm>
            <a:off x="3021912" y="3704588"/>
            <a:ext cx="767255" cy="985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5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1ED5B5-DCF9-3CD3-CB43-F77095D6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374" y="2871019"/>
            <a:ext cx="6599629" cy="1656429"/>
          </a:xfrm>
        </p:spPr>
        <p:txBody>
          <a:bodyPr>
            <a:normAutofit fontScale="90000"/>
          </a:bodyPr>
          <a:lstStyle/>
          <a:p>
            <a:pPr algn="r"/>
            <a:r>
              <a:rPr lang="it-IT" sz="5400" cap="all" spc="390" dirty="0"/>
              <a:t>Keywords </a:t>
            </a:r>
            <a:r>
              <a:rPr lang="it-IT" sz="5400" cap="all" spc="390" dirty="0" err="1"/>
              <a:t>Exctraction</a:t>
            </a:r>
            <a:endParaRPr lang="en-GB" sz="5400" cap="all" spc="39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08EE-B4B5-DE8F-F2DD-9CB3312F4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7382" y="4527448"/>
            <a:ext cx="2430751" cy="579874"/>
          </a:xfrm>
        </p:spPr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question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0675E-0F82-E4AF-E405-BD6425A9186D}"/>
              </a:ext>
            </a:extLst>
          </p:cNvPr>
          <p:cNvSpPr txBox="1"/>
          <p:nvPr/>
        </p:nvSpPr>
        <p:spPr>
          <a:xfrm>
            <a:off x="759540" y="5299587"/>
            <a:ext cx="71554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“After the development of sentiment analysis, is it possible to identify differences between products of the same brand or between different brands using keyword extraction?”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784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4DEF8-15B4-5ADC-4BFA-846DC8E9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71086"/>
            <a:ext cx="8772555" cy="94971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36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E4058-1601-EC71-49DB-2A980E81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290023"/>
            <a:ext cx="9646418" cy="2762865"/>
          </a:xfrm>
        </p:spPr>
        <p:txBody>
          <a:bodyPr anchor="t">
            <a:normAutofit fontScale="55000" lnSpcReduction="20000"/>
          </a:bodyPr>
          <a:lstStyle/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Classified all comments using the classifier built in the previous phase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Split the dataset: positive and negative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Extracted most frequent word pairs from both datasets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Goal: capture which aspects of different brands were the most and less appreciated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Considered 5 brands: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69EB54-6D8F-CE39-3C1E-DD1530DD9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55364"/>
              </p:ext>
            </p:extLst>
          </p:nvPr>
        </p:nvGraphicFramePr>
        <p:xfrm>
          <a:off x="1347019" y="4129549"/>
          <a:ext cx="6341807" cy="235736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192345">
                  <a:extLst>
                    <a:ext uri="{9D8B030D-6E8A-4147-A177-3AD203B41FA5}">
                      <a16:colId xmlns:a16="http://schemas.microsoft.com/office/drawing/2014/main" val="3521078936"/>
                    </a:ext>
                  </a:extLst>
                </a:gridCol>
                <a:gridCol w="3149462">
                  <a:extLst>
                    <a:ext uri="{9D8B030D-6E8A-4147-A177-3AD203B41FA5}">
                      <a16:colId xmlns:a16="http://schemas.microsoft.com/office/drawing/2014/main" val="1566035265"/>
                    </a:ext>
                  </a:extLst>
                </a:gridCol>
              </a:tblGrid>
              <a:tr h="42662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Brand</a:t>
                      </a: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of comments</a:t>
                      </a: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8023"/>
                  </a:ext>
                </a:extLst>
              </a:tr>
              <a:tr h="38950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Samsung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571460"/>
                  </a:ext>
                </a:extLst>
              </a:tr>
              <a:tr h="383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4633134"/>
                  </a:ext>
                </a:extLst>
              </a:tr>
              <a:tr h="39188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2441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8987279"/>
                  </a:ext>
                </a:extLst>
              </a:tr>
              <a:tr h="383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5872576"/>
                  </a:ext>
                </a:extLst>
              </a:tr>
              <a:tr h="383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Nokia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48352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F913A6D-54BA-4538-ABF8-4ABB7296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359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3178002" cy="13208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Samsung</a:t>
            </a:r>
            <a:endParaRPr lang="en-GB" dirty="0">
              <a:solidFill>
                <a:schemeClr val="accent3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0FAAC8B-51A5-80E6-0237-FDF22964D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94" y="3405648"/>
            <a:ext cx="5398772" cy="311778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566" y="1597572"/>
            <a:ext cx="5019806" cy="5118537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000" b="1" dirty="0" err="1"/>
              <a:t>Strenghts</a:t>
            </a:r>
            <a:r>
              <a:rPr lang="it-IT" sz="2000" b="1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brand new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 err="1"/>
              <a:t>Weaknesses</a:t>
            </a:r>
            <a:r>
              <a:rPr lang="it-IT" sz="2000" b="1" dirty="0"/>
              <a:t>: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customer service (?)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E11F86C5-C9E4-7084-83D9-67FF41D7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361" y="0"/>
            <a:ext cx="5537639" cy="3405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035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61" y="1268361"/>
            <a:ext cx="2930518" cy="892228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Blu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16" y="1983608"/>
            <a:ext cx="3561958" cy="43287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it-IT" dirty="0"/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phone price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 marL="0" indent="0">
              <a:lnSpc>
                <a:spcPct val="90000"/>
              </a:lnSpc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Customer service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 (</a:t>
            </a:r>
            <a:r>
              <a:rPr lang="it-IT" sz="2000" dirty="0" err="1">
                <a:solidFill>
                  <a:schemeClr val="tx1"/>
                </a:solidFill>
              </a:rPr>
              <a:t>less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frequent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than</a:t>
            </a:r>
            <a:r>
              <a:rPr lang="it-IT" sz="2000" dirty="0">
                <a:solidFill>
                  <a:schemeClr val="tx1"/>
                </a:solidFill>
              </a:rPr>
              <a:t> in positive plot)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7FDF711D-4469-2A4F-5E7B-AEED956FD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9676" y="131876"/>
            <a:ext cx="5007269" cy="3079471"/>
          </a:xfrm>
          <a:prstGeom prst="rect">
            <a:avLst/>
          </a:prstGeom>
          <a:noFill/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299D40DC-51B4-A202-7F67-82F2E12B9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9676" y="3557007"/>
            <a:ext cx="5007750" cy="3079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84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3178002" cy="13208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Apple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566" y="1597572"/>
            <a:ext cx="5019806" cy="5118537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brand new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work </a:t>
            </a:r>
            <a:r>
              <a:rPr lang="it-IT" sz="2000" dirty="0" err="1">
                <a:solidFill>
                  <a:schemeClr val="tx1"/>
                </a:solidFill>
              </a:rPr>
              <a:t>well</a:t>
            </a:r>
            <a:endParaRPr lang="it-IT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perfect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condition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hold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charge</a:t>
            </a:r>
            <a:endParaRPr lang="it-IT" sz="2000" dirty="0">
              <a:solidFill>
                <a:schemeClr val="tx1"/>
              </a:solidFill>
            </a:endParaRP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Apple store (?)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AC76EC0-767E-2866-079B-8FD70AFAD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5" y="3395467"/>
            <a:ext cx="5265099" cy="323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A7819AD-EC61-19E9-085E-6EBE56FD5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7" y="0"/>
            <a:ext cx="5266037" cy="3239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27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16" y="1189703"/>
            <a:ext cx="2965463" cy="9144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LG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16" y="1831282"/>
            <a:ext cx="3389362" cy="43287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it-IT" dirty="0"/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great</a:t>
            </a:r>
            <a:r>
              <a:rPr lang="it-IT" sz="2000" dirty="0">
                <a:solidFill>
                  <a:schemeClr val="tx1"/>
                </a:solidFill>
              </a:rPr>
              <a:t> price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 marL="0" indent="0">
              <a:lnSpc>
                <a:spcPct val="90000"/>
              </a:lnSpc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touch screen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customer service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1D055F5-9B51-B65C-FC6F-1895C7EB7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22" y="3397864"/>
            <a:ext cx="5358152" cy="32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BBB2FE1-DBAB-8CBE-4665-44363C9A5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22" y="140904"/>
            <a:ext cx="5243933" cy="3224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75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8AB8-B959-920A-81DA-8CBEB14F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/>
              <a:t>Contents overviews </a:t>
            </a:r>
            <a:endParaRPr lang="en-GB" sz="4400" dirty="0"/>
          </a:p>
        </p:txBody>
      </p:sp>
      <p:graphicFrame>
        <p:nvGraphicFramePr>
          <p:cNvPr id="86" name="Content Placeholder 2">
            <a:extLst>
              <a:ext uri="{FF2B5EF4-FFF2-40B4-BE49-F238E27FC236}">
                <a16:creationId xmlns:a16="http://schemas.microsoft.com/office/drawing/2014/main" id="{1475CA22-F7BE-5084-C2ED-F9CA8A2F3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490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26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566" y="609600"/>
            <a:ext cx="3247436" cy="13208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Nokia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566" y="1597572"/>
            <a:ext cx="5019806" cy="4380441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great</a:t>
            </a:r>
            <a:r>
              <a:rPr lang="it-IT" sz="2000" dirty="0">
                <a:solidFill>
                  <a:schemeClr val="tx1"/>
                </a:solidFill>
              </a:rPr>
              <a:t> price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window phone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touch screen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C05474D-053F-28B7-59F6-9CEEBA74D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7" y="3579844"/>
            <a:ext cx="5096510" cy="313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6FB8B92-2872-FD61-56D8-0C463E2475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32" y="70423"/>
            <a:ext cx="5384800" cy="331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38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050E-CB0F-F23F-3CC1-66DCF499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8" y="481780"/>
            <a:ext cx="8262955" cy="727587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accent3"/>
                </a:solidFill>
              </a:rPr>
              <a:t>Results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74DAD-ED65-038B-F452-15395D99B403}"/>
              </a:ext>
            </a:extLst>
          </p:cNvPr>
          <p:cNvSpPr txBox="1"/>
          <p:nvPr/>
        </p:nvSpPr>
        <p:spPr>
          <a:xfrm>
            <a:off x="3183128" y="4834988"/>
            <a:ext cx="2017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YES</a:t>
            </a:r>
            <a:endParaRPr lang="en-GB" sz="6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B33AD-2A45-6967-863C-92AA37CD8F9A}"/>
              </a:ext>
            </a:extLst>
          </p:cNvPr>
          <p:cNvSpPr txBox="1"/>
          <p:nvPr/>
        </p:nvSpPr>
        <p:spPr>
          <a:xfrm>
            <a:off x="464509" y="2108200"/>
            <a:ext cx="84899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development of sentiment analysis, is it possible to identify differences between products of the same brand or between different brands using keyword extraction?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95AA749-0026-A61D-1265-928BE58CCFA1}"/>
              </a:ext>
            </a:extLst>
          </p:cNvPr>
          <p:cNvSpPr/>
          <p:nvPr/>
        </p:nvSpPr>
        <p:spPr>
          <a:xfrm>
            <a:off x="3732328" y="3549471"/>
            <a:ext cx="767255" cy="985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19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0466-0DD7-B8B3-F893-069280A7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8" y="183282"/>
            <a:ext cx="8998699" cy="1320800"/>
          </a:xfrm>
        </p:spPr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Conclusion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FDB577-AC98-10DD-DF18-3A038445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89" y="961507"/>
            <a:ext cx="8596668" cy="1545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This study can be used by: </a:t>
            </a:r>
          </a:p>
          <a:p>
            <a:pPr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customers to make more informed decisions</a:t>
            </a:r>
          </a:p>
          <a:p>
            <a:pPr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marketing to make more attractive the advertising campaigns</a:t>
            </a:r>
          </a:p>
          <a:p>
            <a:pPr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companies in defining business strategies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0A78860-703C-B710-1B64-A63FC3D41416}"/>
              </a:ext>
            </a:extLst>
          </p:cNvPr>
          <p:cNvSpPr/>
          <p:nvPr/>
        </p:nvSpPr>
        <p:spPr>
          <a:xfrm>
            <a:off x="7594523" y="1997675"/>
            <a:ext cx="2701688" cy="2576052"/>
          </a:xfrm>
          <a:prstGeom prst="foldedCorner">
            <a:avLst/>
          </a:prstGeom>
          <a:solidFill>
            <a:srgbClr val="FFFF66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 49% of consumers place the reviews of other consumers in the top 3 of the factors that influence the purchase.</a:t>
            </a:r>
          </a:p>
          <a:p>
            <a:pPr algn="ctr"/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474513-0FF5-9602-6149-0F8FEDA3C4FF}"/>
              </a:ext>
            </a:extLst>
          </p:cNvPr>
          <p:cNvSpPr/>
          <p:nvPr/>
        </p:nvSpPr>
        <p:spPr>
          <a:xfrm>
            <a:off x="131178" y="2715430"/>
            <a:ext cx="1484671" cy="114054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Customers reviews </a:t>
            </a:r>
            <a:r>
              <a:rPr lang="it-IT" dirty="0" err="1"/>
              <a:t>analysis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6E0836-D575-0505-271C-B73084C9B8FA}"/>
              </a:ext>
            </a:extLst>
          </p:cNvPr>
          <p:cNvSpPr/>
          <p:nvPr/>
        </p:nvSpPr>
        <p:spPr>
          <a:xfrm>
            <a:off x="2022441" y="3593113"/>
            <a:ext cx="1484671" cy="114054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improve</a:t>
            </a:r>
            <a:r>
              <a:rPr lang="it-IT" dirty="0"/>
              <a:t> business strategies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51EF78-CFDD-581B-18E5-3AC43F8A13C7}"/>
              </a:ext>
            </a:extLst>
          </p:cNvPr>
          <p:cNvSpPr/>
          <p:nvPr/>
        </p:nvSpPr>
        <p:spPr>
          <a:xfrm>
            <a:off x="3855182" y="4472485"/>
            <a:ext cx="1484671" cy="114054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improve</a:t>
            </a:r>
            <a:r>
              <a:rPr lang="it-IT" dirty="0"/>
              <a:t> customer </a:t>
            </a:r>
            <a:r>
              <a:rPr lang="it-IT" dirty="0" err="1"/>
              <a:t>satisfaction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4341E7-72EB-D71C-07C0-2C0B5534EE4B}"/>
              </a:ext>
            </a:extLst>
          </p:cNvPr>
          <p:cNvSpPr txBox="1"/>
          <p:nvPr/>
        </p:nvSpPr>
        <p:spPr>
          <a:xfrm>
            <a:off x="6040720" y="5236093"/>
            <a:ext cx="3316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Increase</a:t>
            </a:r>
            <a:r>
              <a:rPr lang="it-IT" dirty="0"/>
              <a:t> trust in the brand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that</a:t>
            </a:r>
            <a:r>
              <a:rPr lang="it-IT" dirty="0"/>
              <a:t> the company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expert</a:t>
            </a:r>
            <a:r>
              <a:rPr lang="it-IT" dirty="0"/>
              <a:t> in the </a:t>
            </a:r>
            <a:r>
              <a:rPr lang="it-IT" dirty="0" err="1"/>
              <a:t>industry</a:t>
            </a:r>
            <a:endParaRPr lang="it-IT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Increase</a:t>
            </a:r>
            <a:r>
              <a:rPr lang="it-IT" dirty="0"/>
              <a:t> profits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CD2CE27-A984-A97B-8584-EA2494B57A8E}"/>
              </a:ext>
            </a:extLst>
          </p:cNvPr>
          <p:cNvSpPr/>
          <p:nvPr/>
        </p:nvSpPr>
        <p:spPr>
          <a:xfrm>
            <a:off x="5716467" y="5236093"/>
            <a:ext cx="520558" cy="1320799"/>
          </a:xfrm>
          <a:prstGeom prst="leftBrace">
            <a:avLst>
              <a:gd name="adj1" fmla="val 29829"/>
              <a:gd name="adj2" fmla="val 5172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ADDFA1C5-2906-4C76-6153-CEE899FCFB94}"/>
              </a:ext>
            </a:extLst>
          </p:cNvPr>
          <p:cNvSpPr/>
          <p:nvPr/>
        </p:nvSpPr>
        <p:spPr>
          <a:xfrm rot="16200000" flipH="1" flipV="1">
            <a:off x="4876802" y="5244006"/>
            <a:ext cx="399591" cy="1175016"/>
          </a:xfrm>
          <a:prstGeom prst="bentUpArrow">
            <a:avLst>
              <a:gd name="adj1" fmla="val 25000"/>
              <a:gd name="adj2" fmla="val 27019"/>
              <a:gd name="adj3" fmla="val 25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2993DBF9-DF46-427A-907F-BDED8DD5E894}"/>
              </a:ext>
            </a:extLst>
          </p:cNvPr>
          <p:cNvSpPr/>
          <p:nvPr/>
        </p:nvSpPr>
        <p:spPr>
          <a:xfrm rot="16200000" flipH="1" flipV="1">
            <a:off x="1235137" y="3468260"/>
            <a:ext cx="399591" cy="1175016"/>
          </a:xfrm>
          <a:prstGeom prst="bentUpArrow">
            <a:avLst>
              <a:gd name="adj1" fmla="val 25000"/>
              <a:gd name="adj2" fmla="val 27019"/>
              <a:gd name="adj3" fmla="val 25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A6F1491F-869B-DB74-90B0-8BB7B8CA8982}"/>
              </a:ext>
            </a:extLst>
          </p:cNvPr>
          <p:cNvSpPr/>
          <p:nvPr/>
        </p:nvSpPr>
        <p:spPr>
          <a:xfrm rot="16200000" flipH="1" flipV="1">
            <a:off x="3067878" y="4351778"/>
            <a:ext cx="399591" cy="1175016"/>
          </a:xfrm>
          <a:prstGeom prst="bentUpArrow">
            <a:avLst>
              <a:gd name="adj1" fmla="val 25000"/>
              <a:gd name="adj2" fmla="val 27019"/>
              <a:gd name="adj3" fmla="val 25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50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715E84-8A6D-731F-DA70-E862565E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cap="all" spc="390" baseline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2371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029AC-E495-1C81-CD6F-6CC7CCB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Introduction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2816F-858A-172B-892F-B8D196CC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it-IT" sz="2800" dirty="0" err="1">
                <a:solidFill>
                  <a:schemeClr val="tx1"/>
                </a:solidFill>
              </a:rPr>
              <a:t>This</a:t>
            </a:r>
            <a:r>
              <a:rPr lang="it-IT" sz="2800" dirty="0">
                <a:solidFill>
                  <a:schemeClr val="tx1"/>
                </a:solidFill>
              </a:rPr>
              <a:t> project deals with </a:t>
            </a:r>
            <a:r>
              <a:rPr lang="en-GB" sz="2800" dirty="0">
                <a:solidFill>
                  <a:schemeClr val="tx1"/>
                </a:solidFill>
              </a:rPr>
              <a:t>the topic of online reviews that customers write about products on the internet. 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</a:rPr>
              <a:t>Goal: </a:t>
            </a:r>
            <a:r>
              <a:rPr lang="en-GB" sz="2800" dirty="0" err="1">
                <a:solidFill>
                  <a:schemeClr val="tx1"/>
                </a:solidFill>
              </a:rPr>
              <a:t>analyze</a:t>
            </a:r>
            <a:r>
              <a:rPr lang="en-GB" sz="2800" dirty="0">
                <a:solidFill>
                  <a:schemeClr val="tx1"/>
                </a:solidFill>
              </a:rPr>
              <a:t> customer sentiments to give additional tools to companies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</a:rPr>
              <a:t>Two parts to answer two business-relevant questions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</a:rPr>
              <a:t>Techniques: </a:t>
            </a:r>
            <a:r>
              <a:rPr lang="en-GB" sz="2800" b="1" dirty="0">
                <a:solidFill>
                  <a:schemeClr val="tx1"/>
                </a:solidFill>
              </a:rPr>
              <a:t>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268865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502B-2723-EEFA-5A76-5B04D82E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Business </a:t>
            </a:r>
            <a:r>
              <a:rPr lang="it-IT" dirty="0" err="1">
                <a:solidFill>
                  <a:schemeClr val="accent3"/>
                </a:solidFill>
              </a:rPr>
              <a:t>Questions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42AF-EBD4-7370-A7C7-7A567E67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accent3"/>
              </a:buClr>
              <a:buFont typeface="+mj-lt"/>
              <a:buAutoNum type="arabicParenR"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Sentiment analysis useful to classify Online reviews and verify customer satisfaction with different products?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Clr>
                <a:schemeClr val="accent3"/>
              </a:buClr>
              <a:buFont typeface="+mj-lt"/>
              <a:buAutoNum type="arabicParenR"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development of sentiment analysis, is it possible to identify differences between products of the same brand or between different brands using keyword extraction?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5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6E8F-9CAF-B3AD-540A-4908B3A2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6980"/>
            <a:ext cx="8596668" cy="766917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Dataset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63CD-957A-E550-5D7B-3EE80047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0315"/>
            <a:ext cx="8596668" cy="2096679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/>
                </a:solidFill>
              </a:rPr>
              <a:t>Source by </a:t>
            </a:r>
            <a:r>
              <a:rPr lang="it-IT" sz="2000" dirty="0" err="1">
                <a:solidFill>
                  <a:schemeClr val="tx1"/>
                </a:solidFill>
              </a:rPr>
              <a:t>data.world</a:t>
            </a:r>
            <a:r>
              <a:rPr lang="it-IT" sz="2000" dirty="0">
                <a:solidFill>
                  <a:schemeClr val="tx1"/>
                </a:solidFill>
              </a:rPr>
              <a:t>: link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/>
                </a:solidFill>
              </a:rPr>
              <a:t>Data </a:t>
            </a:r>
            <a:r>
              <a:rPr lang="it-IT" sz="2000" dirty="0" err="1">
                <a:solidFill>
                  <a:schemeClr val="tx1"/>
                </a:solidFill>
              </a:rPr>
              <a:t>was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extracted</a:t>
            </a:r>
            <a:r>
              <a:rPr lang="it-IT" sz="2000" dirty="0">
                <a:solidFill>
                  <a:schemeClr val="tx1"/>
                </a:solidFill>
              </a:rPr>
              <a:t> in </a:t>
            </a:r>
            <a:r>
              <a:rPr lang="it-IT" sz="2000" dirty="0" err="1">
                <a:solidFill>
                  <a:schemeClr val="tx1"/>
                </a:solidFill>
              </a:rPr>
              <a:t>December</a:t>
            </a:r>
            <a:r>
              <a:rPr lang="it-IT" sz="2000" dirty="0">
                <a:solidFill>
                  <a:schemeClr val="tx1"/>
                </a:solidFill>
              </a:rPr>
              <a:t> 2016 from the </a:t>
            </a:r>
            <a:r>
              <a:rPr lang="it-IT" sz="2000" dirty="0" err="1">
                <a:solidFill>
                  <a:schemeClr val="tx1"/>
                </a:solidFill>
              </a:rPr>
              <a:t>unlocked</a:t>
            </a:r>
            <a:r>
              <a:rPr lang="it-IT" sz="2000" dirty="0">
                <a:solidFill>
                  <a:schemeClr val="tx1"/>
                </a:solidFill>
              </a:rPr>
              <a:t> mobile </a:t>
            </a:r>
            <a:r>
              <a:rPr lang="it-IT" sz="2000" dirty="0" err="1">
                <a:solidFill>
                  <a:schemeClr val="tx1"/>
                </a:solidFill>
              </a:rPr>
              <a:t>category</a:t>
            </a:r>
            <a:r>
              <a:rPr lang="it-IT" sz="2000" dirty="0">
                <a:solidFill>
                  <a:schemeClr val="tx1"/>
                </a:solidFill>
              </a:rPr>
              <a:t> of amazon.com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chemeClr val="tx1"/>
                </a:solidFill>
              </a:rPr>
              <a:t>Is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composed</a:t>
            </a:r>
            <a:r>
              <a:rPr lang="it-IT" sz="2000" dirty="0">
                <a:solidFill>
                  <a:schemeClr val="tx1"/>
                </a:solidFill>
              </a:rPr>
              <a:t> by 413840 </a:t>
            </a:r>
            <a:r>
              <a:rPr lang="it-IT" sz="2000" dirty="0" err="1">
                <a:solidFill>
                  <a:schemeClr val="tx1"/>
                </a:solidFill>
              </a:rPr>
              <a:t>amazon</a:t>
            </a:r>
            <a:r>
              <a:rPr lang="it-IT" sz="2000" dirty="0">
                <a:solidFill>
                  <a:schemeClr val="tx1"/>
                </a:solidFill>
              </a:rPr>
              <a:t> mobile phone reviews and 6 </a:t>
            </a:r>
            <a:r>
              <a:rPr lang="it-IT" sz="2000" dirty="0" err="1">
                <a:solidFill>
                  <a:schemeClr val="tx1"/>
                </a:solidFill>
              </a:rPr>
              <a:t>attributes</a:t>
            </a:r>
            <a:endParaRPr lang="it-IT" sz="2000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/>
                </a:solidFill>
              </a:rPr>
              <a:t>Mobile </a:t>
            </a:r>
            <a:r>
              <a:rPr lang="it-IT" sz="2000" dirty="0" err="1">
                <a:solidFill>
                  <a:schemeClr val="tx1"/>
                </a:solidFill>
              </a:rPr>
              <a:t>cell</a:t>
            </a:r>
            <a:r>
              <a:rPr lang="it-IT" sz="2000" dirty="0">
                <a:solidFill>
                  <a:schemeClr val="tx1"/>
                </a:solidFill>
              </a:rPr>
              <a:t> phones are from </a:t>
            </a:r>
            <a:r>
              <a:rPr lang="it-IT" sz="2000" dirty="0" err="1">
                <a:solidFill>
                  <a:schemeClr val="tx1"/>
                </a:solidFill>
              </a:rPr>
              <a:t>different</a:t>
            </a:r>
            <a:r>
              <a:rPr lang="it-IT" sz="2000" dirty="0">
                <a:solidFill>
                  <a:schemeClr val="tx1"/>
                </a:solidFill>
              </a:rPr>
              <a:t> brands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7F1597-0B2B-12AC-6338-B9777CC8A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69499"/>
              </p:ext>
            </p:extLst>
          </p:nvPr>
        </p:nvGraphicFramePr>
        <p:xfrm>
          <a:off x="2949677" y="3421626"/>
          <a:ext cx="4188541" cy="31069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88541">
                  <a:extLst>
                    <a:ext uri="{9D8B030D-6E8A-4147-A177-3AD203B41FA5}">
                      <a16:colId xmlns:a16="http://schemas.microsoft.com/office/drawing/2014/main" val="3268543961"/>
                    </a:ext>
                  </a:extLst>
                </a:gridCol>
              </a:tblGrid>
              <a:tr h="60751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Amazon Mobile Phone Reviews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08412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Product Title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5234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Brand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87690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96755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Rating (from 1 to 5)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76201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Reviews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8291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Review vote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5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085E1-E68B-DBB6-3E5F-2635BB1A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sz="5400" cap="all" spc="390" dirty="0"/>
              <a:t>Sentiment Analysis</a:t>
            </a:r>
            <a:endParaRPr lang="en-GB" sz="5400" cap="all" spc="39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1D719-FF44-0BC6-58F5-0E40B7D8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8554" y="4527448"/>
            <a:ext cx="2253771" cy="860400"/>
          </a:xfrm>
        </p:spPr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question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D66B4-7B55-AE82-74E5-DE35970E4A06}"/>
              </a:ext>
            </a:extLst>
          </p:cNvPr>
          <p:cNvSpPr txBox="1"/>
          <p:nvPr/>
        </p:nvSpPr>
        <p:spPr>
          <a:xfrm>
            <a:off x="1074174" y="5458202"/>
            <a:ext cx="6535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“Is Sentiment analysis useful to classify Online reviews and verify customer satisfaction with different products?”</a:t>
            </a:r>
          </a:p>
        </p:txBody>
      </p:sp>
    </p:spTree>
    <p:extLst>
      <p:ext uri="{BB962C8B-B14F-4D97-AF65-F5344CB8AC3E}">
        <p14:creationId xmlns:p14="http://schemas.microsoft.com/office/powerpoint/2010/main" val="277192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A42D6-07FB-8FA2-5780-54396A2E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65" y="442452"/>
            <a:ext cx="8891637" cy="1320800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Steps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156F24-1A97-2305-A802-1C657B5C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65" y="1681316"/>
            <a:ext cx="9430227" cy="456708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Dataset </a:t>
            </a:r>
            <a:r>
              <a:rPr lang="it-IT" sz="2400" dirty="0" err="1">
                <a:solidFill>
                  <a:schemeClr val="tx1"/>
                </a:solidFill>
              </a:rPr>
              <a:t>Preparation</a:t>
            </a:r>
            <a:r>
              <a:rPr lang="it-IT" sz="2400" dirty="0">
                <a:solidFill>
                  <a:schemeClr val="tx1"/>
                </a:solidFill>
              </a:rPr>
              <a:t> and Training Set</a:t>
            </a:r>
          </a:p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Text </a:t>
            </a:r>
            <a:r>
              <a:rPr lang="it-IT" sz="2400" dirty="0" err="1">
                <a:solidFill>
                  <a:schemeClr val="tx1"/>
                </a:solidFill>
              </a:rPr>
              <a:t>preprocessing</a:t>
            </a:r>
            <a:r>
              <a:rPr lang="it-IT" sz="2400" dirty="0">
                <a:solidFill>
                  <a:schemeClr val="tx1"/>
                </a:solidFill>
              </a:rPr>
              <a:t>, Building </a:t>
            </a:r>
            <a:r>
              <a:rPr lang="it-IT" sz="2400" dirty="0" err="1">
                <a:solidFill>
                  <a:schemeClr val="tx1"/>
                </a:solidFill>
              </a:rPr>
              <a:t>Vocabulary</a:t>
            </a:r>
            <a:r>
              <a:rPr lang="it-IT" sz="2400" dirty="0">
                <a:solidFill>
                  <a:schemeClr val="tx1"/>
                </a:solidFill>
              </a:rPr>
              <a:t> and Feature </a:t>
            </a:r>
            <a:r>
              <a:rPr lang="it-IT" sz="2400" dirty="0" err="1">
                <a:solidFill>
                  <a:schemeClr val="tx1"/>
                </a:solidFill>
              </a:rPr>
              <a:t>Extraction</a:t>
            </a:r>
            <a:endParaRPr lang="it-IT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Classifiers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Evaluations</a:t>
            </a:r>
            <a:endParaRPr lang="it-IT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Model </a:t>
            </a:r>
            <a:r>
              <a:rPr lang="it-IT" sz="2400" dirty="0" err="1">
                <a:solidFill>
                  <a:schemeClr val="tx1"/>
                </a:solidFill>
              </a:rPr>
              <a:t>Selection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0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A091-29BA-8543-D8D1-13262CF3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609600"/>
            <a:ext cx="8783280" cy="889819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Dataset </a:t>
            </a:r>
            <a:r>
              <a:rPr lang="it-IT" dirty="0" err="1">
                <a:solidFill>
                  <a:schemeClr val="accent3"/>
                </a:solidFill>
              </a:rPr>
              <a:t>cleaning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52EB-8DE0-2900-C917-8A29FB78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2" y="1499419"/>
            <a:ext cx="8180439" cy="47489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Removed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rows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containing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least</a:t>
            </a:r>
            <a:r>
              <a:rPr lang="it-IT" sz="2800" dirty="0">
                <a:solidFill>
                  <a:schemeClr val="tx1"/>
                </a:solidFill>
              </a:rPr>
              <a:t> a </a:t>
            </a:r>
            <a:r>
              <a:rPr lang="it-IT" sz="2800" dirty="0" err="1">
                <a:solidFill>
                  <a:schemeClr val="tx1"/>
                </a:solidFill>
              </a:rPr>
              <a:t>null</a:t>
            </a:r>
            <a:r>
              <a:rPr lang="it-IT" sz="2800" dirty="0">
                <a:solidFill>
                  <a:schemeClr val="tx1"/>
                </a:solidFill>
              </a:rPr>
              <a:t> field 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Dropped</a:t>
            </a:r>
            <a:r>
              <a:rPr lang="it-IT" sz="2800" dirty="0">
                <a:solidFill>
                  <a:schemeClr val="tx1"/>
                </a:solidFill>
              </a:rPr>
              <a:t> the </a:t>
            </a:r>
            <a:r>
              <a:rPr lang="it-IT" sz="2800" dirty="0" err="1">
                <a:solidFill>
                  <a:schemeClr val="tx1"/>
                </a:solidFill>
              </a:rPr>
              <a:t>useless</a:t>
            </a:r>
            <a:r>
              <a:rPr lang="it-IT" sz="2800" dirty="0">
                <a:solidFill>
                  <a:schemeClr val="tx1"/>
                </a:solidFill>
              </a:rPr>
              <a:t> price </a:t>
            </a:r>
            <a:r>
              <a:rPr lang="it-IT" sz="2800" dirty="0" err="1">
                <a:solidFill>
                  <a:schemeClr val="tx1"/>
                </a:solidFill>
              </a:rPr>
              <a:t>column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Removed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useless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characters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Removed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not</a:t>
            </a:r>
            <a:r>
              <a:rPr lang="it-IT" sz="2800" dirty="0">
                <a:solidFill>
                  <a:schemeClr val="tx1"/>
                </a:solidFill>
              </a:rPr>
              <a:t>-English </a:t>
            </a:r>
            <a:r>
              <a:rPr lang="it-IT" sz="2800" dirty="0" err="1">
                <a:solidFill>
                  <a:schemeClr val="tx1"/>
                </a:solidFill>
              </a:rPr>
              <a:t>comments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Expanded</a:t>
            </a:r>
            <a:r>
              <a:rPr lang="it-IT" sz="2800" dirty="0">
                <a:solidFill>
                  <a:schemeClr val="tx1"/>
                </a:solidFill>
              </a:rPr>
              <a:t> English </a:t>
            </a:r>
            <a:r>
              <a:rPr lang="it-IT" sz="2800" dirty="0" err="1">
                <a:solidFill>
                  <a:schemeClr val="tx1"/>
                </a:solidFill>
              </a:rPr>
              <a:t>contractions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Tranformed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all</a:t>
            </a:r>
            <a:r>
              <a:rPr lang="it-IT" sz="2800" dirty="0">
                <a:solidFill>
                  <a:schemeClr val="tx1"/>
                </a:solidFill>
              </a:rPr>
              <a:t> the texts in </a:t>
            </a:r>
            <a:r>
              <a:rPr lang="it-IT" sz="2800" dirty="0" err="1">
                <a:solidFill>
                  <a:schemeClr val="tx1"/>
                </a:solidFill>
              </a:rPr>
              <a:t>lower</a:t>
            </a:r>
            <a:r>
              <a:rPr lang="it-IT" sz="2800" dirty="0">
                <a:solidFill>
                  <a:schemeClr val="tx1"/>
                </a:solidFill>
              </a:rPr>
              <a:t> case</a:t>
            </a:r>
          </a:p>
          <a:p>
            <a:pPr marL="0" indent="0">
              <a:lnSpc>
                <a:spcPct val="150000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32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1799</TotalTime>
  <Words>695</Words>
  <Application>Microsoft Office PowerPoint</Application>
  <PresentationFormat>Widescreen</PresentationFormat>
  <Paragraphs>167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Abadi</vt:lpstr>
      <vt:lpstr>Arial</vt:lpstr>
      <vt:lpstr>Arial Rounded MT Bold</vt:lpstr>
      <vt:lpstr>Calibri</vt:lpstr>
      <vt:lpstr>Trebuchet MS</vt:lpstr>
      <vt:lpstr>Wingdings</vt:lpstr>
      <vt:lpstr>Wingdings 3</vt:lpstr>
      <vt:lpstr>Facet</vt:lpstr>
      <vt:lpstr>Mobile Phone Reviews</vt:lpstr>
      <vt:lpstr>Contents overviews </vt:lpstr>
      <vt:lpstr>Introduction</vt:lpstr>
      <vt:lpstr>Introduction</vt:lpstr>
      <vt:lpstr>Business Questions</vt:lpstr>
      <vt:lpstr>Dataset</vt:lpstr>
      <vt:lpstr>Sentiment Analysis</vt:lpstr>
      <vt:lpstr>Steps</vt:lpstr>
      <vt:lpstr>Dataset cleaning</vt:lpstr>
      <vt:lpstr>Training Set</vt:lpstr>
      <vt:lpstr>Text Elaboration</vt:lpstr>
      <vt:lpstr>Classification</vt:lpstr>
      <vt:lpstr>Results and Conclusions</vt:lpstr>
      <vt:lpstr>Keywords Exctraction</vt:lpstr>
      <vt:lpstr>Steps</vt:lpstr>
      <vt:lpstr>Samsung</vt:lpstr>
      <vt:lpstr>Blu</vt:lpstr>
      <vt:lpstr>Apple</vt:lpstr>
      <vt:lpstr>LG</vt:lpstr>
      <vt:lpstr>Nokia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Elisa De Filomeno</dc:creator>
  <cp:lastModifiedBy>Elisa De Filomeno</cp:lastModifiedBy>
  <cp:revision>16</cp:revision>
  <dcterms:created xsi:type="dcterms:W3CDTF">2022-09-07T16:29:49Z</dcterms:created>
  <dcterms:modified xsi:type="dcterms:W3CDTF">2022-09-08T22:32:30Z</dcterms:modified>
</cp:coreProperties>
</file>