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8" r:id="rId13"/>
    <p:sldId id="269" r:id="rId14"/>
    <p:sldId id="271" r:id="rId15"/>
    <p:sldId id="272" r:id="rId16"/>
    <p:sldId id="270" r:id="rId17"/>
    <p:sldId id="274" r:id="rId18"/>
    <p:sldId id="273" r:id="rId19"/>
    <p:sldId id="275" r:id="rId20"/>
    <p:sldId id="276" r:id="rId21"/>
    <p:sldId id="278" r:id="rId22"/>
    <p:sldId id="279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0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604C-3718-4AA0-81E4-60E979E38777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F752-D149-4639-80F4-D5903DBD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6" y="1815515"/>
            <a:ext cx="3937686" cy="188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201" y="3778079"/>
            <a:ext cx="468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documents / manuscript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61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352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Your first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document!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1440870"/>
            <a:ext cx="495917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[10pt]{article}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{document}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\title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{My First Latex Document}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\author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{My Name}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{abstract}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the abstract.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{abstract}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is the rest of the document.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{document}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893" y="724158"/>
            <a:ext cx="5629275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947131" y="6133070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example1.tex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340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Structuring the document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899974"/>
            <a:ext cx="9893644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\section{Section 1}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\section{Section2}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\section{Section 3}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\subsection{Subsection 1}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subsection{Subsection 2}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subsection{Subsection 3}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\subsubsection{Subsubsection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\subsubsection{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Subsubsection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\section{Section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\section{Section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835" y="1368124"/>
            <a:ext cx="4924425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741185" y="5889387"/>
            <a:ext cx="19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example2a.tex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1185" y="6164670"/>
            <a:ext cx="19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example2b.tex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109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Figures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1730971"/>
            <a:ext cx="989364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graphicx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 contents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\begin{figure}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\centering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[width=10cm]{myplot1}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\caption{Time vs Complexity}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\end{figure}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06" y="1374950"/>
            <a:ext cx="4619625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741185" y="6164670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example3.tex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86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Table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761476"/>
            <a:ext cx="9893644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 contents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\begin{tabular}{ l c r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\begin{tabular}{ l | c | r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 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60" y="1540089"/>
            <a:ext cx="176212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97" y="3513445"/>
            <a:ext cx="2000250" cy="150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86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Table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761476"/>
            <a:ext cx="9893644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 contents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\begin{tabular}{ l c r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\begin{tabular}{ l | c | r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 &amp; 2 &amp; 3 \\ 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 &amp; 5 &amp; 6 \\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 &amp; 8 &amp; 9 \\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60" y="1540089"/>
            <a:ext cx="176212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97" y="3513445"/>
            <a:ext cx="2000250" cy="150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8306" y="2680865"/>
            <a:ext cx="5867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SO MUCH WORK! </a:t>
            </a:r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13314" name="Picture 2" descr="http://www.hey.fr/tools/emoji/ios_emoji_pouting_f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47" y="2093321"/>
            <a:ext cx="2095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86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Table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873113" y="322162"/>
            <a:ext cx="5127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http://www.tablesgenerator.com/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66" y="845382"/>
            <a:ext cx="8638248" cy="59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86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Table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1276270"/>
            <a:ext cx="9893644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6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 contents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\begin{table}[]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\centering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\caption{My caption}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\label{my-label}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\begin{tabular}{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lllll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sz="16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&amp; A   &amp; B   &amp; C   &amp; D   \\ \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sz="16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&amp; 0.5 &amp; 0.5 &amp; 0.5 &amp; 0.5 \\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&amp; 0.5 &amp; 0.5 &amp; 0.5 &amp; 0.5 \\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&amp; 0.5 &amp; 0.5 &amp; 0.5 &amp; 0.5 \\ \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altLang="en-US" sz="16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\end{tabular}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\end{table}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63" y="2220930"/>
            <a:ext cx="58674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7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186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Mathematics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94874" y="1660025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Inline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9796" y="1660025"/>
            <a:ext cx="1794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Displayed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8" y="2621836"/>
            <a:ext cx="491490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4956"/>
          <a:stretch/>
        </p:blipFill>
        <p:spPr>
          <a:xfrm>
            <a:off x="5780250" y="2626421"/>
            <a:ext cx="6113366" cy="2311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186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Mathematics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2353489"/>
            <a:ext cx="509835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6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 contents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Under the conditions that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$\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\in X, \quad \exists y \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leq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\epsilon$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satisfied. This is possible when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$\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_{x \to \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infty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\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(-x) = 0$. </a:t>
            </a: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930" y="1430159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Inline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48" y="3424302"/>
            <a:ext cx="5358497" cy="635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186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Mathematics</a:t>
            </a:r>
            <a:endParaRPr lang="en-US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930" y="2476599"/>
            <a:ext cx="989364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6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 contents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\begin{equation}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R=\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{\sum_{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Q_{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x_i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}{\sum_{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Q_i</a:t>
            </a: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\end{equation}</a:t>
            </a:r>
            <a:b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114" y="2019450"/>
            <a:ext cx="58769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4930" y="1430159"/>
            <a:ext cx="1794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Displayed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6" y="1815515"/>
            <a:ext cx="3937686" cy="188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201" y="3778079"/>
            <a:ext cx="468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documents / manuscript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978316" y="1382379"/>
            <a:ext cx="4286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Anatomy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Your first </a:t>
            </a:r>
            <a:r>
              <a:rPr lang="en-US" sz="2400" dirty="0" err="1" smtClean="0">
                <a:solidFill>
                  <a:srgbClr val="0070C0"/>
                </a:solidFill>
              </a:rPr>
              <a:t>LaTeX</a:t>
            </a:r>
            <a:r>
              <a:rPr lang="en-US" sz="2400" dirty="0" smtClean="0">
                <a:solidFill>
                  <a:srgbClr val="0070C0"/>
                </a:solidFill>
              </a:rPr>
              <a:t> document!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Structuring the document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Adding elements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Figures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Mathematics 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Templates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186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Mathematics</a:t>
            </a:r>
            <a:endParaRPr lang="en-US" sz="2400" b="1" dirty="0"/>
          </a:p>
        </p:txBody>
      </p:sp>
      <p:pic>
        <p:nvPicPr>
          <p:cNvPr id="16390" name="Picture 6" descr="https://latex.codecogs.com/gif.latex?%5Chuge%20%5Ccos%20%282%5Ctheta%29%20%3D%20%5Ccos%5E2%20%5Ctheta%20-%20%5Csin%5E2%20%5Cth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92" y="4376831"/>
            <a:ext cx="3524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7864" y="4507205"/>
            <a:ext cx="5125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 (2\theta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\cos^2 \theta - \sin^2 \</a:t>
            </a:r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endParaRPr lang="en-US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864" y="1720811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{1}{2}</a:t>
            </a:r>
            <a:endParaRPr lang="en-US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92" name="Picture 8" descr="https://latex.codecogs.com/gif.latex?%5Chuge%20%5Cfrac%7B1%7D%7B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30" y="1507986"/>
            <a:ext cx="1714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07864" y="2674539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{a}{b}}</a:t>
            </a:r>
          </a:p>
        </p:txBody>
      </p:sp>
      <p:pic>
        <p:nvPicPr>
          <p:cNvPr id="16394" name="Picture 10" descr="https://latex.codecogs.com/gif.latex?%5Chuge%20%5Csqrt%7B%5Cfrac%7Ba%7D%7Bb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03" y="2390277"/>
            <a:ext cx="552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07864" y="3672274"/>
            <a:ext cx="6418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\alpha, \beta, \gamma, \Gamma, \pi, \Pi, \phi, \mu, \Phi</a:t>
            </a:r>
          </a:p>
        </p:txBody>
      </p:sp>
      <p:pic>
        <p:nvPicPr>
          <p:cNvPr id="16396" name="Picture 12" descr="https://latex.codecogs.com/gif.latex?%5Chuge%20%5Calpha%2C%20%5Cbeta%2C%20%5Cgamma%2C%20%5CGamma%2C%20%5Cpi%2C%20%5CPi%2C%20%5Cphi%2C%20%5Cvarphi%2C%20%5Cmu%2C%20%5CPh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62" y="3655159"/>
            <a:ext cx="3619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597171" y="172081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\times 2</a:t>
            </a:r>
          </a:p>
        </p:txBody>
      </p:sp>
      <p:pic>
        <p:nvPicPr>
          <p:cNvPr id="16398" name="Picture 14" descr="https://latex.codecogs.com/gif.latex?%5Chuge%201%20%5Ctimes%2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99" y="1750874"/>
            <a:ext cx="7334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901100" y="2674539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{\partial }{\partial x}</a:t>
            </a:r>
          </a:p>
        </p:txBody>
      </p:sp>
      <p:pic>
        <p:nvPicPr>
          <p:cNvPr id="16400" name="Picture 16" descr="https://latex.codecogs.com/gif.latex?%5Chuge%20%5Cfrac%7B%5Cpartial%20%7D%7B%5Cpartial%20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711" y="2442665"/>
            <a:ext cx="4095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Adding elements to the document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930" y="814605"/>
            <a:ext cx="186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Mathematics</a:t>
            </a:r>
            <a:endParaRPr lang="en-US" sz="2400" b="1" dirty="0"/>
          </a:p>
        </p:txBody>
      </p:sp>
      <p:pic>
        <p:nvPicPr>
          <p:cNvPr id="16390" name="Picture 6" descr="https://latex.codecogs.com/gif.latex?%5Chuge%20%5Ccos%20%282%5Ctheta%29%20%3D%20%5Ccos%5E2%20%5Ctheta%20-%20%5Csin%5E2%20%5Cth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92" y="4376831"/>
            <a:ext cx="3524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7864" y="4507205"/>
            <a:ext cx="5125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 (2\theta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\cos^2 \theta - \sin^2 \</a:t>
            </a:r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endParaRPr lang="en-US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864" y="1720811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40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{1}{2}</a:t>
            </a:r>
            <a:endParaRPr lang="en-US" sz="1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92" name="Picture 8" descr="https://latex.codecogs.com/gif.latex?%5Chuge%20%5Cfrac%7B1%7D%7B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30" y="1507986"/>
            <a:ext cx="1714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07864" y="2674539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{a}{b}}</a:t>
            </a:r>
          </a:p>
        </p:txBody>
      </p:sp>
      <p:pic>
        <p:nvPicPr>
          <p:cNvPr id="16394" name="Picture 10" descr="https://latex.codecogs.com/gif.latex?%5Chuge%20%5Csqrt%7B%5Cfrac%7Ba%7D%7Bb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03" y="2390277"/>
            <a:ext cx="552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807864" y="3672274"/>
            <a:ext cx="6418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\alpha, \beta, \gamma, \Gamma, \pi, \Pi, \phi, \mu, \Phi</a:t>
            </a:r>
          </a:p>
        </p:txBody>
      </p:sp>
      <p:pic>
        <p:nvPicPr>
          <p:cNvPr id="16396" name="Picture 12" descr="https://latex.codecogs.com/gif.latex?%5Chuge%20%5Calpha%2C%20%5Cbeta%2C%20%5Cgamma%2C%20%5CGamma%2C%20%5Cpi%2C%20%5CPi%2C%20%5Cphi%2C%20%5Cvarphi%2C%20%5Cmu%2C%20%5CPh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62" y="3655159"/>
            <a:ext cx="3619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597171" y="172081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\times 2</a:t>
            </a:r>
          </a:p>
        </p:txBody>
      </p:sp>
      <p:pic>
        <p:nvPicPr>
          <p:cNvPr id="16398" name="Picture 14" descr="https://latex.codecogs.com/gif.latex?%5Chuge%201%20%5Ctimes%2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99" y="1750874"/>
            <a:ext cx="7334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901100" y="2674539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{\partial }{\partial x}</a:t>
            </a:r>
          </a:p>
        </p:txBody>
      </p:sp>
      <p:pic>
        <p:nvPicPr>
          <p:cNvPr id="16400" name="Picture 16" descr="https://latex.codecogs.com/gif.latex?%5Chuge%20%5Cfrac%7B%5Cpartial%20%7D%7B%5Cpartial%20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711" y="2442665"/>
            <a:ext cx="4095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015398" y="6033999"/>
            <a:ext cx="4727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https://www.codecogs.com/latex/eqneditor.php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015398" y="5655319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Online </a:t>
            </a:r>
            <a:r>
              <a:rPr lang="en-US" dirty="0" err="1" smtClean="0"/>
              <a:t>LaTeX</a:t>
            </a:r>
            <a:r>
              <a:rPr lang="en-US" dirty="0" smtClean="0"/>
              <a:t> equation editors!</a:t>
            </a:r>
            <a:endParaRPr lang="en-US" dirty="0"/>
          </a:p>
        </p:txBody>
      </p:sp>
      <p:pic>
        <p:nvPicPr>
          <p:cNvPr id="19" name="Picture 2" descr="http://www.hey.fr/tools/emoji/ios_emoji_pouting_f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4" y="5342136"/>
            <a:ext cx="1167497" cy="12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1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245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 Characters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65" y="1250382"/>
            <a:ext cx="780097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0" y="2583739"/>
            <a:ext cx="461962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76" y="2450532"/>
            <a:ext cx="5846815" cy="27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245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 Characters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65" y="1250382"/>
            <a:ext cx="780097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0" y="2583739"/>
            <a:ext cx="461962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76" y="2450532"/>
            <a:ext cx="5846815" cy="27845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6544" y="5574086"/>
            <a:ext cx="65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http://tug.ctan.org/info/symbols/comprehensive/symbols-a4.pdf</a:t>
            </a:r>
            <a:endParaRPr lang="en-US" dirty="0"/>
          </a:p>
        </p:txBody>
      </p:sp>
      <p:pic>
        <p:nvPicPr>
          <p:cNvPr id="10" name="Picture 2" descr="http://www.hey.fr/tools/emoji/ios_emoji_pouting_fa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68" y="5235097"/>
            <a:ext cx="1167497" cy="12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46544" y="5925408"/>
            <a:ext cx="305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http://tex.stackexchange.com/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930" y="352940"/>
            <a:ext cx="145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Templates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4929" y="1652421"/>
            <a:ext cx="76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http://www.latextemplates.com/template/elseviers-elsarticle-document-class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4929" y="3119451"/>
            <a:ext cx="10180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http://www.hydrology-and-earth-system-sciences.net/for_authors/manuscript_preparation.html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29" y="1195221"/>
            <a:ext cx="158115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407219"/>
            <a:ext cx="3238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ppingignorance.org/fx/media/2015/04/word_vs_latex_1_eng-640x4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94" y="1436540"/>
            <a:ext cx="60960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930" y="1577505"/>
            <a:ext cx="475162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[options]{class}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Preamble commands, if needed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1 commands 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2 commands \&amp;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930" y="352940"/>
            <a:ext cx="398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Anatomy of a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0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930" y="1577505"/>
            <a:ext cx="475162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[options]{class}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Preamble commands, if needed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1 commands 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2 commands \&amp;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0443" y="1577505"/>
            <a:ext cx="368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article, letter, report, slides, book,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08173" y="1577505"/>
            <a:ext cx="9391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3"/>
          </p:cNvCxnSpPr>
          <p:nvPr/>
        </p:nvCxnSpPr>
        <p:spPr>
          <a:xfrm flipV="1">
            <a:off x="4547286" y="1746422"/>
            <a:ext cx="2446638" cy="15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4930" y="352940"/>
            <a:ext cx="398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Anatomy of a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6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930" y="1577505"/>
            <a:ext cx="475162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[options]{class}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Preamble commands, if needed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1 commands 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2 commands \&amp;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3730" y="1577505"/>
            <a:ext cx="10544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3"/>
          </p:cNvCxnSpPr>
          <p:nvPr/>
        </p:nvCxnSpPr>
        <p:spPr>
          <a:xfrm flipV="1">
            <a:off x="3608173" y="1739412"/>
            <a:ext cx="3369276" cy="22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81274" y="1554746"/>
            <a:ext cx="170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10pt, 11pt, 12pt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81274" y="1924078"/>
            <a:ext cx="405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</a:rPr>
              <a:t>letterpaper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</a:rPr>
              <a:t>legalpaper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, a4paper, a5paper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81274" y="2293410"/>
            <a:ext cx="2413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</a:rPr>
              <a:t>onecolumn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</a:rPr>
              <a:t>twocolumn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4930" y="352940"/>
            <a:ext cx="398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Anatomy of a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0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930" y="1577505"/>
            <a:ext cx="475162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[options]{class}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Preamble commands, if needed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1 commands 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2 commands \&amp;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66904" y="1844250"/>
            <a:ext cx="36886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555524" y="2028916"/>
            <a:ext cx="3369276" cy="22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44144" y="1844250"/>
            <a:ext cx="223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Formatting, packages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4930" y="352940"/>
            <a:ext cx="398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Anatomy of a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8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930" y="1577505"/>
            <a:ext cx="475162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[options]{class}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Preamble commands, if needed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1 commands 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2 commands \&amp;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24930" y="2310672"/>
            <a:ext cx="22077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4930" y="5486267"/>
            <a:ext cx="22077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32670" y="2474443"/>
            <a:ext cx="4777946" cy="32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32670" y="5638658"/>
            <a:ext cx="4777946" cy="32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12906" y="3879953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Document contents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710616" y="2474443"/>
            <a:ext cx="0" cy="3180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4930" y="352940"/>
            <a:ext cx="398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Anatomy of a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7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4930" y="1577505"/>
            <a:ext cx="475162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[options]{class}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Preamble commands, if needed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1 commands 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\end{environment1}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 document text &amp; commands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\begin{environment2}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Environment 2 commands \&amp; text here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\end{environment2}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\end{document}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19783" y="2982267"/>
            <a:ext cx="2949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abstract, equation, </a:t>
            </a:r>
            <a:r>
              <a:rPr lang="en-US" b="0" i="0" dirty="0" err="1" smtClean="0">
                <a:solidFill>
                  <a:srgbClr val="000000"/>
                </a:solidFill>
                <a:effectLst/>
              </a:rPr>
              <a:t>eqnarray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figure, table, tabular, 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itemize, enumerate, 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appendix, </a:t>
            </a:r>
            <a:r>
              <a:rPr lang="en-US" b="0" i="0" dirty="0" err="1" smtClean="0">
                <a:solidFill>
                  <a:srgbClr val="000000"/>
                </a:solidFill>
                <a:effectLst/>
              </a:rPr>
              <a:t>thebibliography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4930" y="3019253"/>
            <a:ext cx="4572000" cy="91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296930" y="3478384"/>
            <a:ext cx="1443231" cy="9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4930" y="352940"/>
            <a:ext cx="398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Anatomy of a </a:t>
            </a:r>
            <a:r>
              <a:rPr lang="en-US" sz="2400" dirty="0" err="1" smtClean="0"/>
              <a:t>LaTeX</a:t>
            </a:r>
            <a:r>
              <a:rPr lang="en-US" sz="2400" dirty="0" smtClean="0"/>
              <a:t>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0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729</Words>
  <Application>Microsoft Office PowerPoint</Application>
  <PresentationFormat>Widescreen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Crisologo</dc:creator>
  <cp:lastModifiedBy>Irene Crisologo</cp:lastModifiedBy>
  <cp:revision>64</cp:revision>
  <dcterms:created xsi:type="dcterms:W3CDTF">2017-02-13T08:02:17Z</dcterms:created>
  <dcterms:modified xsi:type="dcterms:W3CDTF">2017-02-13T14:22:40Z</dcterms:modified>
</cp:coreProperties>
</file>