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79" r:id="rId2"/>
    <p:sldId id="280" r:id="rId3"/>
    <p:sldId id="281" r:id="rId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66"/>
    <a:srgbClr val="3333CC"/>
    <a:srgbClr val="000066"/>
    <a:srgbClr val="6600CC"/>
    <a:srgbClr val="FFFF00"/>
    <a:srgbClr val="9900FF"/>
    <a:srgbClr val="FF3300"/>
    <a:srgbClr val="FF9900"/>
    <a:srgbClr val="33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2" autoAdjust="0"/>
    <p:restoredTop sz="95169" autoAdjust="0"/>
  </p:normalViewPr>
  <p:slideViewPr>
    <p:cSldViewPr>
      <p:cViewPr>
        <p:scale>
          <a:sx n="76" d="100"/>
          <a:sy n="76" d="100"/>
        </p:scale>
        <p:origin x="-1326" y="-120"/>
      </p:cViewPr>
      <p:guideLst>
        <p:guide orient="horz" pos="3884"/>
        <p:guide pos="1111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/>
            </a:lvl1pPr>
          </a:lstStyle>
          <a:p>
            <a:pPr>
              <a:defRPr/>
            </a:pPr>
            <a:fld id="{BFA4DAAA-882C-4B28-AB22-B5CB267724B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292" name="Rectangle 1028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/>
            </a:lvl1pPr>
          </a:lstStyle>
          <a:p>
            <a:pPr>
              <a:defRPr/>
            </a:pPr>
            <a:fld id="{9FDE598B-5DB0-4DB6-A7EC-049A0D2CA25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2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E598B-5DB0-4DB6-A7EC-049A0D2CA259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/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/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7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  <p:sp>
          <p:nvSpPr>
            <p:cNvPr id="8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  <p:sp>
          <p:nvSpPr>
            <p:cNvPr id="9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  <p:sp>
          <p:nvSpPr>
            <p:cNvPr id="10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</p:grpSp>
      <p:pic>
        <p:nvPicPr>
          <p:cNvPr id="11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/>
          </a:p>
        </p:txBody>
      </p:sp>
      <p:sp>
        <p:nvSpPr>
          <p:cNvPr id="13" name="Rectangle 63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/>
          </a:p>
        </p:txBody>
      </p:sp>
      <p:pic>
        <p:nvPicPr>
          <p:cNvPr id="14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D5E901-9A50-4B6C-81AA-693AB27AC5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5F671-16FA-478E-8734-9FDA79BF49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6092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6092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E8C2F-36FD-48E6-AFC9-F31E467AAF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6025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834C2-068F-45FF-9234-1C09A70715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5776" y="476672"/>
            <a:ext cx="6324600" cy="533400"/>
          </a:xfrm>
        </p:spPr>
        <p:txBody>
          <a:bodyPr/>
          <a:lstStyle>
            <a:lvl1pPr algn="l">
              <a:defRPr sz="3600" u="sng"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08649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6E426-A03F-47FF-9E74-08ACEBF18B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466E6-E118-4848-B80F-4B3929A722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85E17-092F-492E-B3B2-6EBC7105E4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146C5-6267-4707-95DF-FAD389BD3D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E22BC-1F2C-4EE2-8461-14521720E9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C0491-AC22-46C8-9A04-418D06D29B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A064A-C118-4BB4-9214-0B0251A71D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772C2-FB44-427E-BBB1-AF12E707E6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kumimoji="0" lang="zh-TW" altLang="en-US"/>
          </a:p>
        </p:txBody>
      </p:sp>
      <p:grpSp>
        <p:nvGrpSpPr>
          <p:cNvPr id="1030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58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</p:grpSp>
      <p:grpSp>
        <p:nvGrpSpPr>
          <p:cNvPr id="1031" name="Group 37"/>
          <p:cNvGrpSpPr>
            <a:grpSpLocks/>
          </p:cNvGrpSpPr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1026" name="Object 3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p:oleObj spid="_x0000_s1026" name="Image" r:id="rId16" imgW="3646321" imgH="3931376" progId="">
                <p:embed/>
              </p:oleObj>
            </a:graphicData>
          </a:graphic>
        </p:graphicFrame>
        <p:graphicFrame>
          <p:nvGraphicFramePr>
            <p:cNvPr id="1027" name="Object 3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p:oleObj spid="_x0000_s1027" name="Image" r:id="rId17" imgW="2575783" imgH="2545301" progId="">
                <p:embed/>
              </p:oleObj>
            </a:graphicData>
          </a:graphic>
        </p:graphicFrame>
      </p:grp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00338" y="26035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solidFill>
                  <a:schemeClr val="accent1"/>
                </a:solidFill>
                <a:ea typeface="新細明體" pitchFamily="2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solidFill>
                  <a:schemeClr val="accent1"/>
                </a:solidFill>
                <a:ea typeface="新細明體" pitchFamily="2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smtClean="0">
                <a:solidFill>
                  <a:schemeClr val="accent1"/>
                </a:solidFill>
                <a:ea typeface="新細明體" pitchFamily="2" charset="-120"/>
              </a:defRPr>
            </a:lvl1pPr>
          </a:lstStyle>
          <a:p>
            <a:pPr>
              <a:defRPr/>
            </a:pPr>
            <a:fld id="{66B9163B-02CF-40EA-A7E5-73C07CAC0B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7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64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  <p:sp>
          <p:nvSpPr>
            <p:cNvPr id="1066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u="sng">
          <a:solidFill>
            <a:schemeClr val="bg1"/>
          </a:solidFill>
          <a:latin typeface="標楷體" pitchFamily="65" charset="-120"/>
          <a:ea typeface="標楷體" pitchFamily="65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u="sng">
          <a:solidFill>
            <a:schemeClr val="bg1"/>
          </a:solidFill>
          <a:latin typeface="標楷體" pitchFamily="65" charset="-120"/>
          <a:ea typeface="標楷體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sz="3600" u="sng">
          <a:solidFill>
            <a:schemeClr val="bg1"/>
          </a:solidFill>
          <a:latin typeface="標楷體" pitchFamily="65" charset="-120"/>
          <a:ea typeface="標楷體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sz="3600" u="sng">
          <a:solidFill>
            <a:schemeClr val="bg1"/>
          </a:solidFill>
          <a:latin typeface="標楷體" pitchFamily="65" charset="-120"/>
          <a:ea typeface="標楷體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sz="3600" u="sng">
          <a:solidFill>
            <a:schemeClr val="bg1"/>
          </a:solidFill>
          <a:latin typeface="標楷體" pitchFamily="65" charset="-120"/>
          <a:ea typeface="標楷體" pitchFamily="65" charset="-12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  <a:ea typeface="微軟正黑體" pitchFamily="34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微軟正黑體" pitchFamily="34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  <a:ea typeface="微軟正黑體" pitchFamily="34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微軟正黑體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5776" y="260350"/>
            <a:ext cx="6588224" cy="533400"/>
          </a:xfrm>
        </p:spPr>
        <p:txBody>
          <a:bodyPr/>
          <a:lstStyle/>
          <a:p>
            <a:r>
              <a:rPr lang="zh-TW" altLang="en-US" sz="3200" dirty="0" smtClean="0"/>
              <a:t>各單位商標案件系統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程序官發確認</a:t>
            </a:r>
            <a:endParaRPr lang="zh-TW" altLang="en-US" sz="3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68760"/>
            <a:ext cx="8959850" cy="151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矩形 3"/>
          <p:cNvSpPr/>
          <p:nvPr/>
        </p:nvSpPr>
        <p:spPr bwMode="auto">
          <a:xfrm>
            <a:off x="107504" y="1700808"/>
            <a:ext cx="2016224" cy="216024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2852936"/>
            <a:ext cx="878497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操作說明</a:t>
            </a:r>
            <a:r>
              <a:rPr lang="en-US" altLang="zh-TW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</a:p>
          <a:p>
            <a:pPr>
              <a:spcBef>
                <a:spcPts val="0"/>
              </a:spcBef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一、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執行電子送件確認時，系統會檢查是否有上傳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申請書、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基本資料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表等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PDF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檔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此二項</a:t>
            </a:r>
            <a:r>
              <a:rPr lang="zh-TW" altLang="en-US" sz="1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檔案</a:t>
            </a:r>
            <a:r>
              <a:rPr lang="zh-TW" altLang="en-US" sz="1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說明務必使用選項點選勿用輸入方式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，以免系統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檢查無此二項檔案說明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選項而無法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執行確認。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二、 系統執行官發確認後，會依照「發文日期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發文單位部門」在「商標電子送件區」產生第一層目錄，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            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依「案件編號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進度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發文案性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個中文字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」產生第二層發文案件目錄，再將此筆發文上傳有勾選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            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電子送件之文件檔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如下紅框所示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存放在前述目錄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；由於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IPO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區別送件之申請書檔名有一定規則，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            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因此系統會依照發文案性產生申請書檔名，例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申請立體商標之申請書檔名為「立體商標註冊申請書」。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</a:pP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三、商標電子送件區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提供總管程序匯入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IPO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送件系統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E-SET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之目錄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437112"/>
            <a:ext cx="7416824" cy="432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 7"/>
          <p:cNvSpPr/>
          <p:nvPr/>
        </p:nvSpPr>
        <p:spPr bwMode="auto">
          <a:xfrm>
            <a:off x="6948264" y="4653136"/>
            <a:ext cx="1296590" cy="216024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5589240"/>
            <a:ext cx="1800200" cy="1050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文字方塊 9"/>
          <p:cNvSpPr txBox="1"/>
          <p:nvPr/>
        </p:nvSpPr>
        <p:spPr>
          <a:xfrm>
            <a:off x="683568" y="5301208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第一層</a:t>
            </a:r>
            <a:r>
              <a:rPr lang="en-US" altLang="zh-TW" sz="12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12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發文日</a:t>
            </a:r>
            <a:r>
              <a:rPr lang="en-US" altLang="zh-TW" sz="12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12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發文單位部門  </a:t>
            </a:r>
            <a:r>
              <a:rPr lang="en-US" altLang="zh-TW" sz="12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12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第二層</a:t>
            </a:r>
            <a:r>
              <a:rPr lang="en-US" altLang="zh-TW" sz="12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12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發文案號</a:t>
            </a:r>
            <a:r>
              <a:rPr lang="en-US" altLang="zh-TW" sz="12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12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進度</a:t>
            </a:r>
            <a:r>
              <a:rPr lang="en-US" altLang="zh-TW" sz="12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12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發文案性    </a:t>
            </a:r>
            <a:r>
              <a:rPr lang="en-US" altLang="zh-TW" sz="12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 </a:t>
            </a:r>
            <a:r>
              <a:rPr lang="zh-TW" altLang="en-US" sz="12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存放該筆發文申請書、基本資料檔及相關附檔</a:t>
            </a:r>
            <a:endParaRPr lang="zh-TW" altLang="en-US" sz="1200" b="1" dirty="0" smtClean="0">
              <a:solidFill>
                <a:srgbClr val="6600CC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1200" b="1" dirty="0">
              <a:solidFill>
                <a:srgbClr val="6600CC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5589240"/>
            <a:ext cx="2295525" cy="83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5589240"/>
            <a:ext cx="3168352" cy="1009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9752" y="260350"/>
            <a:ext cx="6804248" cy="533400"/>
          </a:xfrm>
        </p:spPr>
        <p:txBody>
          <a:bodyPr/>
          <a:lstStyle/>
          <a:p>
            <a:r>
              <a:rPr lang="zh-TW" altLang="en-US" sz="3200" dirty="0" smtClean="0"/>
              <a:t>各單位商標案件系統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程序官發報表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869160"/>
            <a:ext cx="9036496" cy="162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程序操作說明</a:t>
            </a:r>
            <a:r>
              <a:rPr lang="en-US" altLang="zh-TW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400" b="1" u="sng" dirty="0" smtClean="0">
              <a:solidFill>
                <a:srgbClr val="6600CC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    一、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發文方式點選「電子送件」，依序列印「官方發文明細」、「官發發文規費明細」及「官方發文回條」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             產生報表檔案。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二、 上述報表產生完畢後，再點選「官方發文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Email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通知總管處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電子送件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」，系統會檢查是否有此發文日期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              的報表，並會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Email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通知總管處人員且會附上此三項報表檔案，以提供總管處查核與送件。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                           </a:t>
            </a:r>
            <a:endParaRPr lang="zh-TW" altLang="en-US" dirty="0"/>
          </a:p>
        </p:txBody>
      </p:sp>
      <p:pic>
        <p:nvPicPr>
          <p:cNvPr id="12" name="圖片 11" descr="程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7800975" cy="35528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auto">
          <a:xfrm>
            <a:off x="1835696" y="1844824"/>
            <a:ext cx="2232248" cy="432048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627784" y="2708920"/>
            <a:ext cx="792088" cy="14401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932040" y="4509120"/>
            <a:ext cx="3168352" cy="28803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084168" y="4077072"/>
            <a:ext cx="288032" cy="28803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一</a:t>
            </a:r>
          </a:p>
        </p:txBody>
      </p:sp>
      <p:sp>
        <p:nvSpPr>
          <p:cNvPr id="15" name="橢圓 14"/>
          <p:cNvSpPr/>
          <p:nvPr/>
        </p:nvSpPr>
        <p:spPr bwMode="auto">
          <a:xfrm>
            <a:off x="7668344" y="4509120"/>
            <a:ext cx="288032" cy="28803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9752" y="260350"/>
            <a:ext cx="6804248" cy="533400"/>
          </a:xfrm>
        </p:spPr>
        <p:txBody>
          <a:bodyPr/>
          <a:lstStyle/>
          <a:p>
            <a:r>
              <a:rPr lang="zh-TW" altLang="en-US" sz="3200" dirty="0" smtClean="0"/>
              <a:t>各單位商標案件系統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程序官發回條確認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3429000"/>
            <a:ext cx="9036496" cy="136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程序操作說明</a:t>
            </a:r>
            <a:r>
              <a:rPr lang="en-US" altLang="zh-TW" sz="1600" b="1" dirty="0" smtClean="0">
                <a:solidFill>
                  <a:srgbClr val="6600CC"/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400" b="1" u="sng" dirty="0" smtClean="0">
              <a:solidFill>
                <a:srgbClr val="6600CC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    一、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發文方式增加「非電子送件」與「電子送件」之統計件數，因官方規費收據取回時間不同，請分別點選並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             執行確認。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二、 確認作業與非電子送件相同。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                            </a:t>
            </a:r>
            <a:endParaRPr lang="zh-TW" altLang="en-US" dirty="0"/>
          </a:p>
        </p:txBody>
      </p:sp>
      <p:pic>
        <p:nvPicPr>
          <p:cNvPr id="11" name="圖片 10" descr="程序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18641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0" y="1700808"/>
            <a:ext cx="2339752" cy="216024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1D528D"/>
      </a:dk1>
      <a:lt1>
        <a:srgbClr val="FFFFFF"/>
      </a:lt1>
      <a:dk2>
        <a:srgbClr val="000000"/>
      </a:dk2>
      <a:lt2>
        <a:srgbClr val="CACACA"/>
      </a:lt2>
      <a:accent1>
        <a:srgbClr val="0099CC"/>
      </a:accent1>
      <a:accent2>
        <a:srgbClr val="8BC84E"/>
      </a:accent2>
      <a:accent3>
        <a:srgbClr val="FFFFFF"/>
      </a:accent3>
      <a:accent4>
        <a:srgbClr val="174578"/>
      </a:accent4>
      <a:accent5>
        <a:srgbClr val="AACAE2"/>
      </a:accent5>
      <a:accent6>
        <a:srgbClr val="7DB546"/>
      </a:accent6>
      <a:hlink>
        <a:srgbClr val="6E81E0"/>
      </a:hlink>
      <a:folHlink>
        <a:srgbClr val="00999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</Template>
  <TotalTime>5561</TotalTime>
  <Words>434</Words>
  <Application>Microsoft Office PowerPoint</Application>
  <PresentationFormat>如螢幕大小 (4:3)</PresentationFormat>
  <Paragraphs>26</Paragraphs>
  <Slides>3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ms01_1</vt:lpstr>
      <vt:lpstr>Image</vt:lpstr>
      <vt:lpstr>各單位商標案件系統:程序官發確認</vt:lpstr>
      <vt:lpstr>各單位商標案件系統:程序官發報表</vt:lpstr>
      <vt:lpstr>各單位商標案件系統:程序官發回條確認</vt:lpstr>
    </vt:vector>
  </TitlesOfParts>
  <Company>聖島國際專利商標聯合事務所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智慧局電子申請評估</dc:title>
  <dc:creator>陳嘉明</dc:creator>
  <cp:lastModifiedBy>陳柳月</cp:lastModifiedBy>
  <cp:revision>593</cp:revision>
  <dcterms:created xsi:type="dcterms:W3CDTF">2011-09-07T14:20:48Z</dcterms:created>
  <dcterms:modified xsi:type="dcterms:W3CDTF">2013-02-23T03:14:35Z</dcterms:modified>
</cp:coreProperties>
</file>