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handoutMasterIdLst>
    <p:handoutMasterId r:id="rId5"/>
  </p:handoutMasterIdLst>
  <p:sldIdLst>
    <p:sldId id="278" r:id="rId2"/>
    <p:sldId id="280" r:id="rId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2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2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2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2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2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2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2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2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2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66"/>
    <a:srgbClr val="3333CC"/>
    <a:srgbClr val="000066"/>
    <a:srgbClr val="6600CC"/>
    <a:srgbClr val="FFFF00"/>
    <a:srgbClr val="9900FF"/>
    <a:srgbClr val="FF3300"/>
    <a:srgbClr val="FF9900"/>
    <a:srgbClr val="33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2" autoAdjust="0"/>
    <p:restoredTop sz="95169" autoAdjust="0"/>
  </p:normalViewPr>
  <p:slideViewPr>
    <p:cSldViewPr>
      <p:cViewPr>
        <p:scale>
          <a:sx n="76" d="100"/>
          <a:sy n="76" d="100"/>
        </p:scale>
        <p:origin x="-1326" y="-120"/>
      </p:cViewPr>
      <p:guideLst>
        <p:guide orient="horz" pos="3884"/>
        <p:guide pos="1111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/>
            </a:lvl1pPr>
          </a:lstStyle>
          <a:p>
            <a:pPr>
              <a:defRPr/>
            </a:pPr>
            <a:fld id="{BFA4DAAA-882C-4B28-AB22-B5CB267724B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2292" name="Rectangle 1028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/>
            </a:lvl1pPr>
          </a:lstStyle>
          <a:p>
            <a:pPr>
              <a:defRPr/>
            </a:pPr>
            <a:fld id="{9FDE598B-5DB0-4DB6-A7EC-049A0D2CA25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2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2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2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2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2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kumimoji="0" lang="zh-TW" altLang="en-US"/>
          </a:p>
        </p:txBody>
      </p:sp>
      <p:sp>
        <p:nvSpPr>
          <p:cNvPr id="5" name="Rectangle 52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kumimoji="0" lang="zh-TW" altLang="en-US"/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7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kumimoji="0" lang="zh-TW" altLang="en-US"/>
            </a:p>
          </p:txBody>
        </p:sp>
        <p:sp>
          <p:nvSpPr>
            <p:cNvPr id="8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kumimoji="0" lang="zh-TW" altLang="en-US"/>
            </a:p>
          </p:txBody>
        </p:sp>
        <p:sp>
          <p:nvSpPr>
            <p:cNvPr id="9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kumimoji="0" lang="zh-TW" altLang="en-US"/>
            </a:p>
          </p:txBody>
        </p:sp>
        <p:sp>
          <p:nvSpPr>
            <p:cNvPr id="10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kumimoji="0" lang="zh-TW" altLang="en-US"/>
            </a:p>
          </p:txBody>
        </p:sp>
      </p:grpSp>
      <p:pic>
        <p:nvPicPr>
          <p:cNvPr id="11" name="Picture 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87663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60"/>
          <p:cNvSpPr>
            <a:spLocks noChangeArrowheads="1"/>
          </p:cNvSpPr>
          <p:nvPr/>
        </p:nvSpPr>
        <p:spPr bwMode="black">
          <a:xfrm>
            <a:off x="0" y="2787650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kumimoji="0" lang="zh-TW" altLang="en-US"/>
          </a:p>
        </p:txBody>
      </p:sp>
      <p:sp>
        <p:nvSpPr>
          <p:cNvPr id="13" name="Rectangle 63"/>
          <p:cNvSpPr>
            <a:spLocks noChangeArrowheads="1"/>
          </p:cNvSpPr>
          <p:nvPr/>
        </p:nvSpPr>
        <p:spPr bwMode="gray">
          <a:xfrm>
            <a:off x="2895600" y="2819400"/>
            <a:ext cx="6248400" cy="685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kumimoji="0" lang="zh-TW" altLang="en-US"/>
          </a:p>
        </p:txBody>
      </p:sp>
      <p:pic>
        <p:nvPicPr>
          <p:cNvPr id="14" name="Picture 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4488" y="0"/>
            <a:ext cx="3011487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2895600" y="4038600"/>
            <a:ext cx="6019800" cy="457200"/>
          </a:xfrm>
          <a:solidFill>
            <a:schemeClr val="tx1"/>
          </a:solidFill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2819400"/>
            <a:ext cx="5791200" cy="6858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CD5E901-9A50-4B6C-81AA-693AB27AC5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5F671-16FA-478E-8734-9FDA79BF49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95500" cy="60928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34100" cy="60928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E8C2F-36FD-48E6-AFC9-F31E467AAF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5026025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  <a:endParaRPr lang="zh-TW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834C2-068F-45FF-9234-1C09A70715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55776" y="476672"/>
            <a:ext cx="6324600" cy="533400"/>
          </a:xfrm>
        </p:spPr>
        <p:txBody>
          <a:bodyPr/>
          <a:lstStyle>
            <a:lvl1pPr algn="l">
              <a:defRPr sz="3600" u="sng"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08649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6E426-A03F-47FF-9E74-08ACEBF18BA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466E6-E118-4848-B80F-4B3929A722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85E17-092F-492E-B3B2-6EBC7105E4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146C5-6267-4707-95DF-FAD389BD3D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E22BC-1F2C-4EE2-8461-14521720E9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C0491-AC22-46C8-9A04-418D06D29B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A064A-C118-4BB4-9214-0B0251A71D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772C2-FB44-427E-BBB1-AF12E707E67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3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kumimoji="0" lang="zh-TW" altLang="en-US"/>
          </a:p>
        </p:txBody>
      </p:sp>
      <p:grpSp>
        <p:nvGrpSpPr>
          <p:cNvPr id="1030" name="Group 3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58" name="Line 3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kumimoji="0" lang="zh-TW" altLang="en-US"/>
            </a:p>
          </p:txBody>
        </p:sp>
        <p:sp>
          <p:nvSpPr>
            <p:cNvPr id="1059" name="Line 3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kumimoji="0" lang="zh-TW" altLang="en-US"/>
            </a:p>
          </p:txBody>
        </p:sp>
        <p:sp>
          <p:nvSpPr>
            <p:cNvPr id="1060" name="Line 3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kumimoji="0" lang="zh-TW" altLang="en-US"/>
            </a:p>
          </p:txBody>
        </p:sp>
      </p:grpSp>
      <p:grpSp>
        <p:nvGrpSpPr>
          <p:cNvPr id="1031" name="Group 37"/>
          <p:cNvGrpSpPr>
            <a:grpSpLocks/>
          </p:cNvGrpSpPr>
          <p:nvPr/>
        </p:nvGrpSpPr>
        <p:grpSpPr bwMode="auto">
          <a:xfrm>
            <a:off x="0" y="-11113"/>
            <a:ext cx="2341563" cy="1123951"/>
            <a:chOff x="0" y="0"/>
            <a:chExt cx="1475" cy="694"/>
          </a:xfrm>
        </p:grpSpPr>
        <p:graphicFrame>
          <p:nvGraphicFramePr>
            <p:cNvPr id="1026" name="Object 38"/>
            <p:cNvGraphicFramePr>
              <a:graphicFrameLocks noChangeAspect="1"/>
            </p:cNvGraphicFramePr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p:oleObj spid="_x0000_s1026" name="Image" r:id="rId16" imgW="3646321" imgH="3931376" progId="">
                <p:embed/>
              </p:oleObj>
            </a:graphicData>
          </a:graphic>
        </p:graphicFrame>
        <p:graphicFrame>
          <p:nvGraphicFramePr>
            <p:cNvPr id="1027" name="Object 39"/>
            <p:cNvGraphicFramePr>
              <a:graphicFrameLocks noChangeAspect="1"/>
            </p:cNvGraphicFramePr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p:oleObj spid="_x0000_s1027" name="Image" r:id="rId17" imgW="2575783" imgH="2545301" progId="">
                <p:embed/>
              </p:oleObj>
            </a:graphicData>
          </a:graphic>
        </p:graphicFrame>
      </p:grp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00338" y="260350"/>
            <a:ext cx="632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400">
                <a:solidFill>
                  <a:schemeClr val="accent1"/>
                </a:solidFill>
                <a:ea typeface="新細明體" pitchFamily="2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145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>
                <a:solidFill>
                  <a:schemeClr val="accent1"/>
                </a:solidFill>
                <a:ea typeface="新細明體" pitchFamily="2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 smtClean="0">
                <a:solidFill>
                  <a:schemeClr val="accent1"/>
                </a:solidFill>
                <a:ea typeface="新細明體" pitchFamily="2" charset="-120"/>
              </a:defRPr>
            </a:lvl1pPr>
          </a:lstStyle>
          <a:p>
            <a:pPr>
              <a:defRPr/>
            </a:pPr>
            <a:fld id="{66B9163B-02CF-40EA-A7E5-73C07CAC0B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37" name="Group 44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1064" name="Rectangle 40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kumimoji="0" lang="zh-TW" altLang="en-US"/>
            </a:p>
          </p:txBody>
        </p:sp>
        <p:sp>
          <p:nvSpPr>
            <p:cNvPr id="1066" name="Rectangle 42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kumimoji="0"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600" u="sng">
          <a:solidFill>
            <a:schemeClr val="bg1"/>
          </a:solidFill>
          <a:latin typeface="標楷體" pitchFamily="65" charset="-120"/>
          <a:ea typeface="標楷體" pitchFamily="65" charset="-12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u="sng">
          <a:solidFill>
            <a:schemeClr val="bg1"/>
          </a:solidFill>
          <a:latin typeface="標楷體" pitchFamily="65" charset="-120"/>
          <a:ea typeface="標楷體" pitchFamily="65" charset="-120"/>
        </a:defRPr>
      </a:lvl2pPr>
      <a:lvl3pPr algn="l" rtl="0" fontAlgn="base">
        <a:spcBef>
          <a:spcPct val="0"/>
        </a:spcBef>
        <a:spcAft>
          <a:spcPct val="0"/>
        </a:spcAft>
        <a:defRPr sz="3600" u="sng">
          <a:solidFill>
            <a:schemeClr val="bg1"/>
          </a:solidFill>
          <a:latin typeface="標楷體" pitchFamily="65" charset="-120"/>
          <a:ea typeface="標楷體" pitchFamily="65" charset="-120"/>
        </a:defRPr>
      </a:lvl3pPr>
      <a:lvl4pPr algn="l" rtl="0" fontAlgn="base">
        <a:spcBef>
          <a:spcPct val="0"/>
        </a:spcBef>
        <a:spcAft>
          <a:spcPct val="0"/>
        </a:spcAft>
        <a:defRPr sz="3600" u="sng">
          <a:solidFill>
            <a:schemeClr val="bg1"/>
          </a:solidFill>
          <a:latin typeface="標楷體" pitchFamily="65" charset="-120"/>
          <a:ea typeface="標楷體" pitchFamily="65" charset="-120"/>
        </a:defRPr>
      </a:lvl4pPr>
      <a:lvl5pPr algn="l" rtl="0" fontAlgn="base">
        <a:spcBef>
          <a:spcPct val="0"/>
        </a:spcBef>
        <a:spcAft>
          <a:spcPct val="0"/>
        </a:spcAft>
        <a:defRPr sz="3600" u="sng">
          <a:solidFill>
            <a:schemeClr val="bg1"/>
          </a:solidFill>
          <a:latin typeface="標楷體" pitchFamily="65" charset="-120"/>
          <a:ea typeface="標楷體" pitchFamily="65" charset="-12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  <a:ea typeface="微軟正黑體" pitchFamily="34" charset="-12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微軟正黑體" pitchFamily="34" charset="-12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  <a:ea typeface="微軟正黑體" pitchFamily="34" charset="-12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微軟正黑體" pitchFamily="34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 descr="承辦畫面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68760"/>
            <a:ext cx="9144000" cy="208823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39752" y="260350"/>
            <a:ext cx="6804248" cy="533400"/>
          </a:xfrm>
        </p:spPr>
        <p:txBody>
          <a:bodyPr/>
          <a:lstStyle/>
          <a:p>
            <a:r>
              <a:rPr lang="zh-TW" altLang="en-US" sz="3200" dirty="0" smtClean="0"/>
              <a:t>各單位商標案件系統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承辦</a:t>
            </a:r>
            <a:r>
              <a:rPr lang="zh-TW" altLang="en-US" sz="3200" dirty="0" smtClean="0"/>
              <a:t>作業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3429000"/>
            <a:ext cx="9036496" cy="2872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sz="16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</a:rPr>
              <a:t>新增欄位說明</a:t>
            </a:r>
            <a:r>
              <a:rPr lang="en-US" altLang="zh-TW" sz="16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</a:rPr>
              <a:t>】</a:t>
            </a:r>
          </a:p>
          <a:p>
            <a:pPr>
              <a:spcAft>
                <a:spcPts val="600"/>
              </a:spcAft>
            </a:pP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  一、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發文方式：                                                     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二、 申請書及圖檔下載區：                                                      </a:t>
            </a:r>
            <a:r>
              <a:rPr lang="en-US" altLang="zh-TW" sz="11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100" b="1" dirty="0" smtClean="0">
                <a:latin typeface="微軟正黑體" pitchFamily="34" charset="-120"/>
                <a:ea typeface="微軟正黑體" pitchFamily="34" charset="-120"/>
              </a:rPr>
              <a:t>交辦查詢</a:t>
            </a:r>
            <a:r>
              <a:rPr lang="en-US" altLang="zh-TW" sz="1100" b="1" dirty="0" smtClean="0">
                <a:latin typeface="微軟正黑體" pitchFamily="34" charset="-120"/>
                <a:ea typeface="微軟正黑體" pitchFamily="34" charset="-120"/>
              </a:rPr>
              <a:t>) (</a:t>
            </a:r>
            <a:r>
              <a:rPr lang="zh-TW" altLang="en-US" sz="1100" b="1" dirty="0" smtClean="0">
                <a:latin typeface="微軟正黑體" pitchFamily="34" charset="-120"/>
                <a:ea typeface="微軟正黑體" pitchFamily="34" charset="-120"/>
              </a:rPr>
              <a:t>產生紙本申請書</a:t>
            </a:r>
            <a:r>
              <a:rPr lang="en-US" altLang="zh-TW" sz="1100" b="1" dirty="0" smtClean="0">
                <a:latin typeface="微軟正黑體" pitchFamily="34" charset="-120"/>
                <a:ea typeface="微軟正黑體" pitchFamily="34" charset="-120"/>
              </a:rPr>
              <a:t>) (</a:t>
            </a:r>
            <a:r>
              <a:rPr lang="zh-TW" altLang="en-US" sz="1100" b="1" dirty="0" smtClean="0">
                <a:latin typeface="微軟正黑體" pitchFamily="34" charset="-120"/>
                <a:ea typeface="微軟正黑體" pitchFamily="34" charset="-120"/>
              </a:rPr>
              <a:t>商標圖檔，沒圖檔即無迴紋針顯示</a:t>
            </a:r>
            <a:r>
              <a:rPr lang="en-US" altLang="zh-TW" sz="11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r>
              <a:rPr lang="en-US" altLang="zh-TW" sz="1100" b="1" dirty="0" smtClean="0">
                <a:latin typeface="微軟正黑體" pitchFamily="34" charset="-120"/>
                <a:ea typeface="微軟正黑體" pitchFamily="34" charset="-120"/>
              </a:rPr>
              <a:t>                                                                                                                                          </a:t>
            </a:r>
            <a:r>
              <a:rPr lang="en-US" altLang="zh-TW" sz="11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100" b="1" dirty="0" smtClean="0">
                <a:latin typeface="微軟正黑體" pitchFamily="34" charset="-120"/>
                <a:ea typeface="微軟正黑體" pitchFamily="34" charset="-120"/>
              </a:rPr>
              <a:t>產生電子申請書</a:t>
            </a:r>
            <a:r>
              <a:rPr lang="en-US" altLang="zh-TW" sz="1100" b="1" dirty="0" smtClean="0">
                <a:latin typeface="微軟正黑體" pitchFamily="34" charset="-120"/>
                <a:ea typeface="微軟正黑體" pitchFamily="34" charset="-120"/>
              </a:rPr>
              <a:t>) (</a:t>
            </a:r>
            <a:r>
              <a:rPr lang="zh-TW" altLang="en-US" sz="1100" b="1" dirty="0" smtClean="0">
                <a:latin typeface="微軟正黑體" pitchFamily="34" charset="-120"/>
                <a:ea typeface="微軟正黑體" pitchFamily="34" charset="-120"/>
              </a:rPr>
              <a:t>產生電子</a:t>
            </a:r>
            <a:r>
              <a:rPr lang="zh-TW" altLang="en-US" sz="1100" b="1" dirty="0" smtClean="0">
                <a:latin typeface="微軟正黑體" pitchFamily="34" charset="-120"/>
                <a:ea typeface="微軟正黑體" pitchFamily="34" charset="-120"/>
              </a:rPr>
              <a:t>送件基本資料</a:t>
            </a:r>
            <a:r>
              <a:rPr lang="zh-TW" altLang="en-US" sz="1100" b="1" dirty="0" smtClean="0">
                <a:latin typeface="微軟正黑體" pitchFamily="34" charset="-120"/>
                <a:ea typeface="微軟正黑體" pitchFamily="34" charset="-120"/>
              </a:rPr>
              <a:t>表</a:t>
            </a:r>
            <a:r>
              <a:rPr lang="en-US" altLang="zh-TW" sz="11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11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6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sz="16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</a:rPr>
              <a:t>承辦操作說明</a:t>
            </a:r>
            <a:r>
              <a:rPr lang="en-US" altLang="zh-TW" sz="16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400" b="1" u="sng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</a:rPr>
              <a:t>建議一個發文案件建立一個工作目錄來存放該案相關檔案</a:t>
            </a:r>
            <a:endParaRPr lang="en-US" altLang="zh-TW" sz="1400" b="1" u="sng" dirty="0" smtClean="0">
              <a:solidFill>
                <a:srgbClr val="6600CC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400"/>
              </a:lnSpc>
              <a:spcBef>
                <a:spcPts val="600"/>
              </a:spcBef>
            </a:pP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     一、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點選電子申請書及基本資料表，選擇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HTML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檔格式另存於個人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PC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，若需補入資料再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Word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開啟並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維護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400"/>
              </a:lnSpc>
              <a:spcBef>
                <a:spcPts val="600"/>
              </a:spcBef>
            </a:pP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             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例如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補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入日文、簡體字等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Unicode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字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，但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請勿使用本所造字檔，以免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IPO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無法處理。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400"/>
              </a:lnSpc>
              <a:spcBef>
                <a:spcPts val="600"/>
              </a:spcBef>
            </a:pP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 二、 下載商標圖檔存至前述申請書同一目錄，利用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IPO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之「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HTML2PDF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」工具選擇案性轉成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PDF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申請書，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400"/>
              </a:lnSpc>
              <a:spcBef>
                <a:spcPts val="600"/>
              </a:spcBef>
            </a:pP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              PDF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檔名建議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設定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申請書名稱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en-US" altLang="zh-TW" sz="1400" b="1" dirty="0" smtClean="0">
                <a:latin typeface="+mj-lt"/>
                <a:ea typeface="微軟正黑體" pitchFamily="34" charset="-120"/>
              </a:rPr>
              <a:t>+</a:t>
            </a:r>
            <a:r>
              <a:rPr lang="en-US" altLang="zh-TW" sz="1400" b="1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”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en-US" altLang="zh-TW" sz="1400" b="1" dirty="0" smtClean="0">
                <a:latin typeface="+mj-lt"/>
                <a:ea typeface="微軟正黑體" pitchFamily="34" charset="-120"/>
              </a:rPr>
              <a:t>”+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案號</a:t>
            </a:r>
            <a:r>
              <a:rPr lang="en-US" altLang="zh-TW" sz="1400" b="1" dirty="0" smtClean="0">
                <a:latin typeface="+mj-lt"/>
                <a:ea typeface="微軟正黑體" pitchFamily="34" charset="-120"/>
              </a:rPr>
              <a:t>+</a:t>
            </a:r>
            <a:r>
              <a:rPr lang="en-US" altLang="zh-TW" sz="1400" b="1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”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en-US" altLang="zh-TW" sz="1400" b="1" dirty="0" smtClean="0">
                <a:latin typeface="+mj-lt"/>
                <a:ea typeface="微軟正黑體" pitchFamily="34" charset="-120"/>
              </a:rPr>
              <a:t>”+</a:t>
            </a:r>
            <a:r>
              <a:rPr lang="zh-TW" altLang="en-US" sz="1400" b="1" dirty="0" smtClean="0">
                <a:latin typeface="+mj-lt"/>
                <a:ea typeface="微軟正黑體" pitchFamily="34" charset="-120"/>
              </a:rPr>
              <a:t>副號，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例如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:  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立體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商標註冊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申請書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]-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KT12345-_</a:t>
            </a:r>
          </a:p>
          <a:p>
            <a:pPr>
              <a:spcBef>
                <a:spcPts val="600"/>
              </a:spcBef>
            </a:pP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三、 將申請書相關附檔皆轉成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PDF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，連同前述申請書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PDF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檔，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利用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發文維護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自行發文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上傳至發文進度。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              </a:t>
            </a:r>
            <a:endParaRPr lang="zh-TW" altLang="en-US" dirty="0"/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3933056"/>
            <a:ext cx="23812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7" y="6309324"/>
            <a:ext cx="6842760" cy="4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 bwMode="auto">
          <a:xfrm>
            <a:off x="0" y="1628800"/>
            <a:ext cx="2016224" cy="144016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2051720" y="1556792"/>
            <a:ext cx="288032" cy="28803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一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043608" y="2636912"/>
            <a:ext cx="1584176" cy="288032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2627784" y="2636912"/>
            <a:ext cx="288032" cy="28803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二</a:t>
            </a:r>
          </a:p>
        </p:txBody>
      </p:sp>
      <p:pic>
        <p:nvPicPr>
          <p:cNvPr id="16" name="圖片 15" descr="承辦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1680" y="3645024"/>
            <a:ext cx="3009900" cy="25717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 bwMode="auto">
          <a:xfrm>
            <a:off x="6300192" y="6525344"/>
            <a:ext cx="1440160" cy="18864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 descr="承辦畫面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12" y="2780928"/>
            <a:ext cx="9020175" cy="16577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39752" y="260350"/>
            <a:ext cx="6804248" cy="533400"/>
          </a:xfrm>
        </p:spPr>
        <p:txBody>
          <a:bodyPr/>
          <a:lstStyle/>
          <a:p>
            <a:r>
              <a:rPr lang="zh-TW" altLang="en-US" sz="3200" dirty="0" smtClean="0"/>
              <a:t>各單位商標案件系統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承辦</a:t>
            </a:r>
            <a:r>
              <a:rPr lang="zh-TW" altLang="en-US" sz="3200" dirty="0" smtClean="0"/>
              <a:t>作業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509120"/>
            <a:ext cx="903649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sz="16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</a:rPr>
              <a:t>承辦操作說明</a:t>
            </a:r>
            <a:r>
              <a:rPr lang="en-US" altLang="zh-TW" sz="16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sz="16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</a:rPr>
              <a:t>接續上頁</a:t>
            </a: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1400" b="1" u="sng" dirty="0" smtClean="0">
              <a:solidFill>
                <a:srgbClr val="6600CC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400"/>
              </a:lnSpc>
              <a:spcBef>
                <a:spcPts val="600"/>
              </a:spcBef>
            </a:pP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     四、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電子送件，「總發文日期」同「發文日期」、「發文方式」為「電子送件」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本次新增欄位，非電子送件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400"/>
              </a:lnSpc>
              <a:spcBef>
                <a:spcPts val="600"/>
              </a:spcBef>
            </a:pP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              之發文方式為「親送」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>
              <a:lnSpc>
                <a:spcPts val="1400"/>
              </a:lnSpc>
              <a:spcBef>
                <a:spcPts val="600"/>
              </a:spcBef>
            </a:pP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 五、 將電子申請相關文件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PDF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檔上傳，</a:t>
            </a:r>
            <a:r>
              <a:rPr lang="zh-TW" altLang="en-US" sz="1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檔案說明務必使用選項點選勿用輸入方式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以免作業檢查有誤，例如：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400"/>
              </a:lnSpc>
              <a:spcBef>
                <a:spcPts val="600"/>
              </a:spcBef>
            </a:pP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              申請書、基本資料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表，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若確定為電子送件所需文件也必須勾選「電子送件文件檔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1400" b="1" dirty="0" err="1" smtClean="0">
                <a:latin typeface="微軟正黑體" pitchFamily="34" charset="-120"/>
                <a:ea typeface="微軟正黑體" pitchFamily="34" charset="-120"/>
              </a:rPr>
              <a:t>pdf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」，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400"/>
              </a:lnSpc>
              <a:spcBef>
                <a:spcPts val="600"/>
              </a:spcBef>
            </a:pP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              系統才會複製到商標電子送件區。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400"/>
              </a:lnSpc>
              <a:spcBef>
                <a:spcPts val="600"/>
              </a:spcBef>
            </a:pP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                            </a:t>
            </a:r>
            <a:endParaRPr lang="zh-TW" altLang="en-US" dirty="0"/>
          </a:p>
        </p:txBody>
      </p:sp>
      <p:pic>
        <p:nvPicPr>
          <p:cNvPr id="14" name="圖片 13" descr="承辦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40768"/>
            <a:ext cx="9144000" cy="141316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 bwMode="auto">
          <a:xfrm>
            <a:off x="323528" y="2564904"/>
            <a:ext cx="1440160" cy="18864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7524328" y="1484784"/>
            <a:ext cx="1440160" cy="18864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051720" y="3356992"/>
            <a:ext cx="1440160" cy="18864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524328" y="3356992"/>
            <a:ext cx="1440160" cy="18864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01_1">
  <a:themeElements>
    <a:clrScheme name="ms01_1 3">
      <a:dk1>
        <a:srgbClr val="1D528D"/>
      </a:dk1>
      <a:lt1>
        <a:srgbClr val="FFFFFF"/>
      </a:lt1>
      <a:dk2>
        <a:srgbClr val="000000"/>
      </a:dk2>
      <a:lt2>
        <a:srgbClr val="CACACA"/>
      </a:lt2>
      <a:accent1>
        <a:srgbClr val="0099CC"/>
      </a:accent1>
      <a:accent2>
        <a:srgbClr val="8BC84E"/>
      </a:accent2>
      <a:accent3>
        <a:srgbClr val="FFFFFF"/>
      </a:accent3>
      <a:accent4>
        <a:srgbClr val="174578"/>
      </a:accent4>
      <a:accent5>
        <a:srgbClr val="AACAE2"/>
      </a:accent5>
      <a:accent6>
        <a:srgbClr val="7DB546"/>
      </a:accent6>
      <a:hlink>
        <a:srgbClr val="6E81E0"/>
      </a:hlink>
      <a:folHlink>
        <a:srgbClr val="00999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 presentation slides</Template>
  <TotalTime>5615</TotalTime>
  <Words>372</Words>
  <Application>Microsoft Office PowerPoint</Application>
  <PresentationFormat>如螢幕大小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4" baseType="lpstr">
      <vt:lpstr>ms01_1</vt:lpstr>
      <vt:lpstr>Image</vt:lpstr>
      <vt:lpstr>各單位商標案件系統:承辦作業</vt:lpstr>
      <vt:lpstr>各單位商標案件系統:承辦作業</vt:lpstr>
    </vt:vector>
  </TitlesOfParts>
  <Company>聖島國際專利商標聯合事務所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智慧局電子申請評估</dc:title>
  <dc:creator>陳嘉明</dc:creator>
  <cp:lastModifiedBy>陳柳月</cp:lastModifiedBy>
  <cp:revision>589</cp:revision>
  <dcterms:created xsi:type="dcterms:W3CDTF">2011-09-07T14:20:48Z</dcterms:created>
  <dcterms:modified xsi:type="dcterms:W3CDTF">2013-03-29T06:30:51Z</dcterms:modified>
</cp:coreProperties>
</file>