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Saral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rala-regular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Sara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9fcc2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9fcc2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fdc4df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fdc4df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742ea9c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e742ea9c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fdc4df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fdc4df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e742ea9c2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e742ea9c2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9fcc27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9fcc27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IRENE: 2 /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ALBA: 3 /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PAULA: introduction + T.C. / 1 / 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e31868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e31868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742ea9c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e742ea9c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fdc4df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fdc4df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fdc4d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fdc4d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fdc4dfea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1fdc4dfea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fdc4df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fdc4df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Fronted: UI (to build the app components), Navigation library (to navigate between </a:t>
            </a:r>
            <a:r>
              <a:rPr lang="en"/>
              <a:t>different</a:t>
            </a:r>
            <a:r>
              <a:rPr lang="en"/>
              <a:t> screens and views), API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the backend server that handles the business logic and serves as the API for the mobile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Extended: …. And the other extra features that we can add later on to upgrade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S</a:t>
            </a:r>
            <a:r>
              <a:rPr lang="en"/>
              <a:t>ecurity and hardening interfaces to </a:t>
            </a:r>
            <a:r>
              <a:rPr lang="en"/>
              <a:t>secure</a:t>
            </a:r>
            <a:r>
              <a:rPr lang="en"/>
              <a:t> our </a:t>
            </a:r>
            <a:r>
              <a:rPr lang="en"/>
              <a:t>platform with firewalls.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742ea9c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742ea9c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title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9" type="title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8" type="title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20" type="title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4" type="title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6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title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2" name="Google Shape;132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SECTION_TITLE_AND_DESCRIPTION_1_1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title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title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title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9"/>
          <p:cNvSpPr txBox="1"/>
          <p:nvPr>
            <p:ph idx="7" type="subTitle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19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SECTION_TITLE_AND_DESCRIPTION_1_1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SECTION_TITLE_AND_DESCRIPTION_1_1_4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2"/>
          <p:cNvSpPr txBox="1"/>
          <p:nvPr>
            <p:ph idx="2" type="title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2"/>
          <p:cNvSpPr txBox="1"/>
          <p:nvPr>
            <p:ph idx="4" type="title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2"/>
          <p:cNvSpPr txBox="1"/>
          <p:nvPr>
            <p:ph idx="6" type="title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2"/>
          <p:cNvSpPr txBox="1"/>
          <p:nvPr>
            <p:ph idx="8" type="title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2"/>
          <p:cNvSpPr txBox="1"/>
          <p:nvPr>
            <p:ph idx="13" type="title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2"/>
          <p:cNvSpPr txBox="1"/>
          <p:nvPr>
            <p:ph idx="14" type="subTitle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2"/>
          <p:cNvSpPr txBox="1"/>
          <p:nvPr>
            <p:ph idx="15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b="1" sz="35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randviewresearch.com/industry-analysis/pet-sitting-marke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ories.freepik.com/illustration/profile-pic/rafiki/animate/?utm_source=slidesgo_template&amp;utm_medium=referral-link&amp;utm_campaign=sg_resources&amp;utm_content=stories#FF725E" TargetMode="External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3878550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>
                <a:solidFill>
                  <a:schemeClr val="lt1"/>
                </a:solidFill>
              </a:rPr>
              <a:t>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218700" y="3932325"/>
            <a:ext cx="19569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ENGINEERING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b="1" lang="en"/>
              <a:t> 102-08 &gt;</a:t>
            </a:r>
            <a:endParaRPr b="1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75" y="1206775"/>
            <a:ext cx="2729950" cy="27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2249" l="4749" r="42186" t="4796"/>
          <a:stretch/>
        </p:blipFill>
        <p:spPr>
          <a:xfrm>
            <a:off x="2713700" y="132713"/>
            <a:ext cx="5485750" cy="4878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3"/>
          <p:cNvSpPr txBox="1"/>
          <p:nvPr>
            <p:ph type="title"/>
          </p:nvPr>
        </p:nvSpPr>
        <p:spPr>
          <a:xfrm>
            <a:off x="41025" y="1805850"/>
            <a:ext cx="25905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USER </a:t>
            </a:r>
            <a:r>
              <a:rPr lang="en" sz="2800">
                <a:solidFill>
                  <a:schemeClr val="lt2"/>
                </a:solidFill>
              </a:rPr>
              <a:t>POINT OF VIEW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/>
          <p:nvPr/>
        </p:nvSpPr>
        <p:spPr>
          <a:xfrm>
            <a:off x="-110700" y="1717075"/>
            <a:ext cx="9254700" cy="3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34"/>
          <p:cNvSpPr txBox="1"/>
          <p:nvPr>
            <p:ph idx="4" type="title"/>
          </p:nvPr>
        </p:nvSpPr>
        <p:spPr>
          <a:xfrm>
            <a:off x="596975" y="1980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OUTPUTS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3782525" y="102668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49500" y="1026569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 Information</a:t>
            </a:r>
            <a:endParaRPr b="1"/>
          </a:p>
        </p:txBody>
      </p:sp>
      <p:sp>
        <p:nvSpPr>
          <p:cNvPr id="304" name="Google Shape;304;p34"/>
          <p:cNvSpPr/>
          <p:nvPr/>
        </p:nvSpPr>
        <p:spPr>
          <a:xfrm>
            <a:off x="1198350" y="20901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Sitter booking request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3782525" y="209018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5549500" y="209004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Booking confirmation</a:t>
            </a:r>
            <a:endParaRPr b="1"/>
          </a:p>
        </p:txBody>
      </p:sp>
      <p:sp>
        <p:nvSpPr>
          <p:cNvPr id="307" name="Google Shape;307;p34"/>
          <p:cNvSpPr/>
          <p:nvPr/>
        </p:nvSpPr>
        <p:spPr>
          <a:xfrm>
            <a:off x="1198350" y="2621868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Payment information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782450" y="262193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5549350" y="2621781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 </a:t>
            </a:r>
            <a:r>
              <a:rPr b="1" lang="en"/>
              <a:t>receipts</a:t>
            </a:r>
            <a:endParaRPr b="1"/>
          </a:p>
        </p:txBody>
      </p:sp>
      <p:sp>
        <p:nvSpPr>
          <p:cNvPr id="310" name="Google Shape;310;p34"/>
          <p:cNvSpPr/>
          <p:nvPr/>
        </p:nvSpPr>
        <p:spPr>
          <a:xfrm>
            <a:off x="1198200" y="1558432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Search criteria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3782375" y="1558450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5549350" y="1558332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results</a:t>
            </a:r>
            <a:endParaRPr b="1"/>
          </a:p>
        </p:txBody>
      </p:sp>
      <p:sp>
        <p:nvSpPr>
          <p:cNvPr id="313" name="Google Shape;313;p34"/>
          <p:cNvSpPr/>
          <p:nvPr/>
        </p:nvSpPr>
        <p:spPr>
          <a:xfrm>
            <a:off x="1198350" y="102669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registration INFO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782600" y="3153813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549575" y="315369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confirmation</a:t>
            </a:r>
            <a:endParaRPr b="1"/>
          </a:p>
        </p:txBody>
      </p:sp>
      <p:sp>
        <p:nvSpPr>
          <p:cNvPr id="316" name="Google Shape;316;p34"/>
          <p:cNvSpPr/>
          <p:nvPr/>
        </p:nvSpPr>
        <p:spPr>
          <a:xfrm>
            <a:off x="1198275" y="36855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Admin Dashboard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3782450" y="3685575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5549425" y="36854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reports</a:t>
            </a:r>
            <a:endParaRPr b="1"/>
          </a:p>
        </p:txBody>
      </p:sp>
      <p:sp>
        <p:nvSpPr>
          <p:cNvPr id="319" name="Google Shape;319;p34"/>
          <p:cNvSpPr/>
          <p:nvPr/>
        </p:nvSpPr>
        <p:spPr>
          <a:xfrm>
            <a:off x="1198425" y="3153819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Sitter tasks done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1198200" y="4217406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rating and review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3782300" y="4217475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5549200" y="4217325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Prev. ratings and reviews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0" y="0"/>
            <a:ext cx="1232400" cy="160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9" name="Google Shape;329;p35"/>
          <p:cNvSpPr txBox="1"/>
          <p:nvPr>
            <p:ph type="title"/>
          </p:nvPr>
        </p:nvSpPr>
        <p:spPr>
          <a:xfrm>
            <a:off x="923550" y="1646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1</a:t>
            </a:r>
            <a:endParaRPr/>
          </a:p>
        </p:txBody>
      </p:sp>
      <p:sp>
        <p:nvSpPr>
          <p:cNvPr id="330" name="Google Shape;330;p35"/>
          <p:cNvSpPr txBox="1"/>
          <p:nvPr>
            <p:ph idx="1" type="subTitle"/>
          </p:nvPr>
        </p:nvSpPr>
        <p:spPr>
          <a:xfrm>
            <a:off x="923550" y="2017936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usage app</a:t>
            </a:r>
            <a:endParaRPr/>
          </a:p>
        </p:txBody>
      </p:sp>
      <p:sp>
        <p:nvSpPr>
          <p:cNvPr id="331" name="Google Shape;331;p35"/>
          <p:cNvSpPr txBox="1"/>
          <p:nvPr>
            <p:ph idx="2" type="title"/>
          </p:nvPr>
        </p:nvSpPr>
        <p:spPr>
          <a:xfrm>
            <a:off x="923550" y="3049141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3</a:t>
            </a:r>
            <a:endParaRPr/>
          </a:p>
        </p:txBody>
      </p:sp>
      <p:sp>
        <p:nvSpPr>
          <p:cNvPr id="332" name="Google Shape;332;p35"/>
          <p:cNvSpPr txBox="1"/>
          <p:nvPr>
            <p:ph idx="3" type="subTitle"/>
          </p:nvPr>
        </p:nvSpPr>
        <p:spPr>
          <a:xfrm>
            <a:off x="923550" y="3420230"/>
            <a:ext cx="21909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Being able to make future updates and upgrades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>
            <p:ph idx="4" type="title"/>
          </p:nvPr>
        </p:nvSpPr>
        <p:spPr>
          <a:xfrm>
            <a:off x="6029625" y="1646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2</a:t>
            </a:r>
            <a:endParaRPr/>
          </a:p>
        </p:txBody>
      </p:sp>
      <p:sp>
        <p:nvSpPr>
          <p:cNvPr id="334" name="Google Shape;334;p35"/>
          <p:cNvSpPr txBox="1"/>
          <p:nvPr>
            <p:ph idx="5" type="subTitle"/>
          </p:nvPr>
        </p:nvSpPr>
        <p:spPr>
          <a:xfrm>
            <a:off x="6029625" y="2017937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CAGR 11.52% (2022-2030)</a:t>
            </a:r>
            <a:endParaRPr/>
          </a:p>
        </p:txBody>
      </p:sp>
      <p:sp>
        <p:nvSpPr>
          <p:cNvPr id="335" name="Google Shape;335;p35"/>
          <p:cNvSpPr txBox="1"/>
          <p:nvPr>
            <p:ph idx="6" type="title"/>
          </p:nvPr>
        </p:nvSpPr>
        <p:spPr>
          <a:xfrm>
            <a:off x="6029625" y="304914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4</a:t>
            </a:r>
            <a:endParaRPr/>
          </a:p>
        </p:txBody>
      </p:sp>
      <p:sp>
        <p:nvSpPr>
          <p:cNvPr id="336" name="Google Shape;336;p35"/>
          <p:cNvSpPr txBox="1"/>
          <p:nvPr>
            <p:ph idx="7" type="subTitle"/>
          </p:nvPr>
        </p:nvSpPr>
        <p:spPr>
          <a:xfrm>
            <a:off x="6029625" y="3420214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profit in a short and long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5"/>
          <p:cNvGrpSpPr/>
          <p:nvPr/>
        </p:nvGrpSpPr>
        <p:grpSpPr>
          <a:xfrm>
            <a:off x="4762787" y="3075675"/>
            <a:ext cx="882300" cy="882300"/>
            <a:chOff x="4762787" y="3532875"/>
            <a:chExt cx="882300" cy="882300"/>
          </a:xfrm>
        </p:grpSpPr>
        <p:sp>
          <p:nvSpPr>
            <p:cNvPr id="338" name="Google Shape;338;p35"/>
            <p:cNvSpPr/>
            <p:nvPr/>
          </p:nvSpPr>
          <p:spPr>
            <a:xfrm>
              <a:off x="4762787" y="3532875"/>
              <a:ext cx="882300" cy="88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35"/>
            <p:cNvGrpSpPr/>
            <p:nvPr/>
          </p:nvGrpSpPr>
          <p:grpSpPr>
            <a:xfrm>
              <a:off x="4993483" y="3768383"/>
              <a:ext cx="417905" cy="411296"/>
              <a:chOff x="2404875" y="3592725"/>
              <a:chExt cx="298525" cy="293825"/>
            </a:xfrm>
          </p:grpSpPr>
          <p:sp>
            <p:nvSpPr>
              <p:cNvPr id="340" name="Google Shape;340;p35"/>
              <p:cNvSpPr/>
              <p:nvPr/>
            </p:nvSpPr>
            <p:spPr>
              <a:xfrm>
                <a:off x="2404875" y="3747900"/>
                <a:ext cx="52775" cy="138650"/>
              </a:xfrm>
              <a:custGeom>
                <a:rect b="b" l="l" r="r" t="t"/>
                <a:pathLst>
                  <a:path extrusionOk="0" h="5546" w="2111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458425" y="3592725"/>
                <a:ext cx="190625" cy="160700"/>
              </a:xfrm>
              <a:custGeom>
                <a:rect b="b" l="l" r="r" t="t"/>
                <a:pathLst>
                  <a:path extrusionOk="0" h="6428" w="7625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474975" y="3742775"/>
                <a:ext cx="228425" cy="125650"/>
              </a:xfrm>
              <a:custGeom>
                <a:rect b="b" l="l" r="r" t="t"/>
                <a:pathLst>
                  <a:path extrusionOk="0" h="5026" w="9137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35"/>
          <p:cNvGrpSpPr/>
          <p:nvPr/>
        </p:nvGrpSpPr>
        <p:grpSpPr>
          <a:xfrm>
            <a:off x="4762787" y="1673400"/>
            <a:ext cx="882300" cy="882300"/>
            <a:chOff x="4762787" y="2130600"/>
            <a:chExt cx="882300" cy="882300"/>
          </a:xfrm>
        </p:grpSpPr>
        <p:sp>
          <p:nvSpPr>
            <p:cNvPr id="344" name="Google Shape;344;p35"/>
            <p:cNvSpPr/>
            <p:nvPr/>
          </p:nvSpPr>
          <p:spPr>
            <a:xfrm>
              <a:off x="4762787" y="2130600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5"/>
            <p:cNvGrpSpPr/>
            <p:nvPr/>
          </p:nvGrpSpPr>
          <p:grpSpPr>
            <a:xfrm>
              <a:off x="4995524" y="2363506"/>
              <a:ext cx="416820" cy="416475"/>
              <a:chOff x="1310075" y="3980250"/>
              <a:chExt cx="297750" cy="297525"/>
            </a:xfrm>
          </p:grpSpPr>
          <p:sp>
            <p:nvSpPr>
              <p:cNvPr id="346" name="Google Shape;346;p35"/>
              <p:cNvSpPr/>
              <p:nvPr/>
            </p:nvSpPr>
            <p:spPr>
              <a:xfrm>
                <a:off x="1310075" y="3980250"/>
                <a:ext cx="297750" cy="297525"/>
              </a:xfrm>
              <a:custGeom>
                <a:rect b="b" l="l" r="r" t="t"/>
                <a:pathLst>
                  <a:path extrusionOk="0" h="11901" w="11910">
                    <a:moveTo>
                      <a:pt x="3844" y="4946"/>
                    </a:moveTo>
                    <a:cubicBezTo>
                      <a:pt x="4033" y="4946"/>
                      <a:pt x="4190" y="5104"/>
                      <a:pt x="4190" y="5293"/>
                    </a:cubicBezTo>
                    <a:lnTo>
                      <a:pt x="4190" y="6679"/>
                    </a:lnTo>
                    <a:cubicBezTo>
                      <a:pt x="4190" y="6868"/>
                      <a:pt x="4033" y="7026"/>
                      <a:pt x="3844" y="7026"/>
                    </a:cubicBezTo>
                    <a:lnTo>
                      <a:pt x="2458" y="7026"/>
                    </a:lnTo>
                    <a:cubicBezTo>
                      <a:pt x="2269" y="7026"/>
                      <a:pt x="2111" y="6868"/>
                      <a:pt x="2111" y="6679"/>
                    </a:cubicBezTo>
                    <a:lnTo>
                      <a:pt x="2111" y="5293"/>
                    </a:lnTo>
                    <a:cubicBezTo>
                      <a:pt x="2111" y="5104"/>
                      <a:pt x="2269" y="4946"/>
                      <a:pt x="2458" y="4946"/>
                    </a:cubicBezTo>
                    <a:close/>
                    <a:moveTo>
                      <a:pt x="6616" y="3560"/>
                    </a:moveTo>
                    <a:cubicBezTo>
                      <a:pt x="6837" y="3560"/>
                      <a:pt x="6994" y="3718"/>
                      <a:pt x="6994" y="3907"/>
                    </a:cubicBezTo>
                    <a:lnTo>
                      <a:pt x="6994" y="6679"/>
                    </a:lnTo>
                    <a:cubicBezTo>
                      <a:pt x="6994" y="6868"/>
                      <a:pt x="6837" y="7026"/>
                      <a:pt x="6616" y="7026"/>
                    </a:cubicBezTo>
                    <a:lnTo>
                      <a:pt x="5262" y="7026"/>
                    </a:lnTo>
                    <a:cubicBezTo>
                      <a:pt x="5041" y="7026"/>
                      <a:pt x="4884" y="6868"/>
                      <a:pt x="4884" y="6679"/>
                    </a:cubicBezTo>
                    <a:lnTo>
                      <a:pt x="4884" y="3907"/>
                    </a:lnTo>
                    <a:cubicBezTo>
                      <a:pt x="4884" y="3718"/>
                      <a:pt x="5041" y="3560"/>
                      <a:pt x="5262" y="3560"/>
                    </a:cubicBezTo>
                    <a:close/>
                    <a:moveTo>
                      <a:pt x="9389" y="2174"/>
                    </a:moveTo>
                    <a:cubicBezTo>
                      <a:pt x="9578" y="2174"/>
                      <a:pt x="9735" y="2331"/>
                      <a:pt x="9735" y="2520"/>
                    </a:cubicBezTo>
                    <a:lnTo>
                      <a:pt x="9735" y="6679"/>
                    </a:lnTo>
                    <a:cubicBezTo>
                      <a:pt x="9735" y="6868"/>
                      <a:pt x="9578" y="7026"/>
                      <a:pt x="9389" y="7026"/>
                    </a:cubicBezTo>
                    <a:lnTo>
                      <a:pt x="8003" y="7026"/>
                    </a:lnTo>
                    <a:cubicBezTo>
                      <a:pt x="7813" y="7026"/>
                      <a:pt x="7656" y="6868"/>
                      <a:pt x="7656" y="6679"/>
                    </a:cubicBezTo>
                    <a:lnTo>
                      <a:pt x="7656" y="2520"/>
                    </a:lnTo>
                    <a:cubicBezTo>
                      <a:pt x="7656" y="2331"/>
                      <a:pt x="7813" y="2174"/>
                      <a:pt x="8003" y="2174"/>
                    </a:cubicBezTo>
                    <a:close/>
                    <a:moveTo>
                      <a:pt x="5577" y="8412"/>
                    </a:moveTo>
                    <a:lnTo>
                      <a:pt x="5577" y="9105"/>
                    </a:lnTo>
                    <a:lnTo>
                      <a:pt x="5167" y="9105"/>
                    </a:lnTo>
                    <a:lnTo>
                      <a:pt x="5451" y="8412"/>
                    </a:lnTo>
                    <a:close/>
                    <a:moveTo>
                      <a:pt x="6396" y="8412"/>
                    </a:moveTo>
                    <a:lnTo>
                      <a:pt x="6679" y="9105"/>
                    </a:lnTo>
                    <a:lnTo>
                      <a:pt x="6270" y="9105"/>
                    </a:lnTo>
                    <a:lnTo>
                      <a:pt x="6270" y="84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78"/>
                    </a:cubicBezTo>
                    <a:lnTo>
                      <a:pt x="5608" y="725"/>
                    </a:lnTo>
                    <a:lnTo>
                      <a:pt x="347" y="725"/>
                    </a:lnTo>
                    <a:cubicBezTo>
                      <a:pt x="158" y="725"/>
                      <a:pt x="0" y="882"/>
                      <a:pt x="0" y="1071"/>
                    </a:cubicBezTo>
                    <a:cubicBezTo>
                      <a:pt x="0" y="1260"/>
                      <a:pt x="158" y="1418"/>
                      <a:pt x="347" y="1418"/>
                    </a:cubicBezTo>
                    <a:lnTo>
                      <a:pt x="725" y="1418"/>
                    </a:lnTo>
                    <a:lnTo>
                      <a:pt x="725" y="7719"/>
                    </a:lnTo>
                    <a:lnTo>
                      <a:pt x="378" y="7719"/>
                    </a:lnTo>
                    <a:cubicBezTo>
                      <a:pt x="158" y="7719"/>
                      <a:pt x="0" y="7876"/>
                      <a:pt x="0" y="8097"/>
                    </a:cubicBezTo>
                    <a:cubicBezTo>
                      <a:pt x="0" y="8286"/>
                      <a:pt x="158" y="8443"/>
                      <a:pt x="378" y="8443"/>
                    </a:cubicBezTo>
                    <a:lnTo>
                      <a:pt x="4726" y="8443"/>
                    </a:lnTo>
                    <a:lnTo>
                      <a:pt x="3560" y="11436"/>
                    </a:lnTo>
                    <a:cubicBezTo>
                      <a:pt x="3466" y="11625"/>
                      <a:pt x="3560" y="11814"/>
                      <a:pt x="3749" y="11877"/>
                    </a:cubicBezTo>
                    <a:cubicBezTo>
                      <a:pt x="3788" y="11893"/>
                      <a:pt x="3831" y="11901"/>
                      <a:pt x="3876" y="11901"/>
                    </a:cubicBezTo>
                    <a:cubicBezTo>
                      <a:pt x="4016" y="11901"/>
                      <a:pt x="4167" y="11824"/>
                      <a:pt x="4190" y="11657"/>
                    </a:cubicBezTo>
                    <a:lnTo>
                      <a:pt x="4947" y="9830"/>
                    </a:lnTo>
                    <a:lnTo>
                      <a:pt x="5608" y="9830"/>
                    </a:lnTo>
                    <a:lnTo>
                      <a:pt x="5608" y="10838"/>
                    </a:lnTo>
                    <a:cubicBezTo>
                      <a:pt x="5608" y="11027"/>
                      <a:pt x="5766" y="11184"/>
                      <a:pt x="5955" y="11184"/>
                    </a:cubicBezTo>
                    <a:cubicBezTo>
                      <a:pt x="6144" y="11184"/>
                      <a:pt x="6301" y="11027"/>
                      <a:pt x="6301" y="10838"/>
                    </a:cubicBezTo>
                    <a:lnTo>
                      <a:pt x="6301" y="9830"/>
                    </a:lnTo>
                    <a:lnTo>
                      <a:pt x="6994" y="9830"/>
                    </a:lnTo>
                    <a:lnTo>
                      <a:pt x="7719" y="11657"/>
                    </a:lnTo>
                    <a:cubicBezTo>
                      <a:pt x="7791" y="11824"/>
                      <a:pt x="7916" y="11901"/>
                      <a:pt x="8042" y="11901"/>
                    </a:cubicBezTo>
                    <a:cubicBezTo>
                      <a:pt x="8082" y="11901"/>
                      <a:pt x="8122" y="11893"/>
                      <a:pt x="8160" y="11877"/>
                    </a:cubicBezTo>
                    <a:cubicBezTo>
                      <a:pt x="8349" y="11783"/>
                      <a:pt x="8444" y="11594"/>
                      <a:pt x="8349" y="11436"/>
                    </a:cubicBezTo>
                    <a:lnTo>
                      <a:pt x="7183" y="8443"/>
                    </a:lnTo>
                    <a:lnTo>
                      <a:pt x="11531" y="8443"/>
                    </a:lnTo>
                    <a:cubicBezTo>
                      <a:pt x="11752" y="8443"/>
                      <a:pt x="11909" y="8286"/>
                      <a:pt x="11909" y="8097"/>
                    </a:cubicBezTo>
                    <a:cubicBezTo>
                      <a:pt x="11909" y="7876"/>
                      <a:pt x="11752" y="7719"/>
                      <a:pt x="11531" y="7719"/>
                    </a:cubicBezTo>
                    <a:lnTo>
                      <a:pt x="11185" y="7719"/>
                    </a:lnTo>
                    <a:lnTo>
                      <a:pt x="11185" y="1418"/>
                    </a:lnTo>
                    <a:lnTo>
                      <a:pt x="11531" y="1418"/>
                    </a:lnTo>
                    <a:cubicBezTo>
                      <a:pt x="11752" y="1418"/>
                      <a:pt x="11909" y="1260"/>
                      <a:pt x="11909" y="1071"/>
                    </a:cubicBezTo>
                    <a:cubicBezTo>
                      <a:pt x="11909" y="882"/>
                      <a:pt x="11752" y="725"/>
                      <a:pt x="11531" y="725"/>
                    </a:cubicBezTo>
                    <a:lnTo>
                      <a:pt x="6301" y="725"/>
                    </a:lnTo>
                    <a:lnTo>
                      <a:pt x="6301" y="378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449475" y="4086575"/>
                <a:ext cx="17350" cy="52000"/>
              </a:xfrm>
              <a:custGeom>
                <a:rect b="b" l="l" r="r" t="t"/>
                <a:pathLst>
                  <a:path extrusionOk="0" h="2080" w="694">
                    <a:moveTo>
                      <a:pt x="1" y="0"/>
                    </a:moveTo>
                    <a:lnTo>
                      <a:pt x="1" y="2080"/>
                    </a:lnTo>
                    <a:lnTo>
                      <a:pt x="694" y="2080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1380175" y="41212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0" y="0"/>
                    </a:moveTo>
                    <a:lnTo>
                      <a:pt x="0" y="694"/>
                    </a:lnTo>
                    <a:lnTo>
                      <a:pt x="693" y="694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1518800" y="4051925"/>
                <a:ext cx="18125" cy="86650"/>
              </a:xfrm>
              <a:custGeom>
                <a:rect b="b" l="l" r="r" t="t"/>
                <a:pathLst>
                  <a:path extrusionOk="0" h="3466" w="725">
                    <a:moveTo>
                      <a:pt x="0" y="0"/>
                    </a:moveTo>
                    <a:lnTo>
                      <a:pt x="0" y="3466"/>
                    </a:lnTo>
                    <a:lnTo>
                      <a:pt x="725" y="3466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0" name="Google Shape;350;p35"/>
          <p:cNvGrpSpPr/>
          <p:nvPr/>
        </p:nvGrpSpPr>
        <p:grpSpPr>
          <a:xfrm>
            <a:off x="3492962" y="3075675"/>
            <a:ext cx="882300" cy="882300"/>
            <a:chOff x="3492962" y="3532875"/>
            <a:chExt cx="882300" cy="882300"/>
          </a:xfrm>
        </p:grpSpPr>
        <p:sp>
          <p:nvSpPr>
            <p:cNvPr id="351" name="Google Shape;351;p35"/>
            <p:cNvSpPr/>
            <p:nvPr/>
          </p:nvSpPr>
          <p:spPr>
            <a:xfrm>
              <a:off x="3492962" y="3532875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35"/>
            <p:cNvGrpSpPr/>
            <p:nvPr/>
          </p:nvGrpSpPr>
          <p:grpSpPr>
            <a:xfrm>
              <a:off x="3732420" y="3767296"/>
              <a:ext cx="412376" cy="413466"/>
              <a:chOff x="1674750" y="3254050"/>
              <a:chExt cx="294575" cy="295375"/>
            </a:xfrm>
          </p:grpSpPr>
          <p:sp>
            <p:nvSpPr>
              <p:cNvPr id="353" name="Google Shape;353;p35"/>
              <p:cNvSpPr/>
              <p:nvPr/>
            </p:nvSpPr>
            <p:spPr>
              <a:xfrm>
                <a:off x="1691275" y="3351700"/>
                <a:ext cx="278050" cy="197725"/>
              </a:xfrm>
              <a:custGeom>
                <a:rect b="b" l="l" r="r" t="t"/>
                <a:pathLst>
                  <a:path extrusionOk="0" h="7909" w="11122">
                    <a:moveTo>
                      <a:pt x="10535" y="0"/>
                    </a:moveTo>
                    <a:cubicBezTo>
                      <a:pt x="10489" y="0"/>
                      <a:pt x="10442" y="10"/>
                      <a:pt x="10397" y="33"/>
                    </a:cubicBezTo>
                    <a:cubicBezTo>
                      <a:pt x="10208" y="64"/>
                      <a:pt x="10114" y="253"/>
                      <a:pt x="10177" y="474"/>
                    </a:cubicBezTo>
                    <a:cubicBezTo>
                      <a:pt x="10334" y="978"/>
                      <a:pt x="10429" y="1482"/>
                      <a:pt x="10429" y="1986"/>
                    </a:cubicBezTo>
                    <a:cubicBezTo>
                      <a:pt x="10429" y="4885"/>
                      <a:pt x="8066" y="7247"/>
                      <a:pt x="5199" y="7247"/>
                    </a:cubicBezTo>
                    <a:cubicBezTo>
                      <a:pt x="3561" y="7247"/>
                      <a:pt x="2017" y="6397"/>
                      <a:pt x="1072" y="5137"/>
                    </a:cubicBezTo>
                    <a:lnTo>
                      <a:pt x="1733" y="5137"/>
                    </a:lnTo>
                    <a:cubicBezTo>
                      <a:pt x="1922" y="5137"/>
                      <a:pt x="2080" y="4979"/>
                      <a:pt x="2080" y="4790"/>
                    </a:cubicBezTo>
                    <a:cubicBezTo>
                      <a:pt x="2080" y="4601"/>
                      <a:pt x="1922" y="4443"/>
                      <a:pt x="1733" y="4443"/>
                    </a:cubicBezTo>
                    <a:lnTo>
                      <a:pt x="347" y="4443"/>
                    </a:lnTo>
                    <a:cubicBezTo>
                      <a:pt x="158" y="4443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47" y="6523"/>
                    </a:cubicBezTo>
                    <a:cubicBezTo>
                      <a:pt x="536" y="6523"/>
                      <a:pt x="694" y="6365"/>
                      <a:pt x="694" y="6176"/>
                    </a:cubicBezTo>
                    <a:lnTo>
                      <a:pt x="694" y="5767"/>
                    </a:lnTo>
                    <a:cubicBezTo>
                      <a:pt x="1796" y="7090"/>
                      <a:pt x="3466" y="7909"/>
                      <a:pt x="5199" y="7909"/>
                    </a:cubicBezTo>
                    <a:cubicBezTo>
                      <a:pt x="8412" y="7909"/>
                      <a:pt x="11122" y="5231"/>
                      <a:pt x="11122" y="1986"/>
                    </a:cubicBezTo>
                    <a:cubicBezTo>
                      <a:pt x="11122" y="1419"/>
                      <a:pt x="10996" y="820"/>
                      <a:pt x="10838" y="222"/>
                    </a:cubicBezTo>
                    <a:cubicBezTo>
                      <a:pt x="10814" y="102"/>
                      <a:pt x="10681" y="0"/>
                      <a:pt x="10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1674750" y="3254050"/>
                <a:ext cx="277250" cy="197900"/>
              </a:xfrm>
              <a:custGeom>
                <a:rect b="b" l="l" r="r" t="t"/>
                <a:pathLst>
                  <a:path extrusionOk="0" h="7916" w="11090">
                    <a:moveTo>
                      <a:pt x="5891" y="1"/>
                    </a:moveTo>
                    <a:cubicBezTo>
                      <a:pt x="2678" y="1"/>
                      <a:pt x="0" y="2679"/>
                      <a:pt x="0" y="5892"/>
                    </a:cubicBezTo>
                    <a:cubicBezTo>
                      <a:pt x="0" y="6491"/>
                      <a:pt x="126" y="7089"/>
                      <a:pt x="284" y="7656"/>
                    </a:cubicBezTo>
                    <a:cubicBezTo>
                      <a:pt x="310" y="7842"/>
                      <a:pt x="448" y="7916"/>
                      <a:pt x="604" y="7916"/>
                    </a:cubicBezTo>
                    <a:cubicBezTo>
                      <a:pt x="633" y="7916"/>
                      <a:pt x="663" y="7913"/>
                      <a:pt x="693" y="7908"/>
                    </a:cubicBezTo>
                    <a:cubicBezTo>
                      <a:pt x="882" y="7877"/>
                      <a:pt x="977" y="7656"/>
                      <a:pt x="945" y="7467"/>
                    </a:cubicBezTo>
                    <a:cubicBezTo>
                      <a:pt x="788" y="6963"/>
                      <a:pt x="662" y="6459"/>
                      <a:pt x="662" y="5892"/>
                    </a:cubicBezTo>
                    <a:cubicBezTo>
                      <a:pt x="662" y="3025"/>
                      <a:pt x="3025" y="662"/>
                      <a:pt x="5891" y="662"/>
                    </a:cubicBezTo>
                    <a:cubicBezTo>
                      <a:pt x="7561" y="662"/>
                      <a:pt x="9105" y="1481"/>
                      <a:pt x="10050" y="2742"/>
                    </a:cubicBezTo>
                    <a:lnTo>
                      <a:pt x="9357" y="2742"/>
                    </a:lnTo>
                    <a:cubicBezTo>
                      <a:pt x="9168" y="2742"/>
                      <a:pt x="9010" y="2899"/>
                      <a:pt x="9010" y="3088"/>
                    </a:cubicBezTo>
                    <a:cubicBezTo>
                      <a:pt x="9010" y="3309"/>
                      <a:pt x="9168" y="3466"/>
                      <a:pt x="9357" y="3466"/>
                    </a:cubicBezTo>
                    <a:lnTo>
                      <a:pt x="10743" y="3466"/>
                    </a:lnTo>
                    <a:cubicBezTo>
                      <a:pt x="10932" y="3466"/>
                      <a:pt x="11090" y="3309"/>
                      <a:pt x="11090" y="3088"/>
                    </a:cubicBezTo>
                    <a:lnTo>
                      <a:pt x="11090" y="1733"/>
                    </a:lnTo>
                    <a:cubicBezTo>
                      <a:pt x="11090" y="1513"/>
                      <a:pt x="10932" y="1355"/>
                      <a:pt x="10743" y="1355"/>
                    </a:cubicBezTo>
                    <a:cubicBezTo>
                      <a:pt x="10554" y="1355"/>
                      <a:pt x="10397" y="1513"/>
                      <a:pt x="10397" y="1733"/>
                    </a:cubicBezTo>
                    <a:lnTo>
                      <a:pt x="10397" y="2111"/>
                    </a:lnTo>
                    <a:cubicBezTo>
                      <a:pt x="9294" y="820"/>
                      <a:pt x="7624" y="1"/>
                      <a:pt x="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1727500" y="3306825"/>
                <a:ext cx="189075" cy="189050"/>
              </a:xfrm>
              <a:custGeom>
                <a:rect b="b" l="l" r="r" t="t"/>
                <a:pathLst>
                  <a:path extrusionOk="0" h="7562" w="7563">
                    <a:moveTo>
                      <a:pt x="3750" y="2048"/>
                    </a:moveTo>
                    <a:cubicBezTo>
                      <a:pt x="3939" y="2048"/>
                      <a:pt x="4097" y="2206"/>
                      <a:pt x="4097" y="2426"/>
                    </a:cubicBezTo>
                    <a:lnTo>
                      <a:pt x="4097" y="3435"/>
                    </a:lnTo>
                    <a:lnTo>
                      <a:pt x="4475" y="3435"/>
                    </a:lnTo>
                    <a:cubicBezTo>
                      <a:pt x="4664" y="3435"/>
                      <a:pt x="4821" y="3592"/>
                      <a:pt x="4821" y="3781"/>
                    </a:cubicBezTo>
                    <a:cubicBezTo>
                      <a:pt x="4821" y="4002"/>
                      <a:pt x="4664" y="4159"/>
                      <a:pt x="4475" y="4159"/>
                    </a:cubicBezTo>
                    <a:lnTo>
                      <a:pt x="3750" y="4159"/>
                    </a:lnTo>
                    <a:cubicBezTo>
                      <a:pt x="3561" y="4159"/>
                      <a:pt x="3403" y="4002"/>
                      <a:pt x="3403" y="3781"/>
                    </a:cubicBezTo>
                    <a:lnTo>
                      <a:pt x="3403" y="2426"/>
                    </a:lnTo>
                    <a:cubicBezTo>
                      <a:pt x="3403" y="2206"/>
                      <a:pt x="3561" y="2048"/>
                      <a:pt x="3750" y="2048"/>
                    </a:cubicBezTo>
                    <a:close/>
                    <a:moveTo>
                      <a:pt x="3435" y="0"/>
                    </a:moveTo>
                    <a:cubicBezTo>
                      <a:pt x="2647" y="95"/>
                      <a:pt x="1923" y="410"/>
                      <a:pt x="1356" y="883"/>
                    </a:cubicBezTo>
                    <a:lnTo>
                      <a:pt x="2049" y="1576"/>
                    </a:lnTo>
                    <a:cubicBezTo>
                      <a:pt x="2175" y="1702"/>
                      <a:pt x="2175" y="1954"/>
                      <a:pt x="2049" y="2048"/>
                    </a:cubicBezTo>
                    <a:cubicBezTo>
                      <a:pt x="1986" y="2111"/>
                      <a:pt x="1899" y="2143"/>
                      <a:pt x="1812" y="2143"/>
                    </a:cubicBezTo>
                    <a:cubicBezTo>
                      <a:pt x="1726" y="2143"/>
                      <a:pt x="1639" y="2111"/>
                      <a:pt x="1576" y="2048"/>
                    </a:cubicBezTo>
                    <a:lnTo>
                      <a:pt x="883" y="1355"/>
                    </a:lnTo>
                    <a:cubicBezTo>
                      <a:pt x="410" y="1922"/>
                      <a:pt x="95" y="2647"/>
                      <a:pt x="1" y="3435"/>
                    </a:cubicBezTo>
                    <a:lnTo>
                      <a:pt x="1041" y="3435"/>
                    </a:lnTo>
                    <a:cubicBezTo>
                      <a:pt x="1230" y="3435"/>
                      <a:pt x="1387" y="3592"/>
                      <a:pt x="1387" y="3781"/>
                    </a:cubicBezTo>
                    <a:cubicBezTo>
                      <a:pt x="1387" y="3970"/>
                      <a:pt x="1230" y="4128"/>
                      <a:pt x="1041" y="4128"/>
                    </a:cubicBezTo>
                    <a:lnTo>
                      <a:pt x="1" y="4128"/>
                    </a:lnTo>
                    <a:cubicBezTo>
                      <a:pt x="95" y="4915"/>
                      <a:pt x="410" y="5640"/>
                      <a:pt x="883" y="6238"/>
                    </a:cubicBezTo>
                    <a:lnTo>
                      <a:pt x="1576" y="5514"/>
                    </a:lnTo>
                    <a:cubicBezTo>
                      <a:pt x="1639" y="5451"/>
                      <a:pt x="1734" y="5419"/>
                      <a:pt x="1824" y="5419"/>
                    </a:cubicBezTo>
                    <a:cubicBezTo>
                      <a:pt x="1915" y="5419"/>
                      <a:pt x="2001" y="5451"/>
                      <a:pt x="2049" y="5514"/>
                    </a:cubicBezTo>
                    <a:cubicBezTo>
                      <a:pt x="2175" y="5640"/>
                      <a:pt x="2175" y="5860"/>
                      <a:pt x="2049" y="5986"/>
                    </a:cubicBezTo>
                    <a:lnTo>
                      <a:pt x="1356" y="6711"/>
                    </a:lnTo>
                    <a:cubicBezTo>
                      <a:pt x="1923" y="7184"/>
                      <a:pt x="2647" y="7499"/>
                      <a:pt x="3435" y="7562"/>
                    </a:cubicBezTo>
                    <a:lnTo>
                      <a:pt x="3435" y="6553"/>
                    </a:lnTo>
                    <a:cubicBezTo>
                      <a:pt x="3435" y="6333"/>
                      <a:pt x="3592" y="6175"/>
                      <a:pt x="3781" y="6175"/>
                    </a:cubicBezTo>
                    <a:cubicBezTo>
                      <a:pt x="4002" y="6175"/>
                      <a:pt x="4160" y="6333"/>
                      <a:pt x="4160" y="6553"/>
                    </a:cubicBezTo>
                    <a:lnTo>
                      <a:pt x="4160" y="7562"/>
                    </a:lnTo>
                    <a:cubicBezTo>
                      <a:pt x="4947" y="7499"/>
                      <a:pt x="5640" y="7184"/>
                      <a:pt x="6239" y="6711"/>
                    </a:cubicBezTo>
                    <a:lnTo>
                      <a:pt x="5514" y="5986"/>
                    </a:lnTo>
                    <a:cubicBezTo>
                      <a:pt x="5420" y="5860"/>
                      <a:pt x="5420" y="5640"/>
                      <a:pt x="5514" y="5514"/>
                    </a:cubicBezTo>
                    <a:cubicBezTo>
                      <a:pt x="5577" y="5451"/>
                      <a:pt x="5672" y="5419"/>
                      <a:pt x="5762" y="5419"/>
                    </a:cubicBezTo>
                    <a:cubicBezTo>
                      <a:pt x="5853" y="5419"/>
                      <a:pt x="5940" y="5451"/>
                      <a:pt x="5987" y="5514"/>
                    </a:cubicBezTo>
                    <a:lnTo>
                      <a:pt x="6711" y="6238"/>
                    </a:lnTo>
                    <a:cubicBezTo>
                      <a:pt x="7184" y="5640"/>
                      <a:pt x="7499" y="4915"/>
                      <a:pt x="7562" y="4128"/>
                    </a:cubicBezTo>
                    <a:lnTo>
                      <a:pt x="6554" y="4128"/>
                    </a:lnTo>
                    <a:cubicBezTo>
                      <a:pt x="6365" y="4128"/>
                      <a:pt x="6207" y="3970"/>
                      <a:pt x="6207" y="3781"/>
                    </a:cubicBezTo>
                    <a:cubicBezTo>
                      <a:pt x="6207" y="3592"/>
                      <a:pt x="6365" y="3435"/>
                      <a:pt x="6554" y="3435"/>
                    </a:cubicBezTo>
                    <a:lnTo>
                      <a:pt x="7562" y="3435"/>
                    </a:lnTo>
                    <a:cubicBezTo>
                      <a:pt x="7499" y="2647"/>
                      <a:pt x="7184" y="1922"/>
                      <a:pt x="6711" y="1355"/>
                    </a:cubicBezTo>
                    <a:lnTo>
                      <a:pt x="5987" y="2048"/>
                    </a:lnTo>
                    <a:cubicBezTo>
                      <a:pt x="5940" y="2111"/>
                      <a:pt x="5853" y="2143"/>
                      <a:pt x="5762" y="2143"/>
                    </a:cubicBezTo>
                    <a:cubicBezTo>
                      <a:pt x="5672" y="2143"/>
                      <a:pt x="5577" y="2111"/>
                      <a:pt x="5514" y="2048"/>
                    </a:cubicBezTo>
                    <a:cubicBezTo>
                      <a:pt x="5420" y="1922"/>
                      <a:pt x="5420" y="1702"/>
                      <a:pt x="5514" y="1576"/>
                    </a:cubicBezTo>
                    <a:lnTo>
                      <a:pt x="6239" y="883"/>
                    </a:lnTo>
                    <a:cubicBezTo>
                      <a:pt x="5640" y="410"/>
                      <a:pt x="4947" y="95"/>
                      <a:pt x="4160" y="0"/>
                    </a:cubicBezTo>
                    <a:lnTo>
                      <a:pt x="4160" y="1040"/>
                    </a:lnTo>
                    <a:cubicBezTo>
                      <a:pt x="4160" y="1229"/>
                      <a:pt x="4002" y="1387"/>
                      <a:pt x="3781" y="1387"/>
                    </a:cubicBezTo>
                    <a:cubicBezTo>
                      <a:pt x="3592" y="1387"/>
                      <a:pt x="3435" y="1229"/>
                      <a:pt x="3435" y="1040"/>
                    </a:cubicBez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35"/>
          <p:cNvGrpSpPr/>
          <p:nvPr/>
        </p:nvGrpSpPr>
        <p:grpSpPr>
          <a:xfrm>
            <a:off x="3492962" y="1673400"/>
            <a:ext cx="882300" cy="882300"/>
            <a:chOff x="3492962" y="2130600"/>
            <a:chExt cx="882300" cy="882300"/>
          </a:xfrm>
        </p:grpSpPr>
        <p:sp>
          <p:nvSpPr>
            <p:cNvPr id="357" name="Google Shape;357;p35"/>
            <p:cNvSpPr/>
            <p:nvPr/>
          </p:nvSpPr>
          <p:spPr>
            <a:xfrm>
              <a:off x="3492962" y="2130600"/>
              <a:ext cx="882300" cy="88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35"/>
            <p:cNvGrpSpPr/>
            <p:nvPr/>
          </p:nvGrpSpPr>
          <p:grpSpPr>
            <a:xfrm>
              <a:off x="3731308" y="2364460"/>
              <a:ext cx="414615" cy="414586"/>
              <a:chOff x="3497300" y="3227275"/>
              <a:chExt cx="296175" cy="296175"/>
            </a:xfrm>
          </p:grpSpPr>
          <p:sp>
            <p:nvSpPr>
              <p:cNvPr id="359" name="Google Shape;359;p35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7" name="Google Shape;367;p35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0" y="0"/>
            <a:ext cx="882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06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945125" y="4257025"/>
            <a:ext cx="725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1312200" y="1111100"/>
            <a:ext cx="6443400" cy="16623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WE APPRECIATE ANY </a:t>
            </a:r>
            <a:r>
              <a:rPr b="1" lang="en" sz="4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rPr>
              <a:t>FEEDBACK</a:t>
            </a:r>
            <a:endParaRPr b="1" sz="4800">
              <a:solidFill>
                <a:schemeClr val="dk2"/>
              </a:solidFill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3578400" y="3331200"/>
            <a:ext cx="1911000" cy="1108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THANK </a:t>
            </a:r>
            <a:endParaRPr b="1" sz="3000">
              <a:solidFill>
                <a:schemeClr val="dk1"/>
              </a:solidFill>
              <a:latin typeface="Sarala"/>
              <a:ea typeface="Sarala"/>
              <a:cs typeface="Sarala"/>
              <a:sym typeface="Sara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 </a:t>
            </a:r>
            <a:r>
              <a:rPr lang="en">
                <a:solidFill>
                  <a:schemeClr val="lt2"/>
                </a:solidFill>
              </a:rPr>
              <a:t>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5088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5088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introduction</a:t>
            </a:r>
            <a:endParaRPr/>
          </a:p>
        </p:txBody>
      </p:sp>
      <p:sp>
        <p:nvSpPr>
          <p:cNvPr id="201" name="Google Shape;201;p25"/>
          <p:cNvSpPr txBox="1"/>
          <p:nvPr>
            <p:ph idx="2" type="title"/>
          </p:nvPr>
        </p:nvSpPr>
        <p:spPr>
          <a:xfrm>
            <a:off x="8184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" name="Google Shape;202;p25"/>
          <p:cNvSpPr txBox="1"/>
          <p:nvPr>
            <p:ph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25"/>
          <p:cNvSpPr txBox="1"/>
          <p:nvPr>
            <p:ph idx="8" type="title"/>
          </p:nvPr>
        </p:nvSpPr>
        <p:spPr>
          <a:xfrm>
            <a:off x="65441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25"/>
          <p:cNvSpPr txBox="1"/>
          <p:nvPr>
            <p:ph idx="14" type="title"/>
          </p:nvPr>
        </p:nvSpPr>
        <p:spPr>
          <a:xfrm>
            <a:off x="8184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5" name="Google Shape;205;p25"/>
          <p:cNvSpPr txBox="1"/>
          <p:nvPr>
            <p:ph idx="15" type="title"/>
          </p:nvPr>
        </p:nvSpPr>
        <p:spPr>
          <a:xfrm>
            <a:off x="3018149" y="3836950"/>
            <a:ext cx="310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INTERACTIONS</a:t>
            </a:r>
            <a:endParaRPr/>
          </a:p>
        </p:txBody>
      </p:sp>
      <p:sp>
        <p:nvSpPr>
          <p:cNvPr id="206" name="Google Shape;206;p25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I/O interactions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8" name="Google Shape;208;p25"/>
          <p:cNvSpPr txBox="1"/>
          <p:nvPr>
            <p:ph idx="18" type="title"/>
          </p:nvPr>
        </p:nvSpPr>
        <p:spPr>
          <a:xfrm>
            <a:off x="3292800" y="2573525"/>
            <a:ext cx="2558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209" name="Google Shape;209;p25"/>
          <p:cNvSpPr txBox="1"/>
          <p:nvPr>
            <p:ph idx="19" type="subTitle"/>
          </p:nvPr>
        </p:nvSpPr>
        <p:spPr>
          <a:xfrm>
            <a:off x="3371700" y="2897989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Industry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20" type="title"/>
          </p:nvPr>
        </p:nvSpPr>
        <p:spPr>
          <a:xfrm>
            <a:off x="65441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1" name="Google Shape;211;p25"/>
          <p:cNvSpPr txBox="1"/>
          <p:nvPr>
            <p:ph idx="3" type="title"/>
          </p:nvPr>
        </p:nvSpPr>
        <p:spPr>
          <a:xfrm>
            <a:off x="6234550" y="261737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</a:t>
            </a:r>
            <a:endParaRPr/>
          </a:p>
        </p:txBody>
      </p:sp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6234550" y="294181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want the app to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6" type="title"/>
          </p:nvPr>
        </p:nvSpPr>
        <p:spPr>
          <a:xfrm>
            <a:off x="6234550" y="3880799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6234550" y="4205243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points &amp; 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6" type="title"/>
          </p:nvPr>
        </p:nvSpPr>
        <p:spPr>
          <a:xfrm>
            <a:off x="508850" y="3880799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6" name="Google Shape;216;p25"/>
          <p:cNvSpPr txBox="1"/>
          <p:nvPr>
            <p:ph idx="7" type="subTitle"/>
          </p:nvPr>
        </p:nvSpPr>
        <p:spPr>
          <a:xfrm>
            <a:off x="508850" y="4205243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6" type="title"/>
          </p:nvPr>
        </p:nvSpPr>
        <p:spPr>
          <a:xfrm>
            <a:off x="444575" y="426625"/>
            <a:ext cx="5552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ABOUT THE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294525" y="1231475"/>
            <a:ext cx="25554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PURPOSE</a:t>
            </a:r>
            <a:endParaRPr/>
          </a:p>
        </p:txBody>
      </p:sp>
      <p:sp>
        <p:nvSpPr>
          <p:cNvPr id="223" name="Google Shape;223;p26"/>
          <p:cNvSpPr txBox="1"/>
          <p:nvPr>
            <p:ph idx="2" type="title"/>
          </p:nvPr>
        </p:nvSpPr>
        <p:spPr>
          <a:xfrm>
            <a:off x="294525" y="2604325"/>
            <a:ext cx="2555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/ USERS</a:t>
            </a:r>
            <a:endParaRPr/>
          </a:p>
        </p:txBody>
      </p:sp>
      <p:sp>
        <p:nvSpPr>
          <p:cNvPr id="224" name="Google Shape;224;p26"/>
          <p:cNvSpPr txBox="1"/>
          <p:nvPr>
            <p:ph idx="4" type="title"/>
          </p:nvPr>
        </p:nvSpPr>
        <p:spPr>
          <a:xfrm>
            <a:off x="4163681" y="1741925"/>
            <a:ext cx="393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IT WILL SOLVE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2351" l="40723" r="2849" t="65442"/>
          <a:stretch/>
        </p:blipFill>
        <p:spPr>
          <a:xfrm>
            <a:off x="5651088" y="174575"/>
            <a:ext cx="2555400" cy="145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6"/>
          <p:cNvSpPr txBox="1"/>
          <p:nvPr/>
        </p:nvSpPr>
        <p:spPr>
          <a:xfrm>
            <a:off x="294525" y="1655700"/>
            <a:ext cx="284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software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(MOBILE APP)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94525" y="3051925"/>
            <a:ext cx="316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 owners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Job seekers (with or without previous experience)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789625" y="2217925"/>
            <a:ext cx="5073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Speed up the search process of pet owners or pet sitters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Being able to travel while making sure your pets will be well attended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sure the tasks to do are completed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Make sure your home and pets will be secure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Help you find a job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830650" y="1171350"/>
            <a:ext cx="3482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OPPORTUNITY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38" y="1434400"/>
            <a:ext cx="4463525" cy="4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4441375" y="2953325"/>
            <a:ext cx="4702500" cy="212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4559139" y="3434288"/>
            <a:ext cx="4467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GVR Report cover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Pet Sitting Market Size, Share &amp; Trends Analysis Report By Pet Type (Dogs, Cats), By Service Type (Care Visits, Drop-in Visits), By Region (Asia Pacific, North America, MEA, Europe, LATAM), And Segment Forecasts, 2022 - 2030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981276" y="208200"/>
            <a:ext cx="3022500" cy="293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6332126" y="437100"/>
            <a:ext cx="23208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THIS IS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NOW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6319076" y="1655400"/>
            <a:ext cx="234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pet sitting market size was estimated at </a:t>
            </a:r>
            <a:r>
              <a:rPr b="1" lang="en"/>
              <a:t>USD 1.94 billion in 2021 </a:t>
            </a:r>
            <a:endParaRPr b="1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00" y="208200"/>
            <a:ext cx="5625126" cy="309245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28"/>
          <p:cNvSpPr txBox="1"/>
          <p:nvPr/>
        </p:nvSpPr>
        <p:spPr>
          <a:xfrm>
            <a:off x="574425" y="3673175"/>
            <a:ext cx="3195300" cy="1139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Market size value in 2022: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USD 2.15 billion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 flipH="1">
            <a:off x="174000" y="291400"/>
            <a:ext cx="3022500" cy="374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476550" y="600525"/>
            <a:ext cx="24174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THE </a:t>
            </a: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323700" y="2150350"/>
            <a:ext cx="27231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global</a:t>
            </a:r>
            <a:r>
              <a:rPr lang="en"/>
              <a:t> pet sitting market is expected to grow at a </a:t>
            </a:r>
            <a:r>
              <a:rPr b="1" lang="en"/>
              <a:t>compound</a:t>
            </a:r>
            <a:r>
              <a:rPr lang="en"/>
              <a:t> </a:t>
            </a:r>
            <a:r>
              <a:rPr b="1" lang="en"/>
              <a:t>annual</a:t>
            </a:r>
            <a:r>
              <a:rPr lang="en"/>
              <a:t> </a:t>
            </a:r>
            <a:r>
              <a:rPr b="1" lang="en"/>
              <a:t>growth rate (CAGR) of 11.52%</a:t>
            </a:r>
            <a:r>
              <a:rPr lang="en"/>
              <a:t> from 2022 to 2030.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75" y="291388"/>
            <a:ext cx="5556874" cy="2902823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29"/>
          <p:cNvSpPr txBox="1"/>
          <p:nvPr/>
        </p:nvSpPr>
        <p:spPr>
          <a:xfrm>
            <a:off x="4201963" y="3589450"/>
            <a:ext cx="3195300" cy="1139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Revenue forecast in 2030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USD 5.14 billion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484" l="24907" r="13500" t="12491"/>
          <a:stretch/>
        </p:blipFill>
        <p:spPr>
          <a:xfrm>
            <a:off x="5592400" y="1456377"/>
            <a:ext cx="2729926" cy="33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821700" y="1303975"/>
            <a:ext cx="45939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Users information </a:t>
            </a:r>
            <a:endParaRPr>
              <a:highlight>
                <a:srgbClr val="FFFFFF"/>
              </a:highlight>
            </a:endParaRPr>
          </a:p>
          <a:p>
            <a:pPr indent="-317500" lvl="1" marL="9144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Owner and pet/s (1 or more pets)</a:t>
            </a:r>
            <a:endParaRPr>
              <a:highlight>
                <a:srgbClr val="FFFFFF"/>
              </a:highlight>
            </a:endParaRPr>
          </a:p>
          <a:p>
            <a:pPr indent="-317500" lvl="1" marL="9144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Sitter 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Short </a:t>
            </a:r>
            <a:r>
              <a:rPr lang="en">
                <a:highlight>
                  <a:srgbClr val="FFFFFF"/>
                </a:highlight>
              </a:rPr>
              <a:t>recommendations</a:t>
            </a:r>
            <a:r>
              <a:rPr lang="en">
                <a:highlight>
                  <a:srgbClr val="FFFFFF"/>
                </a:highlight>
              </a:rPr>
              <a:t> about the sitter process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Searcher for owner’s offers or sitters in a previously specific </a:t>
            </a:r>
            <a:r>
              <a:rPr lang="en">
                <a:highlight>
                  <a:srgbClr val="FFFFFF"/>
                </a:highlight>
              </a:rPr>
              <a:t>zone </a:t>
            </a:r>
            <a:r>
              <a:rPr lang="en">
                <a:highlight>
                  <a:srgbClr val="FFFFFF"/>
                </a:highlight>
              </a:rPr>
              <a:t>range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In-app messages </a:t>
            </a:r>
            <a:r>
              <a:rPr lang="en">
                <a:highlight>
                  <a:srgbClr val="FFFFFF"/>
                </a:highlight>
              </a:rPr>
              <a:t>between</a:t>
            </a:r>
            <a:r>
              <a:rPr lang="en">
                <a:highlight>
                  <a:srgbClr val="FFFFFF"/>
                </a:highlight>
              </a:rPr>
              <a:t> both parts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highlight>
                  <a:schemeClr val="lt1"/>
                </a:highlight>
              </a:rPr>
              <a:t>Offers mailbox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Being able to pay the sitters from the app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Tasks register (with photos, hours done, ...)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GPS </a:t>
            </a:r>
            <a:r>
              <a:rPr lang="en">
                <a:highlight>
                  <a:srgbClr val="FFFFFF"/>
                </a:highlight>
              </a:rPr>
              <a:t>tracking</a:t>
            </a:r>
            <a:r>
              <a:rPr lang="en">
                <a:highlight>
                  <a:srgbClr val="FFFFFF"/>
                </a:highlight>
              </a:rPr>
              <a:t> while walking the dogs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Video call for emergencies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…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>
                <a:solidFill>
                  <a:schemeClr val="dk2"/>
                </a:solidFill>
              </a:rPr>
              <a:t>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715625" y="1656525"/>
            <a:ext cx="7725900" cy="311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r>
              <a:rPr lang="en">
                <a:solidFill>
                  <a:schemeClr val="accent1"/>
                </a:solidFill>
              </a:rPr>
              <a:t>REQUIREMENTS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967475" y="2000600"/>
            <a:ext cx="191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(app building)</a:t>
            </a:r>
            <a:endParaRPr sz="1400"/>
          </a:p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649025" y="2667379"/>
            <a:ext cx="240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Mobile app user interface (</a:t>
            </a:r>
            <a:r>
              <a:rPr b="1" lang="en" sz="1400"/>
              <a:t>UI</a:t>
            </a:r>
            <a:r>
              <a:rPr lang="en" sz="1400"/>
              <a:t>) 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Navigation </a:t>
            </a:r>
            <a:r>
              <a:rPr b="1" lang="en" sz="1400"/>
              <a:t>library</a:t>
            </a:r>
            <a:endParaRPr b="1"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API</a:t>
            </a:r>
            <a:r>
              <a:rPr lang="en" sz="1400"/>
              <a:t> to make requests to the backend</a:t>
            </a:r>
            <a:endParaRPr sz="1400"/>
          </a:p>
        </p:txBody>
      </p:sp>
      <p:sp>
        <p:nvSpPr>
          <p:cNvPr id="277" name="Google Shape;277;p31"/>
          <p:cNvSpPr txBox="1"/>
          <p:nvPr>
            <p:ph idx="2" type="title"/>
          </p:nvPr>
        </p:nvSpPr>
        <p:spPr>
          <a:xfrm>
            <a:off x="3620525" y="2000600"/>
            <a:ext cx="191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(app business logic)</a:t>
            </a:r>
            <a:endParaRPr sz="1450"/>
          </a:p>
        </p:txBody>
      </p:sp>
      <p:sp>
        <p:nvSpPr>
          <p:cNvPr id="278" name="Google Shape;278;p31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9" name="Google Shape;279;p31"/>
          <p:cNvSpPr txBox="1"/>
          <p:nvPr>
            <p:ph idx="2" type="title"/>
          </p:nvPr>
        </p:nvSpPr>
        <p:spPr>
          <a:xfrm>
            <a:off x="6058325" y="2000600"/>
            <a:ext cx="234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(extra features)</a:t>
            </a:r>
            <a:endParaRPr/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3219275" y="2667380"/>
            <a:ext cx="2400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Backend server</a:t>
            </a:r>
            <a:endParaRPr b="1"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DBMS</a:t>
            </a:r>
            <a:r>
              <a:rPr lang="en" sz="1400"/>
              <a:t> (to store information about users data)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Geolocation</a:t>
            </a:r>
            <a:r>
              <a:rPr lang="en" sz="1400"/>
              <a:t> service for the location-based search</a:t>
            </a:r>
            <a:endParaRPr sz="1400"/>
          </a:p>
        </p:txBody>
      </p:sp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5695375" y="2667375"/>
            <a:ext cx="27753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In-app messaging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Payment gateway integration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Push notifications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Review/Rating system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Calendar integration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Security and hardening interfaces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2830650" y="1171350"/>
            <a:ext cx="3482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SUMMARY OF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INTERACTIONS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413" y="2014325"/>
            <a:ext cx="3129175" cy="31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