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11"/>
  </p:notesMasterIdLst>
  <p:sldIdLst>
    <p:sldId id="257" r:id="rId2"/>
    <p:sldId id="258" r:id="rId3"/>
    <p:sldId id="272" r:id="rId4"/>
    <p:sldId id="261" r:id="rId5"/>
    <p:sldId id="273" r:id="rId6"/>
    <p:sldId id="277" r:id="rId7"/>
    <p:sldId id="275" r:id="rId8"/>
    <p:sldId id="276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40" userDrawn="1">
          <p15:clr>
            <a:srgbClr val="A4A3A4"/>
          </p15:clr>
        </p15:guide>
        <p15:guide id="6" orient="horz" pos="144" userDrawn="1">
          <p15:clr>
            <a:srgbClr val="A4A3A4"/>
          </p15:clr>
        </p15:guide>
        <p15:guide id="7" orient="horz" pos="4104" userDrawn="1">
          <p15:clr>
            <a:srgbClr val="A4A3A4"/>
          </p15:clr>
        </p15:guide>
        <p15:guide id="8" pos="7440" userDrawn="1">
          <p15:clr>
            <a:srgbClr val="A4A3A4"/>
          </p15:clr>
        </p15:guide>
        <p15:guide id="13" orient="horz" pos="1512" userDrawn="1">
          <p15:clr>
            <a:srgbClr val="A4A3A4"/>
          </p15:clr>
        </p15:guide>
        <p15:guide id="17" orient="horz" pos="2376" userDrawn="1">
          <p15:clr>
            <a:srgbClr val="A4A3A4"/>
          </p15:clr>
        </p15:guide>
        <p15:guide id="18" pos="4824" userDrawn="1">
          <p15:clr>
            <a:srgbClr val="A4A3A4"/>
          </p15:clr>
        </p15:guide>
        <p15:guide id="20" pos="2016" userDrawn="1">
          <p15:clr>
            <a:srgbClr val="A4A3A4"/>
          </p15:clr>
        </p15:guide>
        <p15:guide id="21" orient="horz" pos="1680" userDrawn="1">
          <p15:clr>
            <a:srgbClr val="A4A3A4"/>
          </p15:clr>
        </p15:guide>
        <p15:guide id="22" orient="horz" pos="1008" userDrawn="1">
          <p15:clr>
            <a:srgbClr val="A4A3A4"/>
          </p15:clr>
        </p15:guide>
        <p15:guide id="23" pos="408" userDrawn="1">
          <p15:clr>
            <a:srgbClr val="A4A3A4"/>
          </p15:clr>
        </p15:guide>
        <p15:guide id="24" orient="horz" pos="792" userDrawn="1">
          <p15:clr>
            <a:srgbClr val="A4A3A4"/>
          </p15:clr>
        </p15:guide>
        <p15:guide id="25" orient="horz" pos="2760" userDrawn="1">
          <p15:clr>
            <a:srgbClr val="A4A3A4"/>
          </p15:clr>
        </p15:guide>
        <p15:guide id="26" orient="horz" pos="3024" userDrawn="1">
          <p15:clr>
            <a:srgbClr val="A4A3A4"/>
          </p15:clr>
        </p15:guide>
        <p15:guide id="27" pos="3840" userDrawn="1">
          <p15:clr>
            <a:srgbClr val="A4A3A4"/>
          </p15:clr>
        </p15:guide>
        <p15:guide id="28" orient="horz" pos="22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53F"/>
    <a:srgbClr val="43CDD9"/>
    <a:srgbClr val="667181"/>
    <a:srgbClr val="BABABA"/>
    <a:srgbClr val="DBDBDB"/>
    <a:srgbClr val="85E0E7"/>
    <a:srgbClr val="515A6B"/>
    <a:srgbClr val="AFBBBD"/>
    <a:srgbClr val="8FA0A3"/>
    <a:srgbClr val="5FD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52" autoAdjust="0"/>
  </p:normalViewPr>
  <p:slideViewPr>
    <p:cSldViewPr snapToGrid="0" showGuides="1">
      <p:cViewPr varScale="1">
        <p:scale>
          <a:sx n="73" d="100"/>
          <a:sy n="73" d="100"/>
        </p:scale>
        <p:origin x="618" y="72"/>
      </p:cViewPr>
      <p:guideLst>
        <p:guide pos="240"/>
        <p:guide orient="horz" pos="144"/>
        <p:guide orient="horz" pos="4104"/>
        <p:guide pos="7440"/>
        <p:guide orient="horz" pos="1512"/>
        <p:guide orient="horz" pos="2376"/>
        <p:guide pos="4824"/>
        <p:guide pos="2016"/>
        <p:guide orient="horz" pos="1680"/>
        <p:guide orient="horz" pos="1008"/>
        <p:guide pos="408"/>
        <p:guide orient="horz" pos="792"/>
        <p:guide orient="horz" pos="2760"/>
        <p:guide orient="horz" pos="3024"/>
        <p:guide pos="3840"/>
        <p:guide orient="horz" pos="22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C655F-54C7-4D03-AD26-E0C40F01563A}" type="datetimeFigureOut">
              <a:rPr lang="id-ID" smtClean="0"/>
              <a:t>04/04/2019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34AC2-3728-4A8B-B58F-6888FAEC3D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6178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05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20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3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9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6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3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4/4/2019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61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4/4/2019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4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4/4/2019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2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9139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4/4/2019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5882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52396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9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59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96FE2-9E77-4834-9C6B-212E1056298F}" type="datetimeFigureOut">
              <a:rPr lang="en-US" smtClean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5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24slides.com/?utm_campaign=mp&amp;utm_medium=ppt&amp;utm_source=pptlink&amp;utm_content=&amp;utm_term=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black and white photo of a city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Rectangle 18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21769" y="3444079"/>
            <a:ext cx="4948471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400" b="1" dirty="0" smtClean="0">
                <a:solidFill>
                  <a:schemeClr val="bg1"/>
                </a:solidFill>
                <a:latin typeface="+mj-lt"/>
              </a:rPr>
              <a:t>WIFI Fingerprinting</a:t>
            </a:r>
            <a:endParaRPr 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316519" y="4832914"/>
            <a:ext cx="99033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2000" dirty="0" smtClean="0">
                <a:solidFill>
                  <a:schemeClr val="bg1"/>
                </a:solidFill>
              </a:rPr>
              <a:t>By : Irene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Oval 1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657640" y="2479683"/>
            <a:ext cx="876722" cy="876720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043971" y="2565407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442756" y="2565407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</p:spTree>
    <p:extLst>
      <p:ext uri="{BB962C8B-B14F-4D97-AF65-F5344CB8AC3E}">
        <p14:creationId xmlns:p14="http://schemas.microsoft.com/office/powerpoint/2010/main" val="73508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5283278" y="165381"/>
            <a:ext cx="162544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 smtClean="0">
                <a:solidFill>
                  <a:srgbClr val="30353F"/>
                </a:solidFill>
                <a:latin typeface="+mj-lt"/>
              </a:rPr>
              <a:t>Agenda</a:t>
            </a:r>
            <a:endParaRPr lang="en-US" sz="3200" b="1" dirty="0">
              <a:solidFill>
                <a:srgbClr val="30353F"/>
              </a:solidFill>
              <a:latin typeface="+mj-lt"/>
            </a:endParaRPr>
          </a:p>
        </p:txBody>
      </p:sp>
      <p:sp>
        <p:nvSpPr>
          <p:cNvPr id="30" name="Freeform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72491" y="1979023"/>
            <a:ext cx="85039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 smtClean="0"/>
              <a:t>Introduction to WIFI fingerprinting 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Data Provided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Preprocessing 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Results 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04131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907454" y="648118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CD843C5-0DBD-4721-ACAD-288CC256EF82}"/>
              </a:ext>
            </a:extLst>
          </p:cNvPr>
          <p:cNvSpPr txBox="1"/>
          <p:nvPr/>
        </p:nvSpPr>
        <p:spPr>
          <a:xfrm>
            <a:off x="2000678" y="766273"/>
            <a:ext cx="7877157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 smtClean="0">
                <a:solidFill>
                  <a:srgbClr val="30353F"/>
                </a:solidFill>
                <a:latin typeface="+mj-lt"/>
              </a:rPr>
              <a:t>INTRODUCTION TO WIFI FINGERPRINTING</a:t>
            </a:r>
            <a:endParaRPr lang="en-US" sz="3200" b="1" dirty="0">
              <a:solidFill>
                <a:srgbClr val="30353F"/>
              </a:solidFill>
              <a:latin typeface="+mj-lt"/>
            </a:endParaRPr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19D7E498-2D9B-4F60-93FF-25DEC587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81497" y="2534195"/>
            <a:ext cx="790302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Indoor Positioning System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Receiving Signal Strength (RSS) values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Wireless router is used as the Access Point (AP)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Used triangulation technique to get the training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Deterministic approach chosen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3361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907454" y="6481180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4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CD843C5-0DBD-4721-ACAD-288CC256EF82}"/>
              </a:ext>
            </a:extLst>
          </p:cNvPr>
          <p:cNvSpPr txBox="1"/>
          <p:nvPr/>
        </p:nvSpPr>
        <p:spPr>
          <a:xfrm>
            <a:off x="4478096" y="962215"/>
            <a:ext cx="318356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 smtClean="0">
                <a:solidFill>
                  <a:srgbClr val="30353F"/>
                </a:solidFill>
                <a:latin typeface="+mj-lt"/>
              </a:rPr>
              <a:t>DATA PROVIDED</a:t>
            </a:r>
            <a:endParaRPr lang="en-US" sz="3200" b="1" dirty="0">
              <a:solidFill>
                <a:srgbClr val="30353F"/>
              </a:solidFill>
              <a:latin typeface="+mj-lt"/>
            </a:endParaRPr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19D7E498-2D9B-4F60-93FF-25DEC587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68879" y="1907178"/>
            <a:ext cx="7903029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529 attributes in total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Data provided was of three buildings at a campus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They had 4 to 5 floors each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Each fingerprint differentiated by the 520 WAPs and its RSS value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Intensity values varied from -104dBm(poor signal) to 0dBm (very good signal)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24 different devices were used for the experiment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Longitude and latitude was noted of the points from where the users accessed the WAPs.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77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5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CD843C5-0DBD-4721-ACAD-288CC256EF82}"/>
              </a:ext>
            </a:extLst>
          </p:cNvPr>
          <p:cNvSpPr txBox="1"/>
          <p:nvPr/>
        </p:nvSpPr>
        <p:spPr>
          <a:xfrm>
            <a:off x="3573135" y="1066718"/>
            <a:ext cx="4810612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 smtClean="0">
                <a:solidFill>
                  <a:srgbClr val="30353F"/>
                </a:solidFill>
                <a:latin typeface="+mj-lt"/>
              </a:rPr>
              <a:t>PRE PROCESSING STAGE</a:t>
            </a:r>
            <a:endParaRPr lang="en-US" sz="3200" b="1" dirty="0">
              <a:solidFill>
                <a:srgbClr val="30353F"/>
              </a:solidFill>
              <a:latin typeface="+mj-lt"/>
            </a:endParaRPr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19D7E498-2D9B-4F60-93FF-25DEC587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12125" y="2090057"/>
            <a:ext cx="790302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Changed the data type of building and floor to factor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Removed WAPs with only 100 (as 100 denotes WAP not detected) and </a:t>
            </a:r>
            <a:r>
              <a:rPr lang="en-US" sz="2400" smtClean="0"/>
              <a:t>ones close to -104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Removed rows where 100 was the value for all WAPs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Removed SPACEID, RELATIVE POSITION, USER ID, PHONE ID, TIMESTAMP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Considered 50 percent of the dataset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 same pre-process was done for the validation set </a:t>
            </a:r>
          </a:p>
        </p:txBody>
      </p:sp>
    </p:spTree>
    <p:extLst>
      <p:ext uri="{BB962C8B-B14F-4D97-AF65-F5344CB8AC3E}">
        <p14:creationId xmlns:p14="http://schemas.microsoft.com/office/powerpoint/2010/main" val="222369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907454" y="648118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7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CD843C5-0DBD-4721-ACAD-288CC256EF82}"/>
              </a:ext>
            </a:extLst>
          </p:cNvPr>
          <p:cNvSpPr txBox="1"/>
          <p:nvPr/>
        </p:nvSpPr>
        <p:spPr>
          <a:xfrm>
            <a:off x="4735312" y="1066718"/>
            <a:ext cx="2486258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 smtClean="0">
                <a:solidFill>
                  <a:srgbClr val="30353F"/>
                </a:solidFill>
                <a:latin typeface="+mj-lt"/>
              </a:rPr>
              <a:t>EVALUATION</a:t>
            </a:r>
            <a:endParaRPr lang="en-US" sz="3200" b="1" dirty="0">
              <a:solidFill>
                <a:srgbClr val="30353F"/>
              </a:solidFill>
              <a:latin typeface="+mj-lt"/>
            </a:endParaRPr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19D7E498-2D9B-4F60-93FF-25DEC587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12125" y="2090057"/>
            <a:ext cx="790302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Predicted building with all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Predicted the floor with the predicted building but it threw an error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Predicted latitude and longitude in the validation set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Used </a:t>
            </a:r>
            <a:r>
              <a:rPr lang="en-US" sz="2400" dirty="0" err="1" smtClean="0"/>
              <a:t>kNN</a:t>
            </a:r>
            <a:r>
              <a:rPr lang="en-US" sz="2400" dirty="0" smtClean="0"/>
              <a:t> to train all models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Tried to predict on train set itself but got an error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So model trained on training set and tested on validation set </a:t>
            </a:r>
          </a:p>
        </p:txBody>
      </p:sp>
    </p:spTree>
    <p:extLst>
      <p:ext uri="{BB962C8B-B14F-4D97-AF65-F5344CB8AC3E}">
        <p14:creationId xmlns:p14="http://schemas.microsoft.com/office/powerpoint/2010/main" val="425621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907454" y="648118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7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CD843C5-0DBD-4721-ACAD-288CC256EF82}"/>
              </a:ext>
            </a:extLst>
          </p:cNvPr>
          <p:cNvSpPr txBox="1"/>
          <p:nvPr/>
        </p:nvSpPr>
        <p:spPr>
          <a:xfrm>
            <a:off x="5337238" y="1066718"/>
            <a:ext cx="128240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 smtClean="0">
                <a:solidFill>
                  <a:srgbClr val="30353F"/>
                </a:solidFill>
                <a:latin typeface="+mj-lt"/>
              </a:rPr>
              <a:t>RESULT</a:t>
            </a:r>
            <a:endParaRPr lang="en-US" sz="3200" b="1" dirty="0">
              <a:solidFill>
                <a:srgbClr val="30353F"/>
              </a:solidFill>
              <a:latin typeface="+mj-lt"/>
            </a:endParaRPr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19D7E498-2D9B-4F60-93FF-25DEC587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12125" y="2090057"/>
            <a:ext cx="79030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Trained model with 50 % of the whole data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Used </a:t>
            </a:r>
            <a:r>
              <a:rPr lang="en-US" sz="2400" dirty="0" err="1" smtClean="0"/>
              <a:t>kNN</a:t>
            </a:r>
            <a:r>
              <a:rPr lang="en-US" sz="2400" dirty="0" smtClean="0"/>
              <a:t> to run models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First predicted buildings and got an accuracy of 99% where k=5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Predicted the floor where model had an accuracy of 77% (k=5)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With the values above predicted  latitude and longitude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Found the distance of the person from the WAP to be around </a:t>
            </a:r>
            <a:r>
              <a:rPr lang="en-US" sz="2400" b="1" dirty="0" smtClean="0"/>
              <a:t>15.8m</a:t>
            </a:r>
            <a:r>
              <a:rPr lang="en-US" sz="2400" dirty="0" smtClean="0"/>
              <a:t> (c value) </a:t>
            </a:r>
          </a:p>
        </p:txBody>
      </p:sp>
    </p:spTree>
    <p:extLst>
      <p:ext uri="{BB962C8B-B14F-4D97-AF65-F5344CB8AC3E}">
        <p14:creationId xmlns:p14="http://schemas.microsoft.com/office/powerpoint/2010/main" val="403529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8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CD843C5-0DBD-4721-ACAD-288CC256EF82}"/>
              </a:ext>
            </a:extLst>
          </p:cNvPr>
          <p:cNvSpPr txBox="1"/>
          <p:nvPr/>
        </p:nvSpPr>
        <p:spPr>
          <a:xfrm>
            <a:off x="4623910" y="1066718"/>
            <a:ext cx="2709076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 smtClean="0">
                <a:solidFill>
                  <a:srgbClr val="30353F"/>
                </a:solidFill>
                <a:latin typeface="+mj-lt"/>
              </a:rPr>
              <a:t>CONCLUSION</a:t>
            </a:r>
            <a:endParaRPr lang="en-US" sz="3200" b="1" dirty="0">
              <a:solidFill>
                <a:srgbClr val="30353F"/>
              </a:solidFill>
              <a:latin typeface="+mj-lt"/>
            </a:endParaRPr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19D7E498-2D9B-4F60-93FF-25DEC587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12125" y="2090057"/>
            <a:ext cx="79030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Model trained to find the exact location of the person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 distance from WAP was calculated using actual and predicted values of longitude and latitude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Many practical approaches can be made using the model: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sz="2400" dirty="0" smtClean="0"/>
              <a:t>Find how devices differ 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sz="2400" dirty="0" smtClean="0"/>
              <a:t>Find what environment affects 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sz="2400" dirty="0" smtClean="0"/>
              <a:t>Find how RSSI affect detection </a:t>
            </a:r>
          </a:p>
        </p:txBody>
      </p:sp>
    </p:spTree>
    <p:extLst>
      <p:ext uri="{BB962C8B-B14F-4D97-AF65-F5344CB8AC3E}">
        <p14:creationId xmlns:p14="http://schemas.microsoft.com/office/powerpoint/2010/main" val="165282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5" name="Rectangle 4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757714" y="1626921"/>
            <a:ext cx="6676572" cy="3604160"/>
            <a:chOff x="2162629" y="1305681"/>
            <a:chExt cx="7866742" cy="4246640"/>
          </a:xfrm>
        </p:grpSpPr>
        <p:sp>
          <p:nvSpPr>
            <p:cNvPr id="17" name="Oval 16"/>
            <p:cNvSpPr/>
            <p:nvPr/>
          </p:nvSpPr>
          <p:spPr>
            <a:xfrm>
              <a:off x="5782715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2162629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Oval 15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456507" y="789512"/>
            <a:ext cx="5278993" cy="5278976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Oval 18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879010" y="1212017"/>
            <a:ext cx="4433981" cy="4433966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81588" y="3059668"/>
            <a:ext cx="3428824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800" b="1" dirty="0">
                <a:solidFill>
                  <a:srgbClr val="FFFFFF"/>
                </a:solidFill>
                <a:latin typeface="+mj-lt"/>
              </a:rPr>
              <a:t>THANK YOU</a:t>
            </a:r>
          </a:p>
        </p:txBody>
      </p:sp>
      <p:pic>
        <p:nvPicPr>
          <p:cNvPr id="10" name="Picture 9" descr="This is an icon that reads &quot;24Slides.&quot;">
            <a:hlinkClick r:id="rId3"/>
            <a:extLst>
              <a:ext uri="{FF2B5EF4-FFF2-40B4-BE49-F238E27FC236}">
                <a16:creationId xmlns:a16="http://schemas.microsoft.com/office/drawing/2014/main" id="{E88D3554-2B38-7045-B778-76FB3465B8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1650" y="6336441"/>
            <a:ext cx="1028700" cy="293902"/>
          </a:xfrm>
          <a:prstGeom prst="rect">
            <a:avLst/>
          </a:prstGeom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0E603A3-B905-4FE4-AF3D-7ABD0759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11</a:t>
            </a:r>
          </a:p>
        </p:txBody>
      </p:sp>
    </p:spTree>
    <p:extLst>
      <p:ext uri="{BB962C8B-B14F-4D97-AF65-F5344CB8AC3E}">
        <p14:creationId xmlns:p14="http://schemas.microsoft.com/office/powerpoint/2010/main" val="334562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Data_Driven_Financial_Corporate.potx" id="{AF0BB5A1-6D8A-4FE6-8E42-5BDD7830AEFF}" vid="{0057B11C-41A7-4209-873B-0AFB0F6811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Data-driven presentation, from 24Slides</Template>
  <TotalTime>0</TotalTime>
  <Words>390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Segoe UI Light</vt:lpstr>
      <vt:lpstr>Wingdings</vt:lpstr>
      <vt:lpstr>Office Theme</vt:lpstr>
      <vt:lpstr>Slide 1</vt:lpstr>
      <vt:lpstr>Slide 2</vt:lpstr>
      <vt:lpstr>Slide 3</vt:lpstr>
      <vt:lpstr>Slide 3</vt:lpstr>
      <vt:lpstr>Slide 3</vt:lpstr>
      <vt:lpstr>Slide 3</vt:lpstr>
      <vt:lpstr>Slide 3</vt:lpstr>
      <vt:lpstr>Slide 3</vt:lpstr>
      <vt:lpstr>Slide 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2019-04-04T07:41:06Z</dcterms:created>
  <dcterms:modified xsi:type="dcterms:W3CDTF">2019-04-05T11:21:10Z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2018-11-28T19:57:57.0463439Z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