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3" r:id="rId1"/>
  </p:sldMasterIdLst>
  <p:notesMasterIdLst>
    <p:notesMasterId r:id="rId8"/>
  </p:notesMasterIdLst>
  <p:sldIdLst>
    <p:sldId id="256" r:id="rId2"/>
    <p:sldId id="258" r:id="rId3"/>
    <p:sldId id="273" r:id="rId4"/>
    <p:sldId id="274" r:id="rId5"/>
    <p:sldId id="275"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p:scale>
          <a:sx n="70" d="100"/>
          <a:sy n="70" d="100"/>
        </p:scale>
        <p:origin x="41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1E253-6E56-F941-B2C2-F1AD6DD0E885}" type="datetimeFigureOut">
              <a:rPr lang="en-US" smtClean="0"/>
              <a:t>7/21/2018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FBCD9-1023-3948-A39D-E16EA9988478}" type="slidenum">
              <a:rPr lang="en-US" smtClean="0"/>
              <a:t>‹#›</a:t>
            </a:fld>
            <a:endParaRPr lang="en-US"/>
          </a:p>
        </p:txBody>
      </p:sp>
    </p:spTree>
    <p:extLst>
      <p:ext uri="{BB962C8B-B14F-4D97-AF65-F5344CB8AC3E}">
        <p14:creationId xmlns:p14="http://schemas.microsoft.com/office/powerpoint/2010/main" val="3351218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10"/>
          </p:nvPr>
        </p:nvSpPr>
        <p:spPr/>
        <p:txBody>
          <a:bodyPr/>
          <a:lstStyle/>
          <a:p>
            <a:fld id="{AC8FBCD9-1023-3948-A39D-E16EA9988478}" type="slidenum">
              <a:rPr lang="en-US" smtClean="0"/>
              <a:t>2</a:t>
            </a:fld>
            <a:endParaRPr lang="en-US"/>
          </a:p>
        </p:txBody>
      </p:sp>
    </p:spTree>
    <p:extLst>
      <p:ext uri="{BB962C8B-B14F-4D97-AF65-F5344CB8AC3E}">
        <p14:creationId xmlns:p14="http://schemas.microsoft.com/office/powerpoint/2010/main" val="104498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8FBCD9-1023-3948-A39D-E16EA9988478}" type="slidenum">
              <a:rPr lang="en-US" smtClean="0"/>
              <a:t>4</a:t>
            </a:fld>
            <a:endParaRPr lang="en-US"/>
          </a:p>
        </p:txBody>
      </p:sp>
    </p:spTree>
    <p:extLst>
      <p:ext uri="{BB962C8B-B14F-4D97-AF65-F5344CB8AC3E}">
        <p14:creationId xmlns:p14="http://schemas.microsoft.com/office/powerpoint/2010/main" val="380948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To evaluate the performance of a logistic regression model, </a:t>
            </a:r>
            <a:endParaRPr lang="en-US" dirty="0"/>
          </a:p>
        </p:txBody>
      </p:sp>
      <p:sp>
        <p:nvSpPr>
          <p:cNvPr id="4" name="Slide Number Placeholder 3"/>
          <p:cNvSpPr>
            <a:spLocks noGrp="1"/>
          </p:cNvSpPr>
          <p:nvPr>
            <p:ph type="sldNum" sz="quarter" idx="10"/>
          </p:nvPr>
        </p:nvSpPr>
        <p:spPr/>
        <p:txBody>
          <a:bodyPr/>
          <a:lstStyle/>
          <a:p>
            <a:fld id="{AC8FBCD9-1023-3948-A39D-E16EA9988478}" type="slidenum">
              <a:rPr lang="en-US" smtClean="0"/>
              <a:t>5</a:t>
            </a:fld>
            <a:endParaRPr lang="en-US"/>
          </a:p>
        </p:txBody>
      </p:sp>
    </p:spTree>
    <p:extLst>
      <p:ext uri="{BB962C8B-B14F-4D97-AF65-F5344CB8AC3E}">
        <p14:creationId xmlns:p14="http://schemas.microsoft.com/office/powerpoint/2010/main" val="163340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D28191-5089-4E37-A76F-7D6EAAA3865C}" type="datetime1">
              <a:rPr lang="en-HK" smtClean="0"/>
              <a:t>21/7/2018</a:t>
            </a:fld>
            <a:endParaRPr lang="en-US"/>
          </a:p>
        </p:txBody>
      </p:sp>
      <p:sp>
        <p:nvSpPr>
          <p:cNvPr id="5" name="Footer Placeholder 4"/>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6" name="Slide Number Placeholder 5"/>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74883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098B99-D798-4571-81ED-1BFD86A2BEA2}" type="datetime1">
              <a:rPr lang="en-HK" smtClean="0"/>
              <a:t>21/7/2018</a:t>
            </a:fld>
            <a:endParaRPr lang="en-US"/>
          </a:p>
        </p:txBody>
      </p:sp>
      <p:sp>
        <p:nvSpPr>
          <p:cNvPr id="8" name="Footer Placeholder 7"/>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9" name="Slide Number Placeholder 8"/>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2219888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E5F73-6981-4B7B-A3AD-BDAAE5B973C6}" type="datetime1">
              <a:rPr lang="en-HK" smtClean="0"/>
              <a:t>21/7/2018</a:t>
            </a:fld>
            <a:endParaRPr lang="en-US"/>
          </a:p>
        </p:txBody>
      </p:sp>
      <p:sp>
        <p:nvSpPr>
          <p:cNvPr id="8" name="Footer Placeholder 7"/>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9" name="Slide Number Placeholder 8"/>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16264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1B88DB-C4BC-47D0-8B6D-791BEE35DDB9}" type="datetime1">
              <a:rPr lang="en-HK" smtClean="0"/>
              <a:t>21/7/2018</a:t>
            </a:fld>
            <a:endParaRPr lang="en-US"/>
          </a:p>
        </p:txBody>
      </p:sp>
      <p:sp>
        <p:nvSpPr>
          <p:cNvPr id="5" name="Footer Placeholder 4"/>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6" name="Slide Number Placeholder 5"/>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1296259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52822-4CDF-4886-93FB-B61AC23EC406}" type="datetime1">
              <a:rPr lang="en-HK" smtClean="0"/>
              <a:t>21/7/2018</a:t>
            </a:fld>
            <a:endParaRPr lang="en-US"/>
          </a:p>
        </p:txBody>
      </p:sp>
      <p:sp>
        <p:nvSpPr>
          <p:cNvPr id="5" name="Footer Placeholder 4"/>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6" name="Slide Number Placeholder 5"/>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70844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D5C1603-71DF-4E3C-A2CB-C5C0660AE157}" type="datetime1">
              <a:rPr lang="en-HK" smtClean="0"/>
              <a:t>21/7/2018</a:t>
            </a:fld>
            <a:endParaRPr lang="en-US"/>
          </a:p>
        </p:txBody>
      </p:sp>
      <p:sp>
        <p:nvSpPr>
          <p:cNvPr id="9" name="Footer Placeholder 8"/>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10" name="Slide Number Placeholder 9"/>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3702151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FE7AF5B-F8BB-41BB-9669-927B26FF04E2}" type="datetime1">
              <a:rPr lang="en-HK" smtClean="0"/>
              <a:t>21/7/2018</a:t>
            </a:fld>
            <a:endParaRPr lang="en-US"/>
          </a:p>
        </p:txBody>
      </p:sp>
      <p:sp>
        <p:nvSpPr>
          <p:cNvPr id="11" name="Footer Placeholder 10"/>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12" name="Slide Number Placeholder 11"/>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2873302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1A86F8C-CB04-4DDF-A778-57B0AD0CA006}" type="datetime1">
              <a:rPr lang="en-HK" smtClean="0"/>
              <a:t>21/7/2018</a:t>
            </a:fld>
            <a:endParaRPr lang="en-US"/>
          </a:p>
        </p:txBody>
      </p:sp>
      <p:sp>
        <p:nvSpPr>
          <p:cNvPr id="7" name="Footer Placeholder 6"/>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8" name="Slide Number Placeholder 7"/>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286671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ADC6B98-94FA-4666-AF0C-7BE2E1E11508}" type="datetime1">
              <a:rPr lang="en-HK" smtClean="0"/>
              <a:t>21/7/2018</a:t>
            </a:fld>
            <a:endParaRPr lang="en-US"/>
          </a:p>
        </p:txBody>
      </p:sp>
      <p:sp>
        <p:nvSpPr>
          <p:cNvPr id="6" name="Footer Placeholder 5"/>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7" name="Slide Number Placeholder 6"/>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384012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C913C0B-DF84-428A-8F0F-DD9B42CCD9C7}" type="datetime1">
              <a:rPr lang="en-HK" smtClean="0"/>
              <a:t>21/7/2018</a:t>
            </a:fld>
            <a:endParaRPr lang="en-US"/>
          </a:p>
        </p:txBody>
      </p:sp>
      <p:sp>
        <p:nvSpPr>
          <p:cNvPr id="9" name="Footer Placeholder 8"/>
          <p:cNvSpPr>
            <a:spLocks noGrp="1"/>
          </p:cNvSpPr>
          <p:nvPr>
            <p:ph type="ftr" sz="quarter" idx="11"/>
          </p:nvPr>
        </p:nvSpPr>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10" name="Slide Number Placeholder 9"/>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8038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F82685D-32C1-4FDC-9EBA-7EBCAE0F03A7}" type="datetime1">
              <a:rPr lang="en-HK" smtClean="0"/>
              <a:t>21/7/2018</a:t>
            </a:fld>
            <a:endParaRPr lang="en-US"/>
          </a:p>
        </p:txBody>
      </p:sp>
      <p:sp>
        <p:nvSpPr>
          <p:cNvPr id="9" name="Footer Placeholder 8"/>
          <p:cNvSpPr>
            <a:spLocks noGrp="1"/>
          </p:cNvSpPr>
          <p:nvPr>
            <p:ph type="ftr" sz="quarter" idx="11"/>
          </p:nvPr>
        </p:nvSpPr>
        <p:spPr>
          <a:xfrm>
            <a:off x="3499101" y="6356350"/>
            <a:ext cx="5911517" cy="365125"/>
          </a:xfrm>
        </p:spPr>
        <p:txBody>
          <a:body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10" name="Slide Number Placeholder 9"/>
          <p:cNvSpPr>
            <a:spLocks noGrp="1"/>
          </p:cNvSpPr>
          <p:nvPr>
            <p:ph type="sldNum" sz="quarter" idx="12"/>
          </p:nvPr>
        </p:nvSpPr>
        <p:spPr/>
        <p:txBody>
          <a:bodyPr/>
          <a:lstStyle/>
          <a:p>
            <a:fld id="{84D3ABA0-8A99-EE47-A133-6BBB2CAF8092}" type="slidenum">
              <a:rPr lang="en-US" smtClean="0"/>
              <a:t>‹#›</a:t>
            </a:fld>
            <a:endParaRPr lang="en-US"/>
          </a:p>
        </p:txBody>
      </p:sp>
    </p:spTree>
    <p:extLst>
      <p:ext uri="{BB962C8B-B14F-4D97-AF65-F5344CB8AC3E}">
        <p14:creationId xmlns:p14="http://schemas.microsoft.com/office/powerpoint/2010/main" val="301557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4B5A320-4CD1-41BE-9E0C-1C03B5209AB1}" type="datetime1">
              <a:rPr lang="en-HK" smtClean="0"/>
              <a:t>21/7/2018</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Reference: Neto, A. R., Sousa, R., Barreto, G. D., &amp; Cardoso, J. S. (2011). Diagnostic of Pathology on the Vertebral Column with Embedded Reject Option. Pattern Recognition and Image Analysis Lecture Notes in Computer Science, 588-595. doi:10.1007/978-3-642-21257-4_73 </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4D3ABA0-8A99-EE47-A133-6BBB2CAF8092}" type="slidenum">
              <a:rPr lang="en-US" smtClean="0"/>
              <a:t>‹#›</a:t>
            </a:fld>
            <a:endParaRPr lang="en-US"/>
          </a:p>
        </p:txBody>
      </p:sp>
    </p:spTree>
    <p:extLst>
      <p:ext uri="{BB962C8B-B14F-4D97-AF65-F5344CB8AC3E}">
        <p14:creationId xmlns:p14="http://schemas.microsoft.com/office/powerpoint/2010/main" val="99618663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1758-7D6E-5C41-B7C2-7E725DD49898}"/>
              </a:ext>
            </a:extLst>
          </p:cNvPr>
          <p:cNvSpPr>
            <a:spLocks noGrp="1"/>
          </p:cNvSpPr>
          <p:nvPr>
            <p:ph type="ctrTitle"/>
          </p:nvPr>
        </p:nvSpPr>
        <p:spPr/>
        <p:txBody>
          <a:bodyPr>
            <a:normAutofit/>
          </a:bodyPr>
          <a:lstStyle/>
          <a:p>
            <a:r>
              <a:rPr lang="en-US" sz="4800" dirty="0"/>
              <a:t>Machine learning for aiding the diagnostic of pathology on the vertebral column</a:t>
            </a:r>
          </a:p>
        </p:txBody>
      </p:sp>
      <p:sp>
        <p:nvSpPr>
          <p:cNvPr id="3" name="Subtitle 2">
            <a:extLst>
              <a:ext uri="{FF2B5EF4-FFF2-40B4-BE49-F238E27FC236}">
                <a16:creationId xmlns:a16="http://schemas.microsoft.com/office/drawing/2014/main" id="{E9FC116A-00F3-7343-875F-A90003D3C863}"/>
              </a:ext>
            </a:extLst>
          </p:cNvPr>
          <p:cNvSpPr>
            <a:spLocks noGrp="1"/>
          </p:cNvSpPr>
          <p:nvPr>
            <p:ph type="subTitle" idx="1"/>
          </p:nvPr>
        </p:nvSpPr>
        <p:spPr/>
        <p:txBody>
          <a:bodyPr/>
          <a:lstStyle/>
          <a:p>
            <a:r>
              <a:rPr lang="en-US" dirty="0"/>
              <a:t>By Irene Cheung</a:t>
            </a:r>
          </a:p>
        </p:txBody>
      </p:sp>
    </p:spTree>
    <p:extLst>
      <p:ext uri="{BB962C8B-B14F-4D97-AF65-F5344CB8AC3E}">
        <p14:creationId xmlns:p14="http://schemas.microsoft.com/office/powerpoint/2010/main" val="314184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5CF2FC8-D184-4B10-83A5-61FC2148B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3848"/>
            <a:ext cx="560825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2D6CDD-CF28-8B48-9068-9844D4F85441}"/>
              </a:ext>
            </a:extLst>
          </p:cNvPr>
          <p:cNvSpPr>
            <a:spLocks noGrp="1"/>
          </p:cNvSpPr>
          <p:nvPr>
            <p:ph type="title"/>
          </p:nvPr>
        </p:nvSpPr>
        <p:spPr>
          <a:xfrm>
            <a:off x="289248" y="1123837"/>
            <a:ext cx="4998963" cy="1255469"/>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D894DD37-CCC4-3D48-9F34-FAD2454E3669}"/>
              </a:ext>
            </a:extLst>
          </p:cNvPr>
          <p:cNvSpPr>
            <a:spLocks noGrp="1"/>
          </p:cNvSpPr>
          <p:nvPr>
            <p:ph idx="1"/>
          </p:nvPr>
        </p:nvSpPr>
        <p:spPr>
          <a:xfrm>
            <a:off x="289249" y="2510395"/>
            <a:ext cx="4998962" cy="3274586"/>
          </a:xfrm>
        </p:spPr>
        <p:txBody>
          <a:bodyPr anchor="t">
            <a:normAutofit/>
          </a:bodyPr>
          <a:lstStyle/>
          <a:p>
            <a:r>
              <a:rPr lang="en-GB" sz="1700">
                <a:solidFill>
                  <a:srgbClr val="FFFFFF"/>
                </a:solidFill>
              </a:rPr>
              <a:t>The purpose of study is applying machine learning to characterize pathologies of the vertebral column by using SIX biomechanical attributes derived from the shape and orientation of the pelvis and lumbar spine: Pelvic Incidence (PI), Pelvic Tilt (PT), Lumbar Lordosis Angle (LLA), Sacral Slope (SS), Pelvic Radius (PR) and Grade of Spondylolisthesis (GOS). </a:t>
            </a:r>
            <a:endParaRPr lang="en-HK" sz="1700">
              <a:solidFill>
                <a:srgbClr val="FFFFFF"/>
              </a:solidFill>
            </a:endParaRPr>
          </a:p>
          <a:p>
            <a:r>
              <a:rPr lang="en-GB" sz="1700">
                <a:solidFill>
                  <a:srgbClr val="FFFFFF"/>
                </a:solidFill>
              </a:rPr>
              <a:t>Understanding the relationships of these biomechanical characteristics are significantly importance for the discernment of vertebral column disorder in normal and pathologic (abnormal) conditions of the spine and pelvis.  </a:t>
            </a:r>
          </a:p>
          <a:p>
            <a:endParaRPr lang="en-HK" sz="1700">
              <a:solidFill>
                <a:srgbClr val="FFFFFF"/>
              </a:solidFill>
            </a:endParaRPr>
          </a:p>
        </p:txBody>
      </p:sp>
      <p:pic>
        <p:nvPicPr>
          <p:cNvPr id="7" name="Picture 6">
            <a:extLst>
              <a:ext uri="{FF2B5EF4-FFF2-40B4-BE49-F238E27FC236}">
                <a16:creationId xmlns:a16="http://schemas.microsoft.com/office/drawing/2014/main" id="{B656A1D4-724B-4E47-BE7E-B3A4A6294AD5}"/>
              </a:ext>
            </a:extLst>
          </p:cNvPr>
          <p:cNvPicPr>
            <a:picLocks noChangeAspect="1"/>
          </p:cNvPicPr>
          <p:nvPr/>
        </p:nvPicPr>
        <p:blipFill>
          <a:blip r:embed="rId3"/>
          <a:stretch>
            <a:fillRect/>
          </a:stretch>
        </p:blipFill>
        <p:spPr>
          <a:xfrm>
            <a:off x="6096000" y="207692"/>
            <a:ext cx="5238340" cy="3339442"/>
          </a:xfrm>
          <a:prstGeom prst="rect">
            <a:avLst/>
          </a:prstGeom>
        </p:spPr>
      </p:pic>
      <p:sp>
        <p:nvSpPr>
          <p:cNvPr id="6" name="Footer Placeholder 5">
            <a:extLst>
              <a:ext uri="{FF2B5EF4-FFF2-40B4-BE49-F238E27FC236}">
                <a16:creationId xmlns:a16="http://schemas.microsoft.com/office/drawing/2014/main" id="{5501E4C1-BDA1-4BF8-BD43-D96247BDBF58}"/>
              </a:ext>
            </a:extLst>
          </p:cNvPr>
          <p:cNvSpPr>
            <a:spLocks noGrp="1"/>
          </p:cNvSpPr>
          <p:nvPr>
            <p:ph type="ftr" sz="quarter" idx="11"/>
          </p:nvPr>
        </p:nvSpPr>
        <p:spPr>
          <a:xfrm>
            <a:off x="188976" y="6601946"/>
            <a:ext cx="12100560" cy="256054"/>
          </a:xfrm>
        </p:spPr>
        <p:txBody>
          <a:bodyPr>
            <a:noAutofit/>
          </a:bodyPr>
          <a:lstStyle/>
          <a:p>
            <a:pPr>
              <a:lnSpc>
                <a:spcPct val="90000"/>
              </a:lnSpc>
              <a:spcAft>
                <a:spcPts val="600"/>
              </a:spcAft>
            </a:pPr>
            <a:r>
              <a:rPr lang="en-US" sz="1300" dirty="0"/>
              <a:t>Dataset: The database applied in this study was provided by Dr. Henrique da </a:t>
            </a:r>
            <a:r>
              <a:rPr lang="en-US" sz="1300" dirty="0" err="1"/>
              <a:t>Mota</a:t>
            </a:r>
            <a:r>
              <a:rPr lang="en-US" sz="1300" dirty="0"/>
              <a:t>, who collected it during a medical residence in spine surgery at the Centre M ́</a:t>
            </a:r>
            <a:r>
              <a:rPr lang="en-US" sz="1300" dirty="0" err="1"/>
              <a:t>edico</a:t>
            </a:r>
            <a:r>
              <a:rPr lang="en-US" sz="1300" dirty="0"/>
              <a:t>-Chirurgical de R ́</a:t>
            </a:r>
            <a:r>
              <a:rPr lang="en-US" sz="1300" dirty="0" err="1"/>
              <a:t>eadaptation</a:t>
            </a:r>
            <a:r>
              <a:rPr lang="en-US" sz="1300" dirty="0"/>
              <a:t> des </a:t>
            </a:r>
            <a:r>
              <a:rPr lang="en-US" sz="1300" dirty="0" err="1"/>
              <a:t>Massues</a:t>
            </a:r>
            <a:r>
              <a:rPr lang="en-US" sz="1300" dirty="0"/>
              <a:t>, placed in Lyon, France. This database contains data about 310 patients obtained from sagittal panoramic radiographies of the spine. </a:t>
            </a:r>
          </a:p>
          <a:p>
            <a:pPr>
              <a:lnSpc>
                <a:spcPct val="90000"/>
              </a:lnSpc>
              <a:spcAft>
                <a:spcPts val="600"/>
              </a:spcAft>
            </a:pPr>
            <a:r>
              <a:rPr lang="en-US" sz="1300" dirty="0"/>
              <a:t>-</a:t>
            </a:r>
            <a:r>
              <a:rPr lang="en-HK" sz="1300" dirty="0"/>
              <a:t>It is composed of 210 abnormal patients who have pathology in their spines &amp; 100 normal. </a:t>
            </a:r>
          </a:p>
          <a:p>
            <a:pPr>
              <a:lnSpc>
                <a:spcPct val="90000"/>
              </a:lnSpc>
              <a:spcAft>
                <a:spcPts val="600"/>
              </a:spcAft>
            </a:pPr>
            <a:endParaRPr lang="en-HK" sz="1300" dirty="0"/>
          </a:p>
          <a:p>
            <a:pPr>
              <a:lnSpc>
                <a:spcPct val="90000"/>
              </a:lnSpc>
              <a:spcAft>
                <a:spcPts val="600"/>
              </a:spcAft>
            </a:pPr>
            <a:endParaRPr lang="en-US" sz="1300" dirty="0"/>
          </a:p>
        </p:txBody>
      </p:sp>
      <p:sp>
        <p:nvSpPr>
          <p:cNvPr id="4" name="Slide Number Placeholder 3">
            <a:extLst>
              <a:ext uri="{FF2B5EF4-FFF2-40B4-BE49-F238E27FC236}">
                <a16:creationId xmlns:a16="http://schemas.microsoft.com/office/drawing/2014/main" id="{50654FEF-4B8E-E249-9B46-8753E5ED19A5}"/>
              </a:ext>
            </a:extLst>
          </p:cNvPr>
          <p:cNvSpPr>
            <a:spLocks noGrp="1"/>
          </p:cNvSpPr>
          <p:nvPr>
            <p:ph type="sldNum" sz="quarter" idx="12"/>
          </p:nvPr>
        </p:nvSpPr>
        <p:spPr>
          <a:xfrm>
            <a:off x="10634135" y="6356350"/>
            <a:ext cx="1530927" cy="365125"/>
          </a:xfrm>
        </p:spPr>
        <p:txBody>
          <a:bodyPr>
            <a:normAutofit/>
          </a:bodyPr>
          <a:lstStyle/>
          <a:p>
            <a:pPr>
              <a:spcAft>
                <a:spcPts val="600"/>
              </a:spcAft>
            </a:pPr>
            <a:fld id="{84D3ABA0-8A99-EE47-A133-6BBB2CAF8092}" type="slidenum">
              <a:rPr lang="en-US" smtClean="0"/>
              <a:pPr>
                <a:spcAft>
                  <a:spcPts val="600"/>
                </a:spcAft>
              </a:pPr>
              <a:t>2</a:t>
            </a:fld>
            <a:endParaRPr lang="en-US"/>
          </a:p>
        </p:txBody>
      </p:sp>
      <p:pic>
        <p:nvPicPr>
          <p:cNvPr id="9" name="Picture 8">
            <a:extLst>
              <a:ext uri="{FF2B5EF4-FFF2-40B4-BE49-F238E27FC236}">
                <a16:creationId xmlns:a16="http://schemas.microsoft.com/office/drawing/2014/main" id="{D788E089-3851-49D8-9028-C70BF16D2CF5}"/>
              </a:ext>
            </a:extLst>
          </p:cNvPr>
          <p:cNvPicPr>
            <a:picLocks noChangeAspect="1"/>
          </p:cNvPicPr>
          <p:nvPr/>
        </p:nvPicPr>
        <p:blipFill>
          <a:blip r:embed="rId4"/>
          <a:stretch>
            <a:fillRect/>
          </a:stretch>
        </p:blipFill>
        <p:spPr>
          <a:xfrm>
            <a:off x="5844277" y="2286625"/>
            <a:ext cx="5870957" cy="4993057"/>
          </a:xfrm>
          <a:prstGeom prst="rect">
            <a:avLst/>
          </a:prstGeom>
        </p:spPr>
      </p:pic>
      <p:pic>
        <p:nvPicPr>
          <p:cNvPr id="11" name="Picture 10">
            <a:extLst>
              <a:ext uri="{FF2B5EF4-FFF2-40B4-BE49-F238E27FC236}">
                <a16:creationId xmlns:a16="http://schemas.microsoft.com/office/drawing/2014/main" id="{0985A17E-1ED6-45F1-85B6-63230DD03D71}"/>
              </a:ext>
            </a:extLst>
          </p:cNvPr>
          <p:cNvPicPr>
            <a:picLocks noChangeAspect="1"/>
          </p:cNvPicPr>
          <p:nvPr/>
        </p:nvPicPr>
        <p:blipFill>
          <a:blip r:embed="rId5"/>
          <a:stretch>
            <a:fillRect/>
          </a:stretch>
        </p:blipFill>
        <p:spPr>
          <a:xfrm>
            <a:off x="10502481" y="3218677"/>
            <a:ext cx="1024217" cy="256054"/>
          </a:xfrm>
          <a:prstGeom prst="rect">
            <a:avLst/>
          </a:prstGeom>
        </p:spPr>
      </p:pic>
      <p:sp>
        <p:nvSpPr>
          <p:cNvPr id="17" name="TextBox 16">
            <a:extLst>
              <a:ext uri="{FF2B5EF4-FFF2-40B4-BE49-F238E27FC236}">
                <a16:creationId xmlns:a16="http://schemas.microsoft.com/office/drawing/2014/main" id="{BE5DA5C6-95D4-4A45-B03A-5AC2957BB4D5}"/>
              </a:ext>
            </a:extLst>
          </p:cNvPr>
          <p:cNvSpPr txBox="1"/>
          <p:nvPr/>
        </p:nvSpPr>
        <p:spPr>
          <a:xfrm>
            <a:off x="7844660" y="3890961"/>
            <a:ext cx="1870192" cy="369332"/>
          </a:xfrm>
          <a:prstGeom prst="rect">
            <a:avLst/>
          </a:prstGeom>
          <a:noFill/>
        </p:spPr>
        <p:txBody>
          <a:bodyPr wrap="none" rtlCol="0">
            <a:spAutoFit/>
          </a:bodyPr>
          <a:lstStyle/>
          <a:p>
            <a:r>
              <a:rPr lang="en-US" dirty="0"/>
              <a:t>Literature Review</a:t>
            </a:r>
            <a:endParaRPr lang="en-HK" dirty="0"/>
          </a:p>
        </p:txBody>
      </p:sp>
    </p:spTree>
    <p:extLst>
      <p:ext uri="{BB962C8B-B14F-4D97-AF65-F5344CB8AC3E}">
        <p14:creationId xmlns:p14="http://schemas.microsoft.com/office/powerpoint/2010/main" val="17435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00DF-0B1E-1643-8524-44EE1152B05B}"/>
              </a:ext>
            </a:extLst>
          </p:cNvPr>
          <p:cNvSpPr>
            <a:spLocks noGrp="1"/>
          </p:cNvSpPr>
          <p:nvPr>
            <p:ph type="title"/>
          </p:nvPr>
        </p:nvSpPr>
        <p:spPr/>
        <p:txBody>
          <a:bodyPr/>
          <a:lstStyle/>
          <a:p>
            <a:r>
              <a:rPr lang="en-US" dirty="0"/>
              <a:t>Results #1- Pearson Correlation of Features</a:t>
            </a:r>
          </a:p>
        </p:txBody>
      </p:sp>
      <p:pic>
        <p:nvPicPr>
          <p:cNvPr id="4" name="Content Placeholder 3">
            <a:extLst>
              <a:ext uri="{FF2B5EF4-FFF2-40B4-BE49-F238E27FC236}">
                <a16:creationId xmlns:a16="http://schemas.microsoft.com/office/drawing/2014/main" id="{9D032DFD-1A37-9247-9D7B-CF89B82FFDB1}"/>
              </a:ext>
            </a:extLst>
          </p:cNvPr>
          <p:cNvPicPr>
            <a:picLocks noGrp="1" noChangeAspect="1"/>
          </p:cNvPicPr>
          <p:nvPr>
            <p:ph idx="1"/>
          </p:nvPr>
        </p:nvPicPr>
        <p:blipFill>
          <a:blip r:embed="rId2"/>
          <a:stretch>
            <a:fillRect/>
          </a:stretch>
        </p:blipFill>
        <p:spPr>
          <a:xfrm>
            <a:off x="3487297" y="212116"/>
            <a:ext cx="4429086" cy="4098557"/>
          </a:xfrm>
          <a:prstGeom prst="rect">
            <a:avLst/>
          </a:prstGeom>
        </p:spPr>
      </p:pic>
      <p:sp>
        <p:nvSpPr>
          <p:cNvPr id="3" name="Slide Number Placeholder 2">
            <a:extLst>
              <a:ext uri="{FF2B5EF4-FFF2-40B4-BE49-F238E27FC236}">
                <a16:creationId xmlns:a16="http://schemas.microsoft.com/office/drawing/2014/main" id="{FEED3C25-B4F3-F141-A5D0-0822B596D3E3}"/>
              </a:ext>
            </a:extLst>
          </p:cNvPr>
          <p:cNvSpPr>
            <a:spLocks noGrp="1"/>
          </p:cNvSpPr>
          <p:nvPr>
            <p:ph type="sldNum" sz="quarter" idx="12"/>
          </p:nvPr>
        </p:nvSpPr>
        <p:spPr/>
        <p:txBody>
          <a:bodyPr/>
          <a:lstStyle/>
          <a:p>
            <a:fld id="{84D3ABA0-8A99-EE47-A133-6BBB2CAF8092}" type="slidenum">
              <a:rPr lang="en-US" smtClean="0"/>
              <a:t>3</a:t>
            </a:fld>
            <a:endParaRPr lang="en-US"/>
          </a:p>
        </p:txBody>
      </p:sp>
      <p:sp>
        <p:nvSpPr>
          <p:cNvPr id="5" name="TextBox 4">
            <a:extLst>
              <a:ext uri="{FF2B5EF4-FFF2-40B4-BE49-F238E27FC236}">
                <a16:creationId xmlns:a16="http://schemas.microsoft.com/office/drawing/2014/main" id="{04565CDA-FCBF-EF4A-AFC7-B17A50800575}"/>
              </a:ext>
            </a:extLst>
          </p:cNvPr>
          <p:cNvSpPr txBox="1"/>
          <p:nvPr/>
        </p:nvSpPr>
        <p:spPr>
          <a:xfrm>
            <a:off x="8303563" y="376898"/>
            <a:ext cx="2562193" cy="2862322"/>
          </a:xfrm>
          <a:prstGeom prst="rect">
            <a:avLst/>
          </a:prstGeom>
          <a:noFill/>
        </p:spPr>
        <p:txBody>
          <a:bodyPr wrap="square" rtlCol="0">
            <a:spAutoFit/>
          </a:bodyPr>
          <a:lstStyle/>
          <a:p>
            <a:r>
              <a:rPr lang="en-HK" dirty="0"/>
              <a:t>The highest correlation of Pelvic Incidence are </a:t>
            </a:r>
            <a:r>
              <a:rPr lang="en-HK" dirty="0" err="1"/>
              <a:t>sacral_slope</a:t>
            </a:r>
            <a:r>
              <a:rPr lang="en-HK" dirty="0"/>
              <a:t> (0.81), followed by </a:t>
            </a:r>
            <a:r>
              <a:rPr lang="en-HK" dirty="0" err="1"/>
              <a:t>lumbar_lordosis_angle</a:t>
            </a:r>
            <a:r>
              <a:rPr lang="en-HK" dirty="0"/>
              <a:t> (0.72), </a:t>
            </a:r>
            <a:r>
              <a:rPr lang="en-HK" dirty="0" err="1"/>
              <a:t>degree_spondylolisthesis</a:t>
            </a:r>
            <a:r>
              <a:rPr lang="en-HK" dirty="0"/>
              <a:t> (0.64) and </a:t>
            </a:r>
            <a:r>
              <a:rPr lang="en-HK" dirty="0" err="1"/>
              <a:t>pelvic_tilt_numeric</a:t>
            </a:r>
            <a:r>
              <a:rPr lang="en-HK" dirty="0"/>
              <a:t> (0.63)</a:t>
            </a:r>
          </a:p>
        </p:txBody>
      </p:sp>
      <p:sp>
        <p:nvSpPr>
          <p:cNvPr id="7" name="TextBox 6">
            <a:extLst>
              <a:ext uri="{FF2B5EF4-FFF2-40B4-BE49-F238E27FC236}">
                <a16:creationId xmlns:a16="http://schemas.microsoft.com/office/drawing/2014/main" id="{91B118CA-0A5F-3F44-8BB1-8C39A681DBAA}"/>
              </a:ext>
            </a:extLst>
          </p:cNvPr>
          <p:cNvSpPr txBox="1"/>
          <p:nvPr/>
        </p:nvSpPr>
        <p:spPr>
          <a:xfrm>
            <a:off x="271186" y="4406641"/>
            <a:ext cx="2929215" cy="1477328"/>
          </a:xfrm>
          <a:prstGeom prst="rect">
            <a:avLst/>
          </a:prstGeom>
          <a:noFill/>
        </p:spPr>
        <p:txBody>
          <a:bodyPr wrap="square" rtlCol="0">
            <a:spAutoFit/>
          </a:bodyPr>
          <a:lstStyle/>
          <a:p>
            <a:r>
              <a:rPr lang="en-HK" dirty="0">
                <a:solidFill>
                  <a:schemeClr val="accent1">
                    <a:lumMod val="20000"/>
                    <a:lumOff val="80000"/>
                  </a:schemeClr>
                </a:solidFill>
              </a:rPr>
              <a:t>It is used as a measure for quantifying linear dependence between two continuous variables X and Y. Its value varies from -1 to +1. </a:t>
            </a:r>
            <a:endParaRPr lang="en-US" dirty="0">
              <a:solidFill>
                <a:schemeClr val="accent1">
                  <a:lumMod val="20000"/>
                  <a:lumOff val="80000"/>
                </a:schemeClr>
              </a:solidFill>
            </a:endParaRPr>
          </a:p>
        </p:txBody>
      </p:sp>
      <p:graphicFrame>
        <p:nvGraphicFramePr>
          <p:cNvPr id="15" name="Table 14">
            <a:extLst>
              <a:ext uri="{FF2B5EF4-FFF2-40B4-BE49-F238E27FC236}">
                <a16:creationId xmlns:a16="http://schemas.microsoft.com/office/drawing/2014/main" id="{2F278F67-C322-468B-8916-EF9B4E22FD0C}"/>
              </a:ext>
            </a:extLst>
          </p:cNvPr>
          <p:cNvGraphicFramePr>
            <a:graphicFrameLocks noGrp="1"/>
          </p:cNvGraphicFramePr>
          <p:nvPr>
            <p:extLst>
              <p:ext uri="{D42A27DB-BD31-4B8C-83A1-F6EECF244321}">
                <p14:modId xmlns:p14="http://schemas.microsoft.com/office/powerpoint/2010/main" val="2942863679"/>
              </p:ext>
            </p:extLst>
          </p:nvPr>
        </p:nvGraphicFramePr>
        <p:xfrm>
          <a:off x="7458680" y="3578951"/>
          <a:ext cx="4251960" cy="2599183"/>
        </p:xfrm>
        <a:graphic>
          <a:graphicData uri="http://schemas.openxmlformats.org/drawingml/2006/table">
            <a:tbl>
              <a:tblPr firstRow="1" firstCol="1">
                <a:tableStyleId>{5C22544A-7EE6-4342-B048-85BDC9FD1C3A}</a:tableStyleId>
              </a:tblPr>
              <a:tblGrid>
                <a:gridCol w="755097">
                  <a:extLst>
                    <a:ext uri="{9D8B030D-6E8A-4147-A177-3AD203B41FA5}">
                      <a16:colId xmlns:a16="http://schemas.microsoft.com/office/drawing/2014/main" val="2794061758"/>
                    </a:ext>
                  </a:extLst>
                </a:gridCol>
                <a:gridCol w="845103">
                  <a:extLst>
                    <a:ext uri="{9D8B030D-6E8A-4147-A177-3AD203B41FA5}">
                      <a16:colId xmlns:a16="http://schemas.microsoft.com/office/drawing/2014/main" val="2838104697"/>
                    </a:ext>
                  </a:extLst>
                </a:gridCol>
                <a:gridCol w="1685320">
                  <a:extLst>
                    <a:ext uri="{9D8B030D-6E8A-4147-A177-3AD203B41FA5}">
                      <a16:colId xmlns:a16="http://schemas.microsoft.com/office/drawing/2014/main" val="1924326121"/>
                    </a:ext>
                  </a:extLst>
                </a:gridCol>
                <a:gridCol w="966440">
                  <a:extLst>
                    <a:ext uri="{9D8B030D-6E8A-4147-A177-3AD203B41FA5}">
                      <a16:colId xmlns:a16="http://schemas.microsoft.com/office/drawing/2014/main" val="2300945155"/>
                    </a:ext>
                  </a:extLst>
                </a:gridCol>
              </a:tblGrid>
              <a:tr h="0">
                <a:tc gridSpan="2">
                  <a:txBody>
                    <a:bodyPr/>
                    <a:lstStyle/>
                    <a:p>
                      <a:pPr marL="0" marR="0">
                        <a:lnSpc>
                          <a:spcPct val="107000"/>
                        </a:lnSpc>
                        <a:spcBef>
                          <a:spcPts val="0"/>
                        </a:spcBef>
                        <a:spcAft>
                          <a:spcPts val="0"/>
                        </a:spcAft>
                      </a:pPr>
                      <a:r>
                        <a:rPr lang="en-HK" sz="1100">
                          <a:effectLst/>
                        </a:rPr>
                        <a:t>Variables</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hMerge="1">
                  <a:txBody>
                    <a:bodyPr/>
                    <a:lstStyle/>
                    <a:p>
                      <a:endParaRPr lang="en-HK"/>
                    </a:p>
                  </a:txBody>
                  <a:tcPr/>
                </a:tc>
                <a:tc>
                  <a:txBody>
                    <a:bodyPr/>
                    <a:lstStyle/>
                    <a:p>
                      <a:pPr marL="0" marR="0">
                        <a:lnSpc>
                          <a:spcPct val="107000"/>
                        </a:lnSpc>
                        <a:spcBef>
                          <a:spcPts val="0"/>
                        </a:spcBef>
                        <a:spcAft>
                          <a:spcPts val="0"/>
                        </a:spcAft>
                      </a:pPr>
                      <a:r>
                        <a:rPr lang="en-HK" sz="1100" dirty="0">
                          <a:effectLst/>
                        </a:rPr>
                        <a:t>Hypothesis</a:t>
                      </a:r>
                      <a:endParaRPr lang="en-HK"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a:effectLst/>
                        </a:rPr>
                        <a:t>Correlation correlations</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14044508"/>
                  </a:ext>
                </a:extLst>
              </a:tr>
              <a:tr h="0">
                <a:tc rowSpan="4">
                  <a:txBody>
                    <a:bodyPr/>
                    <a:lstStyle/>
                    <a:p>
                      <a:pPr marL="0" marR="0">
                        <a:lnSpc>
                          <a:spcPct val="107000"/>
                        </a:lnSpc>
                        <a:spcBef>
                          <a:spcPts val="0"/>
                        </a:spcBef>
                        <a:spcAft>
                          <a:spcPts val="0"/>
                        </a:spcAft>
                      </a:pPr>
                      <a:r>
                        <a:rPr lang="en-HK" sz="1100" dirty="0">
                          <a:effectLst/>
                        </a:rPr>
                        <a:t>Pelvic Incidence (PI)</a:t>
                      </a:r>
                      <a:endParaRPr lang="en-HK"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a:effectLst/>
                        </a:rPr>
                        <a:t>Sacral Slope (SS)</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a:effectLst/>
                        </a:rPr>
                        <a:t>H1: Patients with high PI is higher impact on SS.</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a:effectLst/>
                        </a:rPr>
                        <a:t>0.81</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87241655"/>
                  </a:ext>
                </a:extLst>
              </a:tr>
              <a:tr h="673735">
                <a:tc vMerge="1">
                  <a:txBody>
                    <a:bodyPr/>
                    <a:lstStyle/>
                    <a:p>
                      <a:endParaRPr lang="en-HK"/>
                    </a:p>
                  </a:txBody>
                  <a:tcPr/>
                </a:tc>
                <a:tc>
                  <a:txBody>
                    <a:bodyPr/>
                    <a:lstStyle/>
                    <a:p>
                      <a:pPr marL="0" marR="0">
                        <a:lnSpc>
                          <a:spcPct val="107000"/>
                        </a:lnSpc>
                        <a:spcBef>
                          <a:spcPts val="0"/>
                        </a:spcBef>
                        <a:spcAft>
                          <a:spcPts val="0"/>
                        </a:spcAft>
                      </a:pPr>
                      <a:r>
                        <a:rPr lang="en-HK" sz="1100" dirty="0">
                          <a:effectLst/>
                        </a:rPr>
                        <a:t>Lumbar Lordosis Angle (LLA)</a:t>
                      </a:r>
                      <a:endParaRPr lang="en-HK"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a:effectLst/>
                        </a:rPr>
                        <a:t>H2: Patients with high PI has higher Lumbar Lordosis Angle (LLA).        </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a:effectLst/>
                        </a:rPr>
                        <a:t>0.72</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676734"/>
                  </a:ext>
                </a:extLst>
              </a:tr>
              <a:tr h="0">
                <a:tc vMerge="1">
                  <a:txBody>
                    <a:bodyPr/>
                    <a:lstStyle/>
                    <a:p>
                      <a:endParaRPr lang="en-HK"/>
                    </a:p>
                  </a:txBody>
                  <a:tcPr/>
                </a:tc>
                <a:tc>
                  <a:txBody>
                    <a:bodyPr/>
                    <a:lstStyle/>
                    <a:p>
                      <a:pPr marL="0" marR="0">
                        <a:lnSpc>
                          <a:spcPct val="107000"/>
                        </a:lnSpc>
                        <a:spcBef>
                          <a:spcPts val="0"/>
                        </a:spcBef>
                        <a:spcAft>
                          <a:spcPts val="0"/>
                        </a:spcAft>
                      </a:pPr>
                      <a:r>
                        <a:rPr lang="en-HK" sz="1100">
                          <a:effectLst/>
                        </a:rPr>
                        <a:t>Degree of spondylolisthesis</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a:effectLst/>
                        </a:rPr>
                        <a:t>H3: Patients with high PI has </a:t>
                      </a:r>
                      <a:r>
                        <a:rPr lang="en-HK" sz="1050">
                          <a:effectLst/>
                        </a:rPr>
                        <a:t>higher risk of presenting a </a:t>
                      </a:r>
                      <a:r>
                        <a:rPr lang="en-HK" sz="1100">
                          <a:effectLst/>
                        </a:rPr>
                        <a:t>spondylolisthesis.</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050">
                          <a:effectLst/>
                        </a:rPr>
                        <a:t>0.64</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466292948"/>
                  </a:ext>
                </a:extLst>
              </a:tr>
              <a:tr h="0">
                <a:tc vMerge="1">
                  <a:txBody>
                    <a:bodyPr/>
                    <a:lstStyle/>
                    <a:p>
                      <a:endParaRPr lang="en-HK"/>
                    </a:p>
                  </a:txBody>
                  <a:tcPr/>
                </a:tc>
                <a:tc>
                  <a:txBody>
                    <a:bodyPr/>
                    <a:lstStyle/>
                    <a:p>
                      <a:pPr marL="0" marR="0">
                        <a:lnSpc>
                          <a:spcPct val="107000"/>
                        </a:lnSpc>
                        <a:spcBef>
                          <a:spcPts val="0"/>
                        </a:spcBef>
                        <a:spcAft>
                          <a:spcPts val="0"/>
                        </a:spcAft>
                      </a:pPr>
                      <a:r>
                        <a:rPr lang="en-HK" sz="1100">
                          <a:effectLst/>
                        </a:rPr>
                        <a:t>Pelvic tilt numeric</a:t>
                      </a:r>
                      <a:endParaRPr lang="en-HK"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100" dirty="0">
                          <a:effectLst/>
                        </a:rPr>
                        <a:t>H4: Patients with high PI has </a:t>
                      </a:r>
                      <a:r>
                        <a:rPr lang="en-HK" sz="1050" dirty="0">
                          <a:effectLst/>
                        </a:rPr>
                        <a:t>higher pelvic tilt numeric.</a:t>
                      </a:r>
                      <a:endParaRPr lang="en-HK"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HK" sz="1050" dirty="0">
                          <a:effectLst/>
                        </a:rPr>
                        <a:t>0.63</a:t>
                      </a:r>
                      <a:endParaRPr lang="en-HK"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05205022"/>
                  </a:ext>
                </a:extLst>
              </a:tr>
            </a:tbl>
          </a:graphicData>
        </a:graphic>
      </p:graphicFrame>
    </p:spTree>
    <p:extLst>
      <p:ext uri="{BB962C8B-B14F-4D97-AF65-F5344CB8AC3E}">
        <p14:creationId xmlns:p14="http://schemas.microsoft.com/office/powerpoint/2010/main" val="45900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4FE6-82AC-474D-95BF-F172DFE09F15}"/>
              </a:ext>
            </a:extLst>
          </p:cNvPr>
          <p:cNvSpPr>
            <a:spLocks noGrp="1"/>
          </p:cNvSpPr>
          <p:nvPr>
            <p:ph type="title"/>
          </p:nvPr>
        </p:nvSpPr>
        <p:spPr>
          <a:xfrm>
            <a:off x="352425" y="2542423"/>
            <a:ext cx="2590800" cy="1325563"/>
          </a:xfrm>
        </p:spPr>
        <p:txBody>
          <a:bodyPr>
            <a:normAutofit fontScale="90000"/>
          </a:bodyPr>
          <a:lstStyle/>
          <a:p>
            <a:r>
              <a:rPr lang="en-US" dirty="0"/>
              <a:t>Results #2- Confusion matrix with random forest</a:t>
            </a:r>
          </a:p>
        </p:txBody>
      </p:sp>
      <p:sp>
        <p:nvSpPr>
          <p:cNvPr id="3" name="Slide Number Placeholder 2">
            <a:extLst>
              <a:ext uri="{FF2B5EF4-FFF2-40B4-BE49-F238E27FC236}">
                <a16:creationId xmlns:a16="http://schemas.microsoft.com/office/drawing/2014/main" id="{7DB17D26-4C73-5042-9B66-9D4EE133C768}"/>
              </a:ext>
            </a:extLst>
          </p:cNvPr>
          <p:cNvSpPr>
            <a:spLocks noGrp="1"/>
          </p:cNvSpPr>
          <p:nvPr>
            <p:ph type="sldNum" sz="quarter" idx="12"/>
          </p:nvPr>
        </p:nvSpPr>
        <p:spPr/>
        <p:txBody>
          <a:bodyPr/>
          <a:lstStyle/>
          <a:p>
            <a:fld id="{84D3ABA0-8A99-EE47-A133-6BBB2CAF8092}" type="slidenum">
              <a:rPr lang="en-US" smtClean="0"/>
              <a:t>4</a:t>
            </a:fld>
            <a:endParaRPr lang="en-US"/>
          </a:p>
        </p:txBody>
      </p:sp>
      <p:graphicFrame>
        <p:nvGraphicFramePr>
          <p:cNvPr id="7" name="Table 6">
            <a:extLst>
              <a:ext uri="{FF2B5EF4-FFF2-40B4-BE49-F238E27FC236}">
                <a16:creationId xmlns:a16="http://schemas.microsoft.com/office/drawing/2014/main" id="{50E1BE41-F551-C44E-9A67-BBA718C41912}"/>
              </a:ext>
            </a:extLst>
          </p:cNvPr>
          <p:cNvGraphicFramePr>
            <a:graphicFrameLocks noGrp="1"/>
          </p:cNvGraphicFramePr>
          <p:nvPr>
            <p:extLst>
              <p:ext uri="{D42A27DB-BD31-4B8C-83A1-F6EECF244321}">
                <p14:modId xmlns:p14="http://schemas.microsoft.com/office/powerpoint/2010/main" val="3682363795"/>
              </p:ext>
            </p:extLst>
          </p:nvPr>
        </p:nvGraphicFramePr>
        <p:xfrm>
          <a:off x="3773891" y="762561"/>
          <a:ext cx="6513109" cy="1131376"/>
        </p:xfrm>
        <a:graphic>
          <a:graphicData uri="http://schemas.openxmlformats.org/drawingml/2006/table">
            <a:tbl>
              <a:tblPr firstRow="1" firstCol="1" bandRow="1">
                <a:tableStyleId>{5C22544A-7EE6-4342-B048-85BDC9FD1C3A}</a:tableStyleId>
              </a:tblPr>
              <a:tblGrid>
                <a:gridCol w="2101271">
                  <a:extLst>
                    <a:ext uri="{9D8B030D-6E8A-4147-A177-3AD203B41FA5}">
                      <a16:colId xmlns:a16="http://schemas.microsoft.com/office/drawing/2014/main" val="3479940599"/>
                    </a:ext>
                  </a:extLst>
                </a:gridCol>
                <a:gridCol w="2011897">
                  <a:extLst>
                    <a:ext uri="{9D8B030D-6E8A-4147-A177-3AD203B41FA5}">
                      <a16:colId xmlns:a16="http://schemas.microsoft.com/office/drawing/2014/main" val="159535147"/>
                    </a:ext>
                  </a:extLst>
                </a:gridCol>
                <a:gridCol w="1787294">
                  <a:extLst>
                    <a:ext uri="{9D8B030D-6E8A-4147-A177-3AD203B41FA5}">
                      <a16:colId xmlns:a16="http://schemas.microsoft.com/office/drawing/2014/main" val="3399003537"/>
                    </a:ext>
                  </a:extLst>
                </a:gridCol>
                <a:gridCol w="612647">
                  <a:extLst>
                    <a:ext uri="{9D8B030D-6E8A-4147-A177-3AD203B41FA5}">
                      <a16:colId xmlns:a16="http://schemas.microsoft.com/office/drawing/2014/main" val="1003605798"/>
                    </a:ext>
                  </a:extLst>
                </a:gridCol>
              </a:tblGrid>
              <a:tr h="282844">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N=93 (30% for test)</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dirty="0">
                          <a:effectLst/>
                        </a:rPr>
                        <a:t>Predicted Abnormal</a:t>
                      </a:r>
                      <a:endParaRPr lang="en-HK"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dirty="0">
                          <a:effectLst/>
                        </a:rPr>
                        <a:t>Predicted Normal</a:t>
                      </a:r>
                      <a:endParaRPr lang="en-HK"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 </a:t>
                      </a:r>
                      <a:endParaRPr lang="en-HK"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1140454"/>
                  </a:ext>
                </a:extLst>
              </a:tr>
              <a:tr h="282844">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Actual Abnormal</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TP=58</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FP=8</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66</a:t>
                      </a:r>
                      <a:endParaRPr lang="en-HK"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72754345"/>
                  </a:ext>
                </a:extLst>
              </a:tr>
              <a:tr h="282844">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Actual Normal</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FN=7</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dirty="0">
                          <a:effectLst/>
                        </a:rPr>
                        <a:t>TN=20</a:t>
                      </a:r>
                      <a:endParaRPr lang="en-HK"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27</a:t>
                      </a:r>
                      <a:endParaRPr lang="en-HK"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3335638"/>
                  </a:ext>
                </a:extLst>
              </a:tr>
              <a:tr h="282844">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 </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a:effectLst/>
                        </a:rPr>
                        <a:t>65</a:t>
                      </a:r>
                      <a:endParaRPr lang="en-HK"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dirty="0">
                          <a:effectLst/>
                        </a:rPr>
                        <a:t>28</a:t>
                      </a:r>
                      <a:endParaRPr lang="en-HK"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600" dirty="0">
                          <a:effectLst/>
                        </a:rPr>
                        <a:t> </a:t>
                      </a:r>
                      <a:endParaRPr lang="en-HK"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96440357"/>
                  </a:ext>
                </a:extLst>
              </a:tr>
            </a:tbl>
          </a:graphicData>
        </a:graphic>
      </p:graphicFrame>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176E038E-6004-6644-B1EB-BF861850A30D}"/>
                  </a:ext>
                </a:extLst>
              </p:cNvPr>
              <p:cNvSpPr/>
              <p:nvPr/>
            </p:nvSpPr>
            <p:spPr>
              <a:xfrm>
                <a:off x="3773891" y="2155547"/>
                <a:ext cx="6860244" cy="3436646"/>
              </a:xfrm>
              <a:prstGeom prst="rect">
                <a:avLst/>
              </a:prstGeom>
            </p:spPr>
            <p:txBody>
              <a:bodyPr wrap="square">
                <a:spAutoFit/>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(When it predicts Abnormal, how often is it correct) </a:t>
                </a:r>
                <a:endParaRPr lang="en-HK" sz="2400" dirty="0">
                  <a:effectLst/>
                  <a:ea typeface="Times New Roman" panose="02020603050405020304" pitchFamily="18" charset="0"/>
                </a:endParaRPr>
              </a:p>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Precision of Abnormal = </a:t>
                </a:r>
                <a14:m>
                  <m:oMath xmlns:m="http://schemas.openxmlformats.org/officeDocument/2006/math">
                    <m:f>
                      <m:fPr>
                        <m:ctrlP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ctrlPr>
                      </m:fPr>
                      <m:num>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𝑇𝑃</m:t>
                        </m:r>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 </m:t>
                        </m:r>
                      </m:num>
                      <m:den>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𝑝𝑟𝑒𝑑𝑖𝑐𝑡𝑒𝑑</m:t>
                        </m:r>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 </m:t>
                        </m:r>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𝐴𝑏𝑛𝑜𝑟𝑚𝑎𝑙</m:t>
                        </m:r>
                      </m:den>
                    </m:f>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 </m:t>
                    </m:r>
                    <m:f>
                      <m:fPr>
                        <m:ctrlP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ctrlPr>
                      </m:fPr>
                      <m:num>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58</m:t>
                        </m:r>
                      </m:num>
                      <m:den>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65</m:t>
                        </m:r>
                      </m:den>
                    </m:f>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=0.89</m:t>
                    </m:r>
                  </m:oMath>
                </a14:m>
                <a:endParaRPr lang="en-HK" sz="2400" dirty="0">
                  <a:effectLst/>
                  <a:ea typeface="Times New Roman" panose="02020603050405020304" pitchFamily="18" charset="0"/>
                </a:endParaRPr>
              </a:p>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 </a:t>
                </a:r>
                <a:endParaRPr lang="en-HK" sz="2400" dirty="0">
                  <a:effectLst/>
                  <a:ea typeface="Times New Roman" panose="02020603050405020304" pitchFamily="18" charset="0"/>
                </a:endParaRPr>
              </a:p>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Precision of Normal = </a:t>
                </a:r>
                <a14:m>
                  <m:oMath xmlns:m="http://schemas.openxmlformats.org/officeDocument/2006/math">
                    <m:f>
                      <m:fPr>
                        <m:ctrlP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ctrlPr>
                      </m:fPr>
                      <m:num>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𝑇𝑁</m:t>
                        </m:r>
                      </m:num>
                      <m:den>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𝑝𝑟𝑒𝑑𝑖𝑐𝑡𝑒𝑑</m:t>
                        </m:r>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 </m:t>
                        </m:r>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𝑛𝑜𝑟𝑚𝑎𝑙</m:t>
                        </m:r>
                      </m:den>
                    </m:f>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 </m:t>
                    </m:r>
                    <m:f>
                      <m:fPr>
                        <m:ctrlP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ctrlPr>
                      </m:fPr>
                      <m:num>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20</m:t>
                        </m:r>
                      </m:num>
                      <m:den>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28</m:t>
                        </m:r>
                      </m:den>
                    </m:f>
                    <m:r>
                      <a:rPr lang="en-HK" i="1">
                        <a:solidFill>
                          <a:srgbClr val="000000"/>
                        </a:solidFill>
                        <a:latin typeface="Cambria Math" panose="02040503050406030204" pitchFamily="18" charset="0"/>
                        <a:ea typeface="Times New Roman" panose="02020603050405020304" pitchFamily="18" charset="0"/>
                        <a:cs typeface="Courier New" panose="02070309020205020404" pitchFamily="49" charset="0"/>
                      </a:rPr>
                      <m:t>=0.71</m:t>
                    </m:r>
                  </m:oMath>
                </a14:m>
                <a:endParaRPr lang="en-HK" sz="2400" dirty="0">
                  <a:effectLst/>
                  <a:ea typeface="Times New Roman" panose="02020603050405020304" pitchFamily="18" charset="0"/>
                </a:endParaRPr>
              </a:p>
              <a:p>
                <a:pPr marL="342900" lvl="0" indent="-342900" fontAlgn="base" latinLnBrk="1">
                  <a:spcAft>
                    <a:spcPts val="0"/>
                  </a:spcAft>
                  <a:buFont typeface="Symbol"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There are two possible predicted class: “Abnormal” and “Normal”.</a:t>
                </a:r>
                <a:endParaRPr lang="en-HK" sz="2400" dirty="0">
                  <a:effectLst/>
                  <a:ea typeface="Times New Roman" panose="02020603050405020304" pitchFamily="18" charset="0"/>
                </a:endParaRPr>
              </a:p>
              <a:p>
                <a:pPr marL="342900" lvl="0" indent="-342900" fontAlgn="base" latinLnBrk="1">
                  <a:spcAft>
                    <a:spcPts val="0"/>
                  </a:spcAft>
                  <a:buFont typeface="Symbol"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The classifier made a total of 93 predictions.</a:t>
                </a:r>
                <a:endParaRPr lang="en-HK" sz="2400" dirty="0">
                  <a:effectLst/>
                  <a:ea typeface="Times New Roman" panose="02020603050405020304" pitchFamily="18" charset="0"/>
                </a:endParaRPr>
              </a:p>
              <a:p>
                <a:pPr marL="342900" lvl="0" indent="-342900" fontAlgn="base" latinLnBrk="1">
                  <a:spcAft>
                    <a:spcPts val="0"/>
                  </a:spcAft>
                  <a:buFont typeface="Symbol"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Out of those 93 cases, the classifier predicted “Abnormal”65 times and “Normal” 28 times.</a:t>
                </a:r>
                <a:endParaRPr lang="en-HK" sz="2400" dirty="0">
                  <a:effectLst/>
                  <a:ea typeface="Times New Roman" panose="02020603050405020304" pitchFamily="18" charset="0"/>
                </a:endParaRPr>
              </a:p>
              <a:p>
                <a:pPr marL="342900" lvl="0" indent="-342900" fontAlgn="base" latinLnBrk="1">
                  <a:spcAft>
                    <a:spcPts val="0"/>
                  </a:spcAft>
                  <a:buFont typeface="Symbol" pitchFamily="2"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ea typeface="Times New Roman" panose="02020603050405020304" pitchFamily="18" charset="0"/>
                  </a:rPr>
                  <a:t>In reality, 66 patients in the sample have abnormal and 27 patients are normal </a:t>
                </a:r>
                <a:endParaRPr lang="en-HK" sz="2400" dirty="0">
                  <a:effectLst/>
                  <a:ea typeface="Times New Roman" panose="02020603050405020304" pitchFamily="18" charset="0"/>
                </a:endParaRPr>
              </a:p>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dirty="0">
                    <a:solidFill>
                      <a:srgbClr val="000000"/>
                    </a:solidFill>
                    <a:latin typeface="Courier New" panose="02070309020205020404" pitchFamily="49" charset="0"/>
                    <a:ea typeface="Times New Roman" panose="02020603050405020304" pitchFamily="18" charset="0"/>
                  </a:rPr>
                  <a:t> </a:t>
                </a:r>
                <a:endParaRPr lang="en-HK" sz="2400" dirty="0">
                  <a:effectLst/>
                  <a:latin typeface="Times New Roman" panose="02020603050405020304" pitchFamily="18" charset="0"/>
                  <a:ea typeface="Times New Roman" panose="02020603050405020304" pitchFamily="18" charset="0"/>
                </a:endParaRPr>
              </a:p>
            </p:txBody>
          </p:sp>
        </mc:Choice>
        <mc:Fallback>
          <p:sp>
            <p:nvSpPr>
              <p:cNvPr id="8" name="Rectangle 7">
                <a:extLst>
                  <a:ext uri="{FF2B5EF4-FFF2-40B4-BE49-F238E27FC236}">
                    <a16:creationId xmlns:a16="http://schemas.microsoft.com/office/drawing/2014/main" id="{176E038E-6004-6644-B1EB-BF861850A30D}"/>
                  </a:ext>
                </a:extLst>
              </p:cNvPr>
              <p:cNvSpPr>
                <a:spLocks noRot="1" noChangeAspect="1" noMove="1" noResize="1" noEditPoints="1" noAdjustHandles="1" noChangeArrowheads="1" noChangeShapeType="1" noTextEdit="1"/>
              </p:cNvSpPr>
              <p:nvPr/>
            </p:nvSpPr>
            <p:spPr>
              <a:xfrm>
                <a:off x="3773891" y="2155547"/>
                <a:ext cx="6860244" cy="3436646"/>
              </a:xfrm>
              <a:prstGeom prst="rect">
                <a:avLst/>
              </a:prstGeom>
              <a:blipFill>
                <a:blip r:embed="rId3"/>
                <a:stretch>
                  <a:fillRect l="-711" t="-1066"/>
                </a:stretch>
              </a:blipFill>
            </p:spPr>
            <p:txBody>
              <a:bodyPr/>
              <a:lstStyle/>
              <a:p>
                <a:r>
                  <a:rPr lang="en-HK">
                    <a:noFill/>
                  </a:rPr>
                  <a:t> </a:t>
                </a:r>
              </a:p>
            </p:txBody>
          </p:sp>
        </mc:Fallback>
      </mc:AlternateContent>
      <p:sp>
        <p:nvSpPr>
          <p:cNvPr id="9" name="TextBox 8">
            <a:extLst>
              <a:ext uri="{FF2B5EF4-FFF2-40B4-BE49-F238E27FC236}">
                <a16:creationId xmlns:a16="http://schemas.microsoft.com/office/drawing/2014/main" id="{8F8977CC-38DA-6B40-9564-70506D8BD955}"/>
              </a:ext>
            </a:extLst>
          </p:cNvPr>
          <p:cNvSpPr txBox="1"/>
          <p:nvPr/>
        </p:nvSpPr>
        <p:spPr>
          <a:xfrm>
            <a:off x="10287000" y="1632327"/>
            <a:ext cx="1698681" cy="523220"/>
          </a:xfrm>
          <a:prstGeom prst="rect">
            <a:avLst/>
          </a:prstGeom>
          <a:noFill/>
        </p:spPr>
        <p:txBody>
          <a:bodyPr wrap="square" rtlCol="0">
            <a:spAutoFit/>
          </a:bodyPr>
          <a:lstStyle/>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400" dirty="0">
                <a:solidFill>
                  <a:srgbClr val="000000"/>
                </a:solidFill>
                <a:ea typeface="Times New Roman" panose="02020603050405020304" pitchFamily="18" charset="0"/>
              </a:rPr>
              <a:t>TP: True Positive</a:t>
            </a:r>
            <a:endParaRPr lang="en-HK" sz="1400" dirty="0">
              <a:ea typeface="Times New Roman" panose="02020603050405020304" pitchFamily="18" charset="0"/>
            </a:endParaRPr>
          </a:p>
          <a:p>
            <a:pP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HK" sz="1400" dirty="0">
                <a:solidFill>
                  <a:srgbClr val="000000"/>
                </a:solidFill>
                <a:ea typeface="Times New Roman" panose="02020603050405020304" pitchFamily="18" charset="0"/>
              </a:rPr>
              <a:t>TN: True Negative</a:t>
            </a:r>
            <a:endParaRPr lang="en-HK" sz="1400" dirty="0">
              <a:ea typeface="Times New Roman" panose="02020603050405020304" pitchFamily="18" charset="0"/>
            </a:endParaRPr>
          </a:p>
        </p:txBody>
      </p:sp>
    </p:spTree>
    <p:extLst>
      <p:ext uri="{BB962C8B-B14F-4D97-AF65-F5344CB8AC3E}">
        <p14:creationId xmlns:p14="http://schemas.microsoft.com/office/powerpoint/2010/main" val="55505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2550-D736-0F41-8524-4FB36F484F36}"/>
              </a:ext>
            </a:extLst>
          </p:cNvPr>
          <p:cNvSpPr>
            <a:spLocks noGrp="1"/>
          </p:cNvSpPr>
          <p:nvPr>
            <p:ph type="title"/>
          </p:nvPr>
        </p:nvSpPr>
        <p:spPr/>
        <p:txBody>
          <a:bodyPr/>
          <a:lstStyle/>
          <a:p>
            <a:r>
              <a:rPr lang="en-US" dirty="0"/>
              <a:t>Results #3- ROC Curve with logistic regression</a:t>
            </a:r>
          </a:p>
        </p:txBody>
      </p:sp>
      <p:pic>
        <p:nvPicPr>
          <p:cNvPr id="4" name="Content Placeholder 3">
            <a:extLst>
              <a:ext uri="{FF2B5EF4-FFF2-40B4-BE49-F238E27FC236}">
                <a16:creationId xmlns:a16="http://schemas.microsoft.com/office/drawing/2014/main" id="{2569C03E-6B7A-E148-803E-C8038176B03D}"/>
              </a:ext>
            </a:extLst>
          </p:cNvPr>
          <p:cNvPicPr>
            <a:picLocks noGrp="1" noChangeAspect="1"/>
          </p:cNvPicPr>
          <p:nvPr>
            <p:ph idx="1"/>
          </p:nvPr>
        </p:nvPicPr>
        <p:blipFill>
          <a:blip r:embed="rId3"/>
          <a:stretch>
            <a:fillRect/>
          </a:stretch>
        </p:blipFill>
        <p:spPr>
          <a:xfrm>
            <a:off x="3589974" y="3023916"/>
            <a:ext cx="4301379" cy="3041379"/>
          </a:xfrm>
          <a:prstGeom prst="rect">
            <a:avLst/>
          </a:prstGeom>
        </p:spPr>
      </p:pic>
      <p:sp>
        <p:nvSpPr>
          <p:cNvPr id="3" name="Slide Number Placeholder 2">
            <a:extLst>
              <a:ext uri="{FF2B5EF4-FFF2-40B4-BE49-F238E27FC236}">
                <a16:creationId xmlns:a16="http://schemas.microsoft.com/office/drawing/2014/main" id="{140CB430-068D-D044-BCCD-D1D6C14C9CDB}"/>
              </a:ext>
            </a:extLst>
          </p:cNvPr>
          <p:cNvSpPr>
            <a:spLocks noGrp="1"/>
          </p:cNvSpPr>
          <p:nvPr>
            <p:ph type="sldNum" sz="quarter" idx="12"/>
          </p:nvPr>
        </p:nvSpPr>
        <p:spPr/>
        <p:txBody>
          <a:bodyPr/>
          <a:lstStyle/>
          <a:p>
            <a:fld id="{84D3ABA0-8A99-EE47-A133-6BBB2CAF8092}" type="slidenum">
              <a:rPr lang="en-US" smtClean="0"/>
              <a:t>5</a:t>
            </a:fld>
            <a:endParaRPr lang="en-US"/>
          </a:p>
        </p:txBody>
      </p:sp>
      <p:sp>
        <p:nvSpPr>
          <p:cNvPr id="5" name="TextBox 4">
            <a:extLst>
              <a:ext uri="{FF2B5EF4-FFF2-40B4-BE49-F238E27FC236}">
                <a16:creationId xmlns:a16="http://schemas.microsoft.com/office/drawing/2014/main" id="{029876C0-1A60-544B-85BE-E96BDC87FFEE}"/>
              </a:ext>
            </a:extLst>
          </p:cNvPr>
          <p:cNvSpPr txBox="1"/>
          <p:nvPr/>
        </p:nvSpPr>
        <p:spPr>
          <a:xfrm>
            <a:off x="3883288" y="782911"/>
            <a:ext cx="3714750" cy="1477328"/>
          </a:xfrm>
          <a:prstGeom prst="rect">
            <a:avLst/>
          </a:prstGeom>
          <a:noFill/>
        </p:spPr>
        <p:txBody>
          <a:bodyPr wrap="square" rtlCol="0">
            <a:spAutoFit/>
          </a:bodyPr>
          <a:lstStyle/>
          <a:p>
            <a:pPr algn="just"/>
            <a:r>
              <a:rPr lang="en-HK" dirty="0"/>
              <a:t>Logistic Regression is a classification algorithm. It is used to predict a binary outcome (1 / 0, Yes / No, True / False) given a set of independent variables. </a:t>
            </a:r>
            <a:endParaRPr lang="en-US" dirty="0"/>
          </a:p>
        </p:txBody>
      </p:sp>
      <p:sp>
        <p:nvSpPr>
          <p:cNvPr id="6" name="TextBox 5">
            <a:extLst>
              <a:ext uri="{FF2B5EF4-FFF2-40B4-BE49-F238E27FC236}">
                <a16:creationId xmlns:a16="http://schemas.microsoft.com/office/drawing/2014/main" id="{09F00DBA-A614-0646-9832-6F9D502E7AAD}"/>
              </a:ext>
            </a:extLst>
          </p:cNvPr>
          <p:cNvSpPr txBox="1"/>
          <p:nvPr/>
        </p:nvSpPr>
        <p:spPr>
          <a:xfrm>
            <a:off x="7891353" y="755787"/>
            <a:ext cx="3871912" cy="1477328"/>
          </a:xfrm>
          <a:prstGeom prst="rect">
            <a:avLst/>
          </a:prstGeom>
          <a:noFill/>
        </p:spPr>
        <p:txBody>
          <a:bodyPr wrap="square" rtlCol="0">
            <a:spAutoFit/>
          </a:bodyPr>
          <a:lstStyle/>
          <a:p>
            <a:r>
              <a:rPr lang="en-HK" dirty="0"/>
              <a:t>Receiver Operating Characteristic(ROC) summarizes the model’s performance by evaluating the trade offs between true positive rate (sensitivity) and false positive rate(1- specificity). </a:t>
            </a:r>
            <a:endParaRPr lang="en-US" dirty="0"/>
          </a:p>
        </p:txBody>
      </p:sp>
      <p:sp>
        <p:nvSpPr>
          <p:cNvPr id="7" name="TextBox 6">
            <a:extLst>
              <a:ext uri="{FF2B5EF4-FFF2-40B4-BE49-F238E27FC236}">
                <a16:creationId xmlns:a16="http://schemas.microsoft.com/office/drawing/2014/main" id="{4589264C-E75C-8E41-846C-5A59B799ABA2}"/>
              </a:ext>
            </a:extLst>
          </p:cNvPr>
          <p:cNvSpPr txBox="1"/>
          <p:nvPr/>
        </p:nvSpPr>
        <p:spPr>
          <a:xfrm>
            <a:off x="7891353" y="2653619"/>
            <a:ext cx="3871912" cy="1754326"/>
          </a:xfrm>
          <a:prstGeom prst="rect">
            <a:avLst/>
          </a:prstGeom>
          <a:noFill/>
        </p:spPr>
        <p:txBody>
          <a:bodyPr wrap="square" rtlCol="0">
            <a:spAutoFit/>
          </a:bodyPr>
          <a:lstStyle/>
          <a:p>
            <a:r>
              <a:rPr lang="en-HK" dirty="0"/>
              <a:t>The area under curve (AUC), referred to as index of accuracy(A) or concordance index, is a perfect performance metric for ROC curve. Higher the area under curve, better the prediction power of the model. </a:t>
            </a:r>
            <a:endParaRPr lang="en-US" dirty="0"/>
          </a:p>
        </p:txBody>
      </p:sp>
    </p:spTree>
    <p:extLst>
      <p:ext uri="{BB962C8B-B14F-4D97-AF65-F5344CB8AC3E}">
        <p14:creationId xmlns:p14="http://schemas.microsoft.com/office/powerpoint/2010/main" val="147341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0D63F6D-213D-5547-A7D3-0300665873B0}"/>
              </a:ext>
            </a:extLst>
          </p:cNvPr>
          <p:cNvSpPr>
            <a:spLocks noGrp="1"/>
          </p:cNvSpPr>
          <p:nvPr>
            <p:ph type="title"/>
          </p:nvPr>
        </p:nvSpPr>
        <p:spPr>
          <a:xfrm>
            <a:off x="1600754" y="1087374"/>
            <a:ext cx="8983489" cy="1000978"/>
          </a:xfrm>
        </p:spPr>
        <p:txBody>
          <a:bodyPr>
            <a:normAutofit/>
          </a:bodyPr>
          <a:lstStyle/>
          <a:p>
            <a:r>
              <a:rPr lang="en-US" dirty="0"/>
              <a:t>Conclusions</a:t>
            </a:r>
          </a:p>
        </p:txBody>
      </p:sp>
      <p:sp>
        <p:nvSpPr>
          <p:cNvPr id="25" name="Rectangle 24">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D6A737C6-06DA-5C44-9EC8-244EDD74AE32}"/>
              </a:ext>
            </a:extLst>
          </p:cNvPr>
          <p:cNvSpPr>
            <a:spLocks noGrp="1"/>
          </p:cNvSpPr>
          <p:nvPr>
            <p:ph idx="1"/>
          </p:nvPr>
        </p:nvSpPr>
        <p:spPr>
          <a:xfrm>
            <a:off x="1600753" y="2535446"/>
            <a:ext cx="8983489" cy="3554457"/>
          </a:xfrm>
        </p:spPr>
        <p:txBody>
          <a:bodyPr>
            <a:normAutofit/>
          </a:bodyPr>
          <a:lstStyle/>
          <a:p>
            <a:pPr algn="just"/>
            <a:r>
              <a:rPr lang="en-HK" sz="1700" dirty="0">
                <a:solidFill>
                  <a:srgbClr val="000000"/>
                </a:solidFill>
              </a:rPr>
              <a:t>Pelvic Incidence (PI) has a positive correlation (0.63–0.81) with Sacral Slope (SS), Lumbar Lordosis  Angle (LLA), degree of spondylolisthesis and Pelvic tilt numeric.</a:t>
            </a:r>
          </a:p>
          <a:p>
            <a:pPr algn="just"/>
            <a:r>
              <a:rPr lang="en-HK" sz="1700">
                <a:solidFill>
                  <a:srgbClr val="000000"/>
                </a:solidFill>
              </a:rPr>
              <a:t>The </a:t>
            </a:r>
            <a:r>
              <a:rPr lang="en-HK" sz="1700" dirty="0">
                <a:solidFill>
                  <a:srgbClr val="000000"/>
                </a:solidFill>
              </a:rPr>
              <a:t>findings show a </a:t>
            </a:r>
            <a:r>
              <a:rPr lang="en-HK" sz="1700">
                <a:solidFill>
                  <a:srgbClr val="000000"/>
                </a:solidFill>
              </a:rPr>
              <a:t>good agreement </a:t>
            </a:r>
            <a:r>
              <a:rPr lang="en-HK" sz="1700" dirty="0">
                <a:solidFill>
                  <a:srgbClr val="000000"/>
                </a:solidFill>
              </a:rPr>
              <a:t>with literatures. As Pelvic Incidence (PI) is a constant anatomic pelvic variable given to each individual and greatly affects by the Sacral Slope (SS), Pelvic Tilt (PT), and Lumbar Lordosis, which are position-dependent variables. In this study proposes that pelvic anatomy has a direct impact on the development of a spondylolisthesis.</a:t>
            </a:r>
          </a:p>
          <a:p>
            <a:pPr algn="just"/>
            <a:r>
              <a:rPr lang="en-HK" sz="1700" dirty="0">
                <a:solidFill>
                  <a:srgbClr val="000000"/>
                </a:solidFill>
              </a:rPr>
              <a:t>Therefore, patients with an increased pelvic incidence mean to be at higher risk of occurring a spondylolisthesis, and an increased PI could be a predominant factor leading to progress in developmental spondylolisthesis.</a:t>
            </a:r>
          </a:p>
          <a:p>
            <a:pPr algn="just"/>
            <a:r>
              <a:rPr lang="en-US" sz="1700" dirty="0">
                <a:solidFill>
                  <a:srgbClr val="000000"/>
                </a:solidFill>
              </a:rPr>
              <a:t>In this work, incorporate machine learning techniques can significantly help </a:t>
            </a:r>
            <a:r>
              <a:rPr lang="en-HK" sz="1700" dirty="0">
                <a:solidFill>
                  <a:srgbClr val="000000"/>
                </a:solidFill>
              </a:rPr>
              <a:t>orthopaedist</a:t>
            </a:r>
            <a:r>
              <a:rPr lang="en-US" sz="1700" dirty="0">
                <a:solidFill>
                  <a:srgbClr val="000000"/>
                </a:solidFill>
              </a:rPr>
              <a:t> to diagnosis of pathologies on the Vertebral Column. </a:t>
            </a:r>
          </a:p>
          <a:p>
            <a:endParaRPr lang="en-HK" sz="1700" dirty="0">
              <a:solidFill>
                <a:srgbClr val="000000"/>
              </a:solidFill>
            </a:endParaRPr>
          </a:p>
        </p:txBody>
      </p:sp>
      <p:sp>
        <p:nvSpPr>
          <p:cNvPr id="5" name="Footer Placeholder 4">
            <a:extLst>
              <a:ext uri="{FF2B5EF4-FFF2-40B4-BE49-F238E27FC236}">
                <a16:creationId xmlns:a16="http://schemas.microsoft.com/office/drawing/2014/main" id="{F3868F7F-0F6F-47FA-934E-C7D3DC937936}"/>
              </a:ext>
            </a:extLst>
          </p:cNvPr>
          <p:cNvSpPr>
            <a:spLocks noGrp="1"/>
          </p:cNvSpPr>
          <p:nvPr>
            <p:ph type="ftr" sz="quarter" idx="11"/>
          </p:nvPr>
        </p:nvSpPr>
        <p:spPr>
          <a:xfrm>
            <a:off x="100584" y="6356350"/>
            <a:ext cx="11430000" cy="365125"/>
          </a:xfrm>
        </p:spPr>
        <p:txBody>
          <a:bodyPr>
            <a:noAutofit/>
          </a:bodyPr>
          <a:lstStyle/>
          <a:p>
            <a:pPr>
              <a:lnSpc>
                <a:spcPct val="90000"/>
              </a:lnSpc>
              <a:spcAft>
                <a:spcPts val="600"/>
              </a:spcAft>
            </a:pPr>
            <a:r>
              <a:rPr lang="en-US" sz="1200"/>
              <a:t>References: -Neto, A. R., Sousa, R., Barreto, G. D., &amp; Cardoso, J. S. (2011). Diagnostic of Pathology on the Vertebral Column with Embedded Reject Option. Pattern Recognition and Image Analysis Lecture Notes in Computer Science, 588-595. doi:10.1007/978-3-642-21257-4_73 ; -</a:t>
            </a:r>
            <a:r>
              <a:rPr lang="en-HK" sz="1200"/>
              <a:t>Tebet, M. A. (2014). Current concepts on the sagittal balance and classification of spondylolysis and spondylolisthesis. Revista Brasileira De Ortopedia (English Edition), 49(1), 3-12. doi:10.1016/j.rboe.2014.02.003</a:t>
            </a:r>
          </a:p>
          <a:p>
            <a:pPr>
              <a:lnSpc>
                <a:spcPct val="90000"/>
              </a:lnSpc>
              <a:spcAft>
                <a:spcPts val="600"/>
              </a:spcAft>
            </a:pPr>
            <a:endParaRPr lang="en-US" sz="1200"/>
          </a:p>
        </p:txBody>
      </p:sp>
      <p:sp>
        <p:nvSpPr>
          <p:cNvPr id="4" name="Slide Number Placeholder 3">
            <a:extLst>
              <a:ext uri="{FF2B5EF4-FFF2-40B4-BE49-F238E27FC236}">
                <a16:creationId xmlns:a16="http://schemas.microsoft.com/office/drawing/2014/main" id="{C286F4A6-9E3E-2C4C-BA69-97D958BE82BD}"/>
              </a:ext>
            </a:extLst>
          </p:cNvPr>
          <p:cNvSpPr>
            <a:spLocks noGrp="1"/>
          </p:cNvSpPr>
          <p:nvPr>
            <p:ph type="sldNum" sz="quarter" idx="12"/>
          </p:nvPr>
        </p:nvSpPr>
        <p:spPr>
          <a:xfrm>
            <a:off x="10634135" y="6356350"/>
            <a:ext cx="1530927" cy="365125"/>
          </a:xfrm>
        </p:spPr>
        <p:txBody>
          <a:bodyPr>
            <a:normAutofit/>
          </a:bodyPr>
          <a:lstStyle/>
          <a:p>
            <a:pPr>
              <a:spcAft>
                <a:spcPts val="600"/>
              </a:spcAft>
            </a:pPr>
            <a:fld id="{84D3ABA0-8A99-EE47-A133-6BBB2CAF8092}" type="slidenum">
              <a:rPr lang="en-US" smtClean="0"/>
              <a:pPr>
                <a:spcAft>
                  <a:spcPts val="600"/>
                </a:spcAft>
              </a:pPr>
              <a:t>6</a:t>
            </a:fld>
            <a:endParaRPr lang="en-US"/>
          </a:p>
        </p:txBody>
      </p:sp>
      <p:pic>
        <p:nvPicPr>
          <p:cNvPr id="11" name="Picture 10">
            <a:extLst>
              <a:ext uri="{FF2B5EF4-FFF2-40B4-BE49-F238E27FC236}">
                <a16:creationId xmlns:a16="http://schemas.microsoft.com/office/drawing/2014/main" id="{DFB96D50-D72C-4498-A039-63112255D0F5}"/>
              </a:ext>
            </a:extLst>
          </p:cNvPr>
          <p:cNvPicPr>
            <a:picLocks noChangeAspect="1"/>
          </p:cNvPicPr>
          <p:nvPr/>
        </p:nvPicPr>
        <p:blipFill>
          <a:blip r:embed="rId2"/>
          <a:stretch>
            <a:fillRect/>
          </a:stretch>
        </p:blipFill>
        <p:spPr>
          <a:xfrm>
            <a:off x="10716244" y="751973"/>
            <a:ext cx="1461516" cy="1658112"/>
          </a:xfrm>
          <a:prstGeom prst="rect">
            <a:avLst/>
          </a:prstGeom>
        </p:spPr>
      </p:pic>
    </p:spTree>
    <p:extLst>
      <p:ext uri="{BB962C8B-B14F-4D97-AF65-F5344CB8AC3E}">
        <p14:creationId xmlns:p14="http://schemas.microsoft.com/office/powerpoint/2010/main" val="2203963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1639</TotalTime>
  <Words>810</Words>
  <Application>Microsoft Office PowerPoint</Application>
  <PresentationFormat>Widescreen</PresentationFormat>
  <Paragraphs>74</Paragraphs>
  <Slides>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PMingLiU</vt:lpstr>
      <vt:lpstr>Calibri</vt:lpstr>
      <vt:lpstr>Cambria Math</vt:lpstr>
      <vt:lpstr>Corbel</vt:lpstr>
      <vt:lpstr>Courier New</vt:lpstr>
      <vt:lpstr>Symbol</vt:lpstr>
      <vt:lpstr>Times New Roman</vt:lpstr>
      <vt:lpstr>Wingdings 2</vt:lpstr>
      <vt:lpstr>Frame</vt:lpstr>
      <vt:lpstr>Machine learning for aiding the diagnostic of pathology on the vertebral column</vt:lpstr>
      <vt:lpstr>Objective</vt:lpstr>
      <vt:lpstr>Results #1- Pearson Correlation of Features</vt:lpstr>
      <vt:lpstr>Results #2- Confusion matrix with random forest</vt:lpstr>
      <vt:lpstr>Results #3- ROC Curve with logistic regression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Irene Cheung</dc:creator>
  <cp:lastModifiedBy>Irene Cheung</cp:lastModifiedBy>
  <cp:revision>65</cp:revision>
  <cp:lastPrinted>2018-04-30T17:25:13Z</cp:lastPrinted>
  <dcterms:created xsi:type="dcterms:W3CDTF">2018-04-28T17:12:32Z</dcterms:created>
  <dcterms:modified xsi:type="dcterms:W3CDTF">2018-07-21T18:25:05Z</dcterms:modified>
</cp:coreProperties>
</file>