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58" r:id="rId6"/>
    <p:sldId id="263" r:id="rId7"/>
    <p:sldId id="262" r:id="rId8"/>
    <p:sldId id="259" r:id="rId9"/>
    <p:sldId id="267" r:id="rId10"/>
    <p:sldId id="26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rene L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3" autoAdjust="0"/>
    <p:restoredTop sz="94660"/>
  </p:normalViewPr>
  <p:slideViewPr>
    <p:cSldViewPr snapToGrid="0" snapToObjects="1">
      <p:cViewPr>
        <p:scale>
          <a:sx n="103" d="100"/>
          <a:sy n="103" d="100"/>
        </p:scale>
        <p:origin x="-8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71807-79E5-304E-A290-3B32ADC67F56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F1C44-2616-F54E-95AD-3DC58A0A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7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2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5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7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1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198" y="1802321"/>
            <a:ext cx="7357899" cy="1724867"/>
          </a:xfrm>
        </p:spPr>
        <p:txBody>
          <a:bodyPr/>
          <a:lstStyle/>
          <a:p>
            <a:r>
              <a:rPr lang="en-US" sz="3200" dirty="0" smtClean="0"/>
              <a:t>A Movement </a:t>
            </a:r>
            <a:r>
              <a:rPr lang="en-US" sz="3200" dirty="0" smtClean="0"/>
              <a:t>Recognition Method </a:t>
            </a:r>
            <a:r>
              <a:rPr lang="en-US" sz="3200" dirty="0" smtClean="0"/>
              <a:t>using Loopy Belief Propagation</a:t>
            </a:r>
            <a:br>
              <a:rPr lang="en-US" sz="3200" dirty="0" smtClean="0"/>
            </a:br>
            <a:r>
              <a:rPr lang="en-US" sz="3200" dirty="0" smtClean="0"/>
              <a:t> on Swift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780023"/>
            <a:ext cx="6498159" cy="9166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Irene Li</a:t>
            </a:r>
          </a:p>
          <a:p>
            <a:r>
              <a:rPr lang="en-US" dirty="0" smtClean="0"/>
              <a:t>UCD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8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[1] </a:t>
            </a:r>
            <a:r>
              <a:rPr lang="en-US" sz="2000" i="1" dirty="0"/>
              <a:t>Understanding Belief Propagation and </a:t>
            </a:r>
            <a:r>
              <a:rPr lang="en-US" sz="2000" i="1" dirty="0" smtClean="0"/>
              <a:t>its Generalizations</a:t>
            </a:r>
            <a:r>
              <a:rPr lang="en-US" sz="2000" dirty="0" smtClean="0"/>
              <a:t>,</a:t>
            </a:r>
            <a:r>
              <a:rPr lang="en-US" sz="2000" dirty="0"/>
              <a:t> Jonathan S. </a:t>
            </a:r>
            <a:r>
              <a:rPr lang="en-US" sz="2000" dirty="0" err="1"/>
              <a:t>Yedidia</a:t>
            </a:r>
            <a:r>
              <a:rPr lang="en-US" sz="2000" dirty="0"/>
              <a:t>, William T. Freeman, and </a:t>
            </a:r>
            <a:r>
              <a:rPr lang="en-US" sz="2000" dirty="0" err="1"/>
              <a:t>Yair</a:t>
            </a:r>
            <a:r>
              <a:rPr lang="en-US" sz="2000" dirty="0"/>
              <a:t> </a:t>
            </a:r>
            <a:r>
              <a:rPr lang="en-US" sz="2000" dirty="0" smtClean="0"/>
              <a:t>Weiss TR2001</a:t>
            </a:r>
            <a:r>
              <a:rPr lang="en-US" sz="2000" dirty="0"/>
              <a:t>-22 November </a:t>
            </a:r>
            <a:r>
              <a:rPr lang="en-US" sz="2000" dirty="0" smtClean="0"/>
              <a:t>2001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[2</a:t>
            </a:r>
            <a:r>
              <a:rPr lang="en-US" sz="2000" dirty="0"/>
              <a:t>] </a:t>
            </a:r>
            <a:r>
              <a:rPr lang="en-US" sz="2000" i="1" dirty="0"/>
              <a:t>Loopy Belief Propagation for Approximate Inference: An Empirical </a:t>
            </a:r>
            <a:r>
              <a:rPr lang="en-US" sz="2000" i="1" dirty="0" smtClean="0"/>
              <a:t>Study, </a:t>
            </a:r>
            <a:r>
              <a:rPr lang="en-US" sz="2000" dirty="0"/>
              <a:t>Kevin P. Murphy and </a:t>
            </a:r>
            <a:r>
              <a:rPr lang="en-US" sz="2000" dirty="0" err="1"/>
              <a:t>Yair</a:t>
            </a:r>
            <a:r>
              <a:rPr lang="en-US" sz="2000" dirty="0"/>
              <a:t> Weiss and Michael I. </a:t>
            </a:r>
            <a:r>
              <a:rPr lang="en-US" sz="2000" dirty="0" smtClean="0"/>
              <a:t>Jordan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en-US" sz="2000" dirty="0" smtClean="0"/>
              <a:t>http://www.cse.unsw.edu.au/~cs9417ml/Bayes/Pages/</a:t>
            </a:r>
            <a:r>
              <a:rPr lang="en-US" sz="2000" dirty="0" err="1" smtClean="0"/>
              <a:t>PearlPropagation.html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[3] </a:t>
            </a:r>
            <a:r>
              <a:rPr lang="en-US" sz="2000" i="1" dirty="0" smtClean="0"/>
              <a:t>Evaluating </a:t>
            </a:r>
            <a:r>
              <a:rPr lang="en-US" sz="2000" i="1" dirty="0"/>
              <a:t>Rehabilitation </a:t>
            </a:r>
            <a:r>
              <a:rPr lang="en-US" sz="2000" i="1" dirty="0" smtClean="0"/>
              <a:t>Exercise Performance </a:t>
            </a:r>
            <a:r>
              <a:rPr lang="en-US" sz="2000" i="1" dirty="0"/>
              <a:t>Using a Single Inertial Measurement </a:t>
            </a:r>
            <a:r>
              <a:rPr lang="en-US" sz="2000" i="1" dirty="0" smtClean="0"/>
              <a:t>Unit, </a:t>
            </a:r>
            <a:r>
              <a:rPr lang="en-US" sz="2000" dirty="0" err="1" smtClean="0"/>
              <a:t>Oonagh</a:t>
            </a:r>
            <a:r>
              <a:rPr lang="en-US" sz="2000" dirty="0" smtClean="0"/>
              <a:t> </a:t>
            </a:r>
            <a:r>
              <a:rPr lang="en-US" sz="2000" dirty="0" err="1" smtClean="0"/>
              <a:t>Giggins</a:t>
            </a:r>
            <a:r>
              <a:rPr lang="en-US" sz="2000" dirty="0" smtClean="0"/>
              <a:t>, Daniel Kelly and Brian </a:t>
            </a:r>
            <a:r>
              <a:rPr lang="en-US" sz="2000" dirty="0" err="1" smtClean="0"/>
              <a:t>Cauleld</a:t>
            </a:r>
            <a:r>
              <a:rPr lang="en-US" sz="2000" dirty="0" smtClean="0"/>
              <a:t> </a:t>
            </a:r>
            <a:r>
              <a:rPr lang="en-US" sz="2000" dirty="0" smtClean="0"/>
              <a:t>in </a:t>
            </a:r>
            <a:r>
              <a:rPr lang="en-US" sz="2000" dirty="0"/>
              <a:t>International </a:t>
            </a:r>
            <a:r>
              <a:rPr lang="en-US" sz="2000" dirty="0" smtClean="0"/>
              <a:t>Conference on </a:t>
            </a:r>
            <a:r>
              <a:rPr lang="en-US" sz="2000" dirty="0"/>
              <a:t>Pervasive Computing Technologies for Healthcare and Workshops, 2013 </a:t>
            </a:r>
            <a:r>
              <a:rPr lang="en-US" sz="2000" dirty="0" smtClean="0"/>
              <a:t>7</a:t>
            </a:r>
            <a:r>
              <a:rPr lang="en-US" sz="2000" baseline="30000" dirty="0" smtClean="0"/>
              <a:t>th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6084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57872"/>
            <a:ext cx="8042276" cy="1336956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2921" y="3744398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3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Graphic Models in Mobile</a:t>
            </a:r>
          </a:p>
          <a:p>
            <a:pPr lvl="1">
              <a:buFontTx/>
              <a:buChar char="-"/>
            </a:pPr>
            <a:r>
              <a:rPr lang="en-US" sz="2400" dirty="0" smtClean="0"/>
              <a:t>Inference Algorithm: </a:t>
            </a:r>
            <a:r>
              <a:rPr lang="en-US" sz="2400" dirty="0"/>
              <a:t>A potential AI topic in mobile devices</a:t>
            </a:r>
            <a:r>
              <a:rPr lang="en-US" sz="2400" dirty="0" smtClean="0"/>
              <a:t>.</a:t>
            </a:r>
          </a:p>
          <a:p>
            <a:pPr lvl="1">
              <a:buFontTx/>
              <a:buChar char="-"/>
            </a:pPr>
            <a:r>
              <a:rPr lang="en-US" sz="2400" dirty="0" smtClean="0"/>
              <a:t>Powerful CPU: Strong computing ability. </a:t>
            </a:r>
          </a:p>
          <a:p>
            <a:pPr marL="469900" indent="-457200"/>
            <a:r>
              <a:rPr lang="en-US" sz="2800" dirty="0" smtClean="0"/>
              <a:t>Physical Sensors</a:t>
            </a:r>
          </a:p>
          <a:p>
            <a:pPr lvl="1">
              <a:buFontTx/>
              <a:buChar char="-"/>
            </a:pPr>
            <a:r>
              <a:rPr lang="en-US" sz="2400" dirty="0" smtClean="0"/>
              <a:t>Healthcare Data Collection: Possible for health analysis based on time series.</a:t>
            </a:r>
            <a:endParaRPr lang="en-US" sz="2400" dirty="0"/>
          </a:p>
          <a:p>
            <a:pPr lvl="1">
              <a:buFontTx/>
              <a:buChar char="-"/>
            </a:pPr>
            <a:endParaRPr lang="en-US" sz="2400" dirty="0"/>
          </a:p>
          <a:p>
            <a:pPr marL="34925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2646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Proposed </a:t>
            </a:r>
            <a:r>
              <a:rPr lang="en-US" sz="3600" dirty="0"/>
              <a:t>Approach (1</a:t>
            </a:r>
            <a:r>
              <a:rPr lang="en-US" sz="3600" dirty="0" smtClean="0"/>
              <a:t>) : </a:t>
            </a:r>
            <a:r>
              <a:rPr lang="en-US" sz="3600" dirty="0" smtClean="0"/>
              <a:t>Algorithm 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53621"/>
            <a:ext cx="7321669" cy="65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1. </a:t>
            </a:r>
            <a:r>
              <a:rPr lang="en-GB" dirty="0" smtClean="0"/>
              <a:t>L</a:t>
            </a:r>
            <a:r>
              <a:rPr lang="en-GB" dirty="0" smtClean="0"/>
              <a:t>oopy</a:t>
            </a:r>
            <a:r>
              <a:rPr lang="zh-CN" altLang="en-US" dirty="0" smtClean="0"/>
              <a:t> </a:t>
            </a:r>
            <a:r>
              <a:rPr lang="en-GB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GB" altLang="zh-CN" dirty="0" smtClean="0"/>
              <a:t>Propagation</a:t>
            </a:r>
            <a:r>
              <a:rPr lang="zh-CN" altLang="en-US" dirty="0" smtClean="0"/>
              <a:t> </a:t>
            </a:r>
            <a:r>
              <a:rPr lang="en-GB" baseline="30000" dirty="0" smtClean="0"/>
              <a:t>[1]</a:t>
            </a:r>
            <a:r>
              <a:rPr lang="en-GB" dirty="0" smtClean="0"/>
              <a:t> </a:t>
            </a:r>
            <a:endParaRPr lang="en-GB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4221" y="2216121"/>
            <a:ext cx="7723939" cy="444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45000"/>
              <a:buNone/>
            </a:pPr>
            <a:r>
              <a:rPr lang="en-IE" dirty="0" smtClean="0">
                <a:latin typeface="Arial"/>
              </a:rPr>
              <a:t>Loppy</a:t>
            </a:r>
            <a:r>
              <a:rPr lang="zh-CN" altLang="en-US" dirty="0" smtClean="0">
                <a:latin typeface="Arial"/>
              </a:rPr>
              <a:t> </a:t>
            </a:r>
            <a:r>
              <a:rPr lang="en-IE" dirty="0" smtClean="0">
                <a:latin typeface="Arial"/>
              </a:rPr>
              <a:t>Belief </a:t>
            </a:r>
            <a:r>
              <a:rPr lang="en-IE" dirty="0">
                <a:latin typeface="Arial"/>
              </a:rPr>
              <a:t>Propagation ( sum-product  algorithm) a dynamic programming approach to answering </a:t>
            </a:r>
            <a:r>
              <a:rPr lang="en-IE" dirty="0">
                <a:solidFill>
                  <a:srgbClr val="6600FF"/>
                </a:solidFill>
                <a:latin typeface="Arial"/>
              </a:rPr>
              <a:t>conditional </a:t>
            </a:r>
            <a:r>
              <a:rPr lang="en-IE" dirty="0">
                <a:solidFill>
                  <a:srgbClr val="0000CC"/>
                </a:solidFill>
                <a:latin typeface="Arial"/>
              </a:rPr>
              <a:t>probability queries </a:t>
            </a:r>
            <a:r>
              <a:rPr lang="en-IE" dirty="0">
                <a:solidFill>
                  <a:schemeClr val="tx1"/>
                </a:solidFill>
                <a:latin typeface="Arial"/>
              </a:rPr>
              <a:t>in </a:t>
            </a:r>
            <a:r>
              <a:rPr lang="en-IE" dirty="0">
                <a:solidFill>
                  <a:srgbClr val="000000"/>
                </a:solidFill>
                <a:latin typeface="Arial"/>
              </a:rPr>
              <a:t>a</a:t>
            </a:r>
            <a:r>
              <a:rPr lang="en-IE" dirty="0">
                <a:solidFill>
                  <a:srgbClr val="0000CC"/>
                </a:solidFill>
                <a:latin typeface="Arial"/>
              </a:rPr>
              <a:t> graphical model</a:t>
            </a:r>
            <a:r>
              <a:rPr lang="en-IE" dirty="0">
                <a:latin typeface="Arial"/>
              </a:rPr>
              <a:t>.</a:t>
            </a:r>
            <a:endParaRPr lang="en-IE" dirty="0"/>
          </a:p>
          <a:p>
            <a:pPr marL="0" indent="0">
              <a:buSzPct val="45000"/>
              <a:buNone/>
            </a:pPr>
            <a:r>
              <a:rPr lang="en-US" dirty="0" smtClean="0">
                <a:latin typeface="Arial"/>
              </a:rPr>
              <a:t>A </a:t>
            </a:r>
            <a:r>
              <a:rPr lang="en-US" dirty="0">
                <a:solidFill>
                  <a:srgbClr val="0000CC"/>
                </a:solidFill>
                <a:latin typeface="Arial"/>
              </a:rPr>
              <a:t>parallel message-passing </a:t>
            </a:r>
            <a:r>
              <a:rPr lang="en-US" dirty="0" smtClean="0">
                <a:latin typeface="Arial"/>
              </a:rPr>
              <a:t>algorithm</a:t>
            </a:r>
            <a:r>
              <a:rPr lang="en-US" altLang="zh-CN" dirty="0" smtClean="0">
                <a:latin typeface="Arial"/>
              </a:rPr>
              <a:t>,</a:t>
            </a:r>
            <a:r>
              <a:rPr lang="zh-CN" altLang="en-US" dirty="0" smtClean="0">
                <a:latin typeface="Arial"/>
              </a:rPr>
              <a:t> </a:t>
            </a:r>
            <a:r>
              <a:rPr lang="en-GB" altLang="zh-CN" dirty="0" smtClean="0">
                <a:latin typeface="Arial"/>
              </a:rPr>
              <a:t>keep</a:t>
            </a:r>
            <a:r>
              <a:rPr lang="zh-CN" altLang="en-US" dirty="0" smtClean="0">
                <a:latin typeface="Arial"/>
              </a:rPr>
              <a:t> </a:t>
            </a:r>
            <a:r>
              <a:rPr lang="en-GB" altLang="zh-CN" dirty="0" smtClean="0">
                <a:latin typeface="Arial"/>
              </a:rPr>
              <a:t>passing</a:t>
            </a:r>
            <a:r>
              <a:rPr lang="zh-CN" altLang="en-US" dirty="0" smtClean="0">
                <a:latin typeface="Arial"/>
              </a:rPr>
              <a:t> </a:t>
            </a:r>
            <a:r>
              <a:rPr lang="en-GB" altLang="zh-CN" dirty="0" smtClean="0">
                <a:latin typeface="Arial"/>
              </a:rPr>
              <a:t>messages</a:t>
            </a:r>
            <a:r>
              <a:rPr lang="en-US" altLang="zh-CN" dirty="0" smtClean="0">
                <a:latin typeface="Arial"/>
              </a:rPr>
              <a:t>,</a:t>
            </a:r>
            <a:r>
              <a:rPr lang="zh-CN" altLang="en-US" dirty="0" smtClean="0">
                <a:latin typeface="Arial"/>
              </a:rPr>
              <a:t> </a:t>
            </a:r>
            <a:r>
              <a:rPr lang="en-GB" altLang="zh-CN" dirty="0" smtClean="0">
                <a:latin typeface="Arial"/>
              </a:rPr>
              <a:t>until</a:t>
            </a:r>
            <a:r>
              <a:rPr lang="zh-CN" altLang="en-US" dirty="0" smtClean="0">
                <a:latin typeface="Arial"/>
              </a:rPr>
              <a:t> </a:t>
            </a:r>
            <a:r>
              <a:rPr lang="en-GB" altLang="zh-CN" dirty="0" smtClean="0">
                <a:latin typeface="Arial"/>
              </a:rPr>
              <a:t>a</a:t>
            </a:r>
            <a:r>
              <a:rPr lang="zh-CN" altLang="en-US" dirty="0" smtClean="0">
                <a:latin typeface="Arial"/>
              </a:rPr>
              <a:t> </a:t>
            </a:r>
            <a:r>
              <a:rPr lang="en-GB" altLang="zh-CN" dirty="0" smtClean="0">
                <a:latin typeface="Arial"/>
              </a:rPr>
              <a:t>stable</a:t>
            </a:r>
            <a:r>
              <a:rPr lang="zh-CN" altLang="en-US" dirty="0" smtClean="0">
                <a:latin typeface="Arial"/>
              </a:rPr>
              <a:t> </a:t>
            </a:r>
            <a:r>
              <a:rPr lang="en-GB" altLang="zh-CN" dirty="0" smtClean="0">
                <a:latin typeface="Arial"/>
              </a:rPr>
              <a:t>belief</a:t>
            </a:r>
            <a:r>
              <a:rPr lang="zh-CN" altLang="en-US" dirty="0" smtClean="0">
                <a:latin typeface="Arial"/>
              </a:rPr>
              <a:t> </a:t>
            </a:r>
            <a:r>
              <a:rPr lang="en-GB" altLang="zh-CN" dirty="0" smtClean="0">
                <a:latin typeface="Arial"/>
              </a:rPr>
              <a:t>state</a:t>
            </a:r>
            <a:r>
              <a:rPr lang="en-US" altLang="zh-CN" dirty="0" smtClean="0">
                <a:latin typeface="Arial"/>
              </a:rPr>
              <a:t>.</a:t>
            </a:r>
            <a:endParaRPr lang="en-US" dirty="0"/>
          </a:p>
          <a:p>
            <a:pPr marL="0" indent="0">
              <a:buSzPct val="45000"/>
              <a:buNone/>
            </a:pPr>
            <a:endParaRPr lang="en-US" dirty="0"/>
          </a:p>
          <a:p>
            <a:pPr marL="0" indent="0">
              <a:buSzPct val="4500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9390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Proposed </a:t>
            </a:r>
            <a:r>
              <a:rPr lang="en-US" sz="3600" dirty="0"/>
              <a:t>Approach (1</a:t>
            </a:r>
            <a:r>
              <a:rPr lang="en-US" sz="3600" dirty="0" smtClean="0"/>
              <a:t>) : </a:t>
            </a:r>
            <a:r>
              <a:rPr lang="en-US" sz="3600" dirty="0" smtClean="0"/>
              <a:t>Algorithm 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56357"/>
            <a:ext cx="7321669" cy="65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1. </a:t>
            </a:r>
            <a:r>
              <a:rPr lang="en-GB" dirty="0" smtClean="0"/>
              <a:t>L</a:t>
            </a:r>
            <a:r>
              <a:rPr lang="en-GB" dirty="0" smtClean="0"/>
              <a:t>oopy</a:t>
            </a:r>
            <a:r>
              <a:rPr lang="zh-CN" altLang="en-US" dirty="0" smtClean="0"/>
              <a:t> </a:t>
            </a:r>
            <a:r>
              <a:rPr lang="en-GB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GB" altLang="zh-CN" dirty="0" smtClean="0"/>
              <a:t>Propagation</a:t>
            </a:r>
            <a:r>
              <a:rPr lang="zh-CN" altLang="en-US" dirty="0" smtClean="0"/>
              <a:t> </a:t>
            </a:r>
            <a:r>
              <a:rPr lang="en-GB" baseline="30000" dirty="0" smtClean="0"/>
              <a:t>[1]</a:t>
            </a:r>
            <a:r>
              <a:rPr lang="en-GB" dirty="0" smtClean="0"/>
              <a:t> </a:t>
            </a:r>
            <a:endParaRPr lang="en-GB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9275" y="4537067"/>
            <a:ext cx="7637632" cy="2111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45000"/>
              <a:buNone/>
            </a:pPr>
            <a:r>
              <a:rPr lang="en-US" sz="1800" dirty="0" smtClean="0">
                <a:latin typeface="Arial"/>
              </a:rPr>
              <a:t>Peer-pressure: a final belief distribution by listening to neighbors.</a:t>
            </a:r>
            <a:r>
              <a:rPr lang="en-US" sz="1800" dirty="0" smtClean="0">
                <a:latin typeface="Arial"/>
              </a:rPr>
              <a:t> </a:t>
            </a:r>
            <a:r>
              <a:rPr lang="en-US" sz="1800" dirty="0" smtClean="0">
                <a:latin typeface="Arial"/>
              </a:rPr>
              <a:t>Exchange </a:t>
            </a:r>
            <a:r>
              <a:rPr lang="en-US" sz="1800" dirty="0">
                <a:latin typeface="Arial"/>
              </a:rPr>
              <a:t>messages: adjacent nodes, update beliefs, based on conditional probabilities, etc</a:t>
            </a:r>
            <a:r>
              <a:rPr lang="en-US" sz="1800" dirty="0" smtClean="0">
                <a:latin typeface="Arial"/>
              </a:rPr>
              <a:t>.</a:t>
            </a:r>
            <a:endParaRPr lang="en-US" sz="1800" dirty="0"/>
          </a:p>
          <a:p>
            <a:pPr marL="0" indent="0">
              <a:buSzPct val="45000"/>
              <a:buNone/>
            </a:pPr>
            <a:r>
              <a:rPr lang="en-US" sz="1800" dirty="0">
                <a:solidFill>
                  <a:srgbClr val="0000CC"/>
                </a:solidFill>
                <a:latin typeface="Arial"/>
              </a:rPr>
              <a:t>Every node sends a probability density to its neighbors, the message to neighbor depends on messages received from all the other neighbors.</a:t>
            </a:r>
            <a:endParaRPr lang="en-US" sz="1800" dirty="0"/>
          </a:p>
          <a:p>
            <a:pPr marL="0" indent="0">
              <a:buSzPct val="45000"/>
              <a:buNone/>
            </a:pPr>
            <a:endParaRPr lang="en-IE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41" t="9239" r="4647" b="5559"/>
          <a:stretch/>
        </p:blipFill>
        <p:spPr>
          <a:xfrm>
            <a:off x="2022068" y="1684211"/>
            <a:ext cx="4561982" cy="28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0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Proposed </a:t>
            </a:r>
            <a:r>
              <a:rPr lang="en-US" sz="3600" dirty="0"/>
              <a:t>Approach (1</a:t>
            </a:r>
            <a:r>
              <a:rPr lang="en-US" sz="3600" dirty="0" smtClean="0"/>
              <a:t>) : </a:t>
            </a:r>
            <a:r>
              <a:rPr lang="en-US" sz="3600" dirty="0" smtClean="0"/>
              <a:t>Algorithm 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16634"/>
            <a:ext cx="7321669" cy="6529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en-GB" dirty="0" smtClean="0"/>
              <a:t>. </a:t>
            </a:r>
            <a:r>
              <a:rPr lang="en-GB" dirty="0" smtClean="0"/>
              <a:t>L-</a:t>
            </a:r>
            <a:r>
              <a:rPr lang="en-GB" dirty="0" smtClean="0"/>
              <a:t>BP </a:t>
            </a:r>
            <a:r>
              <a:rPr lang="en-GB" dirty="0" smtClean="0"/>
              <a:t>on Bayesian </a:t>
            </a:r>
            <a:r>
              <a:rPr lang="en-GB" dirty="0" smtClean="0"/>
              <a:t>Networks </a:t>
            </a:r>
            <a:r>
              <a:rPr lang="en-GB" baseline="30000" dirty="0" smtClean="0"/>
              <a:t>[2]</a:t>
            </a:r>
            <a:r>
              <a:rPr lang="en-GB" dirty="0" smtClean="0"/>
              <a:t>. 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8" y="2132915"/>
            <a:ext cx="3699940" cy="23671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9275" y="5331729"/>
            <a:ext cx="7321669" cy="138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Wingdings 2" pitchFamily="18" charset="2"/>
              <a:buNone/>
            </a:pPr>
            <a:r>
              <a:rPr lang="en-GB" sz="1800" b="1" dirty="0" smtClean="0"/>
              <a:t>Prior </a:t>
            </a:r>
            <a:r>
              <a:rPr lang="en-GB" sz="1800" b="1" dirty="0" smtClean="0"/>
              <a:t>Probability of R,S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800" b="1" dirty="0"/>
              <a:t>B</a:t>
            </a:r>
            <a:r>
              <a:rPr lang="en-GB" sz="1800" b="1" dirty="0" smtClean="0"/>
              <a:t>oundary </a:t>
            </a:r>
            <a:r>
              <a:rPr lang="en-GB" sz="1800" b="1" dirty="0"/>
              <a:t>conditions P(W|R) and P(H|R,S</a:t>
            </a:r>
            <a:r>
              <a:rPr lang="en-GB" sz="1800" b="1" dirty="0" smtClean="0"/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Belief (Probability of each state) of W/H </a:t>
            </a:r>
            <a:r>
              <a:rPr lang="en-GB" sz="1800" b="1" dirty="0" smtClean="0">
                <a:solidFill>
                  <a:srgbClr val="FF0000"/>
                </a:solidFill>
              </a:rPr>
              <a:t>?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GB" sz="1800" b="1" dirty="0" smtClean="0">
                <a:solidFill>
                  <a:srgbClr val="FF0000"/>
                </a:solidFill>
              </a:rPr>
              <a:t> </a:t>
            </a:r>
            <a:endParaRPr lang="en-GB" sz="18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Shape 13"/>
          <p:cNvSpPr txBox="1"/>
          <p:nvPr/>
        </p:nvSpPr>
        <p:spPr>
          <a:xfrm>
            <a:off x="1404031" y="4665288"/>
            <a:ext cx="4464912" cy="1110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1600" dirty="0" smtClean="0">
                <a:latin typeface="Arial"/>
              </a:rPr>
              <a:t>Bayesian</a:t>
            </a:r>
            <a:r>
              <a:rPr lang="zh-CN" altLang="en-US" sz="1600" dirty="0" smtClean="0">
                <a:latin typeface="Arial"/>
              </a:rPr>
              <a:t> </a:t>
            </a:r>
            <a:r>
              <a:rPr lang="en-GB" altLang="zh-CN" sz="1600" dirty="0" smtClean="0">
                <a:latin typeface="Arial"/>
              </a:rPr>
              <a:t>Network</a:t>
            </a:r>
            <a:r>
              <a:rPr lang="en-US" altLang="zh-CN" sz="1600" dirty="0" smtClean="0">
                <a:latin typeface="Arial"/>
              </a:rPr>
              <a:t>:</a:t>
            </a:r>
            <a:r>
              <a:rPr lang="zh-CN" altLang="en-US" sz="1600" dirty="0" smtClean="0">
                <a:latin typeface="Arial"/>
              </a:rPr>
              <a:t> </a:t>
            </a:r>
            <a:r>
              <a:rPr lang="en-GB" altLang="zh-CN" sz="1600" dirty="0" smtClean="0">
                <a:latin typeface="Arial"/>
              </a:rPr>
              <a:t>a</a:t>
            </a:r>
            <a:r>
              <a:rPr lang="zh-CN" altLang="en-US" sz="1600" dirty="0" smtClean="0">
                <a:latin typeface="Arial"/>
              </a:rPr>
              <a:t> </a:t>
            </a:r>
            <a:r>
              <a:rPr lang="en-GB" altLang="zh-CN" sz="1600" dirty="0" smtClean="0">
                <a:latin typeface="Arial"/>
              </a:rPr>
              <a:t>direct</a:t>
            </a:r>
            <a:r>
              <a:rPr lang="zh-CN" altLang="en-US" sz="1600" dirty="0" smtClean="0">
                <a:latin typeface="Arial"/>
              </a:rPr>
              <a:t> </a:t>
            </a:r>
            <a:r>
              <a:rPr lang="en-GB" altLang="zh-CN" sz="1600" dirty="0" smtClean="0">
                <a:latin typeface="Arial"/>
              </a:rPr>
              <a:t>graph</a:t>
            </a:r>
            <a:r>
              <a:rPr lang="en-US" altLang="zh-CN" sz="1600" dirty="0" smtClean="0">
                <a:latin typeface="Arial"/>
              </a:rPr>
              <a:t>.</a:t>
            </a:r>
            <a:endParaRPr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845364" y="2003690"/>
            <a:ext cx="3995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We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use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L</a:t>
            </a:r>
            <a:r>
              <a:rPr lang="en-US" altLang="zh-CN" sz="2400" dirty="0" smtClean="0">
                <a:solidFill>
                  <a:srgbClr val="000000"/>
                </a:solidFill>
              </a:rPr>
              <a:t>-BP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on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the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inference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of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unknown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nodes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in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Bayesian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Network</a:t>
            </a:r>
            <a:r>
              <a:rPr lang="en-US" altLang="zh-CN" sz="2400" dirty="0" smtClean="0">
                <a:solidFill>
                  <a:srgbClr val="000000"/>
                </a:solidFill>
              </a:rPr>
              <a:t>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example </a:t>
            </a:r>
            <a:r>
              <a:rPr lang="en-GB" altLang="zh-CN" sz="2400" baseline="30000" dirty="0" smtClean="0">
                <a:solidFill>
                  <a:srgbClr val="000000"/>
                </a:solidFill>
              </a:rPr>
              <a:t>[3]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is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shown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in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the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graph</a:t>
            </a:r>
            <a:r>
              <a:rPr lang="en-US" altLang="zh-CN" sz="2400" dirty="0" smtClean="0">
                <a:solidFill>
                  <a:srgbClr val="000000"/>
                </a:solidFill>
              </a:rPr>
              <a:t>: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</a:rPr>
              <a:t>assume node R and S are known, and the relations of R and W, R and S, R and H.</a:t>
            </a:r>
          </a:p>
          <a:p>
            <a:r>
              <a:rPr lang="en-GB" sz="2400" dirty="0" smtClean="0">
                <a:solidFill>
                  <a:srgbClr val="000000"/>
                </a:solidFill>
              </a:rPr>
              <a:t>Use L-BP to find out the state of W and H.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857" y="384664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7434" y="3826438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3703" y="2434826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√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9084" y="300401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√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14" y="300873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√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1660" y="307529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√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99483" y="2434826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√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82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807"/>
            <a:ext cx="8042276" cy="1336956"/>
          </a:xfrm>
        </p:spPr>
        <p:txBody>
          <a:bodyPr>
            <a:normAutofit/>
          </a:bodyPr>
          <a:lstStyle/>
          <a:p>
            <a:r>
              <a:rPr lang="en-US" sz="3600" dirty="0"/>
              <a:t>Proposed </a:t>
            </a:r>
            <a:r>
              <a:rPr lang="en-US" sz="3600" dirty="0" smtClean="0"/>
              <a:t>Approach </a:t>
            </a:r>
            <a:r>
              <a:rPr lang="en-US" sz="3600" dirty="0"/>
              <a:t>(2</a:t>
            </a:r>
            <a:r>
              <a:rPr lang="en-US" sz="3600" dirty="0" smtClean="0"/>
              <a:t>) : </a:t>
            </a:r>
            <a:r>
              <a:rPr lang="en-US" sz="3600" dirty="0" smtClean="0"/>
              <a:t>Model Building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500"/>
            <a:ext cx="8229600" cy="4525963"/>
          </a:xfrm>
        </p:spPr>
        <p:txBody>
          <a:bodyPr/>
          <a:lstStyle/>
          <a:p>
            <a:r>
              <a:rPr lang="en-US" dirty="0" smtClean="0"/>
              <a:t>Time-series Movement Data Plot.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339526" y="2010404"/>
            <a:ext cx="5966977" cy="3618822"/>
          </a:xfrm>
          <a:custGeom>
            <a:avLst/>
            <a:gdLst>
              <a:gd name="connsiteX0" fmla="*/ 0 w 5966977"/>
              <a:gd name="connsiteY0" fmla="*/ 2053005 h 3618822"/>
              <a:gd name="connsiteX1" fmla="*/ 434911 w 5966977"/>
              <a:gd name="connsiteY1" fmla="*/ 2105190 h 3618822"/>
              <a:gd name="connsiteX2" fmla="*/ 887218 w 5966977"/>
              <a:gd name="connsiteY2" fmla="*/ 3531584 h 3618822"/>
              <a:gd name="connsiteX3" fmla="*/ 1791833 w 5966977"/>
              <a:gd name="connsiteY3" fmla="*/ 104759 h 3618822"/>
              <a:gd name="connsiteX4" fmla="*/ 2470294 w 5966977"/>
              <a:gd name="connsiteY4" fmla="*/ 2070400 h 3618822"/>
              <a:gd name="connsiteX5" fmla="*/ 3374908 w 5966977"/>
              <a:gd name="connsiteY5" fmla="*/ 2139980 h 3618822"/>
              <a:gd name="connsiteX6" fmla="*/ 3601062 w 5966977"/>
              <a:gd name="connsiteY6" fmla="*/ 2139980 h 3618822"/>
              <a:gd name="connsiteX7" fmla="*/ 4088162 w 5966977"/>
              <a:gd name="connsiteY7" fmla="*/ 3566374 h 3618822"/>
              <a:gd name="connsiteX8" fmla="*/ 4905794 w 5966977"/>
              <a:gd name="connsiteY8" fmla="*/ 17783 h 3618822"/>
              <a:gd name="connsiteX9" fmla="*/ 5410291 w 5966977"/>
              <a:gd name="connsiteY9" fmla="*/ 2192165 h 3618822"/>
              <a:gd name="connsiteX10" fmla="*/ 5966977 w 5966977"/>
              <a:gd name="connsiteY10" fmla="*/ 2122585 h 361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66977" h="3618822">
                <a:moveTo>
                  <a:pt x="0" y="2053005"/>
                </a:moveTo>
                <a:cubicBezTo>
                  <a:pt x="143520" y="1955882"/>
                  <a:pt x="287041" y="1858760"/>
                  <a:pt x="434911" y="2105190"/>
                </a:cubicBezTo>
                <a:cubicBezTo>
                  <a:pt x="582781" y="2351620"/>
                  <a:pt x="661064" y="3864989"/>
                  <a:pt x="887218" y="3531584"/>
                </a:cubicBezTo>
                <a:cubicBezTo>
                  <a:pt x="1113372" y="3198179"/>
                  <a:pt x="1527987" y="348290"/>
                  <a:pt x="1791833" y="104759"/>
                </a:cubicBezTo>
                <a:cubicBezTo>
                  <a:pt x="2055679" y="-138772"/>
                  <a:pt x="2206448" y="1731196"/>
                  <a:pt x="2470294" y="2070400"/>
                </a:cubicBezTo>
                <a:cubicBezTo>
                  <a:pt x="2734140" y="2409604"/>
                  <a:pt x="3186447" y="2128383"/>
                  <a:pt x="3374908" y="2139980"/>
                </a:cubicBezTo>
                <a:cubicBezTo>
                  <a:pt x="3563369" y="2151577"/>
                  <a:pt x="3482186" y="1902248"/>
                  <a:pt x="3601062" y="2139980"/>
                </a:cubicBezTo>
                <a:cubicBezTo>
                  <a:pt x="3719938" y="2377712"/>
                  <a:pt x="3870707" y="3920073"/>
                  <a:pt x="4088162" y="3566374"/>
                </a:cubicBezTo>
                <a:cubicBezTo>
                  <a:pt x="4305617" y="3212675"/>
                  <a:pt x="4685439" y="246818"/>
                  <a:pt x="4905794" y="17783"/>
                </a:cubicBezTo>
                <a:cubicBezTo>
                  <a:pt x="5126149" y="-211252"/>
                  <a:pt x="5233427" y="1841365"/>
                  <a:pt x="5410291" y="2192165"/>
                </a:cubicBezTo>
                <a:cubicBezTo>
                  <a:pt x="5587155" y="2542965"/>
                  <a:pt x="5772717" y="2125484"/>
                  <a:pt x="5966977" y="2122585"/>
                </a:cubicBezTo>
              </a:path>
            </a:pathLst>
          </a:cu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9526" y="4069179"/>
            <a:ext cx="63323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39526" y="1863991"/>
            <a:ext cx="0" cy="4105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162" y="2045194"/>
            <a:ext cx="10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67187" y="4337186"/>
            <a:ext cx="73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36417" y="2057769"/>
            <a:ext cx="869822" cy="3584032"/>
          </a:xfrm>
          <a:prstGeom prst="rect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1613" y="5791289"/>
            <a:ext cx="84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F8DE2"/>
                </a:solidFill>
              </a:rPr>
              <a:t>Silence</a:t>
            </a:r>
            <a:endParaRPr lang="en-US" dirty="0">
              <a:solidFill>
                <a:srgbClr val="3F8DE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4087" y="2045194"/>
            <a:ext cx="1894902" cy="3618822"/>
          </a:xfrm>
          <a:prstGeom prst="rect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17086" y="5803453"/>
            <a:ext cx="130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35475" y="2045194"/>
            <a:ext cx="869822" cy="3584032"/>
          </a:xfrm>
          <a:prstGeom prst="rect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94342" y="5796337"/>
            <a:ext cx="130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4342" y="6197935"/>
            <a:ext cx="618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Contains </a:t>
            </a:r>
            <a:r>
              <a:rPr lang="en-US" b="1" dirty="0" smtClean="0">
                <a:solidFill>
                  <a:srgbClr val="FF0000"/>
                </a:solidFill>
              </a:rPr>
              <a:t>two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types of movement and </a:t>
            </a:r>
            <a:r>
              <a:rPr lang="en-US" b="1" dirty="0" smtClean="0">
                <a:solidFill>
                  <a:srgbClr val="3F8DE2"/>
                </a:solidFill>
              </a:rPr>
              <a:t>one</a:t>
            </a:r>
            <a:r>
              <a:rPr lang="en-US" b="1" dirty="0" smtClean="0">
                <a:solidFill>
                  <a:srgbClr val="000000"/>
                </a:solidFill>
              </a:rPr>
              <a:t> type of silence.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46188"/>
            <a:ext cx="8042276" cy="99834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Proposed Approach (2) : Model Building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Building.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ustomShape 2"/>
          <p:cNvSpPr/>
          <p:nvPr/>
        </p:nvSpPr>
        <p:spPr>
          <a:xfrm>
            <a:off x="5466590" y="1870558"/>
            <a:ext cx="1441441" cy="1441441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6" name="CustomShape 3"/>
          <p:cNvSpPr/>
          <p:nvPr/>
        </p:nvSpPr>
        <p:spPr>
          <a:xfrm>
            <a:off x="3781222" y="4530529"/>
            <a:ext cx="1404056" cy="1404056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7" name="CustomShape 4"/>
          <p:cNvSpPr/>
          <p:nvPr/>
        </p:nvSpPr>
        <p:spPr>
          <a:xfrm>
            <a:off x="7575098" y="4547689"/>
            <a:ext cx="1273861" cy="1273861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cxnSp>
        <p:nvCxnSpPr>
          <p:cNvPr id="8" name="Line 5"/>
          <p:cNvCxnSpPr>
            <a:stCxn id="5" idx="3"/>
            <a:endCxn id="6" idx="0"/>
          </p:cNvCxnSpPr>
          <p:nvPr/>
        </p:nvCxnSpPr>
        <p:spPr>
          <a:xfrm flipH="1">
            <a:off x="4483250" y="3100905"/>
            <a:ext cx="1194434" cy="142962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9" name="Line 6"/>
          <p:cNvCxnSpPr>
            <a:stCxn id="5" idx="5"/>
            <a:endCxn id="7" idx="1"/>
          </p:cNvCxnSpPr>
          <p:nvPr/>
        </p:nvCxnSpPr>
        <p:spPr>
          <a:xfrm>
            <a:off x="6696937" y="3100905"/>
            <a:ext cx="1064714" cy="1633337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10" name="Freeform 7"/>
          <p:cNvSpPr/>
          <p:nvPr/>
        </p:nvSpPr>
        <p:spPr>
          <a:xfrm rot="294289">
            <a:off x="5185278" y="5220000"/>
            <a:ext cx="2376360" cy="216360"/>
          </a:xfrm>
          <a:custGeom>
            <a:avLst/>
            <a:gdLst/>
            <a:ahLst/>
            <a:cxnLst/>
            <a:rect l="0" t="0" r="r" b="b"/>
            <a:pathLst>
              <a:path w="6601" h="601">
                <a:moveTo>
                  <a:pt x="0" y="600"/>
                </a:moveTo>
                <a:cubicBezTo>
                  <a:pt x="2200" y="400"/>
                  <a:pt x="4400" y="200"/>
                  <a:pt x="6600" y="0"/>
                </a:cubicBezTo>
              </a:path>
            </a:pathLst>
          </a:custGeom>
          <a:ln>
            <a:solidFill>
              <a:srgbClr val="000000"/>
            </a:solidFill>
            <a:headEnd type="triangle" w="med" len="med"/>
            <a:tailEnd type="triangle" w="med" len="med"/>
          </a:ln>
        </p:spPr>
      </p:sp>
      <p:sp>
        <p:nvSpPr>
          <p:cNvPr id="11" name="Line 9"/>
          <p:cNvSpPr/>
          <p:nvPr/>
        </p:nvSpPr>
        <p:spPr>
          <a:xfrm flipV="1">
            <a:off x="4149218" y="5400360"/>
            <a:ext cx="540000" cy="3600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</p:sp>
      <p:sp>
        <p:nvSpPr>
          <p:cNvPr id="12" name="Freeform 10"/>
          <p:cNvSpPr/>
          <p:nvPr/>
        </p:nvSpPr>
        <p:spPr>
          <a:xfrm>
            <a:off x="7803558" y="4032856"/>
            <a:ext cx="446266" cy="1226744"/>
          </a:xfrm>
          <a:custGeom>
            <a:avLst/>
            <a:gdLst/>
            <a:ahLst/>
            <a:cxnLst/>
            <a:rect l="0" t="0" r="r" b="b"/>
            <a:pathLst>
              <a:path w="1601" h="4401">
                <a:moveTo>
                  <a:pt x="0" y="4400"/>
                </a:moveTo>
                <a:cubicBezTo>
                  <a:pt x="1200" y="0"/>
                  <a:pt x="1600" y="4200"/>
                  <a:pt x="1600" y="4200"/>
                </a:cubicBezTo>
              </a:path>
            </a:pathLst>
          </a:custGeom>
          <a:ln w="72000">
            <a:solidFill>
              <a:srgbClr val="000000"/>
            </a:solidFill>
            <a:round/>
          </a:ln>
        </p:spPr>
      </p:sp>
      <p:sp>
        <p:nvSpPr>
          <p:cNvPr id="13" name="Freeform 11"/>
          <p:cNvSpPr/>
          <p:nvPr/>
        </p:nvSpPr>
        <p:spPr>
          <a:xfrm>
            <a:off x="8249824" y="5036506"/>
            <a:ext cx="537970" cy="1442160"/>
          </a:xfrm>
          <a:custGeom>
            <a:avLst/>
            <a:gdLst/>
            <a:ahLst/>
            <a:cxnLst/>
            <a:rect l="0" t="0" r="r" b="b"/>
            <a:pathLst>
              <a:path w="1610" h="4316">
                <a:moveTo>
                  <a:pt x="1609" y="0"/>
                </a:moveTo>
                <a:cubicBezTo>
                  <a:pt x="131" y="4315"/>
                  <a:pt x="0" y="98"/>
                  <a:pt x="0" y="98"/>
                </a:cubicBezTo>
              </a:path>
            </a:pathLst>
          </a:custGeom>
          <a:ln w="72000">
            <a:solidFill>
              <a:srgbClr val="000000"/>
            </a:solidFill>
            <a:round/>
          </a:ln>
        </p:spPr>
      </p:sp>
      <p:sp>
        <p:nvSpPr>
          <p:cNvPr id="15" name="TextShape 13"/>
          <p:cNvSpPr txBox="1"/>
          <p:nvPr/>
        </p:nvSpPr>
        <p:spPr>
          <a:xfrm>
            <a:off x="7885638" y="5945769"/>
            <a:ext cx="1101800" cy="770703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2400" dirty="0" smtClean="0">
                <a:latin typeface="Arial"/>
              </a:rPr>
              <a:t>Node 1</a:t>
            </a:r>
            <a:endParaRPr sz="1400" dirty="0"/>
          </a:p>
        </p:txBody>
      </p:sp>
      <p:sp>
        <p:nvSpPr>
          <p:cNvPr id="17" name="Freeform 8"/>
          <p:cNvSpPr/>
          <p:nvPr/>
        </p:nvSpPr>
        <p:spPr>
          <a:xfrm>
            <a:off x="5806231" y="926698"/>
            <a:ext cx="792360" cy="2097661"/>
          </a:xfrm>
          <a:custGeom>
            <a:avLst/>
            <a:gdLst/>
            <a:ahLst/>
            <a:cxnLst/>
            <a:rect l="0" t="0" r="r" b="b"/>
            <a:pathLst>
              <a:path w="2201" h="7051">
                <a:moveTo>
                  <a:pt x="0" y="7050"/>
                </a:moveTo>
                <a:cubicBezTo>
                  <a:pt x="1257" y="0"/>
                  <a:pt x="2200" y="7050"/>
                  <a:pt x="2200" y="7050"/>
                </a:cubicBezTo>
              </a:path>
            </a:pathLst>
          </a:custGeom>
          <a:ln w="72000">
            <a:solidFill>
              <a:srgbClr val="000000"/>
            </a:solidFill>
            <a:round/>
          </a:ln>
        </p:spPr>
      </p:sp>
      <p:sp>
        <p:nvSpPr>
          <p:cNvPr id="19" name="TextBox 18"/>
          <p:cNvSpPr txBox="1"/>
          <p:nvPr/>
        </p:nvSpPr>
        <p:spPr>
          <a:xfrm>
            <a:off x="517646" y="2450632"/>
            <a:ext cx="3414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 the series, the three states (silence and two types of movements) are always appear one by one, which means they have the relationship of transaction. 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So we built the model in the right.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5806231" y="3311374"/>
            <a:ext cx="1101800" cy="770703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2400" dirty="0" smtClean="0">
                <a:latin typeface="Arial"/>
              </a:rPr>
              <a:t>Node 0</a:t>
            </a:r>
            <a:endParaRPr sz="1400" dirty="0"/>
          </a:p>
        </p:txBody>
      </p:sp>
      <p:sp>
        <p:nvSpPr>
          <p:cNvPr id="21" name="TextShape 13"/>
          <p:cNvSpPr txBox="1"/>
          <p:nvPr/>
        </p:nvSpPr>
        <p:spPr>
          <a:xfrm>
            <a:off x="3932350" y="5990719"/>
            <a:ext cx="1101800" cy="770703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2400" dirty="0" smtClean="0">
                <a:latin typeface="Arial"/>
              </a:rPr>
              <a:t>Node -1</a:t>
            </a:r>
            <a:endParaRPr sz="1400" dirty="0"/>
          </a:p>
        </p:txBody>
      </p:sp>
      <p:sp>
        <p:nvSpPr>
          <p:cNvPr id="22" name="TextShape 13"/>
          <p:cNvSpPr txBox="1"/>
          <p:nvPr/>
        </p:nvSpPr>
        <p:spPr>
          <a:xfrm>
            <a:off x="5577560" y="6304927"/>
            <a:ext cx="2520000" cy="1110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2000" dirty="0" smtClean="0">
                <a:latin typeface="Arial"/>
              </a:rPr>
              <a:t>Model</a:t>
            </a:r>
            <a:r>
              <a:rPr lang="zh-CN" altLang="en-US" sz="2000" dirty="0" smtClean="0">
                <a:latin typeface="Arial"/>
              </a:rPr>
              <a:t> </a:t>
            </a:r>
            <a:r>
              <a:rPr lang="en-GB" altLang="zh-CN" sz="2000" dirty="0" smtClean="0">
                <a:latin typeface="Arial"/>
              </a:rPr>
              <a:t>Built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2531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 : 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50" y="1959120"/>
            <a:ext cx="4861016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Training </a:t>
            </a:r>
            <a:r>
              <a:rPr lang="en-US" sz="2800" dirty="0" smtClean="0"/>
              <a:t>Data</a:t>
            </a:r>
            <a:r>
              <a:rPr lang="en-US" sz="2800" baseline="30000" dirty="0" smtClean="0"/>
              <a:t>[3]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pPr marL="336550" lvl="1" indent="0">
              <a:buNone/>
            </a:pPr>
            <a:r>
              <a:rPr lang="en-US" sz="2400" dirty="0" smtClean="0"/>
              <a:t>A number of healthy </a:t>
            </a:r>
            <a:r>
              <a:rPr lang="en-US" sz="2400" dirty="0"/>
              <a:t>volunteers were selected to participate in the experiment</a:t>
            </a:r>
            <a:r>
              <a:rPr lang="en-US" sz="2400" dirty="0" smtClean="0"/>
              <a:t>. Sensor units </a:t>
            </a:r>
            <a:r>
              <a:rPr lang="en-US" sz="2400" dirty="0"/>
              <a:t>have been used to this experiment of recognizing movements</a:t>
            </a:r>
            <a:r>
              <a:rPr lang="en-US" sz="2400" dirty="0" smtClean="0"/>
              <a:t>. 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" r="67797" b="12784"/>
          <a:stretch/>
        </p:blipFill>
        <p:spPr bwMode="auto">
          <a:xfrm>
            <a:off x="5410291" y="1600201"/>
            <a:ext cx="3420939" cy="445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Shape 13"/>
          <p:cNvSpPr txBox="1"/>
          <p:nvPr/>
        </p:nvSpPr>
        <p:spPr>
          <a:xfrm>
            <a:off x="6311230" y="6302520"/>
            <a:ext cx="2520000" cy="1110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dirty="0" smtClean="0">
                <a:latin typeface="Arial"/>
              </a:rPr>
              <a:t>Training Data </a:t>
            </a:r>
            <a:r>
              <a:rPr lang="en-IE" dirty="0" smtClean="0">
                <a:latin typeface="Arial"/>
              </a:rPr>
              <a:t>Plot (part)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87689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 :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38" y="1761150"/>
            <a:ext cx="8311491" cy="3490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pre-processing.</a:t>
            </a:r>
          </a:p>
          <a:p>
            <a:r>
              <a:rPr lang="en-US" sz="2800" dirty="0" smtClean="0"/>
              <a:t>Maximum Likelihood Estimation (still uncertain) : calculate prior probabilities and CPT of some nodes.</a:t>
            </a:r>
          </a:p>
          <a:p>
            <a:r>
              <a:rPr lang="en-US" sz="2800" dirty="0" smtClean="0"/>
              <a:t>Loopy BP: </a:t>
            </a:r>
            <a:r>
              <a:rPr lang="en-US" sz="2800" dirty="0" smtClean="0"/>
              <a:t> </a:t>
            </a:r>
            <a:r>
              <a:rPr lang="en-US" sz="2800" dirty="0" smtClean="0"/>
              <a:t>calculate the Belief, make predictions, get the predicted movement recognition series.</a:t>
            </a:r>
          </a:p>
          <a:p>
            <a:r>
              <a:rPr lang="en-US" sz="2800" dirty="0" smtClean="0"/>
              <a:t>Accuracy checking: manually check the recognition rate of human movements.  </a:t>
            </a:r>
            <a:endParaRPr lang="en-US" sz="2800" dirty="0" smtClean="0"/>
          </a:p>
          <a:p>
            <a:endParaRPr lang="en-US" sz="2800" dirty="0" smtClean="0"/>
          </a:p>
          <a:p>
            <a:pPr marL="33655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671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613</Words>
  <Application>Microsoft Macintosh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 Movement Recognition Method using Loopy Belief Propagation  on Swift</vt:lpstr>
      <vt:lpstr>Motivations</vt:lpstr>
      <vt:lpstr>Proposed Approach (1) : Algorithm Introduction</vt:lpstr>
      <vt:lpstr>Proposed Approach (1) : Algorithm Introduction</vt:lpstr>
      <vt:lpstr>Proposed Approach (1) : Algorithm Introduction</vt:lpstr>
      <vt:lpstr>Proposed Approach (2) : Model Building</vt:lpstr>
      <vt:lpstr>Proposed Approach (2) : Model Building</vt:lpstr>
      <vt:lpstr>Evaluation (1) : Training Data</vt:lpstr>
      <vt:lpstr>Evaluation (2) : Plan</vt:lpstr>
      <vt:lpstr>References</vt:lpstr>
      <vt:lpstr>Thanks!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Loopy Belief Propagation on Swift</dc:title>
  <dc:creator>Irene Li</dc:creator>
  <cp:lastModifiedBy>Irene Li</cp:lastModifiedBy>
  <cp:revision>51</cp:revision>
  <dcterms:created xsi:type="dcterms:W3CDTF">2015-10-07T21:34:38Z</dcterms:created>
  <dcterms:modified xsi:type="dcterms:W3CDTF">2015-10-13T15:59:49Z</dcterms:modified>
</cp:coreProperties>
</file>