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AE547A-5974-469D-80D9-744D075BC97F}">
  <a:tblStyle styleId="{0AAE547A-5974-469D-80D9-744D075BC9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c0474a9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7c0474a9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c0474a9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7c0474a9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7c0474a9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7c0474a9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7c0474a9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7c0474a9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7c0474a9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7c0474a9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c0474a9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7c0474a9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c7047a9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6c7047a9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6c7047a9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6c7047a9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6c7047a9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6c7047a9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7c0474a9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7c0474a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highlight>
                  <a:srgbClr val="F2F2F2"/>
                </a:highlight>
              </a:rPr>
              <a:t>under pure drift, we expect LD to have no relationship to differences in allele frequencies between populations</a:t>
            </a:r>
            <a:endParaRPr sz="6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7c0474a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7c0474a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7c0474a9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7c0474a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c0474a9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7c0474a9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7c0474a9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7c0474a9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0" y="156260"/>
            <a:ext cx="9144003" cy="498723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34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 Baldness 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072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Kyungjin Cho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Heritability Enrichment Plot - Most Important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178650" y="2523025"/>
            <a:ext cx="4393500" cy="21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T-helper 17 Cells / General T cells: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Plays role in pathogenesis of            </a:t>
            </a:r>
            <a:r>
              <a:rPr b="1" lang="en"/>
              <a:t>autoimmune disease</a:t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en" sz="1350">
                <a:solidFill>
                  <a:srgbClr val="183E52"/>
                </a:solidFill>
                <a:highlight>
                  <a:srgbClr val="FFFFFF"/>
                </a:highlight>
              </a:rPr>
              <a:t>Most </a:t>
            </a:r>
            <a:r>
              <a:rPr b="1" lang="en" sz="1350">
                <a:solidFill>
                  <a:srgbClr val="183E52"/>
                </a:solidFill>
                <a:highlight>
                  <a:srgbClr val="FFFFFF"/>
                </a:highlight>
              </a:rPr>
              <a:t>autoimmune diseases</a:t>
            </a:r>
            <a:r>
              <a:rPr lang="en" sz="1350">
                <a:solidFill>
                  <a:srgbClr val="183E52"/>
                </a:solidFill>
                <a:highlight>
                  <a:srgbClr val="FFFFFF"/>
                </a:highlight>
              </a:rPr>
              <a:t> can be particularly associated with </a:t>
            </a:r>
            <a:r>
              <a:rPr b="1" lang="en" sz="1350">
                <a:solidFill>
                  <a:srgbClr val="183E52"/>
                </a:solidFill>
                <a:highlight>
                  <a:srgbClr val="FFFFFF"/>
                </a:highlight>
              </a:rPr>
              <a:t>hair loss</a:t>
            </a:r>
            <a:r>
              <a:rPr lang="en" sz="1350">
                <a:solidFill>
                  <a:srgbClr val="183E52"/>
                </a:solidFill>
                <a:highlight>
                  <a:srgbClr val="FFFFFF"/>
                </a:highlight>
              </a:rPr>
              <a:t> such as, alopecia, lupus, Hashimoto’s, psoriasis, and Crohn’s Disease/ulcerative colitis.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4834"/>
          <a:stretch/>
        </p:blipFill>
        <p:spPr>
          <a:xfrm>
            <a:off x="4530202" y="1152475"/>
            <a:ext cx="4613796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b="0" l="0" r="9990" t="0"/>
          <a:stretch/>
        </p:blipFill>
        <p:spPr>
          <a:xfrm>
            <a:off x="311700" y="1162850"/>
            <a:ext cx="3125451" cy="111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2"/>
          <p:cNvCxnSpPr/>
          <p:nvPr/>
        </p:nvCxnSpPr>
        <p:spPr>
          <a:xfrm flipH="1">
            <a:off x="3437225" y="1551525"/>
            <a:ext cx="1170300" cy="13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2"/>
          <p:cNvSpPr/>
          <p:nvPr/>
        </p:nvSpPr>
        <p:spPr>
          <a:xfrm>
            <a:off x="233613" y="1531740"/>
            <a:ext cx="3206400" cy="290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350" y="1076275"/>
            <a:ext cx="2601850" cy="1300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Heritability Enrichment Plot - 2nd Most Important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178650" y="2523025"/>
            <a:ext cx="4393500" cy="21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Pancreatic Cells</a:t>
            </a:r>
            <a:r>
              <a:rPr lang="en"/>
              <a:t>: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Plays role in </a:t>
            </a:r>
            <a:r>
              <a:rPr lang="en">
                <a:solidFill>
                  <a:srgbClr val="666666"/>
                </a:solidFill>
              </a:rPr>
              <a:t>p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roducing and transporting chemicals that exits the body through the digestive system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Lot of diseases, cancers or disorders of pancrea causes hair loss as a side effect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4">
            <a:alphaModFix/>
          </a:blip>
          <a:srcRect b="0" l="0" r="0" t="4834"/>
          <a:stretch/>
        </p:blipFill>
        <p:spPr>
          <a:xfrm>
            <a:off x="4530202" y="1152475"/>
            <a:ext cx="4613796" cy="341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3"/>
          <p:cNvCxnSpPr/>
          <p:nvPr/>
        </p:nvCxnSpPr>
        <p:spPr>
          <a:xfrm rot="10800000">
            <a:off x="3449800" y="1427038"/>
            <a:ext cx="1759500" cy="220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3"/>
          <p:cNvSpPr/>
          <p:nvPr/>
        </p:nvSpPr>
        <p:spPr>
          <a:xfrm>
            <a:off x="1177619" y="1323925"/>
            <a:ext cx="1708200" cy="290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Different Other GWAS</a:t>
            </a:r>
            <a:endParaRPr/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473625" y="1100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{0AAE547A-5974-469D-80D9-744D075BC97F}</a:tableStyleId>
              </a:tblPr>
              <a:tblGrid>
                <a:gridCol w="4145675"/>
                <a:gridCol w="4145675"/>
              </a:tblGrid>
              <a:tr h="44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GWAS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Reasons of Interest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91050"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Char char="❏"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Cannabis Use Disorder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M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isuse of drugs can cause a lot of side effects to our body!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050"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Char char="❏"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Smoking Initiation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Smoking is always considered unhealthy 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050"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Char char="❏"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Daytime Napping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Napping might relieve the stress 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650"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Char char="❏"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Loneliness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Loneliness lead to mental health problem and might be correlated with hair loss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650"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Char char="❏"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Household Income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Higher income people are likely to consume better quality of foods 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Genetic Correlation</a:t>
            </a:r>
            <a:endParaRPr/>
          </a:p>
        </p:txBody>
      </p:sp>
      <p:sp>
        <p:nvSpPr>
          <p:cNvPr id="156" name="Google Shape;156;p25"/>
          <p:cNvSpPr txBox="1"/>
          <p:nvPr>
            <p:ph idx="2" type="body"/>
          </p:nvPr>
        </p:nvSpPr>
        <p:spPr>
          <a:xfrm>
            <a:off x="712700" y="2571750"/>
            <a:ext cx="5500800" cy="21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All other five GWAS were NOT significantly correlated with baldness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WHY?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Baldness, as mentioned in the paper, are closely related to </a:t>
            </a:r>
            <a:r>
              <a:rPr b="1" lang="en"/>
              <a:t>gender</a:t>
            </a:r>
            <a:r>
              <a:rPr lang="en"/>
              <a:t>, </a:t>
            </a:r>
            <a:r>
              <a:rPr b="1" lang="en"/>
              <a:t>bone mineral density</a:t>
            </a:r>
            <a:r>
              <a:rPr lang="en"/>
              <a:t> and </a:t>
            </a:r>
            <a:r>
              <a:rPr b="1" lang="en"/>
              <a:t>pancreatic cell function</a:t>
            </a:r>
            <a:endParaRPr b="1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None of the 5 GWAS are closely related to three </a:t>
            </a:r>
            <a:r>
              <a:rPr lang="en"/>
              <a:t>categories</a:t>
            </a:r>
            <a:r>
              <a:rPr lang="en"/>
              <a:t> </a:t>
            </a:r>
            <a:endParaRPr/>
          </a:p>
        </p:txBody>
      </p:sp>
      <p:graphicFrame>
        <p:nvGraphicFramePr>
          <p:cNvPr id="157" name="Google Shape;157;p25"/>
          <p:cNvGraphicFramePr/>
          <p:nvPr/>
        </p:nvGraphicFramePr>
        <p:xfrm>
          <a:off x="881725" y="129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{0AAE547A-5974-469D-80D9-744D075BC97F}</a:tableStyleId>
              </a:tblPr>
              <a:tblGrid>
                <a:gridCol w="1389500"/>
                <a:gridCol w="1225100"/>
                <a:gridCol w="1225100"/>
                <a:gridCol w="1225100"/>
                <a:gridCol w="1225100"/>
                <a:gridCol w="1225100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SMOKE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CANNABIS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LONELINESS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NAP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INCOME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BALDNESS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+0.030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-0.006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-0.017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+0.041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-0.004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 amt="80000"/>
          </a:blip>
          <a:srcRect b="0" l="0" r="19639" t="0"/>
          <a:stretch/>
        </p:blipFill>
        <p:spPr>
          <a:xfrm>
            <a:off x="6108364" y="2613250"/>
            <a:ext cx="2288361" cy="18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Genetic Correlation (SUPERGNOVA)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152475"/>
            <a:ext cx="3999900" cy="28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CHR 20 was highly correlated with baldness and 5 other GWAS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432" y="1291268"/>
            <a:ext cx="4280867" cy="1419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250350"/>
            <a:ext cx="8708998" cy="685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5">
            <a:alphaModFix/>
          </a:blip>
          <a:srcRect b="0" l="0" r="8240" t="0"/>
          <a:stretch/>
        </p:blipFill>
        <p:spPr>
          <a:xfrm>
            <a:off x="311700" y="1932000"/>
            <a:ext cx="3999898" cy="217954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0175" y="2984112"/>
            <a:ext cx="2053800" cy="25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26"/>
          <p:cNvSpPr/>
          <p:nvPr/>
        </p:nvSpPr>
        <p:spPr>
          <a:xfrm>
            <a:off x="2979943" y="2626168"/>
            <a:ext cx="666900" cy="190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26"/>
          <p:cNvCxnSpPr>
            <a:stCxn id="169" idx="7"/>
            <a:endCxn id="168" idx="1"/>
          </p:cNvCxnSpPr>
          <p:nvPr/>
        </p:nvCxnSpPr>
        <p:spPr>
          <a:xfrm>
            <a:off x="3549178" y="2654066"/>
            <a:ext cx="531000" cy="45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4572000" y="3363875"/>
            <a:ext cx="42810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PreWAS shows that the SNP rs6047658 is highly related to balding pattern with p-value of 6.3e-172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6200" y="85750"/>
            <a:ext cx="8991600" cy="5057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9075" y="424200"/>
            <a:ext cx="3535075" cy="28944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" name="Google Shape;178;p27"/>
          <p:cNvSpPr txBox="1"/>
          <p:nvPr>
            <p:ph idx="4294967295" type="body"/>
          </p:nvPr>
        </p:nvSpPr>
        <p:spPr>
          <a:xfrm>
            <a:off x="76200" y="1676825"/>
            <a:ext cx="5261700" cy="14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 Start Blaming 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Your Dad if he is Bald!</a:t>
            </a:r>
            <a:endParaRPr sz="3000"/>
          </a:p>
        </p:txBody>
      </p:sp>
      <p:sp>
        <p:nvSpPr>
          <p:cNvPr id="179" name="Google Shape;179;p27"/>
          <p:cNvSpPr txBox="1"/>
          <p:nvPr/>
        </p:nvSpPr>
        <p:spPr>
          <a:xfrm>
            <a:off x="2094900" y="4057750"/>
            <a:ext cx="495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</a:rPr>
              <a:t>Thank You</a:t>
            </a:r>
            <a:endParaRPr sz="3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Baldness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Male Pattern of Baldness (MPB)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</a:t>
            </a:r>
            <a:r>
              <a:rPr lang="en"/>
              <a:t>ka. Androgenetic Alopecia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It is an age-related condition that characterizes hair thinning and loss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80% of European men are affected by MPB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Balding process is highly Patterned: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15519"/>
          <a:stretch/>
        </p:blipFill>
        <p:spPr>
          <a:xfrm>
            <a:off x="4191563" y="3074275"/>
            <a:ext cx="4591924" cy="18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963263" y="963013"/>
            <a:ext cx="3217475" cy="32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Person Bald?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643550" y="470425"/>
            <a:ext cx="121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Gender</a:t>
            </a:r>
            <a:endParaRPr sz="2000"/>
          </a:p>
        </p:txBody>
      </p:sp>
      <p:sp>
        <p:nvSpPr>
          <p:cNvPr id="71" name="Google Shape;71;p15"/>
          <p:cNvSpPr txBox="1"/>
          <p:nvPr/>
        </p:nvSpPr>
        <p:spPr>
          <a:xfrm>
            <a:off x="6809375" y="644275"/>
            <a:ext cx="121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Age</a:t>
            </a:r>
            <a:endParaRPr sz="2000"/>
          </a:p>
        </p:txBody>
      </p:sp>
      <p:sp>
        <p:nvSpPr>
          <p:cNvPr id="72" name="Google Shape;72;p15"/>
          <p:cNvSpPr txBox="1"/>
          <p:nvPr/>
        </p:nvSpPr>
        <p:spPr>
          <a:xfrm>
            <a:off x="4286925" y="963025"/>
            <a:ext cx="1752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Stress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Level</a:t>
            </a:r>
            <a:endParaRPr sz="2000"/>
          </a:p>
        </p:txBody>
      </p:sp>
      <p:sp>
        <p:nvSpPr>
          <p:cNvPr id="73" name="Google Shape;73;p15"/>
          <p:cNvSpPr txBox="1"/>
          <p:nvPr/>
        </p:nvSpPr>
        <p:spPr>
          <a:xfrm>
            <a:off x="1489850" y="3763225"/>
            <a:ext cx="121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Sleep Pattern</a:t>
            </a:r>
            <a:endParaRPr sz="2000"/>
          </a:p>
        </p:txBody>
      </p:sp>
      <p:sp>
        <p:nvSpPr>
          <p:cNvPr id="74" name="Google Shape;74;p15"/>
          <p:cNvSpPr txBox="1"/>
          <p:nvPr/>
        </p:nvSpPr>
        <p:spPr>
          <a:xfrm>
            <a:off x="6809375" y="3844675"/>
            <a:ext cx="121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Family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History</a:t>
            </a:r>
            <a:endParaRPr sz="2000"/>
          </a:p>
        </p:txBody>
      </p:sp>
      <p:sp>
        <p:nvSpPr>
          <p:cNvPr id="75" name="Google Shape;75;p15"/>
          <p:cNvSpPr txBox="1"/>
          <p:nvPr/>
        </p:nvSpPr>
        <p:spPr>
          <a:xfrm>
            <a:off x="375150" y="1078500"/>
            <a:ext cx="1579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Medical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Condition</a:t>
            </a:r>
            <a:endParaRPr sz="2000"/>
          </a:p>
        </p:txBody>
      </p:sp>
      <p:sp>
        <p:nvSpPr>
          <p:cNvPr id="76" name="Google Shape;76;p15"/>
          <p:cNvSpPr txBox="1"/>
          <p:nvPr/>
        </p:nvSpPr>
        <p:spPr>
          <a:xfrm>
            <a:off x="3963000" y="3558250"/>
            <a:ext cx="157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Radiation</a:t>
            </a:r>
            <a:endParaRPr sz="2000"/>
          </a:p>
        </p:txBody>
      </p:sp>
      <p:sp>
        <p:nvSpPr>
          <p:cNvPr id="77" name="Google Shape;77;p15"/>
          <p:cNvSpPr txBox="1"/>
          <p:nvPr/>
        </p:nvSpPr>
        <p:spPr>
          <a:xfrm>
            <a:off x="7614300" y="1632625"/>
            <a:ext cx="121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Hairstyle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Project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304875"/>
            <a:ext cx="54585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617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5934"/>
              <a:buChar char="❏"/>
            </a:pPr>
            <a:r>
              <a:rPr lang="en" sz="8742"/>
              <a:t>Male Pattern Baldness(MPB)</a:t>
            </a:r>
            <a:r>
              <a:rPr lang="en" sz="8860"/>
              <a:t> </a:t>
            </a:r>
            <a:endParaRPr sz="8860"/>
          </a:p>
          <a:p>
            <a:pPr indent="-33696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6826"/>
              <a:t>Study from UK Biobank</a:t>
            </a:r>
            <a:endParaRPr sz="6826"/>
          </a:p>
          <a:p>
            <a:pPr indent="-33696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6826"/>
              <a:t>Sample of 205,327 European Males </a:t>
            </a:r>
            <a:endParaRPr sz="6826"/>
          </a:p>
          <a:p>
            <a:pPr indent="-33696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6826"/>
              <a:t>MPB is Sex-limited, Age-related</a:t>
            </a:r>
            <a:endParaRPr sz="6826"/>
          </a:p>
          <a:p>
            <a:pPr indent="-33696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6826"/>
              <a:t>Study male participant, 40 to 73 years old</a:t>
            </a:r>
            <a:endParaRPr sz="6826"/>
          </a:p>
          <a:p>
            <a:pPr indent="-33696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t/>
            </a:r>
            <a:endParaRPr sz="6826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150" y="445025"/>
            <a:ext cx="3751849" cy="25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025" y="3500552"/>
            <a:ext cx="5636173" cy="14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Q-Q Plot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457275"/>
            <a:ext cx="552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QQ Plot is not diagonal with the </a:t>
            </a:r>
            <a:r>
              <a:rPr lang="en" sz="1700"/>
              <a:t>existence</a:t>
            </a:r>
            <a:r>
              <a:rPr lang="en" sz="1700"/>
              <a:t> of “tail”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The line is skewed, rather exponential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We will not observe a uniform distribution of p-value 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Further analysis </a:t>
            </a:r>
            <a:r>
              <a:rPr lang="en" sz="1700"/>
              <a:t>strategy needed</a:t>
            </a:r>
            <a:endParaRPr sz="17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825" y="88675"/>
            <a:ext cx="2644651" cy="496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Manhattan Plot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5917"/>
            <a:ext cx="9144003" cy="3554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LocusZoom Plot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125" y="1058900"/>
            <a:ext cx="6655949" cy="235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2294" r="5190" t="3362"/>
          <a:stretch/>
        </p:blipFill>
        <p:spPr>
          <a:xfrm>
            <a:off x="212850" y="3086100"/>
            <a:ext cx="2258400" cy="17352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6" name="Google Shape;106;p19"/>
          <p:cNvCxnSpPr>
            <a:endCxn id="105" idx="3"/>
          </p:cNvCxnSpPr>
          <p:nvPr/>
        </p:nvCxnSpPr>
        <p:spPr>
          <a:xfrm flipH="1">
            <a:off x="2471250" y="3452713"/>
            <a:ext cx="1726200" cy="50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LocusZoom Plot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17875"/>
            <a:ext cx="8012400" cy="17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Related phenotypes, diseases and trait of </a:t>
            </a:r>
            <a:r>
              <a:rPr i="1" lang="en" sz="1700"/>
              <a:t>PAX1</a:t>
            </a:r>
            <a:r>
              <a:rPr lang="en" sz="1700"/>
              <a:t>: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t/>
            </a:r>
            <a:endParaRPr sz="17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1458" r="0" t="34197"/>
          <a:stretch/>
        </p:blipFill>
        <p:spPr>
          <a:xfrm>
            <a:off x="1236275" y="1903200"/>
            <a:ext cx="3700775" cy="650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5725" y="1521025"/>
            <a:ext cx="2885625" cy="32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550475" y="3570900"/>
            <a:ext cx="4836000" cy="8631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Developmental Defect Characterized by Distinct </a:t>
            </a:r>
            <a:r>
              <a:rPr b="1" lang="en" sz="1700">
                <a:solidFill>
                  <a:schemeClr val="dk2"/>
                </a:solidFill>
              </a:rPr>
              <a:t>Facial</a:t>
            </a:r>
            <a:r>
              <a:rPr lang="en" sz="1700">
                <a:solidFill>
                  <a:schemeClr val="dk2"/>
                </a:solidFill>
              </a:rPr>
              <a:t> Feature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LDSC - Intercept and Heritability Results</a:t>
            </a:r>
            <a:endParaRPr/>
          </a:p>
        </p:txBody>
      </p:sp>
      <p:graphicFrame>
        <p:nvGraphicFramePr>
          <p:cNvPr id="121" name="Google Shape;121;p21"/>
          <p:cNvGraphicFramePr/>
          <p:nvPr/>
        </p:nvGraphicFramePr>
        <p:xfrm>
          <a:off x="95250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{0AAE547A-5974-469D-80D9-744D075BC97F}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Point Estimate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Standard Error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P-value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Value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1.227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0.020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&lt; 0.05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2" name="Google Shape;122;p21"/>
          <p:cNvGraphicFramePr/>
          <p:nvPr/>
        </p:nvGraphicFramePr>
        <p:xfrm>
          <a:off x="952500" y="350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{0AAE547A-5974-469D-80D9-744D075BC97F}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Point Estimate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Standard Error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P-value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Value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0.324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0.027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&lt; 0.001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Google Shape;123;p21"/>
          <p:cNvSpPr txBox="1"/>
          <p:nvPr/>
        </p:nvSpPr>
        <p:spPr>
          <a:xfrm>
            <a:off x="387900" y="1487900"/>
            <a:ext cx="507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❏"/>
            </a:pPr>
            <a:r>
              <a:rPr lang="en" sz="1800">
                <a:solidFill>
                  <a:schemeClr val="dk2"/>
                </a:solidFill>
              </a:rPr>
              <a:t>Intercept: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98275" y="3053400"/>
            <a:ext cx="507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❏"/>
            </a:pPr>
            <a:r>
              <a:rPr lang="en" sz="1800">
                <a:solidFill>
                  <a:schemeClr val="dk2"/>
                </a:solidFill>
              </a:rPr>
              <a:t>Heritability: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