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7" r:id="rId2"/>
    <p:sldId id="298" r:id="rId3"/>
    <p:sldId id="299" r:id="rId4"/>
    <p:sldId id="300" r:id="rId5"/>
    <p:sldId id="301" r:id="rId6"/>
    <p:sldId id="304" r:id="rId7"/>
    <p:sldId id="303" r:id="rId8"/>
    <p:sldId id="302" r:id="rId9"/>
    <p:sldId id="305" r:id="rId10"/>
    <p:sldId id="306" r:id="rId11"/>
    <p:sldId id="308" r:id="rId12"/>
    <p:sldId id="309" r:id="rId13"/>
    <p:sldId id="310" r:id="rId14"/>
    <p:sldId id="311" r:id="rId15"/>
    <p:sldId id="312" r:id="rId16"/>
    <p:sldId id="320" r:id="rId17"/>
    <p:sldId id="313" r:id="rId18"/>
    <p:sldId id="317" r:id="rId19"/>
    <p:sldId id="318" r:id="rId20"/>
    <p:sldId id="319" r:id="rId21"/>
    <p:sldId id="321" r:id="rId22"/>
    <p:sldId id="322" r:id="rId23"/>
    <p:sldId id="323" r:id="rId24"/>
    <p:sldId id="324" r:id="rId25"/>
    <p:sldId id="325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A80A80E-11AD-4804-B9AA-911B6E414986}">
          <p14:sldIdLst>
            <p14:sldId id="297"/>
            <p14:sldId id="298"/>
          </p14:sldIdLst>
        </p14:section>
        <p14:section name="Exploration des données" id="{72B22B02-3EDE-4775-AD96-D0BA70EF55B3}">
          <p14:sldIdLst>
            <p14:sldId id="299"/>
            <p14:sldId id="300"/>
            <p14:sldId id="301"/>
            <p14:sldId id="304"/>
            <p14:sldId id="303"/>
            <p14:sldId id="302"/>
            <p14:sldId id="305"/>
            <p14:sldId id="306"/>
          </p14:sldIdLst>
        </p14:section>
        <p14:section name="Segmentation RFM" id="{7563F4DC-F2F3-4B7C-8488-C70B30B94F5B}">
          <p14:sldIdLst>
            <p14:sldId id="308"/>
            <p14:sldId id="309"/>
            <p14:sldId id="310"/>
            <p14:sldId id="311"/>
            <p14:sldId id="312"/>
            <p14:sldId id="320"/>
            <p14:sldId id="313"/>
            <p14:sldId id="317"/>
            <p14:sldId id="318"/>
            <p14:sldId id="319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/>
      <dgm:t>
        <a:bodyPr/>
        <a:lstStyle/>
        <a:p>
          <a:r>
            <a:rPr lang="fr-FR" dirty="0"/>
            <a:t>Segmentation RFM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/>
      <dgm:t>
        <a:bodyPr/>
        <a:lstStyle/>
        <a:p>
          <a:r>
            <a:rPr lang="fr-FR" dirty="0"/>
            <a:t>Contrat de maintenance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/>
      <dgm:t>
        <a:bodyPr/>
        <a:lstStyle/>
        <a:p>
          <a:r>
            <a:rPr lang="fr-FR" dirty="0"/>
            <a:t>Segmentation algorithmique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/>
      <dgm:t>
        <a:bodyPr/>
        <a:lstStyle/>
        <a:p>
          <a:r>
            <a:rPr lang="fr-FR" dirty="0"/>
            <a:t>Conclusions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5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5"/>
      <dgm:spPr/>
    </dgm:pt>
    <dgm:pt modelId="{6DB4B696-B75B-48F0-B608-F7EC0D92275D}" type="pres">
      <dgm:prSet presAssocID="{4FDABB47-19DE-4B30-9FF4-65F5D0573163}" presName="dstNode" presStyleLbl="node1" presStyleIdx="0" presStyleCnt="5"/>
      <dgm:spPr/>
    </dgm:pt>
    <dgm:pt modelId="{ED195ED5-7EB3-43CB-B71F-85EFE5CE77F5}" type="pres">
      <dgm:prSet presAssocID="{5A36700D-95FA-44A2-A18B-B87842982BB2}" presName="text_1" presStyleLbl="node1" presStyleIdx="0" presStyleCnt="5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5"/>
      <dgm:spPr/>
    </dgm:pt>
    <dgm:pt modelId="{75A8ACE7-43B8-458E-8230-9428D255D706}" type="pres">
      <dgm:prSet presAssocID="{79CC278C-5760-4884-9F43-881085FD46EE}" presName="text_2" presStyleLbl="node1" presStyleIdx="1" presStyleCnt="5" custLinFactNeighborY="0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5"/>
      <dgm:spPr/>
    </dgm:pt>
    <dgm:pt modelId="{019BB7D6-FF79-4A98-A57E-4A77794BDC97}" type="pres">
      <dgm:prSet presAssocID="{060966A3-CC09-4D03-BE58-F91674CADC5E}" presName="text_3" presStyleLbl="node1" presStyleIdx="2" presStyleCnt="5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5"/>
      <dgm:spPr/>
    </dgm:pt>
    <dgm:pt modelId="{8EC08410-4FFC-4CB7-A294-DF08FC626C57}" type="pres">
      <dgm:prSet presAssocID="{7484C01B-3A53-46BF-B224-AE15EA92F3B7}" presName="text_4" presStyleLbl="node1" presStyleIdx="3" presStyleCnt="5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5"/>
      <dgm:spPr/>
    </dgm:pt>
    <dgm:pt modelId="{BD22FC51-03CA-4749-A812-258BB290BE1C}" type="pres">
      <dgm:prSet presAssocID="{FE924463-C11C-463A-AB10-00B7E26463FF}" presName="text_5" presStyleLbl="node1" presStyleIdx="4" presStyleCnt="5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5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Segmentation RFM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/>
      <dgm:t>
        <a:bodyPr/>
        <a:lstStyle/>
        <a:p>
          <a:r>
            <a:rPr lang="fr-FR" dirty="0"/>
            <a:t>Contrat de maintenance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/>
      <dgm:t>
        <a:bodyPr/>
        <a:lstStyle/>
        <a:p>
          <a:r>
            <a:rPr lang="fr-FR" dirty="0"/>
            <a:t>Segmentation algorithmique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/>
      <dgm:t>
        <a:bodyPr/>
        <a:lstStyle/>
        <a:p>
          <a:r>
            <a:rPr lang="fr-FR" dirty="0"/>
            <a:t>Conclusions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5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5"/>
      <dgm:spPr/>
    </dgm:pt>
    <dgm:pt modelId="{6DB4B696-B75B-48F0-B608-F7EC0D92275D}" type="pres">
      <dgm:prSet presAssocID="{4FDABB47-19DE-4B30-9FF4-65F5D0573163}" presName="dstNode" presStyleLbl="node1" presStyleIdx="0" presStyleCnt="5"/>
      <dgm:spPr/>
    </dgm:pt>
    <dgm:pt modelId="{ED195ED5-7EB3-43CB-B71F-85EFE5CE77F5}" type="pres">
      <dgm:prSet presAssocID="{5A36700D-95FA-44A2-A18B-B87842982BB2}" presName="text_1" presStyleLbl="node1" presStyleIdx="0" presStyleCnt="5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5"/>
      <dgm:spPr/>
    </dgm:pt>
    <dgm:pt modelId="{75A8ACE7-43B8-458E-8230-9428D255D706}" type="pres">
      <dgm:prSet presAssocID="{79CC278C-5760-4884-9F43-881085FD46EE}" presName="text_2" presStyleLbl="node1" presStyleIdx="1" presStyleCnt="5" custLinFactNeighborX="119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5"/>
      <dgm:spPr/>
    </dgm:pt>
    <dgm:pt modelId="{019BB7D6-FF79-4A98-A57E-4A77794BDC97}" type="pres">
      <dgm:prSet presAssocID="{060966A3-CC09-4D03-BE58-F91674CADC5E}" presName="text_3" presStyleLbl="node1" presStyleIdx="2" presStyleCnt="5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5"/>
      <dgm:spPr/>
    </dgm:pt>
    <dgm:pt modelId="{8EC08410-4FFC-4CB7-A294-DF08FC626C57}" type="pres">
      <dgm:prSet presAssocID="{7484C01B-3A53-46BF-B224-AE15EA92F3B7}" presName="text_4" presStyleLbl="node1" presStyleIdx="3" presStyleCnt="5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5"/>
      <dgm:spPr/>
    </dgm:pt>
    <dgm:pt modelId="{BD22FC51-03CA-4749-A812-258BB290BE1C}" type="pres">
      <dgm:prSet presAssocID="{FE924463-C11C-463A-AB10-00B7E26463FF}" presName="text_5" presStyleLbl="node1" presStyleIdx="4" presStyleCnt="5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5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Segmentation RFM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/>
      <dgm:t>
        <a:bodyPr/>
        <a:lstStyle/>
        <a:p>
          <a:r>
            <a:rPr lang="fr-FR" dirty="0"/>
            <a:t>Contrat de maintenance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>
        <a:solidFill>
          <a:schemeClr val="accent2"/>
        </a:solidFill>
      </dgm:spPr>
      <dgm:t>
        <a:bodyPr/>
        <a:lstStyle/>
        <a:p>
          <a:r>
            <a:rPr lang="fr-FR" dirty="0"/>
            <a:t>Segmentation algorithmique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/>
      <dgm:t>
        <a:bodyPr/>
        <a:lstStyle/>
        <a:p>
          <a:r>
            <a:rPr lang="fr-FR" dirty="0"/>
            <a:t>Conclusions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5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5"/>
      <dgm:spPr/>
    </dgm:pt>
    <dgm:pt modelId="{6DB4B696-B75B-48F0-B608-F7EC0D92275D}" type="pres">
      <dgm:prSet presAssocID="{4FDABB47-19DE-4B30-9FF4-65F5D0573163}" presName="dstNode" presStyleLbl="node1" presStyleIdx="0" presStyleCnt="5"/>
      <dgm:spPr/>
    </dgm:pt>
    <dgm:pt modelId="{ED195ED5-7EB3-43CB-B71F-85EFE5CE77F5}" type="pres">
      <dgm:prSet presAssocID="{5A36700D-95FA-44A2-A18B-B87842982BB2}" presName="text_1" presStyleLbl="node1" presStyleIdx="0" presStyleCnt="5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5"/>
      <dgm:spPr/>
    </dgm:pt>
    <dgm:pt modelId="{75A8ACE7-43B8-458E-8230-9428D255D706}" type="pres">
      <dgm:prSet presAssocID="{79CC278C-5760-4884-9F43-881085FD46EE}" presName="text_2" presStyleLbl="node1" presStyleIdx="1" presStyleCnt="5" custLinFactNeighborX="119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5"/>
      <dgm:spPr/>
    </dgm:pt>
    <dgm:pt modelId="{019BB7D6-FF79-4A98-A57E-4A77794BDC97}" type="pres">
      <dgm:prSet presAssocID="{060966A3-CC09-4D03-BE58-F91674CADC5E}" presName="text_3" presStyleLbl="node1" presStyleIdx="2" presStyleCnt="5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5"/>
      <dgm:spPr/>
    </dgm:pt>
    <dgm:pt modelId="{8EC08410-4FFC-4CB7-A294-DF08FC626C57}" type="pres">
      <dgm:prSet presAssocID="{7484C01B-3A53-46BF-B224-AE15EA92F3B7}" presName="text_4" presStyleLbl="node1" presStyleIdx="3" presStyleCnt="5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5"/>
      <dgm:spPr/>
    </dgm:pt>
    <dgm:pt modelId="{BD22FC51-03CA-4749-A812-258BB290BE1C}" type="pres">
      <dgm:prSet presAssocID="{FE924463-C11C-463A-AB10-00B7E26463FF}" presName="text_5" presStyleLbl="node1" presStyleIdx="4" presStyleCnt="5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5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Segmentation RFM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Contrat de maintenance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>
        <a:solidFill>
          <a:schemeClr val="accent1"/>
        </a:solidFill>
      </dgm:spPr>
      <dgm:t>
        <a:bodyPr/>
        <a:lstStyle/>
        <a:p>
          <a:r>
            <a:rPr lang="fr-FR" dirty="0"/>
            <a:t>Segmentation algorithmique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/>
      <dgm:t>
        <a:bodyPr/>
        <a:lstStyle/>
        <a:p>
          <a:r>
            <a:rPr lang="fr-FR" dirty="0"/>
            <a:t>Conclusions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5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5"/>
      <dgm:spPr/>
    </dgm:pt>
    <dgm:pt modelId="{6DB4B696-B75B-48F0-B608-F7EC0D92275D}" type="pres">
      <dgm:prSet presAssocID="{4FDABB47-19DE-4B30-9FF4-65F5D0573163}" presName="dstNode" presStyleLbl="node1" presStyleIdx="0" presStyleCnt="5"/>
      <dgm:spPr/>
    </dgm:pt>
    <dgm:pt modelId="{ED195ED5-7EB3-43CB-B71F-85EFE5CE77F5}" type="pres">
      <dgm:prSet presAssocID="{5A36700D-95FA-44A2-A18B-B87842982BB2}" presName="text_1" presStyleLbl="node1" presStyleIdx="0" presStyleCnt="5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5"/>
      <dgm:spPr/>
    </dgm:pt>
    <dgm:pt modelId="{75A8ACE7-43B8-458E-8230-9428D255D706}" type="pres">
      <dgm:prSet presAssocID="{79CC278C-5760-4884-9F43-881085FD46EE}" presName="text_2" presStyleLbl="node1" presStyleIdx="1" presStyleCnt="5" custLinFactNeighborX="119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5"/>
      <dgm:spPr/>
    </dgm:pt>
    <dgm:pt modelId="{019BB7D6-FF79-4A98-A57E-4A77794BDC97}" type="pres">
      <dgm:prSet presAssocID="{060966A3-CC09-4D03-BE58-F91674CADC5E}" presName="text_3" presStyleLbl="node1" presStyleIdx="2" presStyleCnt="5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5"/>
      <dgm:spPr/>
    </dgm:pt>
    <dgm:pt modelId="{8EC08410-4FFC-4CB7-A294-DF08FC626C57}" type="pres">
      <dgm:prSet presAssocID="{7484C01B-3A53-46BF-B224-AE15EA92F3B7}" presName="text_4" presStyleLbl="node1" presStyleIdx="3" presStyleCnt="5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5"/>
      <dgm:spPr/>
    </dgm:pt>
    <dgm:pt modelId="{BD22FC51-03CA-4749-A812-258BB290BE1C}" type="pres">
      <dgm:prSet presAssocID="{FE924463-C11C-463A-AB10-00B7E26463FF}" presName="text_5" presStyleLbl="node1" presStyleIdx="4" presStyleCnt="5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5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DABB47-19DE-4B30-9FF4-65F5D05731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36700D-95FA-44A2-A18B-B87842982BB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Exploration des données</a:t>
          </a:r>
        </a:p>
      </dgm:t>
    </dgm:pt>
    <dgm:pt modelId="{EB94ADB7-CA1D-44B4-97E2-BC9DA3CF34E2}" type="parTrans" cxnId="{4D35937E-8A25-45D1-8CE3-F51094D16278}">
      <dgm:prSet/>
      <dgm:spPr/>
      <dgm:t>
        <a:bodyPr/>
        <a:lstStyle/>
        <a:p>
          <a:endParaRPr lang="fr-FR"/>
        </a:p>
      </dgm:t>
    </dgm:pt>
    <dgm:pt modelId="{D9784DEE-BCE1-47A1-96BE-902CBAFA3E52}" type="sibTrans" cxnId="{4D35937E-8A25-45D1-8CE3-F51094D16278}">
      <dgm:prSet/>
      <dgm:spPr/>
      <dgm:t>
        <a:bodyPr/>
        <a:lstStyle/>
        <a:p>
          <a:endParaRPr lang="fr-FR"/>
        </a:p>
      </dgm:t>
    </dgm:pt>
    <dgm:pt modelId="{79CC278C-5760-4884-9F43-881085FD46E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Segmentation RFM</a:t>
          </a:r>
        </a:p>
      </dgm:t>
    </dgm:pt>
    <dgm:pt modelId="{871FEE2C-61D9-4FC9-BB3B-77BC9395644B}" type="parTrans" cxnId="{E81707A5-D37C-4E76-BDFE-0C624D31F7BB}">
      <dgm:prSet/>
      <dgm:spPr/>
      <dgm:t>
        <a:bodyPr/>
        <a:lstStyle/>
        <a:p>
          <a:endParaRPr lang="fr-FR"/>
        </a:p>
      </dgm:t>
    </dgm:pt>
    <dgm:pt modelId="{AAF98F6C-AEA0-4F58-B9CE-C39F8937681E}" type="sibTrans" cxnId="{E81707A5-D37C-4E76-BDFE-0C624D31F7BB}">
      <dgm:prSet/>
      <dgm:spPr/>
      <dgm:t>
        <a:bodyPr/>
        <a:lstStyle/>
        <a:p>
          <a:endParaRPr lang="fr-FR"/>
        </a:p>
      </dgm:t>
    </dgm:pt>
    <dgm:pt modelId="{7484C01B-3A53-46BF-B224-AE15EA92F3B7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Contrat de maintenance</a:t>
          </a:r>
        </a:p>
      </dgm:t>
    </dgm:pt>
    <dgm:pt modelId="{4177AF40-80DF-480B-ABE9-65F7A29916E2}" type="parTrans" cxnId="{BD1E0B46-F8DE-4590-86BB-DEA332A6CAE5}">
      <dgm:prSet/>
      <dgm:spPr/>
      <dgm:t>
        <a:bodyPr/>
        <a:lstStyle/>
        <a:p>
          <a:endParaRPr lang="fr-FR"/>
        </a:p>
      </dgm:t>
    </dgm:pt>
    <dgm:pt modelId="{4C1F7086-503E-4FDA-B257-E30110BE21E0}" type="sibTrans" cxnId="{BD1E0B46-F8DE-4590-86BB-DEA332A6CAE5}">
      <dgm:prSet/>
      <dgm:spPr/>
      <dgm:t>
        <a:bodyPr/>
        <a:lstStyle/>
        <a:p>
          <a:endParaRPr lang="fr-FR"/>
        </a:p>
      </dgm:t>
    </dgm:pt>
    <dgm:pt modelId="{060966A3-CC09-4D03-BE58-F91674CADC5E}">
      <dgm:prSet/>
      <dgm:spPr>
        <a:solidFill>
          <a:schemeClr val="accent1"/>
        </a:solidFill>
      </dgm:spPr>
      <dgm:t>
        <a:bodyPr/>
        <a:lstStyle/>
        <a:p>
          <a:r>
            <a:rPr lang="fr-FR" dirty="0"/>
            <a:t>Segmentation algorithmique</a:t>
          </a:r>
        </a:p>
      </dgm:t>
    </dgm:pt>
    <dgm:pt modelId="{B9D36674-79B3-4FF5-9886-DC56FC013502}" type="parTrans" cxnId="{DF39AF44-F958-4254-81F8-82FADFC8D0BA}">
      <dgm:prSet/>
      <dgm:spPr/>
      <dgm:t>
        <a:bodyPr/>
        <a:lstStyle/>
        <a:p>
          <a:endParaRPr lang="fr-FR"/>
        </a:p>
      </dgm:t>
    </dgm:pt>
    <dgm:pt modelId="{193A139C-AF38-4343-8985-CBA302DAC014}" type="sibTrans" cxnId="{DF39AF44-F958-4254-81F8-82FADFC8D0BA}">
      <dgm:prSet/>
      <dgm:spPr/>
      <dgm:t>
        <a:bodyPr/>
        <a:lstStyle/>
        <a:p>
          <a:endParaRPr lang="fr-FR"/>
        </a:p>
      </dgm:t>
    </dgm:pt>
    <dgm:pt modelId="{FE924463-C11C-463A-AB10-00B7E26463FF}">
      <dgm:prSet phldrT="[Texte]"/>
      <dgm:spPr>
        <a:solidFill>
          <a:schemeClr val="accent2"/>
        </a:solidFill>
      </dgm:spPr>
      <dgm:t>
        <a:bodyPr/>
        <a:lstStyle/>
        <a:p>
          <a:r>
            <a:rPr lang="fr-FR" dirty="0"/>
            <a:t>Conclusions</a:t>
          </a:r>
        </a:p>
      </dgm:t>
    </dgm:pt>
    <dgm:pt modelId="{23DF3917-1B57-42B7-B435-C22F47322CEF}" type="parTrans" cxnId="{73CD4334-9379-470F-9258-6F9722F2385E}">
      <dgm:prSet/>
      <dgm:spPr/>
      <dgm:t>
        <a:bodyPr/>
        <a:lstStyle/>
        <a:p>
          <a:endParaRPr lang="fr-FR"/>
        </a:p>
      </dgm:t>
    </dgm:pt>
    <dgm:pt modelId="{6B2391CB-EC66-460E-9833-A55DF2B06F1E}" type="sibTrans" cxnId="{73CD4334-9379-470F-9258-6F9722F2385E}">
      <dgm:prSet/>
      <dgm:spPr/>
      <dgm:t>
        <a:bodyPr/>
        <a:lstStyle/>
        <a:p>
          <a:endParaRPr lang="fr-FR"/>
        </a:p>
      </dgm:t>
    </dgm:pt>
    <dgm:pt modelId="{AD262FE9-B9BD-4C43-BB8F-7DE76BCC0D2F}" type="pres">
      <dgm:prSet presAssocID="{4FDABB47-19DE-4B30-9FF4-65F5D0573163}" presName="Name0" presStyleCnt="0">
        <dgm:presLayoutVars>
          <dgm:chMax val="7"/>
          <dgm:chPref val="7"/>
          <dgm:dir/>
        </dgm:presLayoutVars>
      </dgm:prSet>
      <dgm:spPr/>
    </dgm:pt>
    <dgm:pt modelId="{BCB27ACC-F38C-495A-B94F-7A4645B9B1AE}" type="pres">
      <dgm:prSet presAssocID="{4FDABB47-19DE-4B30-9FF4-65F5D0573163}" presName="Name1" presStyleCnt="0"/>
      <dgm:spPr/>
    </dgm:pt>
    <dgm:pt modelId="{C9E7CDFE-11FE-4A7A-B05F-F1CCDABFD1D0}" type="pres">
      <dgm:prSet presAssocID="{4FDABB47-19DE-4B30-9FF4-65F5D0573163}" presName="cycle" presStyleCnt="0"/>
      <dgm:spPr/>
    </dgm:pt>
    <dgm:pt modelId="{798C5B1F-8548-41E0-AD10-4973B306C818}" type="pres">
      <dgm:prSet presAssocID="{4FDABB47-19DE-4B30-9FF4-65F5D0573163}" presName="srcNode" presStyleLbl="node1" presStyleIdx="0" presStyleCnt="5"/>
      <dgm:spPr/>
    </dgm:pt>
    <dgm:pt modelId="{0371E0D4-56AC-4525-A834-55CA332582C9}" type="pres">
      <dgm:prSet presAssocID="{4FDABB47-19DE-4B30-9FF4-65F5D0573163}" presName="conn" presStyleLbl="parChTrans1D2" presStyleIdx="0" presStyleCnt="1"/>
      <dgm:spPr/>
    </dgm:pt>
    <dgm:pt modelId="{DE5C8BED-7098-4FD8-946A-C333933524BF}" type="pres">
      <dgm:prSet presAssocID="{4FDABB47-19DE-4B30-9FF4-65F5D0573163}" presName="extraNode" presStyleLbl="node1" presStyleIdx="0" presStyleCnt="5"/>
      <dgm:spPr/>
    </dgm:pt>
    <dgm:pt modelId="{6DB4B696-B75B-48F0-B608-F7EC0D92275D}" type="pres">
      <dgm:prSet presAssocID="{4FDABB47-19DE-4B30-9FF4-65F5D0573163}" presName="dstNode" presStyleLbl="node1" presStyleIdx="0" presStyleCnt="5"/>
      <dgm:spPr/>
    </dgm:pt>
    <dgm:pt modelId="{ED195ED5-7EB3-43CB-B71F-85EFE5CE77F5}" type="pres">
      <dgm:prSet presAssocID="{5A36700D-95FA-44A2-A18B-B87842982BB2}" presName="text_1" presStyleLbl="node1" presStyleIdx="0" presStyleCnt="5">
        <dgm:presLayoutVars>
          <dgm:bulletEnabled val="1"/>
        </dgm:presLayoutVars>
      </dgm:prSet>
      <dgm:spPr/>
    </dgm:pt>
    <dgm:pt modelId="{2BCABE4A-6A1E-4478-9B65-82DCDA5B6F81}" type="pres">
      <dgm:prSet presAssocID="{5A36700D-95FA-44A2-A18B-B87842982BB2}" presName="accent_1" presStyleCnt="0"/>
      <dgm:spPr/>
    </dgm:pt>
    <dgm:pt modelId="{FEBA5319-F975-45DC-8CBB-C614819EBB0E}" type="pres">
      <dgm:prSet presAssocID="{5A36700D-95FA-44A2-A18B-B87842982BB2}" presName="accentRepeatNode" presStyleLbl="solidFgAcc1" presStyleIdx="0" presStyleCnt="5"/>
      <dgm:spPr/>
    </dgm:pt>
    <dgm:pt modelId="{75A8ACE7-43B8-458E-8230-9428D255D706}" type="pres">
      <dgm:prSet presAssocID="{79CC278C-5760-4884-9F43-881085FD46EE}" presName="text_2" presStyleLbl="node1" presStyleIdx="1" presStyleCnt="5" custLinFactNeighborX="119">
        <dgm:presLayoutVars>
          <dgm:bulletEnabled val="1"/>
        </dgm:presLayoutVars>
      </dgm:prSet>
      <dgm:spPr/>
    </dgm:pt>
    <dgm:pt modelId="{D26E103B-D4E1-45D4-B8AE-5973C2784AD3}" type="pres">
      <dgm:prSet presAssocID="{79CC278C-5760-4884-9F43-881085FD46EE}" presName="accent_2" presStyleCnt="0"/>
      <dgm:spPr/>
    </dgm:pt>
    <dgm:pt modelId="{E5261D43-4371-4FD8-99EC-6D2097A35229}" type="pres">
      <dgm:prSet presAssocID="{79CC278C-5760-4884-9F43-881085FD46EE}" presName="accentRepeatNode" presStyleLbl="solidFgAcc1" presStyleIdx="1" presStyleCnt="5"/>
      <dgm:spPr/>
    </dgm:pt>
    <dgm:pt modelId="{019BB7D6-FF79-4A98-A57E-4A77794BDC97}" type="pres">
      <dgm:prSet presAssocID="{060966A3-CC09-4D03-BE58-F91674CADC5E}" presName="text_3" presStyleLbl="node1" presStyleIdx="2" presStyleCnt="5">
        <dgm:presLayoutVars>
          <dgm:bulletEnabled val="1"/>
        </dgm:presLayoutVars>
      </dgm:prSet>
      <dgm:spPr/>
    </dgm:pt>
    <dgm:pt modelId="{45640520-880E-42BC-B6C2-D1A265624085}" type="pres">
      <dgm:prSet presAssocID="{060966A3-CC09-4D03-BE58-F91674CADC5E}" presName="accent_3" presStyleCnt="0"/>
      <dgm:spPr/>
    </dgm:pt>
    <dgm:pt modelId="{86B22A50-052C-4DA6-B320-F5112B5EFC7A}" type="pres">
      <dgm:prSet presAssocID="{060966A3-CC09-4D03-BE58-F91674CADC5E}" presName="accentRepeatNode" presStyleLbl="solidFgAcc1" presStyleIdx="2" presStyleCnt="5"/>
      <dgm:spPr/>
    </dgm:pt>
    <dgm:pt modelId="{8EC08410-4FFC-4CB7-A294-DF08FC626C57}" type="pres">
      <dgm:prSet presAssocID="{7484C01B-3A53-46BF-B224-AE15EA92F3B7}" presName="text_4" presStyleLbl="node1" presStyleIdx="3" presStyleCnt="5">
        <dgm:presLayoutVars>
          <dgm:bulletEnabled val="1"/>
        </dgm:presLayoutVars>
      </dgm:prSet>
      <dgm:spPr/>
    </dgm:pt>
    <dgm:pt modelId="{70A3FEEA-627D-442B-A5BA-BB7E5017776A}" type="pres">
      <dgm:prSet presAssocID="{7484C01B-3A53-46BF-B224-AE15EA92F3B7}" presName="accent_4" presStyleCnt="0"/>
      <dgm:spPr/>
    </dgm:pt>
    <dgm:pt modelId="{D4BAE338-B3C5-4156-847E-B25DCB93A28B}" type="pres">
      <dgm:prSet presAssocID="{7484C01B-3A53-46BF-B224-AE15EA92F3B7}" presName="accentRepeatNode" presStyleLbl="solidFgAcc1" presStyleIdx="3" presStyleCnt="5"/>
      <dgm:spPr/>
    </dgm:pt>
    <dgm:pt modelId="{BD22FC51-03CA-4749-A812-258BB290BE1C}" type="pres">
      <dgm:prSet presAssocID="{FE924463-C11C-463A-AB10-00B7E26463FF}" presName="text_5" presStyleLbl="node1" presStyleIdx="4" presStyleCnt="5">
        <dgm:presLayoutVars>
          <dgm:bulletEnabled val="1"/>
        </dgm:presLayoutVars>
      </dgm:prSet>
      <dgm:spPr/>
    </dgm:pt>
    <dgm:pt modelId="{9AB257DB-7C6B-494F-9A38-4F2101EDBB46}" type="pres">
      <dgm:prSet presAssocID="{FE924463-C11C-463A-AB10-00B7E26463FF}" presName="accent_5" presStyleCnt="0"/>
      <dgm:spPr/>
    </dgm:pt>
    <dgm:pt modelId="{E2ECB878-23F9-48A4-BE91-31809F9B8B6D}" type="pres">
      <dgm:prSet presAssocID="{FE924463-C11C-463A-AB10-00B7E26463FF}" presName="accentRepeatNode" presStyleLbl="solidFgAcc1" presStyleIdx="4" presStyleCnt="5"/>
      <dgm:spPr/>
    </dgm:pt>
  </dgm:ptLst>
  <dgm:cxnLst>
    <dgm:cxn modelId="{C6753502-3963-48E0-AE0C-14D32F3AF93B}" type="presOf" srcId="{FE924463-C11C-463A-AB10-00B7E26463FF}" destId="{BD22FC51-03CA-4749-A812-258BB290BE1C}" srcOrd="0" destOrd="0" presId="urn:microsoft.com/office/officeart/2008/layout/VerticalCurvedList"/>
    <dgm:cxn modelId="{73CD4334-9379-470F-9258-6F9722F2385E}" srcId="{4FDABB47-19DE-4B30-9FF4-65F5D0573163}" destId="{FE924463-C11C-463A-AB10-00B7E26463FF}" srcOrd="4" destOrd="0" parTransId="{23DF3917-1B57-42B7-B435-C22F47322CEF}" sibTransId="{6B2391CB-EC66-460E-9833-A55DF2B06F1E}"/>
    <dgm:cxn modelId="{561CF838-5485-408C-89E4-22C0CF951688}" type="presOf" srcId="{4FDABB47-19DE-4B30-9FF4-65F5D0573163}" destId="{AD262FE9-B9BD-4C43-BB8F-7DE76BCC0D2F}" srcOrd="0" destOrd="0" presId="urn:microsoft.com/office/officeart/2008/layout/VerticalCurvedList"/>
    <dgm:cxn modelId="{DF39AF44-F958-4254-81F8-82FADFC8D0BA}" srcId="{4FDABB47-19DE-4B30-9FF4-65F5D0573163}" destId="{060966A3-CC09-4D03-BE58-F91674CADC5E}" srcOrd="2" destOrd="0" parTransId="{B9D36674-79B3-4FF5-9886-DC56FC013502}" sibTransId="{193A139C-AF38-4343-8985-CBA302DAC014}"/>
    <dgm:cxn modelId="{BD1E0B46-F8DE-4590-86BB-DEA332A6CAE5}" srcId="{4FDABB47-19DE-4B30-9FF4-65F5D0573163}" destId="{7484C01B-3A53-46BF-B224-AE15EA92F3B7}" srcOrd="3" destOrd="0" parTransId="{4177AF40-80DF-480B-ABE9-65F7A29916E2}" sibTransId="{4C1F7086-503E-4FDA-B257-E30110BE21E0}"/>
    <dgm:cxn modelId="{E0456C47-F9F2-4886-8936-93B01CBC0655}" type="presOf" srcId="{D9784DEE-BCE1-47A1-96BE-902CBAFA3E52}" destId="{0371E0D4-56AC-4525-A834-55CA332582C9}" srcOrd="0" destOrd="0" presId="urn:microsoft.com/office/officeart/2008/layout/VerticalCurvedList"/>
    <dgm:cxn modelId="{4D35937E-8A25-45D1-8CE3-F51094D16278}" srcId="{4FDABB47-19DE-4B30-9FF4-65F5D0573163}" destId="{5A36700D-95FA-44A2-A18B-B87842982BB2}" srcOrd="0" destOrd="0" parTransId="{EB94ADB7-CA1D-44B4-97E2-BC9DA3CF34E2}" sibTransId="{D9784DEE-BCE1-47A1-96BE-902CBAFA3E52}"/>
    <dgm:cxn modelId="{393E749D-D773-408F-812C-09C689F83E36}" type="presOf" srcId="{5A36700D-95FA-44A2-A18B-B87842982BB2}" destId="{ED195ED5-7EB3-43CB-B71F-85EFE5CE77F5}" srcOrd="0" destOrd="0" presId="urn:microsoft.com/office/officeart/2008/layout/VerticalCurvedList"/>
    <dgm:cxn modelId="{E81707A5-D37C-4E76-BDFE-0C624D31F7BB}" srcId="{4FDABB47-19DE-4B30-9FF4-65F5D0573163}" destId="{79CC278C-5760-4884-9F43-881085FD46EE}" srcOrd="1" destOrd="0" parTransId="{871FEE2C-61D9-4FC9-BB3B-77BC9395644B}" sibTransId="{AAF98F6C-AEA0-4F58-B9CE-C39F8937681E}"/>
    <dgm:cxn modelId="{BCB432AE-90FC-48B9-A0CA-9B79663A87ED}" type="presOf" srcId="{7484C01B-3A53-46BF-B224-AE15EA92F3B7}" destId="{8EC08410-4FFC-4CB7-A294-DF08FC626C57}" srcOrd="0" destOrd="0" presId="urn:microsoft.com/office/officeart/2008/layout/VerticalCurvedList"/>
    <dgm:cxn modelId="{E34AD1DF-A1FB-4466-A4B2-0CDF20DEF5EA}" type="presOf" srcId="{79CC278C-5760-4884-9F43-881085FD46EE}" destId="{75A8ACE7-43B8-458E-8230-9428D255D706}" srcOrd="0" destOrd="0" presId="urn:microsoft.com/office/officeart/2008/layout/VerticalCurvedList"/>
    <dgm:cxn modelId="{E2266EF6-3154-4357-A6E7-376EADA62639}" type="presOf" srcId="{060966A3-CC09-4D03-BE58-F91674CADC5E}" destId="{019BB7D6-FF79-4A98-A57E-4A77794BDC97}" srcOrd="0" destOrd="0" presId="urn:microsoft.com/office/officeart/2008/layout/VerticalCurvedList"/>
    <dgm:cxn modelId="{A88152F7-098A-4E36-BFE8-B5CDA00ABC18}" type="presParOf" srcId="{AD262FE9-B9BD-4C43-BB8F-7DE76BCC0D2F}" destId="{BCB27ACC-F38C-495A-B94F-7A4645B9B1AE}" srcOrd="0" destOrd="0" presId="urn:microsoft.com/office/officeart/2008/layout/VerticalCurvedList"/>
    <dgm:cxn modelId="{C76ECD7C-BEAC-460D-B26E-BCB73E8B4689}" type="presParOf" srcId="{BCB27ACC-F38C-495A-B94F-7A4645B9B1AE}" destId="{C9E7CDFE-11FE-4A7A-B05F-F1CCDABFD1D0}" srcOrd="0" destOrd="0" presId="urn:microsoft.com/office/officeart/2008/layout/VerticalCurvedList"/>
    <dgm:cxn modelId="{D3C07B2B-C1D3-4076-9358-9FED6AC9CCD2}" type="presParOf" srcId="{C9E7CDFE-11FE-4A7A-B05F-F1CCDABFD1D0}" destId="{798C5B1F-8548-41E0-AD10-4973B306C818}" srcOrd="0" destOrd="0" presId="urn:microsoft.com/office/officeart/2008/layout/VerticalCurvedList"/>
    <dgm:cxn modelId="{2C0209F6-4D0B-489F-AC7A-C8A6CFA60345}" type="presParOf" srcId="{C9E7CDFE-11FE-4A7A-B05F-F1CCDABFD1D0}" destId="{0371E0D4-56AC-4525-A834-55CA332582C9}" srcOrd="1" destOrd="0" presId="urn:microsoft.com/office/officeart/2008/layout/VerticalCurvedList"/>
    <dgm:cxn modelId="{78A15BA7-A9EE-49EF-8395-13A52A0EE0C2}" type="presParOf" srcId="{C9E7CDFE-11FE-4A7A-B05F-F1CCDABFD1D0}" destId="{DE5C8BED-7098-4FD8-946A-C333933524BF}" srcOrd="2" destOrd="0" presId="urn:microsoft.com/office/officeart/2008/layout/VerticalCurvedList"/>
    <dgm:cxn modelId="{95A544D2-15D2-4CED-96BB-52A93364A2CD}" type="presParOf" srcId="{C9E7CDFE-11FE-4A7A-B05F-F1CCDABFD1D0}" destId="{6DB4B696-B75B-48F0-B608-F7EC0D92275D}" srcOrd="3" destOrd="0" presId="urn:microsoft.com/office/officeart/2008/layout/VerticalCurvedList"/>
    <dgm:cxn modelId="{7F88FFD0-17B9-40C8-ABF5-D0FFDE3155C0}" type="presParOf" srcId="{BCB27ACC-F38C-495A-B94F-7A4645B9B1AE}" destId="{ED195ED5-7EB3-43CB-B71F-85EFE5CE77F5}" srcOrd="1" destOrd="0" presId="urn:microsoft.com/office/officeart/2008/layout/VerticalCurvedList"/>
    <dgm:cxn modelId="{23D20FB9-9D56-4060-B44B-ACD735FED92F}" type="presParOf" srcId="{BCB27ACC-F38C-495A-B94F-7A4645B9B1AE}" destId="{2BCABE4A-6A1E-4478-9B65-82DCDA5B6F81}" srcOrd="2" destOrd="0" presId="urn:microsoft.com/office/officeart/2008/layout/VerticalCurvedList"/>
    <dgm:cxn modelId="{6338FCE2-9F33-4087-8116-16B208F2898C}" type="presParOf" srcId="{2BCABE4A-6A1E-4478-9B65-82DCDA5B6F81}" destId="{FEBA5319-F975-45DC-8CBB-C614819EBB0E}" srcOrd="0" destOrd="0" presId="urn:microsoft.com/office/officeart/2008/layout/VerticalCurvedList"/>
    <dgm:cxn modelId="{4CDF1E43-C6B9-4C02-9DF9-11190ECDC5D9}" type="presParOf" srcId="{BCB27ACC-F38C-495A-B94F-7A4645B9B1AE}" destId="{75A8ACE7-43B8-458E-8230-9428D255D706}" srcOrd="3" destOrd="0" presId="urn:microsoft.com/office/officeart/2008/layout/VerticalCurvedList"/>
    <dgm:cxn modelId="{71C1D792-F827-4208-8421-045A4B38A93D}" type="presParOf" srcId="{BCB27ACC-F38C-495A-B94F-7A4645B9B1AE}" destId="{D26E103B-D4E1-45D4-B8AE-5973C2784AD3}" srcOrd="4" destOrd="0" presId="urn:microsoft.com/office/officeart/2008/layout/VerticalCurvedList"/>
    <dgm:cxn modelId="{85AAD1FF-8925-4EB1-9CF1-28678782A3AE}" type="presParOf" srcId="{D26E103B-D4E1-45D4-B8AE-5973C2784AD3}" destId="{E5261D43-4371-4FD8-99EC-6D2097A35229}" srcOrd="0" destOrd="0" presId="urn:microsoft.com/office/officeart/2008/layout/VerticalCurvedList"/>
    <dgm:cxn modelId="{4C2771C9-E1A8-4D2D-904E-82F8FF7259C6}" type="presParOf" srcId="{BCB27ACC-F38C-495A-B94F-7A4645B9B1AE}" destId="{019BB7D6-FF79-4A98-A57E-4A77794BDC97}" srcOrd="5" destOrd="0" presId="urn:microsoft.com/office/officeart/2008/layout/VerticalCurvedList"/>
    <dgm:cxn modelId="{0CDF7269-6A91-429A-AE30-D77C7F4B00EB}" type="presParOf" srcId="{BCB27ACC-F38C-495A-B94F-7A4645B9B1AE}" destId="{45640520-880E-42BC-B6C2-D1A265624085}" srcOrd="6" destOrd="0" presId="urn:microsoft.com/office/officeart/2008/layout/VerticalCurvedList"/>
    <dgm:cxn modelId="{7E0B151E-7355-4963-9D3E-63CE1D3B745E}" type="presParOf" srcId="{45640520-880E-42BC-B6C2-D1A265624085}" destId="{86B22A50-052C-4DA6-B320-F5112B5EFC7A}" srcOrd="0" destOrd="0" presId="urn:microsoft.com/office/officeart/2008/layout/VerticalCurvedList"/>
    <dgm:cxn modelId="{4036084C-5E93-4923-8A5C-7554CC080A59}" type="presParOf" srcId="{BCB27ACC-F38C-495A-B94F-7A4645B9B1AE}" destId="{8EC08410-4FFC-4CB7-A294-DF08FC626C57}" srcOrd="7" destOrd="0" presId="urn:microsoft.com/office/officeart/2008/layout/VerticalCurvedList"/>
    <dgm:cxn modelId="{6F84EA8A-F90A-4F94-B398-5AB520C35598}" type="presParOf" srcId="{BCB27ACC-F38C-495A-B94F-7A4645B9B1AE}" destId="{70A3FEEA-627D-442B-A5BA-BB7E5017776A}" srcOrd="8" destOrd="0" presId="urn:microsoft.com/office/officeart/2008/layout/VerticalCurvedList"/>
    <dgm:cxn modelId="{044513DD-74B8-4280-96A1-AE180BAEDD1E}" type="presParOf" srcId="{70A3FEEA-627D-442B-A5BA-BB7E5017776A}" destId="{D4BAE338-B3C5-4156-847E-B25DCB93A28B}" srcOrd="0" destOrd="0" presId="urn:microsoft.com/office/officeart/2008/layout/VerticalCurvedList"/>
    <dgm:cxn modelId="{EA715972-98B5-45A5-B947-928EA89DBAFE}" type="presParOf" srcId="{BCB27ACC-F38C-495A-B94F-7A4645B9B1AE}" destId="{BD22FC51-03CA-4749-A812-258BB290BE1C}" srcOrd="9" destOrd="0" presId="urn:microsoft.com/office/officeart/2008/layout/VerticalCurvedList"/>
    <dgm:cxn modelId="{02691228-60AD-4A39-BD28-7A597A788B87}" type="presParOf" srcId="{BCB27ACC-F38C-495A-B94F-7A4645B9B1AE}" destId="{9AB257DB-7C6B-494F-9A38-4F2101EDBB46}" srcOrd="10" destOrd="0" presId="urn:microsoft.com/office/officeart/2008/layout/VerticalCurvedList"/>
    <dgm:cxn modelId="{6C60B78B-23FE-475F-8B24-3C7D486E717B}" type="presParOf" srcId="{9AB257DB-7C6B-494F-9A38-4F2101EDBB46}" destId="{E2ECB878-23F9-48A4-BE91-31809F9B8B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509717" y="338558"/>
        <a:ext cx="7541700" cy="677550"/>
      </dsp:txXfrm>
    </dsp:sp>
    <dsp:sp modelId="{FEBA5319-F975-45DC-8CBB-C614819EBB0E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RFM</a:t>
          </a:r>
        </a:p>
      </dsp:txBody>
      <dsp:txXfrm>
        <a:off x="995230" y="1354558"/>
        <a:ext cx="7056187" cy="677550"/>
      </dsp:txXfrm>
    </dsp:sp>
    <dsp:sp modelId="{E5261D43-4371-4FD8-99EC-6D2097A35229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algorithmique</a:t>
          </a:r>
        </a:p>
      </dsp:txBody>
      <dsp:txXfrm>
        <a:off x="1144243" y="2370558"/>
        <a:ext cx="6907174" cy="677550"/>
      </dsp:txXfrm>
    </dsp:sp>
    <dsp:sp modelId="{86B22A50-052C-4DA6-B320-F5112B5EFC7A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Contrat de maintenance</a:t>
          </a:r>
        </a:p>
      </dsp:txBody>
      <dsp:txXfrm>
        <a:off x="995230" y="3386558"/>
        <a:ext cx="7056187" cy="677550"/>
      </dsp:txXfrm>
    </dsp:sp>
    <dsp:sp modelId="{D4BAE338-B3C5-4156-847E-B25DCB93A28B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Conclusions</a:t>
          </a:r>
        </a:p>
      </dsp:txBody>
      <dsp:txXfrm>
        <a:off x="509717" y="4402558"/>
        <a:ext cx="7541700" cy="677550"/>
      </dsp:txXfrm>
    </dsp:sp>
    <dsp:sp modelId="{E2ECB878-23F9-48A4-BE91-31809F9B8B6D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509717" y="338558"/>
        <a:ext cx="7541700" cy="677550"/>
      </dsp:txXfrm>
    </dsp:sp>
    <dsp:sp modelId="{FEBA5319-F975-45DC-8CBB-C614819EBB0E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1003627" y="1354558"/>
          <a:ext cx="7056187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RFM</a:t>
          </a:r>
        </a:p>
      </dsp:txBody>
      <dsp:txXfrm>
        <a:off x="1003627" y="1354558"/>
        <a:ext cx="7056187" cy="677550"/>
      </dsp:txXfrm>
    </dsp:sp>
    <dsp:sp modelId="{E5261D43-4371-4FD8-99EC-6D2097A35229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algorithmique</a:t>
          </a:r>
        </a:p>
      </dsp:txBody>
      <dsp:txXfrm>
        <a:off x="1144243" y="2370558"/>
        <a:ext cx="6907174" cy="677550"/>
      </dsp:txXfrm>
    </dsp:sp>
    <dsp:sp modelId="{86B22A50-052C-4DA6-B320-F5112B5EFC7A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Contrat de maintenance</a:t>
          </a:r>
        </a:p>
      </dsp:txBody>
      <dsp:txXfrm>
        <a:off x="995230" y="3386558"/>
        <a:ext cx="7056187" cy="677550"/>
      </dsp:txXfrm>
    </dsp:sp>
    <dsp:sp modelId="{D4BAE338-B3C5-4156-847E-B25DCB93A28B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Conclusions</a:t>
          </a:r>
        </a:p>
      </dsp:txBody>
      <dsp:txXfrm>
        <a:off x="509717" y="4402558"/>
        <a:ext cx="7541700" cy="677550"/>
      </dsp:txXfrm>
    </dsp:sp>
    <dsp:sp modelId="{E2ECB878-23F9-48A4-BE91-31809F9B8B6D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509717" y="338558"/>
        <a:ext cx="7541700" cy="677550"/>
      </dsp:txXfrm>
    </dsp:sp>
    <dsp:sp modelId="{FEBA5319-F975-45DC-8CBB-C614819EBB0E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1003627" y="1354558"/>
          <a:ext cx="7056187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RFM</a:t>
          </a:r>
        </a:p>
      </dsp:txBody>
      <dsp:txXfrm>
        <a:off x="1003627" y="1354558"/>
        <a:ext cx="7056187" cy="677550"/>
      </dsp:txXfrm>
    </dsp:sp>
    <dsp:sp modelId="{E5261D43-4371-4FD8-99EC-6D2097A35229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algorithmique</a:t>
          </a:r>
        </a:p>
      </dsp:txBody>
      <dsp:txXfrm>
        <a:off x="1144243" y="2370558"/>
        <a:ext cx="6907174" cy="677550"/>
      </dsp:txXfrm>
    </dsp:sp>
    <dsp:sp modelId="{86B22A50-052C-4DA6-B320-F5112B5EFC7A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Contrat de maintenance</a:t>
          </a:r>
        </a:p>
      </dsp:txBody>
      <dsp:txXfrm>
        <a:off x="995230" y="3386558"/>
        <a:ext cx="7056187" cy="677550"/>
      </dsp:txXfrm>
    </dsp:sp>
    <dsp:sp modelId="{D4BAE338-B3C5-4156-847E-B25DCB93A28B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Conclusions</a:t>
          </a:r>
        </a:p>
      </dsp:txBody>
      <dsp:txXfrm>
        <a:off x="509717" y="4402558"/>
        <a:ext cx="7541700" cy="677550"/>
      </dsp:txXfrm>
    </dsp:sp>
    <dsp:sp modelId="{E2ECB878-23F9-48A4-BE91-31809F9B8B6D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509717" y="338558"/>
        <a:ext cx="7541700" cy="677550"/>
      </dsp:txXfrm>
    </dsp:sp>
    <dsp:sp modelId="{FEBA5319-F975-45DC-8CBB-C614819EBB0E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1003627" y="1354558"/>
          <a:ext cx="7056187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RFM</a:t>
          </a:r>
        </a:p>
      </dsp:txBody>
      <dsp:txXfrm>
        <a:off x="1003627" y="1354558"/>
        <a:ext cx="7056187" cy="677550"/>
      </dsp:txXfrm>
    </dsp:sp>
    <dsp:sp modelId="{E5261D43-4371-4FD8-99EC-6D2097A35229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algorithmique</a:t>
          </a:r>
        </a:p>
      </dsp:txBody>
      <dsp:txXfrm>
        <a:off x="1144243" y="2370558"/>
        <a:ext cx="6907174" cy="677550"/>
      </dsp:txXfrm>
    </dsp:sp>
    <dsp:sp modelId="{86B22A50-052C-4DA6-B320-F5112B5EFC7A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Contrat de maintenance</a:t>
          </a:r>
        </a:p>
      </dsp:txBody>
      <dsp:txXfrm>
        <a:off x="995230" y="3386558"/>
        <a:ext cx="7056187" cy="677550"/>
      </dsp:txXfrm>
    </dsp:sp>
    <dsp:sp modelId="{D4BAE338-B3C5-4156-847E-B25DCB93A28B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Conclusions</a:t>
          </a:r>
        </a:p>
      </dsp:txBody>
      <dsp:txXfrm>
        <a:off x="509717" y="4402558"/>
        <a:ext cx="7541700" cy="677550"/>
      </dsp:txXfrm>
    </dsp:sp>
    <dsp:sp modelId="{E2ECB878-23F9-48A4-BE91-31809F9B8B6D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1E0D4-56AC-4525-A834-55CA332582C9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95ED5-7EB3-43CB-B71F-85EFE5CE77F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Exploration des données</a:t>
          </a:r>
        </a:p>
      </dsp:txBody>
      <dsp:txXfrm>
        <a:off x="509717" y="338558"/>
        <a:ext cx="7541700" cy="677550"/>
      </dsp:txXfrm>
    </dsp:sp>
    <dsp:sp modelId="{FEBA5319-F975-45DC-8CBB-C614819EBB0E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ACE7-43B8-458E-8230-9428D255D706}">
      <dsp:nvSpPr>
        <dsp:cNvPr id="0" name=""/>
        <dsp:cNvSpPr/>
      </dsp:nvSpPr>
      <dsp:spPr>
        <a:xfrm>
          <a:off x="1003627" y="1354558"/>
          <a:ext cx="7056187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RFM</a:t>
          </a:r>
        </a:p>
      </dsp:txBody>
      <dsp:txXfrm>
        <a:off x="1003627" y="1354558"/>
        <a:ext cx="7056187" cy="677550"/>
      </dsp:txXfrm>
    </dsp:sp>
    <dsp:sp modelId="{E5261D43-4371-4FD8-99EC-6D2097A35229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BB7D6-FF79-4A98-A57E-4A77794BDC97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Segmentation algorithmique</a:t>
          </a:r>
        </a:p>
      </dsp:txBody>
      <dsp:txXfrm>
        <a:off x="1144243" y="2370558"/>
        <a:ext cx="6907174" cy="677550"/>
      </dsp:txXfrm>
    </dsp:sp>
    <dsp:sp modelId="{86B22A50-052C-4DA6-B320-F5112B5EFC7A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08410-4FFC-4CB7-A294-DF08FC626C57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Contrat de maintenance</a:t>
          </a:r>
        </a:p>
      </dsp:txBody>
      <dsp:txXfrm>
        <a:off x="995230" y="3386558"/>
        <a:ext cx="7056187" cy="677550"/>
      </dsp:txXfrm>
    </dsp:sp>
    <dsp:sp modelId="{D4BAE338-B3C5-4156-847E-B25DCB93A28B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FC51-03CA-4749-A812-258BB290BE1C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Conclusions</a:t>
          </a:r>
        </a:p>
      </dsp:txBody>
      <dsp:txXfrm>
        <a:off x="509717" y="4402558"/>
        <a:ext cx="7541700" cy="677550"/>
      </dsp:txXfrm>
    </dsp:sp>
    <dsp:sp modelId="{E2ECB878-23F9-48A4-BE91-31809F9B8B6D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91D30-BB3A-4143-84FF-93E7F7CC352D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D3471-B404-41A0-AF0C-3A3D3FF7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6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Entreprise brésilienne </a:t>
            </a:r>
            <a:r>
              <a:rPr lang="fr-FR" dirty="0" err="1"/>
              <a:t>Olist</a:t>
            </a:r>
            <a:r>
              <a:rPr lang="fr-FR" dirty="0"/>
              <a:t>.</a:t>
            </a:r>
          </a:p>
          <a:p>
            <a:r>
              <a:rPr lang="fr-FR" dirty="0"/>
              <a:t>Données du 3 mars 2018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06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Vendeurs principalement situés au Brésil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06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 de la ville de Seattle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37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Plus d’une commande a partir de RFM score 9.</a:t>
            </a:r>
            <a:r>
              <a:rPr lang="fr-FR" b="0" i="0" dirty="0">
                <a:effectLst/>
                <a:latin typeface="Roboto" panose="02000000000000000000" pitchFamily="2" charset="0"/>
              </a:rPr>
              <a:t> la variable de fréquence est biaisée par le faire que la quasi-totalité des clients n’ont commandé qu’une seule fois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3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Segmentation algorithmique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42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modèles et le score viennent de la bibliothèque </a:t>
            </a:r>
            <a:r>
              <a:rPr lang="fr-FR" dirty="0" err="1"/>
              <a:t>SKLearn</a:t>
            </a:r>
            <a:r>
              <a:rPr lang="fr-FR" dirty="0"/>
              <a:t> et </a:t>
            </a:r>
            <a:r>
              <a:rPr lang="fr-FR" dirty="0" err="1"/>
              <a:t>Yellowbrick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7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DBSCAN </a:t>
            </a:r>
            <a:r>
              <a:rPr lang="fr-FR" dirty="0" err="1"/>
              <a:t>infefficace</a:t>
            </a:r>
            <a:r>
              <a:rPr lang="fr-FR" dirty="0"/>
              <a:t> dans ce cas. Les score sont très proche de zéro voire inférieurs a 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92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 algorithme est (très) gourmand en ressources. Ont ne peut donc l’entrainer que sur une partie du </a:t>
            </a:r>
            <a:r>
              <a:rPr lang="fr-FR" dirty="0" err="1"/>
              <a:t>dataset</a:t>
            </a:r>
            <a:r>
              <a:rPr lang="fr-FR" dirty="0"/>
              <a:t> (40k/94k utilisateurs). Le score varie en fonction de la partie sélectionnée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68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 optimal pour la </a:t>
            </a:r>
            <a:r>
              <a:rPr lang="fr-FR" dirty="0" err="1"/>
              <a:t>kmeans</a:t>
            </a:r>
            <a:r>
              <a:rPr lang="fr-FR" dirty="0"/>
              <a:t> est 5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208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groupe pour la fréquence (4)</a:t>
            </a:r>
          </a:p>
          <a:p>
            <a:r>
              <a:rPr lang="fr-FR" dirty="0"/>
              <a:t>Un groupe d’ancien clients (1)</a:t>
            </a:r>
            <a:br>
              <a:rPr lang="fr-FR" dirty="0"/>
            </a:br>
            <a:r>
              <a:rPr lang="fr-FR" dirty="0"/>
              <a:t>En groupe récent (0)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783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 Groupe distingué par l’argent (2)</a:t>
            </a:r>
            <a:br>
              <a:rPr lang="fr-FR" dirty="0"/>
            </a:br>
            <a:r>
              <a:rPr lang="fr-FR" dirty="0"/>
              <a:t>1 groupe distingué par la satisfaction (3)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62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en 5 parties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603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groupes 3 est 4 sont très distinct des 3 autres et sont plus petits en termes d’effectifs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64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425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COMPARE LE %-</a:t>
            </a:r>
            <a:r>
              <a:rPr lang="fr-FR" dirty="0" err="1"/>
              <a:t>age</a:t>
            </a:r>
            <a:r>
              <a:rPr lang="fr-FR" dirty="0"/>
              <a:t> de clients catégorisé pareil par l’ancien algorithme et le nv ré-entrainé 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date t0 de l’algorithme a été fixé sur 5 dates différentes. Le graphique représente la moyenne de cette évolution.</a:t>
            </a:r>
          </a:p>
          <a:p>
            <a:endParaRPr lang="fr-FR" dirty="0"/>
          </a:p>
          <a:p>
            <a:r>
              <a:rPr lang="fr-FR" dirty="0"/>
              <a:t>Période dépendant du % conservé voulu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121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590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47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du 3 mars 2018</a:t>
            </a:r>
          </a:p>
          <a:p>
            <a:r>
              <a:rPr lang="fr-FR" dirty="0"/>
              <a:t>8 tableaux, 120 Mo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14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Cohérence quasi-totale des données de localisation.</a:t>
            </a:r>
            <a:br>
              <a:rPr lang="fr-FR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3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Distribution normal légèrement sur la gauche (en faveur des petits achats)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331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Augmentation progressive de l’</a:t>
            </a:r>
            <a:r>
              <a:rPr lang="fr-FR" dirty="0" err="1"/>
              <a:t>acitivité</a:t>
            </a:r>
            <a:r>
              <a:rPr lang="fr-FR" dirty="0"/>
              <a:t> du site depuis 2 ans, pic d’activité il y a 270j</a:t>
            </a:r>
            <a:br>
              <a:rPr lang="fr-FR" dirty="0"/>
            </a:br>
            <a:r>
              <a:rPr lang="fr-FR" dirty="0"/>
              <a:t>Le pic correspond a la </a:t>
            </a:r>
            <a:r>
              <a:rPr lang="fr-FR" dirty="0" err="1"/>
              <a:t>preiode</a:t>
            </a:r>
            <a:r>
              <a:rPr lang="fr-FR" dirty="0"/>
              <a:t> des fêtes de </a:t>
            </a:r>
            <a:r>
              <a:rPr lang="fr-FR" dirty="0" err="1"/>
              <a:t>find</a:t>
            </a:r>
            <a:r>
              <a:rPr lang="fr-FR" dirty="0"/>
              <a:t> ‘année ce qui est cohérent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8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Catégorie prédominante : salle de bain, </a:t>
            </a:r>
            <a:r>
              <a:rPr lang="fr-FR" dirty="0" err="1"/>
              <a:t>bauté</a:t>
            </a:r>
            <a:r>
              <a:rPr lang="fr-FR" dirty="0"/>
              <a:t> et santé, loisirs &amp; sports, décoration mobilier, accessoires informatiques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 de score 5-4-1, peu de 2-3</a:t>
            </a:r>
          </a:p>
          <a:p>
            <a:r>
              <a:rPr lang="fr-FR" dirty="0"/>
              <a:t>Loir normal étalé a gauche en </a:t>
            </a:r>
            <a:r>
              <a:rPr lang="fr-FR" dirty="0" err="1"/>
              <a:t>favuer</a:t>
            </a:r>
            <a:r>
              <a:rPr lang="fr-FR" dirty="0"/>
              <a:t> des petits montants</a:t>
            </a:r>
          </a:p>
          <a:p>
            <a:r>
              <a:rPr lang="fr-FR" dirty="0"/>
              <a:t>97% des clients n’ont commandé qu’une seule fois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50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 de la ville de Seattle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956A-E9CB-4F4F-95C0-E327BA0587F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9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A8C6F-EB3D-7FE3-79BB-C11F3D10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430855-F17C-1FCF-F7FA-36C03EC6A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B67E3E-C1DB-2B18-B21A-88DF29BF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5ECE6-08FD-074D-440A-AD315CFE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A78644-FD80-62D6-1AE2-EDB50B7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92D2C-0667-B55A-5C63-E7AADA23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DE065-27F0-1035-9B53-E0A3894A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F4A1F-563E-C1D8-5268-02E4C1F8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A15A9-71F7-5B5B-8E93-1C1BBE8D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55F13-CF9E-73E9-A8AD-FE21289C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8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6B77F70-5E01-6942-9621-1D514147E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D969BD-A70A-436D-204C-BCEA63F6C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31E61-C802-C762-0EA1-B2418618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49941-4206-3F25-E7A6-C4C63AEB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8568D-2C33-9CA3-3717-2DC70A1D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0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7466B-C5FA-6C12-A985-2136CD44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3B180-0456-B3BA-DEE7-88BD1B64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28BA3-9CD5-BECC-A209-09B4B538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1B6B6-DF3B-1316-1BB9-1D2A0F83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8F9A0-2D08-263D-F3A0-57A9A3EE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4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73D8B-FC24-44E1-8D78-7DD2EFAB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552F97-8F1B-83C4-8340-E3395AE1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7AE25-E76C-B312-41AA-BE759CDB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E10BE2-6A8E-24DD-B98C-C64BED4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9B912-C0AB-5F7E-BBC5-4D19193A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30E4A-F63D-5801-66A6-15E3DF0C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3AB5B-6BC8-7FB6-F459-B873DBFD1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2F0555-D6F3-FB1F-609E-D1D767F91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935C75-C5FB-CD0B-C8D1-A36779B3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28F10F-A75D-B701-E01A-DAC8D2A0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543888-5386-6FEB-F177-13E9993E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A83A7-9B06-6307-BB44-3A24A87F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0155F6-7705-069C-EFFF-820403CD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90E69E-4BD4-215B-3425-CA4970735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A77B4A-E27B-5907-9C21-F25893722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884E7E-3475-1768-51A4-DBA09E04A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E4E2EA-A4D4-8938-F821-014F854F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1BE7E5-A246-4631-76B8-18C2775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2A5498-D403-277F-A0E8-CFA211F3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7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B89FC-0EB7-8584-A9A6-10C78BA7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14E1E0-0E5D-FBB1-744D-F2EDD47D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E548B2-8638-D612-4346-F975E8CC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A15C6-DB64-F40B-A035-4947B0EF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1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81F035-9BB3-6863-DBB9-C48D5692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4EE097-3269-0B04-1994-42F05CDC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9C1868-483D-3448-7BF7-B42EC4A1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6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6033A-82E2-E4B3-E91D-B63DCC8E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63A1F-8BDF-ADDA-99F4-0F9A9A64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4382B2-9452-6A13-9F2E-B490C9DC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F0FA23-3D44-B7B9-6B65-DD8BC6E4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1261A3-705D-992D-4A6C-2C1BB478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9EE4E0-F4EC-759E-C39D-1D502F5D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C1E6A-A48A-40DC-8350-8F5EAF60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D5403B-D348-C520-98C6-A6EEA0CA6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8DA4C4-3D4A-729D-A224-8845ACAB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138B00-9F96-3506-45E6-C9461192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8C06E-5627-FD84-90AA-0A073BD3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8EEF07-9F75-D4F2-032B-F281469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29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E0334F-6332-2BCC-E8A0-ADA70807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B7F97-2CF3-4382-357F-4D928F2E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8BAA2-9080-4EF5-3B85-312CF215B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796B-98D2-4832-B678-382D30E8EC40}" type="datetimeFigureOut">
              <a:rPr lang="fr-FR" smtClean="0"/>
              <a:t>17/10/2022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1C408-09CB-4881-C9B9-D3E90A6DB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AF09E-D6C6-CD54-6126-9E641391B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ADBA-5009-4942-8594-F70B502CDD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2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Segmenter les clients d’un site d’e-commerce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869CB10-BB3E-5CD3-9E0B-9F48CDDD3897}"/>
              </a:ext>
            </a:extLst>
          </p:cNvPr>
          <p:cNvSpPr txBox="1"/>
          <p:nvPr/>
        </p:nvSpPr>
        <p:spPr>
          <a:xfrm>
            <a:off x="9051721" y="5587068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Irénée JOSSE</a:t>
            </a:r>
          </a:p>
          <a:p>
            <a:r>
              <a:rPr lang="fr-FR" dirty="0"/>
              <a:t>Parcours Data </a:t>
            </a:r>
            <a:r>
              <a:rPr lang="fr-FR" dirty="0" err="1"/>
              <a:t>Scientist</a:t>
            </a:r>
            <a:endParaRPr lang="fr-FR" dirty="0"/>
          </a:p>
        </p:txBody>
      </p:sp>
      <p:pic>
        <p:nvPicPr>
          <p:cNvPr id="21506" name="Picture 2" descr="Travailler chez OpenClassrooms : Avis de salariés | Indeed.com">
            <a:extLst>
              <a:ext uri="{FF2B5EF4-FFF2-40B4-BE49-F238E27FC236}">
                <a16:creationId xmlns:a16="http://schemas.microsoft.com/office/drawing/2014/main" id="{D4100E39-F35D-009E-E1AD-DC131494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46" y="5419695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list - Crunchbase Company Profile &amp; Funding">
            <a:extLst>
              <a:ext uri="{FF2B5EF4-FFF2-40B4-BE49-F238E27FC236}">
                <a16:creationId xmlns:a16="http://schemas.microsoft.com/office/drawing/2014/main" id="{2A5FDEA2-D32A-3B82-4ADC-3A8421C83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7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60C2073-0F4E-91F2-673C-AFF65EAB948C}"/>
              </a:ext>
            </a:extLst>
          </p:cNvPr>
          <p:cNvSpPr txBox="1"/>
          <p:nvPr/>
        </p:nvSpPr>
        <p:spPr>
          <a:xfrm>
            <a:off x="144767" y="1068143"/>
            <a:ext cx="4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Caractéristiques des vendeurs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67AFA6-4E81-F367-75DA-43C5292A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4" y="1611790"/>
            <a:ext cx="52292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4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747254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550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Segmentation RFM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DB6918-401F-6BAB-D257-4BDECCAA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6" y="1486731"/>
            <a:ext cx="6705600" cy="4705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F8BC4B-64B2-43C6-D4A6-D40915CCF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49" y="2272543"/>
            <a:ext cx="2876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383930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671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Segmentation algorithmique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76F01D-3996-2D07-9B9A-90316E810FE6}"/>
              </a:ext>
            </a:extLst>
          </p:cNvPr>
          <p:cNvSpPr txBox="1"/>
          <p:nvPr/>
        </p:nvSpPr>
        <p:spPr>
          <a:xfrm>
            <a:off x="3892491" y="2374084"/>
            <a:ext cx="5343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Algorithmes sélectionnés pour la segmentation :</a:t>
            </a:r>
          </a:p>
          <a:p>
            <a:pPr marL="285750" indent="-285750">
              <a:buFontTx/>
              <a:buChar char="-"/>
            </a:pPr>
            <a:r>
              <a:rPr lang="fr-FR" dirty="0"/>
              <a:t>K-</a:t>
            </a:r>
            <a:r>
              <a:rPr lang="fr-FR" dirty="0" err="1"/>
              <a:t>Means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Agglomerative</a:t>
            </a:r>
            <a:r>
              <a:rPr lang="fr-FR" dirty="0"/>
              <a:t>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DBSCAN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err="1"/>
              <a:t>Scoring</a:t>
            </a:r>
            <a:r>
              <a:rPr lang="fr-FR" dirty="0"/>
              <a:t> sélectionné : </a:t>
            </a:r>
            <a:r>
              <a:rPr lang="fr-FR" dirty="0" err="1"/>
              <a:t>silhouette_score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96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Segmentation algorithmique – DBSCAN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408F3F-0F8C-28B0-1408-8C5221A65B80}"/>
              </a:ext>
            </a:extLst>
          </p:cNvPr>
          <p:cNvSpPr txBox="1"/>
          <p:nvPr/>
        </p:nvSpPr>
        <p:spPr>
          <a:xfrm>
            <a:off x="469783" y="1384183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Etude du DBSCAN 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ACF5EC-A496-F49F-71CC-297ECB64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106" y="1384183"/>
            <a:ext cx="4705350" cy="42386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02D5D49-00AA-B875-DEDE-414A7BED440A}"/>
              </a:ext>
            </a:extLst>
          </p:cNvPr>
          <p:cNvSpPr txBox="1"/>
          <p:nvPr/>
        </p:nvSpPr>
        <p:spPr>
          <a:xfrm>
            <a:off x="4613507" y="5841251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 inexploitable dans ce cas.</a:t>
            </a:r>
          </a:p>
        </p:txBody>
      </p:sp>
    </p:spTree>
    <p:extLst>
      <p:ext uri="{BB962C8B-B14F-4D97-AF65-F5344CB8AC3E}">
        <p14:creationId xmlns:p14="http://schemas.microsoft.com/office/powerpoint/2010/main" val="257232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Segmentation algorithmique – </a:t>
            </a:r>
            <a:r>
              <a:rPr lang="fr-FR" sz="4000" b="1" dirty="0" err="1">
                <a:solidFill>
                  <a:schemeClr val="bg1"/>
                </a:solidFill>
              </a:rPr>
              <a:t>AgglomerativeClustering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408F3F-0F8C-28B0-1408-8C5221A65B80}"/>
              </a:ext>
            </a:extLst>
          </p:cNvPr>
          <p:cNvSpPr txBox="1"/>
          <p:nvPr/>
        </p:nvSpPr>
        <p:spPr>
          <a:xfrm>
            <a:off x="260058" y="1024900"/>
            <a:ext cx="61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Etude de </a:t>
            </a:r>
            <a:r>
              <a:rPr lang="fr-FR" dirty="0" err="1"/>
              <a:t>AgglomerativeClustering</a:t>
            </a:r>
            <a:r>
              <a:rPr lang="fr-FR" dirty="0"/>
              <a:t>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6A8630-48AD-C15F-6120-8F7BB8C0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01" y="1826790"/>
            <a:ext cx="4581525" cy="29527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44CE917-F2DC-A697-4CB4-1C4851E1A829}"/>
              </a:ext>
            </a:extLst>
          </p:cNvPr>
          <p:cNvSpPr txBox="1"/>
          <p:nvPr/>
        </p:nvSpPr>
        <p:spPr>
          <a:xfrm>
            <a:off x="494950" y="5014519"/>
            <a:ext cx="514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 algorithme à pour </a:t>
            </a:r>
            <a:r>
              <a:rPr lang="fr-FR" dirty="0" err="1"/>
              <a:t>hyper-paramètre</a:t>
            </a:r>
            <a:r>
              <a:rPr lang="fr-FR" dirty="0"/>
              <a:t> </a:t>
            </a:r>
            <a:r>
              <a:rPr lang="fr-FR" dirty="0" err="1"/>
              <a:t>n_cluster</a:t>
            </a:r>
            <a:r>
              <a:rPr lang="fr-FR" dirty="0"/>
              <a:t> idéal 5.</a:t>
            </a:r>
          </a:p>
          <a:p>
            <a:r>
              <a:rPr lang="fr-FR" dirty="0"/>
              <a:t>Son score de silhouette avec cet hyper paramètre varie entre 0,377 et 0,419.</a:t>
            </a:r>
          </a:p>
        </p:txBody>
      </p:sp>
    </p:spTree>
    <p:extLst>
      <p:ext uri="{BB962C8B-B14F-4D97-AF65-F5344CB8AC3E}">
        <p14:creationId xmlns:p14="http://schemas.microsoft.com/office/powerpoint/2010/main" val="44271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Segmentation algorithmique – K-</a:t>
            </a:r>
            <a:r>
              <a:rPr lang="fr-FR" sz="4000" b="1" dirty="0" err="1">
                <a:solidFill>
                  <a:schemeClr val="bg1"/>
                </a:solidFill>
              </a:rPr>
              <a:t>Means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408F3F-0F8C-28B0-1408-8C5221A65B80}"/>
              </a:ext>
            </a:extLst>
          </p:cNvPr>
          <p:cNvSpPr txBox="1"/>
          <p:nvPr/>
        </p:nvSpPr>
        <p:spPr>
          <a:xfrm>
            <a:off x="469783" y="1384183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Etude du K-</a:t>
            </a:r>
            <a:r>
              <a:rPr lang="fr-FR" dirty="0" err="1"/>
              <a:t>Means</a:t>
            </a:r>
            <a:r>
              <a:rPr lang="fr-FR" dirty="0"/>
              <a:t>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F2B277-A522-C79D-6649-669BC243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83" y="2055304"/>
            <a:ext cx="5286375" cy="3200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8DD264-9991-B26C-5092-A29D2EC3D4A6}"/>
              </a:ext>
            </a:extLst>
          </p:cNvPr>
          <p:cNvSpPr txBox="1"/>
          <p:nvPr/>
        </p:nvSpPr>
        <p:spPr>
          <a:xfrm>
            <a:off x="7541703" y="1384183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 de silhouette pour 5 clusters 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9E136F-0501-04FA-069B-98E448B3D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71" y="2156624"/>
            <a:ext cx="4724400" cy="30861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6159076-4517-9A4A-16CB-7C572DDAAE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 r="74737"/>
          <a:stretch/>
        </p:blipFill>
        <p:spPr>
          <a:xfrm>
            <a:off x="9899359" y="1937549"/>
            <a:ext cx="519768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Segmentation algorithmique – K-</a:t>
            </a:r>
            <a:r>
              <a:rPr lang="fr-FR" sz="4000" b="1" dirty="0" err="1">
                <a:solidFill>
                  <a:schemeClr val="bg1"/>
                </a:solidFill>
              </a:rPr>
              <a:t>Means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408F3F-0F8C-28B0-1408-8C5221A65B80}"/>
              </a:ext>
            </a:extLst>
          </p:cNvPr>
          <p:cNvSpPr txBox="1"/>
          <p:nvPr/>
        </p:nvSpPr>
        <p:spPr>
          <a:xfrm>
            <a:off x="260059" y="1024900"/>
            <a:ext cx="48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Etude des segments générés par K-</a:t>
            </a:r>
            <a:r>
              <a:rPr lang="fr-FR" dirty="0" err="1"/>
              <a:t>Means</a:t>
            </a:r>
            <a:r>
              <a:rPr lang="fr-FR" dirty="0"/>
              <a:t> 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440F591-AF63-AA6C-B9C6-7A28086A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58" y="1445949"/>
            <a:ext cx="6315075" cy="20288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5B32872-4775-5354-6577-E14766BD7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38"/>
          <a:stretch/>
        </p:blipFill>
        <p:spPr>
          <a:xfrm>
            <a:off x="1362071" y="3526491"/>
            <a:ext cx="4733925" cy="330495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3FECCAD-CA17-E718-4F3B-090F3979C5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53"/>
          <a:stretch/>
        </p:blipFill>
        <p:spPr>
          <a:xfrm>
            <a:off x="6095996" y="3526491"/>
            <a:ext cx="4714875" cy="33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3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Segmentation algorithmique – K-</a:t>
            </a:r>
            <a:r>
              <a:rPr lang="fr-FR" sz="4000" b="1" dirty="0" err="1">
                <a:solidFill>
                  <a:schemeClr val="bg1"/>
                </a:solidFill>
              </a:rPr>
              <a:t>Means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408F3F-0F8C-28B0-1408-8C5221A65B80}"/>
              </a:ext>
            </a:extLst>
          </p:cNvPr>
          <p:cNvSpPr txBox="1"/>
          <p:nvPr/>
        </p:nvSpPr>
        <p:spPr>
          <a:xfrm>
            <a:off x="260059" y="1024900"/>
            <a:ext cx="48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Etude des segments générés par K-</a:t>
            </a:r>
            <a:r>
              <a:rPr lang="fr-FR" dirty="0" err="1"/>
              <a:t>Means</a:t>
            </a:r>
            <a:r>
              <a:rPr lang="fr-FR" dirty="0"/>
              <a:t> 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440F591-AF63-AA6C-B9C6-7A28086A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58" y="1459225"/>
            <a:ext cx="6315075" cy="20288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432D26F-6A3C-380F-9533-01FF266941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76"/>
          <a:stretch/>
        </p:blipFill>
        <p:spPr>
          <a:xfrm>
            <a:off x="1209671" y="3553044"/>
            <a:ext cx="4886325" cy="33049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AB718C-B18A-BB16-BFC3-E9E2643E35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56"/>
          <a:stretch/>
        </p:blipFill>
        <p:spPr>
          <a:xfrm>
            <a:off x="6194046" y="3551252"/>
            <a:ext cx="4686300" cy="33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693665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635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Segmentation algorithmique – K-</a:t>
            </a:r>
            <a:r>
              <a:rPr lang="fr-FR" sz="4000" b="1" dirty="0" err="1">
                <a:solidFill>
                  <a:schemeClr val="bg1"/>
                </a:solidFill>
              </a:rPr>
              <a:t>Means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F408F3F-0F8C-28B0-1408-8C5221A65B80}"/>
              </a:ext>
            </a:extLst>
          </p:cNvPr>
          <p:cNvSpPr txBox="1"/>
          <p:nvPr/>
        </p:nvSpPr>
        <p:spPr>
          <a:xfrm>
            <a:off x="260059" y="1024900"/>
            <a:ext cx="48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Etude des segments générés par K-</a:t>
            </a:r>
            <a:r>
              <a:rPr lang="fr-FR" dirty="0" err="1"/>
              <a:t>Means</a:t>
            </a:r>
            <a:r>
              <a:rPr lang="fr-FR" dirty="0"/>
              <a:t> 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440F591-AF63-AA6C-B9C6-7A28086AD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9" y="2861083"/>
            <a:ext cx="6315075" cy="20288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4B1568F-0631-8C18-6A22-D0CEBAE2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87" y="2208620"/>
            <a:ext cx="45815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644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937599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590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Contrat de maintenance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9B0D5A-BA5A-0EB7-ED06-53C83506A2FD}"/>
              </a:ext>
            </a:extLst>
          </p:cNvPr>
          <p:cNvSpPr txBox="1"/>
          <p:nvPr/>
        </p:nvSpPr>
        <p:spPr>
          <a:xfrm>
            <a:off x="587229" y="1367406"/>
            <a:ext cx="83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Etude de la conservation de la performance du K-</a:t>
            </a:r>
            <a:r>
              <a:rPr lang="fr-FR" dirty="0" err="1"/>
              <a:t>means</a:t>
            </a:r>
            <a:r>
              <a:rPr lang="fr-FR" dirty="0"/>
              <a:t> au cours du temps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49D022-F818-F0A5-A4D6-98E0B2DB47CC}"/>
              </a:ext>
            </a:extLst>
          </p:cNvPr>
          <p:cNvSpPr txBox="1"/>
          <p:nvPr/>
        </p:nvSpPr>
        <p:spPr>
          <a:xfrm>
            <a:off x="8212821" y="2239861"/>
            <a:ext cx="3582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Périodes de mise-à-jour proposées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2 semaines : 99%</a:t>
            </a:r>
          </a:p>
          <a:p>
            <a:pPr marL="285750" indent="-285750">
              <a:buFontTx/>
              <a:buChar char="-"/>
            </a:pPr>
            <a:r>
              <a:rPr lang="fr-FR" dirty="0"/>
              <a:t>3 semaines : 95%</a:t>
            </a:r>
          </a:p>
          <a:p>
            <a:pPr marL="285750" indent="-285750">
              <a:buFontTx/>
              <a:buChar char="-"/>
            </a:pPr>
            <a:r>
              <a:rPr lang="fr-FR" dirty="0"/>
              <a:t>6 semaines : 94 %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F06831-81AB-D41F-3D1C-DF949466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5" y="2006891"/>
            <a:ext cx="74485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35639DF-CE39-1640-AD4A-5816367E7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694062"/>
              </p:ext>
            </p:extLst>
          </p:nvPr>
        </p:nvGraphicFramePr>
        <p:xfrm>
          <a:off x="2031997" y="10933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7405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454CF74-1929-1103-70DE-466A4DF10166}"/>
              </a:ext>
            </a:extLst>
          </p:cNvPr>
          <p:cNvSpPr txBox="1"/>
          <p:nvPr/>
        </p:nvSpPr>
        <p:spPr>
          <a:xfrm>
            <a:off x="2332140" y="2484118"/>
            <a:ext cx="7029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Meilleur modèle pour la segmentation : K-</a:t>
            </a:r>
            <a:r>
              <a:rPr lang="fr-FR" dirty="0" err="1"/>
              <a:t>Means</a:t>
            </a:r>
            <a:r>
              <a:rPr lang="fr-FR" dirty="0"/>
              <a:t> en 5 groupes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Les groupes de clients ce distinguent comme suit :</a:t>
            </a:r>
          </a:p>
          <a:p>
            <a:r>
              <a:rPr lang="fr-FR" dirty="0"/>
              <a:t>	insatisfaits, réguliers, gros portefeuilles, anciens et récents.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Cet algorithme a besoin d’une mise-à-jour toutes les 2 à 6 semaines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92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3896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822DA3C-6A82-62D0-D4E0-46E97832F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179" y="981074"/>
            <a:ext cx="10370821" cy="58769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21678C-01E7-A30D-616F-DCDBE884E757}"/>
              </a:ext>
            </a:extLst>
          </p:cNvPr>
          <p:cNvSpPr txBox="1"/>
          <p:nvPr/>
        </p:nvSpPr>
        <p:spPr>
          <a:xfrm>
            <a:off x="83890" y="2101734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Modèle de données :</a:t>
            </a:r>
          </a:p>
        </p:txBody>
      </p:sp>
    </p:spTree>
    <p:extLst>
      <p:ext uri="{BB962C8B-B14F-4D97-AF65-F5344CB8AC3E}">
        <p14:creationId xmlns:p14="http://schemas.microsoft.com/office/powerpoint/2010/main" val="209477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A2C904-395A-5606-E1D4-5827FA3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2" y="1533875"/>
            <a:ext cx="5305425" cy="46291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242E25A-33E7-0252-E36E-69BE35634D53}"/>
              </a:ext>
            </a:extLst>
          </p:cNvPr>
          <p:cNvSpPr txBox="1"/>
          <p:nvPr/>
        </p:nvSpPr>
        <p:spPr>
          <a:xfrm>
            <a:off x="119600" y="1434517"/>
            <a:ext cx="148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Provenance</a:t>
            </a:r>
          </a:p>
          <a:p>
            <a:r>
              <a:rPr lang="fr-FR" b="1" dirty="0"/>
              <a:t>des clients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CB1296-A72C-93A8-1602-BC5B307F9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672" y="1093310"/>
            <a:ext cx="5365999" cy="57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1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8706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8AC552-8CEF-0E0E-98B5-DB9B94199730}"/>
              </a:ext>
            </a:extLst>
          </p:cNvPr>
          <p:cNvSpPr txBox="1"/>
          <p:nvPr/>
        </p:nvSpPr>
        <p:spPr>
          <a:xfrm>
            <a:off x="144767" y="1068143"/>
            <a:ext cx="4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Caractéristiques des commandes: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8DE2B4-19AE-E4A3-9E39-2F21FEB63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7" y="1524544"/>
            <a:ext cx="11220450" cy="45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1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EDF919A-4467-98BB-E06C-79354BE4D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08" y="981074"/>
            <a:ext cx="11172825" cy="297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A7A3ECD-CD71-3B04-25F7-273029E7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08" y="3879166"/>
            <a:ext cx="11172825" cy="297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216B11-ED78-31A8-F42A-C21BD5C05F44}"/>
              </a:ext>
            </a:extLst>
          </p:cNvPr>
          <p:cNvSpPr txBox="1"/>
          <p:nvPr/>
        </p:nvSpPr>
        <p:spPr>
          <a:xfrm>
            <a:off x="144767" y="1068143"/>
            <a:ext cx="4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Caractéristiques des commandes:</a:t>
            </a:r>
          </a:p>
        </p:txBody>
      </p:sp>
    </p:spTree>
    <p:extLst>
      <p:ext uri="{BB962C8B-B14F-4D97-AF65-F5344CB8AC3E}">
        <p14:creationId xmlns:p14="http://schemas.microsoft.com/office/powerpoint/2010/main" val="149594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185CD0-B5E9-BC5F-B8BD-33818097D8F8}"/>
              </a:ext>
            </a:extLst>
          </p:cNvPr>
          <p:cNvSpPr txBox="1"/>
          <p:nvPr/>
        </p:nvSpPr>
        <p:spPr>
          <a:xfrm>
            <a:off x="144767" y="1068143"/>
            <a:ext cx="4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Caractéristiques des commandes: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9C3C2C-FB6E-89C4-F71C-B8A18998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2" y="1545115"/>
            <a:ext cx="77914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6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60C2073-0F4E-91F2-673C-AFF65EAB948C}"/>
              </a:ext>
            </a:extLst>
          </p:cNvPr>
          <p:cNvSpPr txBox="1"/>
          <p:nvPr/>
        </p:nvSpPr>
        <p:spPr>
          <a:xfrm>
            <a:off x="144767" y="1068143"/>
            <a:ext cx="4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Caractéristiques des clients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282A9F-0F5E-8D25-BD0F-CE266D31C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848" y="2262930"/>
            <a:ext cx="4972050" cy="3657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344A2B-5581-2AF6-3A86-8E44A06EA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972" y="2062905"/>
            <a:ext cx="43338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262999-FB76-96B5-E6D6-AD4912677694}"/>
              </a:ext>
            </a:extLst>
          </p:cNvPr>
          <p:cNvSpPr/>
          <p:nvPr/>
        </p:nvSpPr>
        <p:spPr>
          <a:xfrm>
            <a:off x="-2" y="-1"/>
            <a:ext cx="12191999" cy="981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B37A8A-AFCB-7ADD-86F5-E3C40F043017}"/>
              </a:ext>
            </a:extLst>
          </p:cNvPr>
          <p:cNvSpPr txBox="1"/>
          <p:nvPr/>
        </p:nvSpPr>
        <p:spPr>
          <a:xfrm>
            <a:off x="-1" y="112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</a:rPr>
              <a:t>Exploration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60C2073-0F4E-91F2-673C-AFF65EAB948C}"/>
              </a:ext>
            </a:extLst>
          </p:cNvPr>
          <p:cNvSpPr txBox="1"/>
          <p:nvPr/>
        </p:nvSpPr>
        <p:spPr>
          <a:xfrm>
            <a:off x="144767" y="1068143"/>
            <a:ext cx="45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Caractéristiques des vendeurs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0182E8-5CA6-F1D6-4EED-24A059C77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2" y="1437475"/>
            <a:ext cx="11182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227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698</Words>
  <Application>Microsoft Office PowerPoint</Application>
  <PresentationFormat>Grand écran</PresentationFormat>
  <Paragraphs>143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Irénée JOSSE</dc:creator>
  <cp:lastModifiedBy>Irénée JOSSE</cp:lastModifiedBy>
  <cp:revision>13</cp:revision>
  <dcterms:created xsi:type="dcterms:W3CDTF">2022-10-10T19:28:51Z</dcterms:created>
  <dcterms:modified xsi:type="dcterms:W3CDTF">2022-10-17T08:14:26Z</dcterms:modified>
</cp:coreProperties>
</file>