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12"/>
    <p:sldId id="257" r:id="rId13"/>
    <p:sldId id="258" r:id="rId14"/>
    <p:sldId id="259" r:id="rId15"/>
    <p:sldId id="260" r:id="rId16"/>
    <p:sldId id="261" r:id="rId17"/>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png" Type="http://schemas.openxmlformats.org/officeDocument/2006/relationships/image"/><Relationship Id="rId12" Target="../media/image2.svg" Type="http://schemas.openxmlformats.org/officeDocument/2006/relationships/image"/><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81109">
            <a:off x="15598505" y="1903383"/>
            <a:ext cx="11478454" cy="9328853"/>
          </a:xfrm>
          <a:custGeom>
            <a:avLst/>
            <a:gdLst/>
            <a:ahLst/>
            <a:cxnLst/>
            <a:rect r="r" b="b" t="t" l="l"/>
            <a:pathLst>
              <a:path h="9328853" w="11478454">
                <a:moveTo>
                  <a:pt x="0" y="0"/>
                </a:moveTo>
                <a:lnTo>
                  <a:pt x="11478454" y="0"/>
                </a:lnTo>
                <a:lnTo>
                  <a:pt x="11478454" y="9328853"/>
                </a:lnTo>
                <a:lnTo>
                  <a:pt x="0" y="932885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60681" y="9024505"/>
            <a:ext cx="9727319" cy="3106962"/>
          </a:xfrm>
          <a:custGeom>
            <a:avLst/>
            <a:gdLst/>
            <a:ahLst/>
            <a:cxnLst/>
            <a:rect r="r" b="b" t="t" l="l"/>
            <a:pathLst>
              <a:path h="3106962" w="9727319">
                <a:moveTo>
                  <a:pt x="0" y="0"/>
                </a:moveTo>
                <a:lnTo>
                  <a:pt x="9727319" y="0"/>
                </a:lnTo>
                <a:lnTo>
                  <a:pt x="9727319" y="3106961"/>
                </a:lnTo>
                <a:lnTo>
                  <a:pt x="0" y="3106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006469">
            <a:off x="-599393" y="-7619686"/>
            <a:ext cx="15110595" cy="15110595"/>
          </a:xfrm>
          <a:custGeom>
            <a:avLst/>
            <a:gdLst/>
            <a:ahLst/>
            <a:cxnLst/>
            <a:rect r="r" b="b" t="t" l="l"/>
            <a:pathLst>
              <a:path h="15110595" w="15110595">
                <a:moveTo>
                  <a:pt x="0" y="0"/>
                </a:moveTo>
                <a:lnTo>
                  <a:pt x="15110595" y="0"/>
                </a:lnTo>
                <a:lnTo>
                  <a:pt x="15110595" y="15110595"/>
                </a:lnTo>
                <a:lnTo>
                  <a:pt x="0" y="15110595"/>
                </a:lnTo>
                <a:lnTo>
                  <a:pt x="0" y="0"/>
                </a:lnTo>
                <a:close/>
              </a:path>
            </a:pathLst>
          </a:custGeom>
          <a:blipFill>
            <a:blip r:embed="rId6">
              <a:alphaModFix amt="35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65018" y="1266825"/>
            <a:ext cx="11895820" cy="4626604"/>
          </a:xfrm>
          <a:prstGeom prst="rect">
            <a:avLst/>
          </a:prstGeom>
        </p:spPr>
        <p:txBody>
          <a:bodyPr anchor="t" rtlCol="false" tIns="0" lIns="0" bIns="0" rIns="0">
            <a:spAutoFit/>
          </a:bodyPr>
          <a:lstStyle/>
          <a:p>
            <a:pPr algn="ctr">
              <a:lnSpc>
                <a:spcPts val="11926"/>
              </a:lnSpc>
            </a:pPr>
            <a:r>
              <a:rPr lang="en-US" sz="12047">
                <a:solidFill>
                  <a:srgbClr val="004AAD"/>
                </a:solidFill>
                <a:latin typeface="Montserrat Classic Bold"/>
              </a:rPr>
              <a:t>SENTIMENTAL</a:t>
            </a:r>
          </a:p>
          <a:p>
            <a:pPr algn="ctr">
              <a:lnSpc>
                <a:spcPts val="11926"/>
              </a:lnSpc>
            </a:pPr>
            <a:r>
              <a:rPr lang="en-US" sz="12047">
                <a:solidFill>
                  <a:srgbClr val="004AAD"/>
                </a:solidFill>
                <a:latin typeface="Montserrat Classic Bold"/>
              </a:rPr>
              <a:t>ANALYSIS</a:t>
            </a:r>
          </a:p>
          <a:p>
            <a:pPr algn="l">
              <a:lnSpc>
                <a:spcPts val="11926"/>
              </a:lnSpc>
            </a:pPr>
            <a:r>
              <a:rPr lang="en-US" sz="12047">
                <a:solidFill>
                  <a:srgbClr val="004AAD"/>
                </a:solidFill>
                <a:latin typeface="Montserrat Classic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716232">
            <a:off x="-8479546" y="-6549912"/>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3">
              <a:alphaModFix amt="35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27025" y="1615260"/>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9799351" y="4257063"/>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471760" y="4134405"/>
            <a:ext cx="8572512"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THE PROCESS</a:t>
            </a:r>
          </a:p>
        </p:txBody>
      </p:sp>
      <p:sp>
        <p:nvSpPr>
          <p:cNvPr name="Freeform 6" id="6"/>
          <p:cNvSpPr/>
          <p:nvPr/>
        </p:nvSpPr>
        <p:spPr>
          <a:xfrm flipH="false" flipV="false" rot="0">
            <a:off x="8307672" y="7188709"/>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9431051" y="7131559"/>
            <a:ext cx="5251928"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Model Implementaion</a:t>
            </a:r>
          </a:p>
        </p:txBody>
      </p:sp>
      <p:sp>
        <p:nvSpPr>
          <p:cNvPr name="TextBox 8" id="8"/>
          <p:cNvSpPr txBox="true"/>
          <p:nvPr/>
        </p:nvSpPr>
        <p:spPr>
          <a:xfrm rot="0">
            <a:off x="9431051" y="7658609"/>
            <a:ext cx="5251928" cy="7842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creating a BERT tokenizer using the pre-trained "bert-base-uncased" model</a:t>
            </a:r>
          </a:p>
        </p:txBody>
      </p:sp>
      <p:sp>
        <p:nvSpPr>
          <p:cNvPr name="TextBox 9" id="9"/>
          <p:cNvSpPr txBox="true"/>
          <p:nvPr/>
        </p:nvSpPr>
        <p:spPr>
          <a:xfrm rot="0">
            <a:off x="12250404" y="1558110"/>
            <a:ext cx="5251928"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Data Preprocessing</a:t>
            </a:r>
          </a:p>
        </p:txBody>
      </p:sp>
      <p:sp>
        <p:nvSpPr>
          <p:cNvPr name="TextBox 10" id="10"/>
          <p:cNvSpPr txBox="true"/>
          <p:nvPr/>
        </p:nvSpPr>
        <p:spPr>
          <a:xfrm rot="-60000">
            <a:off x="12253147" y="2085137"/>
            <a:ext cx="5251928" cy="15843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Creating a dataframe that contains only the text and the airline sentiment,lowcasing,removing numbers,lemmatization</a:t>
            </a:r>
          </a:p>
        </p:txBody>
      </p:sp>
      <p:sp>
        <p:nvSpPr>
          <p:cNvPr name="TextBox 11" id="11"/>
          <p:cNvSpPr txBox="true"/>
          <p:nvPr/>
        </p:nvSpPr>
        <p:spPr>
          <a:xfrm rot="0">
            <a:off x="10922729" y="4199913"/>
            <a:ext cx="5251928" cy="504826"/>
          </a:xfrm>
          <a:prstGeom prst="rect">
            <a:avLst/>
          </a:prstGeom>
        </p:spPr>
        <p:txBody>
          <a:bodyPr anchor="t" rtlCol="false" tIns="0" lIns="0" bIns="0" rIns="0">
            <a:spAutoFit/>
          </a:bodyPr>
          <a:lstStyle/>
          <a:p>
            <a:pPr>
              <a:lnSpc>
                <a:spcPts val="4199"/>
              </a:lnSpc>
            </a:pPr>
            <a:r>
              <a:rPr lang="en-US" sz="2999">
                <a:solidFill>
                  <a:srgbClr val="2E2E2E"/>
                </a:solidFill>
                <a:latin typeface="Montserrat Classic Bold"/>
              </a:rPr>
              <a:t>Tokenization</a:t>
            </a:r>
          </a:p>
        </p:txBody>
      </p:sp>
      <p:sp>
        <p:nvSpPr>
          <p:cNvPr name="TextBox 12" id="12"/>
          <p:cNvSpPr txBox="true"/>
          <p:nvPr/>
        </p:nvSpPr>
        <p:spPr>
          <a:xfrm rot="0">
            <a:off x="10922729" y="4736489"/>
            <a:ext cx="6083691" cy="1909295"/>
          </a:xfrm>
          <a:prstGeom prst="rect">
            <a:avLst/>
          </a:prstGeom>
        </p:spPr>
        <p:txBody>
          <a:bodyPr anchor="t" rtlCol="false" tIns="0" lIns="0" bIns="0" rIns="0">
            <a:spAutoFit/>
          </a:bodyPr>
          <a:lstStyle/>
          <a:p>
            <a:pPr>
              <a:lnSpc>
                <a:spcPts val="3089"/>
              </a:lnSpc>
            </a:pPr>
            <a:r>
              <a:rPr lang="en-US" sz="1930">
                <a:solidFill>
                  <a:srgbClr val="2E2E2E"/>
                </a:solidFill>
                <a:latin typeface="Montserrat Classic"/>
              </a:rPr>
              <a:t>Tokenize the tweets into individual words or tokens. This is the process of breaking down text into smaller units, typically words or phrases. Tokenization makes it easier to analyze and process text data</a:t>
            </a:r>
          </a:p>
        </p:txBody>
      </p:sp>
      <p:sp>
        <p:nvSpPr>
          <p:cNvPr name="Freeform 13" id="13"/>
          <p:cNvSpPr/>
          <p:nvPr/>
        </p:nvSpPr>
        <p:spPr>
          <a:xfrm flipH="true" flipV="false" rot="5242519">
            <a:off x="12974875" y="77996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11">
              <a:alphaModFix amt="50000"/>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75570">
            <a:off x="-2424701" y="-7012003"/>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3208" y="1587211"/>
            <a:ext cx="10300052" cy="3089281"/>
          </a:xfrm>
          <a:prstGeom prst="rect">
            <a:avLst/>
          </a:prstGeom>
        </p:spPr>
        <p:txBody>
          <a:bodyPr anchor="t" rtlCol="false" tIns="0" lIns="0" bIns="0" rIns="0">
            <a:spAutoFit/>
          </a:bodyPr>
          <a:lstStyle/>
          <a:p>
            <a:pPr algn="ctr">
              <a:lnSpc>
                <a:spcPts val="8000"/>
              </a:lnSpc>
            </a:pPr>
            <a:r>
              <a:rPr lang="en-US" sz="8000">
                <a:solidFill>
                  <a:srgbClr val="004AAD"/>
                </a:solidFill>
                <a:latin typeface="Montserrat Classic Bold"/>
              </a:rPr>
              <a:t>TRANSFORMERS</a:t>
            </a:r>
          </a:p>
          <a:p>
            <a:pPr algn="ctr">
              <a:lnSpc>
                <a:spcPts val="8000"/>
              </a:lnSpc>
            </a:pPr>
            <a:r>
              <a:rPr lang="en-US" sz="8000">
                <a:solidFill>
                  <a:srgbClr val="004AAD"/>
                </a:solidFill>
                <a:latin typeface="Montserrat Classic Bold"/>
              </a:rPr>
              <a:t>&amp;</a:t>
            </a:r>
          </a:p>
          <a:p>
            <a:pPr algn="ctr">
              <a:lnSpc>
                <a:spcPts val="8000"/>
              </a:lnSpc>
            </a:pPr>
            <a:r>
              <a:rPr lang="en-US" sz="8000">
                <a:solidFill>
                  <a:srgbClr val="004AAD"/>
                </a:solidFill>
                <a:latin typeface="Montserrat Classic Bold"/>
              </a:rPr>
              <a:t>BERT</a:t>
            </a:r>
          </a:p>
        </p:txBody>
      </p:sp>
      <p:sp>
        <p:nvSpPr>
          <p:cNvPr name="TextBox 4" id="4"/>
          <p:cNvSpPr txBox="true"/>
          <p:nvPr/>
        </p:nvSpPr>
        <p:spPr>
          <a:xfrm rot="0">
            <a:off x="11593285" y="3245838"/>
            <a:ext cx="6003719" cy="2402205"/>
          </a:xfrm>
          <a:prstGeom prst="rect">
            <a:avLst/>
          </a:prstGeom>
        </p:spPr>
        <p:txBody>
          <a:bodyPr anchor="t" rtlCol="false" tIns="0" lIns="0" bIns="0" rIns="0">
            <a:spAutoFit/>
          </a:bodyPr>
          <a:lstStyle/>
          <a:p>
            <a:pPr>
              <a:lnSpc>
                <a:spcPts val="3840"/>
              </a:lnSpc>
            </a:pPr>
            <a:r>
              <a:rPr lang="en-US" sz="2400">
                <a:solidFill>
                  <a:srgbClr val="2E2E2E"/>
                </a:solidFill>
                <a:latin typeface="Montserrat Classic"/>
              </a:rPr>
              <a:t>Transformers are composed of two main components: the encoder and the decoder. In the context of BERT and most other NLP tasks, only the encoder is used.</a:t>
            </a:r>
          </a:p>
        </p:txBody>
      </p:sp>
      <p:sp>
        <p:nvSpPr>
          <p:cNvPr name="TextBox 5" id="5"/>
          <p:cNvSpPr txBox="true"/>
          <p:nvPr/>
        </p:nvSpPr>
        <p:spPr>
          <a:xfrm rot="0">
            <a:off x="1025216" y="7408300"/>
            <a:ext cx="4594534" cy="27844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Pretrained language models</a:t>
            </a:r>
          </a:p>
          <a:p>
            <a:pPr>
              <a:lnSpc>
                <a:spcPts val="3200"/>
              </a:lnSpc>
            </a:pPr>
            <a:r>
              <a:rPr lang="en-US" sz="2000">
                <a:solidFill>
                  <a:srgbClr val="2E2E2E"/>
                </a:solidFill>
                <a:latin typeface="Montserrat Classic"/>
              </a:rPr>
              <a:t>sentiment analysis models are built on top of pre-trained transformer-based language models, such as BERT (Bidirectional Encoder Representations from Transformers)</a:t>
            </a:r>
          </a:p>
          <a:p>
            <a:pPr>
              <a:lnSpc>
                <a:spcPts val="3200"/>
              </a:lnSpc>
            </a:pPr>
          </a:p>
        </p:txBody>
      </p:sp>
      <p:sp>
        <p:nvSpPr>
          <p:cNvPr name="TextBox 6" id="6"/>
          <p:cNvSpPr txBox="true"/>
          <p:nvPr/>
        </p:nvSpPr>
        <p:spPr>
          <a:xfrm rot="0">
            <a:off x="6534150" y="7408300"/>
            <a:ext cx="4594534" cy="238442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Transfer learning</a:t>
            </a:r>
          </a:p>
          <a:p>
            <a:pPr>
              <a:lnSpc>
                <a:spcPts val="3200"/>
              </a:lnSpc>
            </a:pPr>
            <a:r>
              <a:rPr lang="en-US" sz="2000">
                <a:solidFill>
                  <a:srgbClr val="2E2E2E"/>
                </a:solidFill>
                <a:latin typeface="Montserrat Classic"/>
              </a:rPr>
              <a:t>Pre-trained models are fine-tuned on specific sentiment analysis datasets, allowing them to adapt to the specific sentiment classification task.</a:t>
            </a:r>
          </a:p>
        </p:txBody>
      </p:sp>
      <p:sp>
        <p:nvSpPr>
          <p:cNvPr name="Freeform 7" id="7"/>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104394" y="1870373"/>
            <a:ext cx="6154906" cy="4493613"/>
          </a:xfrm>
          <a:prstGeom prst="rect">
            <a:avLst/>
          </a:prstGeom>
        </p:spPr>
        <p:txBody>
          <a:bodyPr anchor="t" rtlCol="false" tIns="0" lIns="0" bIns="0" rIns="0">
            <a:spAutoFit/>
          </a:bodyPr>
          <a:lstStyle/>
          <a:p>
            <a:pPr marL="541638" indent="-270819" lvl="1">
              <a:lnSpc>
                <a:spcPts val="4013"/>
              </a:lnSpc>
              <a:buFont typeface="Arial"/>
              <a:buChar char="•"/>
            </a:pPr>
            <a:r>
              <a:rPr lang="en-US" sz="2508">
                <a:solidFill>
                  <a:srgbClr val="2E2E2E"/>
                </a:solidFill>
                <a:latin typeface="Montserrat Classic"/>
              </a:rPr>
              <a:t>The model with the best validation performance is loaded, and evaluation is performed on the test dataset.</a:t>
            </a:r>
          </a:p>
          <a:p>
            <a:pPr marL="541638" indent="-270819" lvl="1">
              <a:lnSpc>
                <a:spcPts val="4013"/>
              </a:lnSpc>
              <a:buFont typeface="Arial"/>
              <a:buChar char="•"/>
            </a:pPr>
            <a:r>
              <a:rPr lang="en-US" sz="2508">
                <a:solidFill>
                  <a:srgbClr val="2E2E2E"/>
                </a:solidFill>
                <a:latin typeface="Montserrat Classic"/>
              </a:rPr>
              <a:t>Test predictions are generated and compared to the true labels. The accuracy on the test set is calculated using </a:t>
            </a:r>
            <a:r>
              <a:rPr lang="en-US" sz="2508">
                <a:solidFill>
                  <a:srgbClr val="2E2E2E"/>
                </a:solidFill>
                <a:latin typeface="Montserrat Classic Semi-Bold"/>
              </a:rPr>
              <a:t>accuracy_score</a:t>
            </a:r>
          </a:p>
          <a:p>
            <a:pPr>
              <a:lnSpc>
                <a:spcPts val="4013"/>
              </a:lnSpc>
            </a:pPr>
          </a:p>
        </p:txBody>
      </p:sp>
      <p:sp>
        <p:nvSpPr>
          <p:cNvPr name="TextBox 4" id="4"/>
          <p:cNvSpPr txBox="true"/>
          <p:nvPr/>
        </p:nvSpPr>
        <p:spPr>
          <a:xfrm rot="0">
            <a:off x="11439752" y="6727825"/>
            <a:ext cx="5819548" cy="1687654"/>
          </a:xfrm>
          <a:prstGeom prst="rect">
            <a:avLst/>
          </a:prstGeom>
        </p:spPr>
        <p:txBody>
          <a:bodyPr anchor="t" rtlCol="false" tIns="0" lIns="0" bIns="0" rIns="0">
            <a:spAutoFit/>
          </a:bodyPr>
          <a:lstStyle/>
          <a:p>
            <a:pPr>
              <a:lnSpc>
                <a:spcPts val="3420"/>
              </a:lnSpc>
            </a:pPr>
            <a:r>
              <a:rPr lang="en-US" sz="2137">
                <a:solidFill>
                  <a:srgbClr val="2E2E2E"/>
                </a:solidFill>
                <a:latin typeface="Montserrat Classic"/>
              </a:rPr>
              <a:t>The </a:t>
            </a:r>
            <a:r>
              <a:rPr lang="en-US" sz="2137">
                <a:solidFill>
                  <a:srgbClr val="2E2E2E"/>
                </a:solidFill>
                <a:latin typeface="Montserrat Classic Semi-Bold"/>
              </a:rPr>
              <a:t>classification_report</a:t>
            </a:r>
            <a:r>
              <a:rPr lang="en-US" sz="2137">
                <a:solidFill>
                  <a:srgbClr val="2E2E2E"/>
                </a:solidFill>
                <a:latin typeface="Montserrat Classic"/>
              </a:rPr>
              <a:t> function is used, and class names are specified based on the sentiment classes ("negative," "neutral," "positive").</a:t>
            </a:r>
          </a:p>
        </p:txBody>
      </p:sp>
      <p:sp>
        <p:nvSpPr>
          <p:cNvPr name="TextBox 5" id="5"/>
          <p:cNvSpPr txBox="true"/>
          <p:nvPr/>
        </p:nvSpPr>
        <p:spPr>
          <a:xfrm rot="0">
            <a:off x="1028700" y="1190625"/>
            <a:ext cx="7759974"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EVALUATION</a:t>
            </a:r>
          </a:p>
        </p:txBody>
      </p:sp>
      <p:sp>
        <p:nvSpPr>
          <p:cNvPr name="TextBox 6" id="6"/>
          <p:cNvSpPr txBox="true"/>
          <p:nvPr/>
        </p:nvSpPr>
        <p:spPr>
          <a:xfrm rot="0">
            <a:off x="1028700" y="3366786"/>
            <a:ext cx="6543675" cy="299720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The model is used to make predictions on the validation data, and the accuracy is calculated using </a:t>
            </a:r>
            <a:r>
              <a:rPr lang="en-US" sz="2499">
                <a:solidFill>
                  <a:srgbClr val="2E2E2E"/>
                </a:solidFill>
                <a:latin typeface="Montserrat Classic Semi-Bold"/>
              </a:rPr>
              <a:t>accuracy_score</a:t>
            </a:r>
            <a:r>
              <a:rPr lang="en-US" sz="2499">
                <a:solidFill>
                  <a:srgbClr val="2E2E2E"/>
                </a:solidFill>
                <a:latin typeface="Montserrat Classic"/>
              </a:rPr>
              <a:t>. The best model's state is saved if the current validation accuracy is higher than the previous best accuracy.</a:t>
            </a:r>
          </a:p>
        </p:txBody>
      </p:sp>
      <p:sp>
        <p:nvSpPr>
          <p:cNvPr name="Freeform 7" id="7"/>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442107">
            <a:off x="13986194" y="702896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71420" y="-6672709"/>
            <a:ext cx="12112141" cy="9843868"/>
          </a:xfrm>
          <a:custGeom>
            <a:avLst/>
            <a:gdLst/>
            <a:ahLst/>
            <a:cxnLst/>
            <a:rect r="r" b="b" t="t" l="l"/>
            <a:pathLst>
              <a:path h="9843868" w="12112141">
                <a:moveTo>
                  <a:pt x="0" y="0"/>
                </a:moveTo>
                <a:lnTo>
                  <a:pt x="12112141" y="0"/>
                </a:lnTo>
                <a:lnTo>
                  <a:pt x="12112141" y="9843867"/>
                </a:lnTo>
                <a:lnTo>
                  <a:pt x="0" y="984386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3721280"/>
            <a:ext cx="14964103" cy="3312031"/>
          </a:xfrm>
          <a:custGeom>
            <a:avLst/>
            <a:gdLst/>
            <a:ahLst/>
            <a:cxnLst/>
            <a:rect r="r" b="b" t="t" l="l"/>
            <a:pathLst>
              <a:path h="3312031" w="14964103">
                <a:moveTo>
                  <a:pt x="0" y="0"/>
                </a:moveTo>
                <a:lnTo>
                  <a:pt x="14964103" y="0"/>
                </a:lnTo>
                <a:lnTo>
                  <a:pt x="14964103" y="3312031"/>
                </a:lnTo>
                <a:lnTo>
                  <a:pt x="0" y="3312031"/>
                </a:lnTo>
                <a:lnTo>
                  <a:pt x="0" y="0"/>
                </a:lnTo>
                <a:close/>
              </a:path>
            </a:pathLst>
          </a:custGeom>
          <a:blipFill>
            <a:blip r:embed="rId4"/>
            <a:stretch>
              <a:fillRect l="-63244" t="0" r="0" b="-12811"/>
            </a:stretch>
          </a:blipFill>
        </p:spPr>
      </p:sp>
      <p:sp>
        <p:nvSpPr>
          <p:cNvPr name="TextBox 5" id="5"/>
          <p:cNvSpPr txBox="true"/>
          <p:nvPr/>
        </p:nvSpPr>
        <p:spPr>
          <a:xfrm rot="0">
            <a:off x="1028700" y="1190625"/>
            <a:ext cx="11313166"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IMPLEMENTATION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211532"/>
            <a:ext cx="10128417" cy="1731150"/>
          </a:xfrm>
          <a:prstGeom prst="rect">
            <a:avLst/>
          </a:prstGeom>
        </p:spPr>
        <p:txBody>
          <a:bodyPr anchor="t" rtlCol="false" tIns="0" lIns="0" bIns="0" rIns="0">
            <a:spAutoFit/>
          </a:bodyPr>
          <a:lstStyle/>
          <a:p>
            <a:pPr>
              <a:lnSpc>
                <a:spcPts val="13030"/>
              </a:lnSpc>
            </a:pPr>
            <a:r>
              <a:rPr lang="en-US" sz="13030" spc="-443">
                <a:solidFill>
                  <a:srgbClr val="004AAD"/>
                </a:solidFill>
                <a:latin typeface="Montserrat Classic"/>
              </a:rPr>
              <a:t>THANK 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75609" y="4382501"/>
            <a:ext cx="6008785" cy="4303397"/>
          </a:xfrm>
          <a:prstGeom prst="rect">
            <a:avLst/>
          </a:prstGeom>
        </p:spPr>
        <p:txBody>
          <a:bodyPr anchor="t" rtlCol="false" tIns="0" lIns="0" bIns="0" rIns="0">
            <a:spAutoFit/>
          </a:bodyPr>
          <a:lstStyle/>
          <a:p>
            <a:pPr>
              <a:lnSpc>
                <a:spcPts val="5759"/>
              </a:lnSpc>
            </a:pPr>
            <a:r>
              <a:rPr lang="en-US" sz="3599">
                <a:solidFill>
                  <a:srgbClr val="2E2E2E"/>
                </a:solidFill>
                <a:latin typeface="Montserrat Classic"/>
              </a:rPr>
              <a:t>222BDA16 - Romel</a:t>
            </a:r>
          </a:p>
          <a:p>
            <a:pPr>
              <a:lnSpc>
                <a:spcPts val="5759"/>
              </a:lnSpc>
            </a:pPr>
            <a:r>
              <a:rPr lang="en-US" sz="3599">
                <a:solidFill>
                  <a:srgbClr val="2E2E2E"/>
                </a:solidFill>
                <a:latin typeface="Montserrat Classic"/>
              </a:rPr>
              <a:t>222BDA23 - Irene</a:t>
            </a:r>
          </a:p>
          <a:p>
            <a:pPr>
              <a:lnSpc>
                <a:spcPts val="5759"/>
              </a:lnSpc>
            </a:pPr>
            <a:r>
              <a:rPr lang="en-US" sz="3599">
                <a:solidFill>
                  <a:srgbClr val="2E2E2E"/>
                </a:solidFill>
                <a:latin typeface="Montserrat Classic"/>
              </a:rPr>
              <a:t>222BDA30 - Gladys</a:t>
            </a:r>
          </a:p>
          <a:p>
            <a:pPr>
              <a:lnSpc>
                <a:spcPts val="5759"/>
              </a:lnSpc>
            </a:pPr>
            <a:r>
              <a:rPr lang="en-US" sz="3599">
                <a:solidFill>
                  <a:srgbClr val="2E2E2E"/>
                </a:solidFill>
                <a:latin typeface="Montserrat Classic"/>
              </a:rPr>
              <a:t>222BDA32 - Joel</a:t>
            </a:r>
          </a:p>
          <a:p>
            <a:pPr>
              <a:lnSpc>
                <a:spcPts val="5759"/>
              </a:lnSpc>
            </a:pPr>
            <a:r>
              <a:rPr lang="en-US" sz="3599">
                <a:solidFill>
                  <a:srgbClr val="2E2E2E"/>
                </a:solidFill>
                <a:latin typeface="Montserrat Classic"/>
              </a:rPr>
              <a:t>222BDA43 - Aman Mohit</a:t>
            </a:r>
          </a:p>
          <a:p>
            <a:pPr>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DAFzBvDp7sk</dc:identifier>
  <dcterms:modified xsi:type="dcterms:W3CDTF">2011-08-01T06:04:30Z</dcterms:modified>
  <cp:revision>1</cp:revision>
  <dc:title>Nlp U</dc:title>
</cp:coreProperties>
</file>