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
  </p:notesMasterIdLst>
  <p:sldIdLst>
    <p:sldId id="256" r:id="rId2"/>
    <p:sldId id="301" r:id="rId3"/>
    <p:sldId id="295" r:id="rId4"/>
    <p:sldId id="296" r:id="rId5"/>
    <p:sldId id="304" r:id="rId6"/>
    <p:sldId id="300" r:id="rId7"/>
    <p:sldId id="302" r:id="rId8"/>
    <p:sldId id="303" r:id="rId9"/>
    <p:sldId id="278" r:id="rId10"/>
  </p:sldIdLst>
  <p:sldSz cx="9144000" cy="5143500" type="screen16x9"/>
  <p:notesSz cx="6858000" cy="9144000"/>
  <p:embeddedFontLst>
    <p:embeddedFont>
      <p:font typeface="Barlow" pitchFamily="2" charset="77"/>
      <p:regular r:id="rId12"/>
      <p:bold r:id="rId13"/>
      <p:italic r:id="rId14"/>
      <p:boldItalic r:id="rId15"/>
    </p:embeddedFont>
    <p:embeddedFont>
      <p:font typeface="Barlow Light" panose="020F0302020204030204" pitchFamily="34" charset="0"/>
      <p:regular r:id="rId16"/>
      <p:bold r:id="rId17"/>
      <p:italic r:id="rId18"/>
      <p:boldItalic r:id="rId19"/>
    </p:embeddedFont>
    <p:embeddedFont>
      <p:font typeface="Raleway" pitchFamily="2" charset="77"/>
      <p:regular r:id="rId20"/>
      <p:bold r:id="rId21"/>
      <p:italic r:id="rId22"/>
      <p:boldItalic r:id="rId23"/>
    </p:embeddedFont>
    <p:embeddedFont>
      <p:font typeface="Raleway SemiBold" panose="020F050202020403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342B"/>
    <a:srgbClr val="E4282C"/>
    <a:srgbClr val="00425F"/>
    <a:srgbClr val="02B5DE"/>
    <a:srgbClr val="017B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1036F-EAFC-4206-B8A6-9279C9006CCF}">
  <a:tblStyle styleId="{1D31036F-EAFC-4206-B8A6-9279C9006CC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58"/>
    <p:restoredTop sz="94710"/>
  </p:normalViewPr>
  <p:slideViewPr>
    <p:cSldViewPr snapToGrid="0" snapToObjects="1">
      <p:cViewPr varScale="1">
        <p:scale>
          <a:sx n="194" d="100"/>
          <a:sy n="194" d="100"/>
        </p:scale>
        <p:origin x="19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791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50127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2190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342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415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4173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Ireoluwatomide/DE-Interswitch-Assessmen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49000">
              <a:schemeClr val="lt1"/>
            </a:gs>
            <a:gs pos="100000">
              <a:srgbClr val="00425F"/>
            </a:gs>
          </a:gsLst>
          <a:lin ang="16200038" scaled="0"/>
        </a:gradFill>
        <a:effectLst/>
      </p:bgPr>
    </p:bg>
    <p:spTree>
      <p:nvGrpSpPr>
        <p:cNvPr id="1" name="Shape 62"/>
        <p:cNvGrpSpPr/>
        <p:nvPr/>
      </p:nvGrpSpPr>
      <p:grpSpPr>
        <a:xfrm>
          <a:off x="0" y="0"/>
          <a:ext cx="0" cy="0"/>
          <a:chOff x="0" y="0"/>
          <a:chExt cx="0" cy="0"/>
        </a:xfrm>
      </p:grpSpPr>
      <p:sp>
        <p:nvSpPr>
          <p:cNvPr id="340" name="TextBox 339">
            <a:extLst>
              <a:ext uri="{FF2B5EF4-FFF2-40B4-BE49-F238E27FC236}">
                <a16:creationId xmlns:a16="http://schemas.microsoft.com/office/drawing/2014/main" id="{E9BDFD9A-9DDE-5CBB-6AE4-EC27A1EF71DB}"/>
              </a:ext>
            </a:extLst>
          </p:cNvPr>
          <p:cNvSpPr txBox="1"/>
          <p:nvPr/>
        </p:nvSpPr>
        <p:spPr>
          <a:xfrm>
            <a:off x="914399" y="1887633"/>
            <a:ext cx="7433733" cy="1508105"/>
          </a:xfrm>
          <a:prstGeom prst="rect">
            <a:avLst/>
          </a:prstGeom>
          <a:noFill/>
        </p:spPr>
        <p:txBody>
          <a:bodyPr wrap="square" rtlCol="0">
            <a:spAutoFit/>
          </a:bodyPr>
          <a:lstStyle/>
          <a:p>
            <a:r>
              <a:rPr lang="en-NG" sz="3600" b="1" dirty="0">
                <a:solidFill>
                  <a:srgbClr val="017BB9"/>
                </a:solidFill>
                <a:latin typeface="Raleway" pitchFamily="2" charset="77"/>
              </a:rPr>
              <a:t>United State Census Bureau’s Analysis</a:t>
            </a:r>
          </a:p>
          <a:p>
            <a:r>
              <a:rPr lang="en-NG" sz="2000" b="1" dirty="0">
                <a:solidFill>
                  <a:srgbClr val="02B5DE"/>
                </a:solidFill>
                <a:latin typeface="Raleway" pitchFamily="2" charset="77"/>
              </a:rPr>
              <a:t>Current Population Survery (CPS) - 2017</a:t>
            </a:r>
          </a:p>
        </p:txBody>
      </p:sp>
      <p:pic>
        <p:nvPicPr>
          <p:cNvPr id="6" name="Picture 5" descr="A red logo with a blue background&#10;&#10;Description automatically generated">
            <a:extLst>
              <a:ext uri="{FF2B5EF4-FFF2-40B4-BE49-F238E27FC236}">
                <a16:creationId xmlns:a16="http://schemas.microsoft.com/office/drawing/2014/main" id="{846AD3B5-97F0-49C8-CD12-F8FA37AAB7CB}"/>
              </a:ext>
            </a:extLst>
          </p:cNvPr>
          <p:cNvPicPr>
            <a:picLocks noChangeAspect="1"/>
          </p:cNvPicPr>
          <p:nvPr/>
        </p:nvPicPr>
        <p:blipFill>
          <a:blip r:embed="rId3"/>
          <a:stretch>
            <a:fillRect/>
          </a:stretch>
        </p:blipFill>
        <p:spPr>
          <a:xfrm>
            <a:off x="8348132" y="239276"/>
            <a:ext cx="555854" cy="555854"/>
          </a:xfrm>
          <a:prstGeom prst="rect">
            <a:avLst/>
          </a:prstGeom>
        </p:spPr>
      </p:pic>
      <p:sp>
        <p:nvSpPr>
          <p:cNvPr id="7" name="TextBox 6">
            <a:extLst>
              <a:ext uri="{FF2B5EF4-FFF2-40B4-BE49-F238E27FC236}">
                <a16:creationId xmlns:a16="http://schemas.microsoft.com/office/drawing/2014/main" id="{8B7993B4-31AC-CCC8-5951-1C1BB44BA640}"/>
              </a:ext>
            </a:extLst>
          </p:cNvPr>
          <p:cNvSpPr txBox="1"/>
          <p:nvPr/>
        </p:nvSpPr>
        <p:spPr>
          <a:xfrm>
            <a:off x="5951553" y="3940395"/>
            <a:ext cx="2020956" cy="400110"/>
          </a:xfrm>
          <a:prstGeom prst="rect">
            <a:avLst/>
          </a:prstGeom>
          <a:noFill/>
        </p:spPr>
        <p:txBody>
          <a:bodyPr wrap="square" rtlCol="0">
            <a:spAutoFit/>
          </a:bodyPr>
          <a:lstStyle/>
          <a:p>
            <a:r>
              <a:rPr lang="en-NG" sz="2000" b="1" dirty="0">
                <a:solidFill>
                  <a:srgbClr val="E4282C"/>
                </a:solidFill>
                <a:latin typeface="Raleway" pitchFamily="2" charset="77"/>
              </a:rPr>
              <a:t>February, 2024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707199"/>
            <a:ext cx="2159000" cy="30033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Summary</a:t>
            </a:r>
            <a:endParaRPr sz="2800" b="1"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sp>
        <p:nvSpPr>
          <p:cNvPr id="147" name="Google Shape;595;p17">
            <a:extLst>
              <a:ext uri="{FF2B5EF4-FFF2-40B4-BE49-F238E27FC236}">
                <a16:creationId xmlns:a16="http://schemas.microsoft.com/office/drawing/2014/main" id="{1842989F-D788-856B-D7F1-50BEEB78FD1D}"/>
              </a:ext>
            </a:extLst>
          </p:cNvPr>
          <p:cNvSpPr txBox="1">
            <a:spLocks noGrp="1"/>
          </p:cNvSpPr>
          <p:nvPr>
            <p:ph type="body" idx="1"/>
          </p:nvPr>
        </p:nvSpPr>
        <p:spPr>
          <a:xfrm>
            <a:off x="457199" y="1098383"/>
            <a:ext cx="7533862" cy="3609084"/>
          </a:xfrm>
          <a:prstGeom prst="rect">
            <a:avLst/>
          </a:prstGeom>
        </p:spPr>
        <p:txBody>
          <a:bodyPr spcFirstLastPara="1" wrap="square" lIns="0" tIns="0" rIns="0" bIns="0" anchor="t" anchorCtr="0">
            <a:noAutofit/>
          </a:bodyPr>
          <a:lstStyle/>
          <a:p>
            <a:pPr algn="just"/>
            <a:r>
              <a:rPr lang="en-GB" sz="1600" dirty="0">
                <a:latin typeface="Barlow" pitchFamily="2" charset="77"/>
              </a:rPr>
              <a:t>The </a:t>
            </a:r>
            <a:r>
              <a:rPr lang="en-GB" sz="1600" b="1" dirty="0">
                <a:latin typeface="Barlow" pitchFamily="2" charset="77"/>
              </a:rPr>
              <a:t>Current Population Survey (CPS) </a:t>
            </a:r>
            <a:r>
              <a:rPr lang="en-GB" sz="1600" dirty="0">
                <a:latin typeface="Barlow" pitchFamily="2" charset="77"/>
              </a:rPr>
              <a:t>is a monthly survey of households conducted by the United States Bureau of Census for the Bureau of Labour and Statistics. It provides comprehensive body of data on the labour force, employment, unemployment, persons not in the labour force, hours of work, earnings, other demographic and labour force characteristics.</a:t>
            </a:r>
          </a:p>
          <a:p>
            <a:pPr algn="just"/>
            <a:r>
              <a:rPr lang="en-GB" sz="1600" dirty="0">
                <a:latin typeface="Barlow" pitchFamily="2" charset="77"/>
              </a:rPr>
              <a:t>This project Analyses the </a:t>
            </a:r>
            <a:r>
              <a:rPr lang="en-GB" sz="1600" b="1" dirty="0">
                <a:latin typeface="Barlow" pitchFamily="2" charset="77"/>
              </a:rPr>
              <a:t>Basic CPS data for December 2017 </a:t>
            </a:r>
            <a:r>
              <a:rPr lang="en-GB" sz="1600" dirty="0">
                <a:latin typeface="Barlow" pitchFamily="2" charset="77"/>
              </a:rPr>
              <a:t>to generate insights on selected metrics.</a:t>
            </a:r>
          </a:p>
          <a:p>
            <a:pPr algn="just"/>
            <a:r>
              <a:rPr lang="en-GB" sz="1600" dirty="0">
                <a:latin typeface="Barlow" pitchFamily="2" charset="77"/>
              </a:rPr>
              <a:t>This project includes an end-to-end data engineering pipeline from extraction of data – pre-processing – data warehousing – analysis  using </a:t>
            </a:r>
            <a:r>
              <a:rPr lang="en-GB" sz="1600" dirty="0" err="1">
                <a:latin typeface="Barlow" pitchFamily="2" charset="77"/>
              </a:rPr>
              <a:t>Pyspark</a:t>
            </a:r>
            <a:r>
              <a:rPr lang="en-GB" sz="1600" dirty="0">
                <a:latin typeface="Barlow" pitchFamily="2" charset="77"/>
              </a:rPr>
              <a:t> and python as well as visualisation using Apache Superset</a:t>
            </a:r>
          </a:p>
          <a:p>
            <a:pPr algn="just"/>
            <a:r>
              <a:rPr lang="en-GB" sz="1600" dirty="0">
                <a:latin typeface="Barlow" pitchFamily="2" charset="77"/>
              </a:rPr>
              <a:t>Link to the Code base - </a:t>
            </a:r>
            <a:r>
              <a:rPr lang="en-GB" sz="1600" dirty="0">
                <a:latin typeface="Barlow" pitchFamily="2" charset="77"/>
                <a:hlinkClick r:id="rId3"/>
              </a:rPr>
              <a:t>GitHub</a:t>
            </a:r>
            <a:endParaRPr lang="en-GB" sz="1600" dirty="0">
              <a:latin typeface="Barlow" pitchFamily="2" charset="77"/>
            </a:endParaRPr>
          </a:p>
          <a:p>
            <a:pPr marL="114300" indent="0" algn="just">
              <a:buNone/>
            </a:pPr>
            <a:endParaRPr lang="en-GB" sz="1600" b="1" dirty="0">
              <a:latin typeface="Barlow" pitchFamily="2" charset="77"/>
            </a:endParaRPr>
          </a:p>
        </p:txBody>
      </p:sp>
      <p:pic>
        <p:nvPicPr>
          <p:cNvPr id="3" name="Picture 2" descr="A blue text on a black background&#10;&#10;Description automatically generated">
            <a:extLst>
              <a:ext uri="{FF2B5EF4-FFF2-40B4-BE49-F238E27FC236}">
                <a16:creationId xmlns:a16="http://schemas.microsoft.com/office/drawing/2014/main" id="{20299415-861B-6DEA-A43B-9C639A4AD6B5}"/>
              </a:ext>
            </a:extLst>
          </p:cNvPr>
          <p:cNvPicPr>
            <a:picLocks noChangeAspect="1"/>
          </p:cNvPicPr>
          <p:nvPr/>
        </p:nvPicPr>
        <p:blipFill>
          <a:blip r:embed="rId4"/>
          <a:stretch>
            <a:fillRect/>
          </a:stretch>
        </p:blipFill>
        <p:spPr>
          <a:xfrm>
            <a:off x="7829709" y="312308"/>
            <a:ext cx="980336" cy="257983"/>
          </a:xfrm>
          <a:prstGeom prst="rect">
            <a:avLst/>
          </a:prstGeom>
        </p:spPr>
      </p:pic>
    </p:spTree>
    <p:extLst>
      <p:ext uri="{BB962C8B-B14F-4D97-AF65-F5344CB8AC3E}">
        <p14:creationId xmlns:p14="http://schemas.microsoft.com/office/powerpoint/2010/main" val="3050104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707199"/>
            <a:ext cx="3845085" cy="30033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Architecture Diagram</a:t>
            </a:r>
            <a:endParaRPr sz="2800" b="1"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pic>
        <p:nvPicPr>
          <p:cNvPr id="3" name="Picture 2" descr="A blue text on a black background&#10;&#10;Description automatically generated">
            <a:extLst>
              <a:ext uri="{FF2B5EF4-FFF2-40B4-BE49-F238E27FC236}">
                <a16:creationId xmlns:a16="http://schemas.microsoft.com/office/drawing/2014/main" id="{20299415-861B-6DEA-A43B-9C639A4AD6B5}"/>
              </a:ext>
            </a:extLst>
          </p:cNvPr>
          <p:cNvPicPr>
            <a:picLocks noChangeAspect="1"/>
          </p:cNvPicPr>
          <p:nvPr/>
        </p:nvPicPr>
        <p:blipFill>
          <a:blip r:embed="rId3"/>
          <a:stretch>
            <a:fillRect/>
          </a:stretch>
        </p:blipFill>
        <p:spPr>
          <a:xfrm>
            <a:off x="7829709" y="312308"/>
            <a:ext cx="980336" cy="257983"/>
          </a:xfrm>
          <a:prstGeom prst="rect">
            <a:avLst/>
          </a:prstGeom>
        </p:spPr>
      </p:pic>
      <p:pic>
        <p:nvPicPr>
          <p:cNvPr id="5" name="Picture 4" descr="A computer screen shot of a black screen&#10;&#10;Description automatically generated">
            <a:extLst>
              <a:ext uri="{FF2B5EF4-FFF2-40B4-BE49-F238E27FC236}">
                <a16:creationId xmlns:a16="http://schemas.microsoft.com/office/drawing/2014/main" id="{1840262B-B9F0-0FB4-C32B-065994D5CAAA}"/>
              </a:ext>
            </a:extLst>
          </p:cNvPr>
          <p:cNvPicPr>
            <a:picLocks noChangeAspect="1"/>
          </p:cNvPicPr>
          <p:nvPr/>
        </p:nvPicPr>
        <p:blipFill rotWithShape="1">
          <a:blip r:embed="rId4"/>
          <a:srcRect t="4295"/>
          <a:stretch/>
        </p:blipFill>
        <p:spPr>
          <a:xfrm>
            <a:off x="350240" y="1007532"/>
            <a:ext cx="8216881" cy="332035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707199"/>
            <a:ext cx="3318934" cy="30033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Data Model</a:t>
            </a:r>
            <a:endParaRPr sz="2800" b="1"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pic>
        <p:nvPicPr>
          <p:cNvPr id="5" name="Picture 4" descr="A screenshot of a computer&#10;&#10;Description automatically generated">
            <a:extLst>
              <a:ext uri="{FF2B5EF4-FFF2-40B4-BE49-F238E27FC236}">
                <a16:creationId xmlns:a16="http://schemas.microsoft.com/office/drawing/2014/main" id="{6FEF2E73-8D14-1C12-E9C8-066D5F91523A}"/>
              </a:ext>
            </a:extLst>
          </p:cNvPr>
          <p:cNvPicPr>
            <a:picLocks noChangeAspect="1"/>
          </p:cNvPicPr>
          <p:nvPr/>
        </p:nvPicPr>
        <p:blipFill>
          <a:blip r:embed="rId3"/>
          <a:stretch>
            <a:fillRect/>
          </a:stretch>
        </p:blipFill>
        <p:spPr>
          <a:xfrm>
            <a:off x="1108436" y="1165105"/>
            <a:ext cx="6205296" cy="3471646"/>
          </a:xfrm>
          <a:prstGeom prst="rect">
            <a:avLst/>
          </a:prstGeom>
        </p:spPr>
      </p:pic>
    </p:spTree>
    <p:extLst>
      <p:ext uri="{BB962C8B-B14F-4D97-AF65-F5344CB8AC3E}">
        <p14:creationId xmlns:p14="http://schemas.microsoft.com/office/powerpoint/2010/main" val="1457166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707199"/>
            <a:ext cx="6581164" cy="30033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Data Visualization and Analysis Results</a:t>
            </a:r>
            <a:endParaRPr sz="2800" b="1"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pic>
        <p:nvPicPr>
          <p:cNvPr id="13" name="Picture 12" descr="A blue text on a black background&#10;&#10;Description automatically generated">
            <a:extLst>
              <a:ext uri="{FF2B5EF4-FFF2-40B4-BE49-F238E27FC236}">
                <a16:creationId xmlns:a16="http://schemas.microsoft.com/office/drawing/2014/main" id="{06E9624E-C68D-86E9-AE1D-7A471F41DFE7}"/>
              </a:ext>
            </a:extLst>
          </p:cNvPr>
          <p:cNvPicPr>
            <a:picLocks noChangeAspect="1"/>
          </p:cNvPicPr>
          <p:nvPr/>
        </p:nvPicPr>
        <p:blipFill>
          <a:blip r:embed="rId3"/>
          <a:stretch>
            <a:fillRect/>
          </a:stretch>
        </p:blipFill>
        <p:spPr>
          <a:xfrm>
            <a:off x="7494614" y="261806"/>
            <a:ext cx="1268482" cy="333811"/>
          </a:xfrm>
          <a:prstGeom prst="rect">
            <a:avLst/>
          </a:prstGeom>
        </p:spPr>
      </p:pic>
      <p:sp>
        <p:nvSpPr>
          <p:cNvPr id="15" name="Google Shape;595;p17">
            <a:extLst>
              <a:ext uri="{FF2B5EF4-FFF2-40B4-BE49-F238E27FC236}">
                <a16:creationId xmlns:a16="http://schemas.microsoft.com/office/drawing/2014/main" id="{B337B7BE-3ADE-6AA9-48CA-E355E243D597}"/>
              </a:ext>
            </a:extLst>
          </p:cNvPr>
          <p:cNvSpPr txBox="1">
            <a:spLocks noGrp="1"/>
          </p:cNvSpPr>
          <p:nvPr>
            <p:ph type="body" idx="1"/>
          </p:nvPr>
        </p:nvSpPr>
        <p:spPr>
          <a:xfrm>
            <a:off x="608214" y="3883597"/>
            <a:ext cx="7927572" cy="1105408"/>
          </a:xfrm>
          <a:prstGeom prst="rect">
            <a:avLst/>
          </a:prstGeom>
        </p:spPr>
        <p:txBody>
          <a:bodyPr spcFirstLastPara="1" wrap="square" lIns="0" tIns="0" rIns="0" bIns="0" anchor="t" anchorCtr="0">
            <a:noAutofit/>
          </a:bodyPr>
          <a:lstStyle/>
          <a:p>
            <a:r>
              <a:rPr lang="en-GB" sz="1200" dirty="0">
                <a:latin typeface="Barlow" pitchFamily="2" charset="77"/>
              </a:rPr>
              <a:t>The are a total of 146,456 responders for the December 2017 CPS having responded to more than 200 questions.</a:t>
            </a:r>
          </a:p>
          <a:p>
            <a:r>
              <a:rPr lang="en-GB" sz="1200" dirty="0">
                <a:latin typeface="Barlow" pitchFamily="2" charset="77"/>
              </a:rPr>
              <a:t>The table above highlights a subset of the data (10 records) across twelve (12) selected variables of interest</a:t>
            </a:r>
          </a:p>
        </p:txBody>
      </p:sp>
      <p:pic>
        <p:nvPicPr>
          <p:cNvPr id="3" name="Picture 2" descr="A screenshot of a computer&#10;&#10;Description automatically generated">
            <a:extLst>
              <a:ext uri="{FF2B5EF4-FFF2-40B4-BE49-F238E27FC236}">
                <a16:creationId xmlns:a16="http://schemas.microsoft.com/office/drawing/2014/main" id="{040AC0E1-13BB-991B-7CA8-C029BCB264C6}"/>
              </a:ext>
            </a:extLst>
          </p:cNvPr>
          <p:cNvPicPr>
            <a:picLocks noChangeAspect="1"/>
          </p:cNvPicPr>
          <p:nvPr/>
        </p:nvPicPr>
        <p:blipFill>
          <a:blip r:embed="rId4"/>
          <a:stretch>
            <a:fillRect/>
          </a:stretch>
        </p:blipFill>
        <p:spPr>
          <a:xfrm>
            <a:off x="342636" y="1362527"/>
            <a:ext cx="8306389" cy="2236349"/>
          </a:xfrm>
          <a:prstGeom prst="rect">
            <a:avLst/>
          </a:prstGeom>
        </p:spPr>
      </p:pic>
    </p:spTree>
    <p:extLst>
      <p:ext uri="{BB962C8B-B14F-4D97-AF65-F5344CB8AC3E}">
        <p14:creationId xmlns:p14="http://schemas.microsoft.com/office/powerpoint/2010/main" val="2570658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707199"/>
            <a:ext cx="7797568" cy="30033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Data Visualization and Analysis Results Contd.</a:t>
            </a:r>
            <a:endParaRPr sz="2800" b="1"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pic>
        <p:nvPicPr>
          <p:cNvPr id="11" name="Picture 10" descr="A graph of a number of people&#10;&#10;Description automatically generated with medium confidence">
            <a:extLst>
              <a:ext uri="{FF2B5EF4-FFF2-40B4-BE49-F238E27FC236}">
                <a16:creationId xmlns:a16="http://schemas.microsoft.com/office/drawing/2014/main" id="{8BD2DEE2-0A59-68B3-423B-8BBF7F131709}"/>
              </a:ext>
            </a:extLst>
          </p:cNvPr>
          <p:cNvPicPr>
            <a:picLocks noChangeAspect="1"/>
          </p:cNvPicPr>
          <p:nvPr/>
        </p:nvPicPr>
        <p:blipFill>
          <a:blip r:embed="rId3"/>
          <a:stretch>
            <a:fillRect/>
          </a:stretch>
        </p:blipFill>
        <p:spPr>
          <a:xfrm>
            <a:off x="457199" y="1309887"/>
            <a:ext cx="5435821" cy="3126414"/>
          </a:xfrm>
          <a:prstGeom prst="rect">
            <a:avLst/>
          </a:prstGeom>
        </p:spPr>
      </p:pic>
      <p:pic>
        <p:nvPicPr>
          <p:cNvPr id="13" name="Picture 12" descr="A blue text on a black background&#10;&#10;Description automatically generated">
            <a:extLst>
              <a:ext uri="{FF2B5EF4-FFF2-40B4-BE49-F238E27FC236}">
                <a16:creationId xmlns:a16="http://schemas.microsoft.com/office/drawing/2014/main" id="{06E9624E-C68D-86E9-AE1D-7A471F41DFE7}"/>
              </a:ext>
            </a:extLst>
          </p:cNvPr>
          <p:cNvPicPr>
            <a:picLocks noChangeAspect="1"/>
          </p:cNvPicPr>
          <p:nvPr/>
        </p:nvPicPr>
        <p:blipFill>
          <a:blip r:embed="rId4"/>
          <a:stretch>
            <a:fillRect/>
          </a:stretch>
        </p:blipFill>
        <p:spPr>
          <a:xfrm>
            <a:off x="7494614" y="261806"/>
            <a:ext cx="1268482" cy="333811"/>
          </a:xfrm>
          <a:prstGeom prst="rect">
            <a:avLst/>
          </a:prstGeom>
        </p:spPr>
      </p:pic>
      <p:sp>
        <p:nvSpPr>
          <p:cNvPr id="15" name="Google Shape;595;p17">
            <a:extLst>
              <a:ext uri="{FF2B5EF4-FFF2-40B4-BE49-F238E27FC236}">
                <a16:creationId xmlns:a16="http://schemas.microsoft.com/office/drawing/2014/main" id="{B337B7BE-3ADE-6AA9-48CA-E355E243D597}"/>
              </a:ext>
            </a:extLst>
          </p:cNvPr>
          <p:cNvSpPr txBox="1">
            <a:spLocks noGrp="1"/>
          </p:cNvSpPr>
          <p:nvPr>
            <p:ph type="body" idx="1"/>
          </p:nvPr>
        </p:nvSpPr>
        <p:spPr>
          <a:xfrm>
            <a:off x="6136366" y="1903878"/>
            <a:ext cx="2490737" cy="1938432"/>
          </a:xfrm>
          <a:prstGeom prst="rect">
            <a:avLst/>
          </a:prstGeom>
        </p:spPr>
        <p:txBody>
          <a:bodyPr spcFirstLastPara="1" wrap="square" lIns="0" tIns="0" rIns="0" bIns="0" anchor="t" anchorCtr="0">
            <a:noAutofit/>
          </a:bodyPr>
          <a:lstStyle/>
          <a:p>
            <a:r>
              <a:rPr lang="en-GB" sz="1200" dirty="0">
                <a:latin typeface="Barlow" pitchFamily="2" charset="77"/>
              </a:rPr>
              <a:t>From the analysis, a higher number of responders did not indicate their family income range – </a:t>
            </a:r>
            <a:r>
              <a:rPr lang="en-GB" sz="1200" b="1" dirty="0">
                <a:latin typeface="Barlow" pitchFamily="2" charset="77"/>
              </a:rPr>
              <a:t>more than 20.4k</a:t>
            </a:r>
          </a:p>
          <a:p>
            <a:r>
              <a:rPr lang="en-GB" sz="1200" dirty="0">
                <a:latin typeface="Barlow" pitchFamily="2" charset="77"/>
              </a:rPr>
              <a:t>Following that is the income range between </a:t>
            </a:r>
            <a:r>
              <a:rPr lang="en-GB" sz="1200" b="1" dirty="0">
                <a:latin typeface="Barlow" pitchFamily="2" charset="77"/>
              </a:rPr>
              <a:t>100,000 to $149,999 </a:t>
            </a:r>
            <a:r>
              <a:rPr lang="en-GB" sz="1200" dirty="0">
                <a:latin typeface="Barlow" pitchFamily="2" charset="77"/>
              </a:rPr>
              <a:t>with more than 17.8k responders</a:t>
            </a:r>
            <a:endParaRPr lang="en-GB" sz="1200" b="1" dirty="0">
              <a:latin typeface="Barlow" pitchFamily="2" charset="77"/>
            </a:endParaRPr>
          </a:p>
        </p:txBody>
      </p:sp>
    </p:spTree>
    <p:extLst>
      <p:ext uri="{BB962C8B-B14F-4D97-AF65-F5344CB8AC3E}">
        <p14:creationId xmlns:p14="http://schemas.microsoft.com/office/powerpoint/2010/main" val="4277362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8" y="707199"/>
            <a:ext cx="7906625" cy="30033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Data Visualization and Analysis Results Contd.</a:t>
            </a:r>
            <a:endParaRPr sz="2800" b="1"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pic>
        <p:nvPicPr>
          <p:cNvPr id="13" name="Picture 12" descr="A blue text on a black background&#10;&#10;Description automatically generated">
            <a:extLst>
              <a:ext uri="{FF2B5EF4-FFF2-40B4-BE49-F238E27FC236}">
                <a16:creationId xmlns:a16="http://schemas.microsoft.com/office/drawing/2014/main" id="{06E9624E-C68D-86E9-AE1D-7A471F41DFE7}"/>
              </a:ext>
            </a:extLst>
          </p:cNvPr>
          <p:cNvPicPr>
            <a:picLocks noChangeAspect="1"/>
          </p:cNvPicPr>
          <p:nvPr/>
        </p:nvPicPr>
        <p:blipFill>
          <a:blip r:embed="rId3"/>
          <a:stretch>
            <a:fillRect/>
          </a:stretch>
        </p:blipFill>
        <p:spPr>
          <a:xfrm>
            <a:off x="7494614" y="261806"/>
            <a:ext cx="1268482" cy="333811"/>
          </a:xfrm>
          <a:prstGeom prst="rect">
            <a:avLst/>
          </a:prstGeom>
        </p:spPr>
      </p:pic>
      <p:sp>
        <p:nvSpPr>
          <p:cNvPr id="15" name="Google Shape;595;p17">
            <a:extLst>
              <a:ext uri="{FF2B5EF4-FFF2-40B4-BE49-F238E27FC236}">
                <a16:creationId xmlns:a16="http://schemas.microsoft.com/office/drawing/2014/main" id="{B337B7BE-3ADE-6AA9-48CA-E355E243D597}"/>
              </a:ext>
            </a:extLst>
          </p:cNvPr>
          <p:cNvSpPr txBox="1">
            <a:spLocks noGrp="1"/>
          </p:cNvSpPr>
          <p:nvPr>
            <p:ph type="body" idx="1"/>
          </p:nvPr>
        </p:nvSpPr>
        <p:spPr>
          <a:xfrm>
            <a:off x="381519" y="1912267"/>
            <a:ext cx="2613351" cy="2307396"/>
          </a:xfrm>
          <a:prstGeom prst="rect">
            <a:avLst/>
          </a:prstGeom>
        </p:spPr>
        <p:txBody>
          <a:bodyPr spcFirstLastPara="1" wrap="square" lIns="0" tIns="0" rIns="0" bIns="0" anchor="t" anchorCtr="0">
            <a:noAutofit/>
          </a:bodyPr>
          <a:lstStyle/>
          <a:p>
            <a:r>
              <a:rPr lang="en-GB" sz="1200" dirty="0">
                <a:latin typeface="Barlow" pitchFamily="2" charset="77"/>
              </a:rPr>
              <a:t>This shows the top ten responder per geographical division and race.</a:t>
            </a:r>
            <a:endParaRPr lang="en-GB" sz="1200" b="1" dirty="0">
              <a:latin typeface="Barlow" pitchFamily="2" charset="77"/>
            </a:endParaRPr>
          </a:p>
          <a:p>
            <a:r>
              <a:rPr lang="en-GB" sz="1200" dirty="0">
                <a:latin typeface="Barlow" pitchFamily="2" charset="77"/>
              </a:rPr>
              <a:t>The sum make up for more 72% of the total responder for 2017 December CPS</a:t>
            </a:r>
          </a:p>
          <a:p>
            <a:r>
              <a:rPr lang="en-GB" sz="1200" dirty="0">
                <a:latin typeface="Barlow" pitchFamily="2" charset="77"/>
              </a:rPr>
              <a:t>The majority of responder (16.13%) are from </a:t>
            </a:r>
            <a:r>
              <a:rPr lang="en-GB" sz="1200" b="1" dirty="0">
                <a:latin typeface="Barlow" pitchFamily="2" charset="77"/>
              </a:rPr>
              <a:t>SOUTH ATLANTIC division</a:t>
            </a:r>
            <a:r>
              <a:rPr lang="en-GB" sz="1200" dirty="0">
                <a:latin typeface="Barlow" pitchFamily="2" charset="77"/>
              </a:rPr>
              <a:t> and of the </a:t>
            </a:r>
            <a:r>
              <a:rPr lang="en-GB" sz="1200" b="1" dirty="0">
                <a:latin typeface="Barlow" pitchFamily="2" charset="77"/>
              </a:rPr>
              <a:t>White Only race.</a:t>
            </a:r>
          </a:p>
        </p:txBody>
      </p:sp>
      <p:pic>
        <p:nvPicPr>
          <p:cNvPr id="3" name="Picture 2" descr="A pie chart with different colored circles&#10;&#10;Description automatically generated">
            <a:extLst>
              <a:ext uri="{FF2B5EF4-FFF2-40B4-BE49-F238E27FC236}">
                <a16:creationId xmlns:a16="http://schemas.microsoft.com/office/drawing/2014/main" id="{98DA088A-977A-7948-C9D8-BDC9085C68F4}"/>
              </a:ext>
            </a:extLst>
          </p:cNvPr>
          <p:cNvPicPr>
            <a:picLocks noChangeAspect="1"/>
          </p:cNvPicPr>
          <p:nvPr/>
        </p:nvPicPr>
        <p:blipFill>
          <a:blip r:embed="rId4"/>
          <a:stretch>
            <a:fillRect/>
          </a:stretch>
        </p:blipFill>
        <p:spPr>
          <a:xfrm>
            <a:off x="3541942" y="1466763"/>
            <a:ext cx="5220539" cy="3169987"/>
          </a:xfrm>
          <a:prstGeom prst="rect">
            <a:avLst/>
          </a:prstGeom>
        </p:spPr>
      </p:pic>
    </p:spTree>
    <p:extLst>
      <p:ext uri="{BB962C8B-B14F-4D97-AF65-F5344CB8AC3E}">
        <p14:creationId xmlns:p14="http://schemas.microsoft.com/office/powerpoint/2010/main" val="2605687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8" y="707199"/>
            <a:ext cx="7906625" cy="30033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Data Visualization and Analysis Results Contd.</a:t>
            </a:r>
            <a:endParaRPr sz="2800" b="1"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pic>
        <p:nvPicPr>
          <p:cNvPr id="13" name="Picture 12" descr="A blue text on a black background&#10;&#10;Description automatically generated">
            <a:extLst>
              <a:ext uri="{FF2B5EF4-FFF2-40B4-BE49-F238E27FC236}">
                <a16:creationId xmlns:a16="http://schemas.microsoft.com/office/drawing/2014/main" id="{06E9624E-C68D-86E9-AE1D-7A471F41DFE7}"/>
              </a:ext>
            </a:extLst>
          </p:cNvPr>
          <p:cNvPicPr>
            <a:picLocks noChangeAspect="1"/>
          </p:cNvPicPr>
          <p:nvPr/>
        </p:nvPicPr>
        <p:blipFill>
          <a:blip r:embed="rId3"/>
          <a:stretch>
            <a:fillRect/>
          </a:stretch>
        </p:blipFill>
        <p:spPr>
          <a:xfrm>
            <a:off x="7494614" y="261806"/>
            <a:ext cx="1268482" cy="333811"/>
          </a:xfrm>
          <a:prstGeom prst="rect">
            <a:avLst/>
          </a:prstGeom>
        </p:spPr>
      </p:pic>
      <p:sp>
        <p:nvSpPr>
          <p:cNvPr id="15" name="Google Shape;595;p17">
            <a:extLst>
              <a:ext uri="{FF2B5EF4-FFF2-40B4-BE49-F238E27FC236}">
                <a16:creationId xmlns:a16="http://schemas.microsoft.com/office/drawing/2014/main" id="{B337B7BE-3ADE-6AA9-48CA-E355E243D597}"/>
              </a:ext>
            </a:extLst>
          </p:cNvPr>
          <p:cNvSpPr txBox="1">
            <a:spLocks noGrp="1"/>
          </p:cNvSpPr>
          <p:nvPr>
            <p:ph type="body" idx="1"/>
          </p:nvPr>
        </p:nvSpPr>
        <p:spPr>
          <a:xfrm>
            <a:off x="5007073" y="1838335"/>
            <a:ext cx="3641952" cy="2483564"/>
          </a:xfrm>
          <a:prstGeom prst="rect">
            <a:avLst/>
          </a:prstGeom>
        </p:spPr>
        <p:txBody>
          <a:bodyPr spcFirstLastPara="1" wrap="square" lIns="0" tIns="0" rIns="0" bIns="0" anchor="t" anchorCtr="0">
            <a:noAutofit/>
          </a:bodyPr>
          <a:lstStyle/>
          <a:p>
            <a:r>
              <a:rPr lang="en-GB" sz="1200" dirty="0">
                <a:latin typeface="Barlow" pitchFamily="2" charset="77"/>
              </a:rPr>
              <a:t>The count of responder with no telephone in the household and can access telephone elsewhere is </a:t>
            </a:r>
            <a:r>
              <a:rPr lang="en-GB" sz="1200" b="1" dirty="0">
                <a:latin typeface="Barlow" pitchFamily="2" charset="77"/>
              </a:rPr>
              <a:t>618</a:t>
            </a:r>
            <a:r>
              <a:rPr lang="en-GB" sz="1200" dirty="0">
                <a:latin typeface="Barlow" pitchFamily="2" charset="77"/>
              </a:rPr>
              <a:t>. This directly means that 618 responders can have a phone interview by utilising a third-party phone.</a:t>
            </a:r>
          </a:p>
          <a:p>
            <a:r>
              <a:rPr lang="en-GB" sz="1200" dirty="0">
                <a:latin typeface="Barlow" pitchFamily="2" charset="77"/>
              </a:rPr>
              <a:t>Similarly, a responder who can access a phone ( those who have a phone or can access it elsewhere) might find it comfortable to have a phone interview</a:t>
            </a:r>
          </a:p>
        </p:txBody>
      </p:sp>
      <p:pic>
        <p:nvPicPr>
          <p:cNvPr id="6" name="Picture 5" descr="A screenshot of a phone number&#10;&#10;Description automatically generated">
            <a:extLst>
              <a:ext uri="{FF2B5EF4-FFF2-40B4-BE49-F238E27FC236}">
                <a16:creationId xmlns:a16="http://schemas.microsoft.com/office/drawing/2014/main" id="{E6A7AC59-90EA-BE8B-0FAE-3DCC3BB378BB}"/>
              </a:ext>
            </a:extLst>
          </p:cNvPr>
          <p:cNvPicPr>
            <a:picLocks noChangeAspect="1"/>
          </p:cNvPicPr>
          <p:nvPr/>
        </p:nvPicPr>
        <p:blipFill>
          <a:blip r:embed="rId4"/>
          <a:stretch>
            <a:fillRect/>
          </a:stretch>
        </p:blipFill>
        <p:spPr>
          <a:xfrm>
            <a:off x="1064902" y="3080117"/>
            <a:ext cx="3111500" cy="1816100"/>
          </a:xfrm>
          <a:prstGeom prst="rect">
            <a:avLst/>
          </a:prstGeom>
        </p:spPr>
      </p:pic>
      <p:pic>
        <p:nvPicPr>
          <p:cNvPr id="10" name="Picture 9" descr="A number on a white background&#10;&#10;Description automatically generated">
            <a:extLst>
              <a:ext uri="{FF2B5EF4-FFF2-40B4-BE49-F238E27FC236}">
                <a16:creationId xmlns:a16="http://schemas.microsoft.com/office/drawing/2014/main" id="{DDD80D74-F75B-F37B-C7F2-B6C5861C02D0}"/>
              </a:ext>
            </a:extLst>
          </p:cNvPr>
          <p:cNvPicPr>
            <a:picLocks noChangeAspect="1"/>
          </p:cNvPicPr>
          <p:nvPr/>
        </p:nvPicPr>
        <p:blipFill>
          <a:blip r:embed="rId5"/>
          <a:stretch>
            <a:fillRect/>
          </a:stretch>
        </p:blipFill>
        <p:spPr>
          <a:xfrm>
            <a:off x="1064902" y="1104336"/>
            <a:ext cx="3111500" cy="1816100"/>
          </a:xfrm>
          <a:prstGeom prst="rect">
            <a:avLst/>
          </a:prstGeom>
        </p:spPr>
      </p:pic>
    </p:spTree>
    <p:extLst>
      <p:ext uri="{BB962C8B-B14F-4D97-AF65-F5344CB8AC3E}">
        <p14:creationId xmlns:p14="http://schemas.microsoft.com/office/powerpoint/2010/main" val="2137768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sp>
        <p:nvSpPr>
          <p:cNvPr id="2206" name="Google Shape;2206;p34"/>
          <p:cNvSpPr txBox="1">
            <a:spLocks noGrp="1"/>
          </p:cNvSpPr>
          <p:nvPr>
            <p:ph type="ctrTitle" idx="4294967295"/>
          </p:nvPr>
        </p:nvSpPr>
        <p:spPr>
          <a:xfrm>
            <a:off x="1504122" y="2155350"/>
            <a:ext cx="5836076" cy="832800"/>
          </a:xfrm>
          <a:prstGeom prst="rect">
            <a:avLst/>
          </a:prstGeom>
          <a:noFill/>
        </p:spPr>
        <p:txBody>
          <a:bodyPr spcFirstLastPara="1" wrap="square" lIns="0" tIns="0" rIns="0" bIns="0" anchor="t" anchorCtr="0">
            <a:noAutofit/>
          </a:bodyPr>
          <a:lstStyle/>
          <a:p>
            <a:pPr marL="0" lvl="0" indent="0" algn="l" rtl="0">
              <a:spcBef>
                <a:spcPts val="0"/>
              </a:spcBef>
              <a:spcAft>
                <a:spcPts val="0"/>
              </a:spcAft>
              <a:buNone/>
            </a:pPr>
            <a:r>
              <a:rPr lang="en" sz="7200" dirty="0"/>
              <a:t>THANK YOU!</a:t>
            </a:r>
            <a:endParaRPr sz="7200" dirty="0"/>
          </a:p>
        </p:txBody>
      </p:sp>
      <p:pic>
        <p:nvPicPr>
          <p:cNvPr id="3" name="Picture 2" descr="A blue text on a black background&#10;&#10;Description automatically generated">
            <a:extLst>
              <a:ext uri="{FF2B5EF4-FFF2-40B4-BE49-F238E27FC236}">
                <a16:creationId xmlns:a16="http://schemas.microsoft.com/office/drawing/2014/main" id="{A2DBB71C-C5BC-5E46-FCB5-0D03F55AC575}"/>
              </a:ext>
            </a:extLst>
          </p:cNvPr>
          <p:cNvPicPr>
            <a:picLocks noChangeAspect="1"/>
          </p:cNvPicPr>
          <p:nvPr/>
        </p:nvPicPr>
        <p:blipFill>
          <a:blip r:embed="rId3"/>
          <a:stretch>
            <a:fillRect/>
          </a:stretch>
        </p:blipFill>
        <p:spPr>
          <a:xfrm>
            <a:off x="7797903" y="281939"/>
            <a:ext cx="988287" cy="260075"/>
          </a:xfrm>
          <a:prstGeom prst="rect">
            <a:avLst/>
          </a:prstGeom>
        </p:spPr>
      </p:pic>
    </p:spTree>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595</TotalTime>
  <Words>366</Words>
  <Application>Microsoft Macintosh PowerPoint</Application>
  <PresentationFormat>On-screen Show (16:9)</PresentationFormat>
  <Paragraphs>32</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Barlow</vt:lpstr>
      <vt:lpstr>Raleway SemiBold</vt:lpstr>
      <vt:lpstr>Raleway</vt:lpstr>
      <vt:lpstr>Arial</vt:lpstr>
      <vt:lpstr>Barlow Light</vt:lpstr>
      <vt:lpstr>Gaoler template</vt:lpstr>
      <vt:lpstr>PowerPoint Presentation</vt:lpstr>
      <vt:lpstr>Summary</vt:lpstr>
      <vt:lpstr>Architecture Diagram</vt:lpstr>
      <vt:lpstr>Data Model</vt:lpstr>
      <vt:lpstr>Data Visualization and Analysis Results</vt:lpstr>
      <vt:lpstr>Data Visualization and Analysis Results Contd.</vt:lpstr>
      <vt:lpstr>Data Visualization and Analysis Results Contd.</vt:lpstr>
      <vt:lpstr>Data Visualization and Analysis Results Contd.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Marvellous  Akomolafe</cp:lastModifiedBy>
  <cp:revision>7</cp:revision>
  <dcterms:modified xsi:type="dcterms:W3CDTF">2024-02-15T10:36:14Z</dcterms:modified>
</cp:coreProperties>
</file>