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italic.fntdata"/><Relationship Id="rId12" Type="http://schemas.openxmlformats.org/officeDocument/2006/relationships/slide" Target="slides/slide8.xml"/><Relationship Id="rId34" Type="http://schemas.openxmlformats.org/officeDocument/2006/relationships/font" Target="fonts/Raleway-bold.fntdata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get frustrated, I’ve found my classes difficult - but the challenges are immensely rewarding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Favorites aren’t necessarily the ones I did the best in!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Speak to the difficulty of CS 2201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Prof Dan and I agree that assignments are your best measure of success. I personally hate exams - they’re short, test specific things, and give me less room to play and be creative.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my experience with research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things you might not ask your professors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jkpace/RateMyVandyProfessor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729450" y="864300"/>
            <a:ext cx="7641900" cy="298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Welcome!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Lecture notes can be found here: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bit.ly/cs-1101-bonus-3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Reviewing CS 1101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Congratulations!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29450" y="2078875"/>
            <a:ext cx="7688700" cy="121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You’re in the home stretch of a difficult course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You’ve accomplished a lot this semester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You’ve met tough deadlines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You’ve addressed challenging bugs</a:t>
            </a:r>
          </a:p>
          <a:p>
            <a:pPr indent="-298450" lvl="1" marL="914400" rtl="0">
              <a:spcBef>
                <a:spcPts val="0"/>
              </a:spcBef>
            </a:pPr>
            <a:r>
              <a:rPr lang="en"/>
              <a:t>You’ve adhered to specific style guidelines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Give yourselves a round of applause!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987" y="981837"/>
            <a:ext cx="5651325" cy="31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basics of programming and problem-solving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Some of the fundamentals of how computers work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How to write code that not only works, but is written </a:t>
            </a:r>
            <a:r>
              <a:rPr i="1" lang="en"/>
              <a:t>well</a:t>
            </a:r>
            <a:r>
              <a:rPr lang="en"/>
              <a:t> and is maintainable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have you learned?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you do with what you’ve learned?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Lato"/>
            </a:pPr>
            <a:r>
              <a:rPr lang="en">
                <a:solidFill>
                  <a:srgbClr val="24292E"/>
                </a:solidFill>
              </a:rPr>
              <a:t>Learn more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Lato"/>
            </a:pPr>
            <a:r>
              <a:rPr lang="en" sz="1300">
                <a:solidFill>
                  <a:srgbClr val="24292E"/>
                </a:solidFill>
              </a:rPr>
              <a:t>Take higher-level courses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Lato"/>
            </a:pPr>
            <a:r>
              <a:rPr lang="en" sz="1300">
                <a:solidFill>
                  <a:srgbClr val="24292E"/>
                </a:solidFill>
              </a:rPr>
              <a:t>Work on side projects 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Lato"/>
            </a:pPr>
            <a:r>
              <a:rPr lang="en" sz="1300">
                <a:solidFill>
                  <a:srgbClr val="24292E"/>
                </a:solidFill>
              </a:rPr>
              <a:t>Get involved with student organizations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Lato"/>
            </a:pPr>
            <a:r>
              <a:rPr b="1" lang="en" sz="1300">
                <a:solidFill>
                  <a:srgbClr val="24292E"/>
                </a:solidFill>
              </a:rPr>
              <a:t>Build upon the foundation you've established in CS 1101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Lato"/>
            </a:pPr>
            <a:r>
              <a:rPr lang="en">
                <a:solidFill>
                  <a:srgbClr val="24292E"/>
                </a:solidFill>
              </a:rPr>
              <a:t>Build more</a:t>
            </a:r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Lato"/>
            </a:pPr>
            <a:r>
              <a:rPr lang="en" sz="1300">
                <a:solidFill>
                  <a:srgbClr val="0366D6"/>
                </a:solidFill>
                <a:hlinkClick r:id="rId3"/>
              </a:rPr>
              <a:t>RateMyVandyProfessors</a:t>
            </a:r>
          </a:p>
          <a:p>
            <a:pPr indent="-311150" lvl="2" marL="1371600" rtl="0"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  <a:buSzPct val="100000"/>
              <a:buFont typeface="Lato"/>
            </a:pPr>
            <a:r>
              <a:rPr lang="en" sz="1300">
                <a:solidFill>
                  <a:srgbClr val="24292E"/>
                </a:solidFill>
              </a:rPr>
              <a:t>Jamal built this after just taking CS 1101!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Computer Science Courses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Advice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It’s supposed to be hard!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Frustration is normal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solution usually makes the frustration worthwhile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Focus on meeting specifications to the dot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Professionalism means delivering exactly what the user wants, 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Even if it's not ideal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You practiced this in CS 1101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specifications guide you</a:t>
            </a:r>
          </a:p>
          <a:p>
            <a:pPr indent="-298450" lvl="2" marL="1371600" rtl="0">
              <a:spcBef>
                <a:spcPts val="0"/>
              </a:spcBef>
            </a:pPr>
            <a:r>
              <a:rPr lang="en"/>
              <a:t>This is reflective of industry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Vanderbilt University CS Courses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Software Design and Problem-Solving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CS 2201 (Program Design and Data Structures)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CS 3251 (Intermediate Software Design)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b="1" lang="en"/>
              <a:t>CS 3270 (Programming Languages)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Hardware and Systems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CS 2231 (Computer Organization)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b="1" lang="en"/>
              <a:t>CS 3281 (Principles of Operating Systems I)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Computer Science Foundations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CS 2212 (Discrete Structures)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CS 3250 (Algorithms)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Many higher-level CS courses and technical electives!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Involved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VandyHacks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Attend VandyHacks events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Annual hackathon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Hack nights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Study nights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If interested, apply to be an organizer in January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This is what got me hooked on CS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Reach out to me for more info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1101 Bonus Lecture 03: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Moving Forward in CS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Irfaan Khalid | November 9, 2017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VandyApps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Attend weekly sessions to learn new skills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Reach out to Varun Arora or John Valin for more info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Women in Computing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Attend GBMs and events like Emerge</a:t>
            </a: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Elections are coming up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Sign up for their mailing list to get updates</a:t>
            </a:r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</a:pPr>
            <a:r>
              <a:rPr lang="en"/>
              <a:t>Link is in the lecture notes</a:t>
            </a:r>
          </a:p>
          <a:p>
            <a:pPr indent="-311150" lvl="0" marL="457200">
              <a:spcBef>
                <a:spcPts val="0"/>
              </a:spcBef>
            </a:pPr>
            <a:r>
              <a:rPr lang="en"/>
              <a:t>Reach out to Miti Joshi for more info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Organizations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Code Ignite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Theta Tau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Phi Sigma Rho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IEEE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Careers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Computer Science gives you many career options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Students often ask, </a:t>
            </a:r>
            <a:r>
              <a:rPr i="1" lang="en"/>
              <a:t>"Is CS for me?"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Do you enjoy it?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Do you do well on the CS 1101 assignments?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Tests aren't always the best indicator of your skill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If you pursue a career in Computer Science, I hope you find it fulfilling :)</a:t>
            </a: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 Thoughts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Internships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Pursue them, but don't become obsessed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Generally difficult to find until you've taken CS 2201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Undergraduate research is always a good option!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Pursuing internships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b="1" lang="en"/>
              <a:t>Apply</a:t>
            </a:r>
            <a:r>
              <a:rPr lang="en"/>
              <a:t> a lot of places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Take advantage of </a:t>
            </a:r>
            <a:r>
              <a:rPr b="1" lang="en"/>
              <a:t>networking</a:t>
            </a:r>
            <a:r>
              <a:rPr lang="en"/>
              <a:t> opportunities</a:t>
            </a:r>
          </a:p>
          <a:p>
            <a:pPr indent="-298450" lvl="1" marL="914400" rtl="0">
              <a:spcBef>
                <a:spcPts val="0"/>
              </a:spcBef>
            </a:pPr>
            <a:r>
              <a:rPr b="1" lang="en"/>
              <a:t>Practice</a:t>
            </a:r>
            <a:r>
              <a:rPr lang="en"/>
              <a:t> for technical interviews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Career Paths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Software engineering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Technical consulting (and non-technical consulting!)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Academia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Pretty much anything else - employers love CS majors!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  <a:p>
            <a:pPr lvl="0" rtl="0">
              <a:spcBef>
                <a:spcPts val="0"/>
              </a:spcBef>
              <a:buNone/>
            </a:pPr>
            <a:r>
              <a:rPr b="0" i="1" lang="en" sz="1800"/>
              <a:t>Feel free to ask any lingering questions you have about anything covered in this lecture or otherwise!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coming!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i="1" sz="1800"/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0" i="1" lang="en" sz="1800"/>
              <a:t>To receive extra credit for attending this lecture, answer these questions in a text file and submit it to Brightspace by 7:30pm.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i="1" lang="en" sz="1800"/>
              <a:t>What did you like about these bonus lectures?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i="1" lang="en" sz="1800"/>
              <a:t>What would have liked to see done differently in the bonus lectures?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0" i="1" lang="en" sz="1800"/>
              <a:t>What was your favorite part about CS 1101?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i="1" sz="1800"/>
          </a:p>
          <a:p>
            <a:pPr lvl="0" rtl="0">
              <a:spcBef>
                <a:spcPts val="0"/>
              </a:spcBef>
              <a:buNone/>
            </a:pPr>
            <a:r>
              <a:rPr b="0" i="1" lang="en" sz="18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case you don’t know me by now…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Recap your accomplishments in CS 1101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Discuss your options in Vanderbilt CS moving forward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Learn how to get involved in Vanderbilt’s CS community</a:t>
            </a:r>
          </a:p>
          <a:p>
            <a:pPr indent="-311150" lvl="0" marL="457200" rtl="0">
              <a:spcBef>
                <a:spcPts val="0"/>
              </a:spcBef>
            </a:pPr>
            <a:r>
              <a:rPr lang="en"/>
              <a:t>Give you an opportunity to openly ask questions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Housekeeping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29450" y="864300"/>
            <a:ext cx="8197800" cy="298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Notes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bit.ly/cs-1101-bonus-3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Credit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Answer these questions in a text file and submit it to Brightspace by </a:t>
            </a:r>
            <a:r>
              <a:rPr b="1" lang="en"/>
              <a:t>7:30pm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What did you like about these bonus lectures?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What would have liked to see done differently in the bonus lectures?</a:t>
            </a:r>
          </a:p>
          <a:p>
            <a:pPr indent="-298450" lvl="1" marL="914400">
              <a:spcBef>
                <a:spcPts val="0"/>
              </a:spcBef>
              <a:buAutoNum type="alphaLcPeriod"/>
            </a:pPr>
            <a:r>
              <a:rPr lang="en"/>
              <a:t>What was your favorite part about CS 1101?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During this Session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b="1" lang="en"/>
              <a:t>Don’t hesitate to ask questions along the way!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</a:pPr>
            <a:r>
              <a:rPr lang="en"/>
              <a:t>You won’t need your laptops until the end of the lecture to submit for EC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Feel free to close your laptops and just listen :)</a:t>
            </a: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We’ll have a Q&amp;A at the end in case you have any lingering 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