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Bahnschrift Light" panose="020B0502040204020203" pitchFamily="34" charset="0"/>
      <p:regular r:id="rId14"/>
    </p:embeddedFon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8" d="100"/>
          <a:sy n="38" d="100"/>
        </p:scale>
        <p:origin x="99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Irfan\OneDrive\Documents\0\top%205.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rfan\OneDrive\Documents\0\top%205.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Top 5 Aggregate Score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018012454325562"/>
          <c:y val="0.14153550806149232"/>
          <c:w val="0.42652627980325991"/>
          <c:h val="0.6960908886389201"/>
        </c:manualLayout>
      </c:layout>
      <c:pieChart>
        <c:varyColors val="1"/>
        <c:ser>
          <c:idx val="0"/>
          <c:order val="0"/>
          <c:tx>
            <c:strRef>
              <c:f>'top 5'!$B$1</c:f>
              <c:strCache>
                <c:ptCount val="1"/>
                <c:pt idx="0">
                  <c:v>Aggregate 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38AE-4744-BAD6-09A28CD54D0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38AE-4744-BAD6-09A28CD54D0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38AE-4744-BAD6-09A28CD54D0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38AE-4744-BAD6-09A28CD54D01}"/>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38AE-4744-BAD6-09A28CD54D01}"/>
              </c:ext>
            </c:extLst>
          </c:dPt>
          <c:dLbls>
            <c:dLbl>
              <c:idx val="0"/>
              <c:layout>
                <c:manualLayout>
                  <c:x val="4.6685340802987946E-2"/>
                  <c:y val="9.9047619047619051E-2"/>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fld id="{29C9D256-4928-409C-BD61-1D424C87C98E}" type="SERIESNAME">
                      <a:rPr lang="it-IT">
                        <a:solidFill>
                          <a:schemeClr val="bg1"/>
                        </a:solidFill>
                      </a:rPr>
                      <a:pPr>
                        <a:defRPr/>
                      </a:pPr>
                      <a:t>[SERIES NAME]</a:t>
                    </a:fld>
                    <a:r>
                      <a:rPr lang="it-IT" baseline="0">
                        <a:solidFill>
                          <a:schemeClr val="bg1"/>
                        </a:solidFill>
                      </a:rPr>
                      <a:t>, </a:t>
                    </a:r>
                    <a:fld id="{76369F33-0252-4FB5-9871-B886D530D69E}" type="CATEGORYNAME">
                      <a:rPr lang="it-IT" baseline="0">
                        <a:solidFill>
                          <a:schemeClr val="bg1"/>
                        </a:solidFill>
                      </a:rPr>
                      <a:pPr>
                        <a:defRPr/>
                      </a:pPr>
                      <a:t>[CATEGORY NAME]</a:t>
                    </a:fld>
                    <a:r>
                      <a:rPr lang="it-IT" baseline="0">
                        <a:solidFill>
                          <a:schemeClr val="bg1"/>
                        </a:solidFill>
                      </a:rPr>
                      <a:t>, </a:t>
                    </a:r>
                    <a:fld id="{74006710-414B-46CD-99CD-F2A67E98A9AF}" type="VALUE">
                      <a:rPr lang="it-IT" baseline="0">
                        <a:solidFill>
                          <a:schemeClr val="bg1"/>
                        </a:solidFill>
                      </a:rPr>
                      <a:pPr>
                        <a:defRPr/>
                      </a:pPr>
                      <a:t>[VALUE]</a:t>
                    </a:fld>
                    <a:r>
                      <a:rPr lang="it-IT" baseline="0">
                        <a:solidFill>
                          <a:schemeClr val="bg1"/>
                        </a:solidFill>
                      </a:rPr>
                      <a:t>, </a:t>
                    </a:r>
                    <a:fld id="{60E92D57-BA3A-4A6D-8049-1A65A6377F17}" type="PERCENTAGE">
                      <a:rPr lang="it-IT" baseline="0">
                        <a:solidFill>
                          <a:schemeClr val="bg1"/>
                        </a:solidFill>
                      </a:rPr>
                      <a:pPr>
                        <a:defRPr/>
                      </a:pPr>
                      <a:t>[PERCENTAGE]</a:t>
                    </a:fld>
                    <a:endParaRPr lang="it-IT" baseline="0">
                      <a:solidFill>
                        <a:schemeClr val="bg1"/>
                      </a:solidFill>
                    </a:endParaRPr>
                  </a:p>
                </c:rich>
              </c:tx>
              <c:spPr>
                <a:xfrm>
                  <a:off x="3273972" y="557469"/>
                  <a:ext cx="1229434" cy="459916"/>
                </a:xfrm>
                <a:solidFill>
                  <a:schemeClr val="tx1">
                    <a:lumMod val="95000"/>
                    <a:lumOff val="5000"/>
                  </a:schemeClr>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scene3d>
                  <a:camera prst="orthographicFront"/>
                  <a:lightRig rig="threePt" dir="t"/>
                </a:scene3d>
                <a:sp3d>
                  <a:bevelT/>
                </a:sp3d>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1"/>
              <c:showPercent val="1"/>
              <c:showBubbleSize val="0"/>
              <c:extLst>
                <c:ext xmlns:c15="http://schemas.microsoft.com/office/drawing/2012/chart" uri="{CE6537A1-D6FC-4f65-9D91-7224C49458BB}">
                  <c15:spPr xmlns:c15="http://schemas.microsoft.com/office/drawing/2012/chart">
                    <a:prstGeom prst="wedgeRectCallout">
                      <a:avLst>
                        <a:gd name="adj1" fmla="val -108016"/>
                        <a:gd name="adj2" fmla="val 82702"/>
                      </a:avLst>
                    </a:prstGeom>
                    <a:noFill/>
                    <a:ln>
                      <a:noFill/>
                    </a:ln>
                  </c15:spPr>
                  <c15:layout>
                    <c:manualLayout>
                      <c:w val="0.2259706507274826"/>
                      <c:h val="0.13795755530558682"/>
                    </c:manualLayout>
                  </c15:layout>
                  <c15:dlblFieldTable/>
                  <c15:showDataLabelsRange val="0"/>
                </c:ext>
                <c:ext xmlns:c16="http://schemas.microsoft.com/office/drawing/2014/chart" uri="{C3380CC4-5D6E-409C-BE32-E72D297353CC}">
                  <c16:uniqueId val="{00000001-38AE-4744-BAD6-09A28CD54D01}"/>
                </c:ext>
              </c:extLst>
            </c:dLbl>
            <c:dLbl>
              <c:idx val="1"/>
              <c:layout>
                <c:manualLayout>
                  <c:x val="9.3370681605974871E-3"/>
                  <c:y val="2.666681664791901E-2"/>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fld id="{43370CAB-2DFF-4EA9-BAC6-55784E9C6571}" type="SERIESNAME">
                      <a:rPr lang="it-IT">
                        <a:solidFill>
                          <a:schemeClr val="bg1"/>
                        </a:solidFill>
                      </a:rPr>
                      <a:pPr>
                        <a:defRPr/>
                      </a:pPr>
                      <a:t>[SERIES NAME]</a:t>
                    </a:fld>
                    <a:r>
                      <a:rPr lang="it-IT" baseline="0">
                        <a:solidFill>
                          <a:schemeClr val="bg1"/>
                        </a:solidFill>
                      </a:rPr>
                      <a:t>, </a:t>
                    </a:r>
                    <a:fld id="{9F3A7289-89A6-4904-8919-D7CCED376CA6}" type="CATEGORYNAME">
                      <a:rPr lang="it-IT" baseline="0">
                        <a:solidFill>
                          <a:schemeClr val="bg1"/>
                        </a:solidFill>
                      </a:rPr>
                      <a:pPr>
                        <a:defRPr/>
                      </a:pPr>
                      <a:t>[CATEGORY NAME]</a:t>
                    </a:fld>
                    <a:r>
                      <a:rPr lang="it-IT" baseline="0">
                        <a:solidFill>
                          <a:schemeClr val="bg1"/>
                        </a:solidFill>
                      </a:rPr>
                      <a:t>, </a:t>
                    </a:r>
                    <a:fld id="{0C1A2B8F-39CF-4787-8411-37711771E27E}" type="VALUE">
                      <a:rPr lang="it-IT" baseline="0">
                        <a:solidFill>
                          <a:schemeClr val="bg1"/>
                        </a:solidFill>
                      </a:rPr>
                      <a:pPr>
                        <a:defRPr/>
                      </a:pPr>
                      <a:t>[VALUE]</a:t>
                    </a:fld>
                    <a:r>
                      <a:rPr lang="it-IT" baseline="0">
                        <a:solidFill>
                          <a:schemeClr val="bg1"/>
                        </a:solidFill>
                      </a:rPr>
                      <a:t>, </a:t>
                    </a:r>
                    <a:fld id="{916C5CA0-0F35-4712-8C6E-11149BF64900}" type="PERCENTAGE">
                      <a:rPr lang="it-IT" baseline="0">
                        <a:solidFill>
                          <a:schemeClr val="bg1"/>
                        </a:solidFill>
                      </a:rPr>
                      <a:pPr>
                        <a:defRPr/>
                      </a:pPr>
                      <a:t>[PERCENTAGE]</a:t>
                    </a:fld>
                    <a:endParaRPr lang="it-IT" baseline="0">
                      <a:solidFill>
                        <a:schemeClr val="bg1"/>
                      </a:solidFill>
                    </a:endParaRPr>
                  </a:p>
                </c:rich>
              </c:tx>
              <c:spPr>
                <a:xfrm>
                  <a:off x="3439885" y="2046142"/>
                  <a:ext cx="1023357" cy="561515"/>
                </a:xfrm>
                <a:solidFill>
                  <a:schemeClr val="tx1">
                    <a:lumMod val="95000"/>
                    <a:lumOff val="5000"/>
                  </a:schemeClr>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scene3d>
                  <a:camera prst="orthographicFront"/>
                  <a:lightRig rig="threePt" dir="t"/>
                </a:scene3d>
                <a:sp3d>
                  <a:bevelT/>
                </a:sp3d>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1"/>
              <c:showPercent val="1"/>
              <c:showBubbleSize val="0"/>
              <c:extLst>
                <c:ext xmlns:c15="http://schemas.microsoft.com/office/drawing/2012/chart" uri="{CE6537A1-D6FC-4f65-9D91-7224C49458BB}">
                  <c15:spPr xmlns:c15="http://schemas.microsoft.com/office/drawing/2012/chart">
                    <a:prstGeom prst="wedgeRectCallout">
                      <a:avLst>
                        <a:gd name="adj1" fmla="val -90538"/>
                        <a:gd name="adj2" fmla="val -21026"/>
                      </a:avLst>
                    </a:prstGeom>
                    <a:noFill/>
                    <a:ln>
                      <a:noFill/>
                    </a:ln>
                  </c15:spPr>
                  <c15:layout>
                    <c:manualLayout>
                      <c:w val="0.18809358389024902"/>
                      <c:h val="0.16843374578177725"/>
                    </c:manualLayout>
                  </c15:layout>
                  <c15:dlblFieldTable/>
                  <c15:showDataLabelsRange val="0"/>
                </c:ext>
                <c:ext xmlns:c16="http://schemas.microsoft.com/office/drawing/2014/chart" uri="{C3380CC4-5D6E-409C-BE32-E72D297353CC}">
                  <c16:uniqueId val="{00000003-38AE-4744-BAD6-09A28CD54D01}"/>
                </c:ext>
              </c:extLst>
            </c:dLbl>
            <c:dLbl>
              <c:idx val="2"/>
              <c:layout>
                <c:manualLayout>
                  <c:x val="6.5359569024460148E-2"/>
                  <c:y val="7.6190476190476086E-3"/>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fld id="{6C8682AA-471C-4371-8DE2-8CC8182382A5}" type="SERIESNAME">
                      <a:rPr lang="en-US">
                        <a:solidFill>
                          <a:schemeClr val="bg1"/>
                        </a:solidFill>
                      </a:rPr>
                      <a:pPr>
                        <a:defRPr/>
                      </a:pPr>
                      <a:t>[SERIES NAME]</a:t>
                    </a:fld>
                    <a:r>
                      <a:rPr lang="en-US" baseline="0">
                        <a:solidFill>
                          <a:schemeClr val="bg1"/>
                        </a:solidFill>
                      </a:rPr>
                      <a:t>, </a:t>
                    </a:r>
                    <a:fld id="{37844FE1-7A83-43C8-938A-53B9241CE38D}" type="CATEGORYNAME">
                      <a:rPr lang="en-US" baseline="0">
                        <a:solidFill>
                          <a:schemeClr val="bg1"/>
                        </a:solidFill>
                      </a:rPr>
                      <a:pPr>
                        <a:defRPr/>
                      </a:pPr>
                      <a:t>[CATEGORY NAME]</a:t>
                    </a:fld>
                    <a:r>
                      <a:rPr lang="en-US" baseline="0">
                        <a:solidFill>
                          <a:schemeClr val="bg1"/>
                        </a:solidFill>
                      </a:rPr>
                      <a:t>, </a:t>
                    </a:r>
                    <a:fld id="{61CC2EC2-D990-49E6-8CD8-D73B688FC342}" type="VALUE">
                      <a:rPr lang="en-US" baseline="0">
                        <a:solidFill>
                          <a:schemeClr val="bg1"/>
                        </a:solidFill>
                      </a:rPr>
                      <a:pPr>
                        <a:defRPr/>
                      </a:pPr>
                      <a:t>[VALUE]</a:t>
                    </a:fld>
                    <a:r>
                      <a:rPr lang="en-US" baseline="0">
                        <a:solidFill>
                          <a:schemeClr val="bg1"/>
                        </a:solidFill>
                      </a:rPr>
                      <a:t>, </a:t>
                    </a:r>
                    <a:fld id="{F795BB84-078F-413F-9EB6-EBC55034CC7A}" type="PERCENTAGE">
                      <a:rPr lang="en-US" baseline="0">
                        <a:solidFill>
                          <a:schemeClr val="bg1"/>
                        </a:solidFill>
                      </a:rPr>
                      <a:pPr>
                        <a:defRPr/>
                      </a:pPr>
                      <a:t>[PERCENTAGE]</a:t>
                    </a:fld>
                    <a:endParaRPr lang="en-US" baseline="0">
                      <a:solidFill>
                        <a:schemeClr val="bg1"/>
                      </a:solidFill>
                    </a:endParaRPr>
                  </a:p>
                </c:rich>
              </c:tx>
              <c:spPr>
                <a:solidFill>
                  <a:schemeClr val="tx1">
                    <a:lumMod val="95000"/>
                    <a:lumOff val="5000"/>
                  </a:schemeClr>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scene3d>
                  <a:camera prst="orthographicFront"/>
                  <a:lightRig rig="threePt" dir="t"/>
                </a:scene3d>
                <a:sp3d>
                  <a:bevelT/>
                </a:sp3d>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1"/>
              <c:showPercent val="1"/>
              <c:showBubbleSize val="0"/>
              <c:extLst>
                <c:ext xmlns:c15="http://schemas.microsoft.com/office/drawing/2012/chart" uri="{CE6537A1-D6FC-4f65-9D91-7224C49458BB}">
                  <c15:spPr xmlns:c15="http://schemas.microsoft.com/office/drawing/2012/chart">
                    <a:prstGeom prst="wedgeRectCallout">
                      <a:avLst>
                        <a:gd name="adj1" fmla="val 6532"/>
                        <a:gd name="adj2" fmla="val -115346"/>
                      </a:avLst>
                    </a:prstGeom>
                    <a:noFill/>
                    <a:ln>
                      <a:noFill/>
                    </a:ln>
                  </c15:spPr>
                  <c15:layout>
                    <c:manualLayout>
                      <c:w val="0.21145720755493794"/>
                      <c:h val="0.15354720659917509"/>
                    </c:manualLayout>
                  </c15:layout>
                  <c15:dlblFieldTable/>
                  <c15:showDataLabelsRange val="0"/>
                </c:ext>
                <c:ext xmlns:c16="http://schemas.microsoft.com/office/drawing/2014/chart" uri="{C3380CC4-5D6E-409C-BE32-E72D297353CC}">
                  <c16:uniqueId val="{00000005-38AE-4744-BAD6-09A28CD54D01}"/>
                </c:ext>
              </c:extLst>
            </c:dLbl>
            <c:dLbl>
              <c:idx val="3"/>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fld id="{9D86962E-1CAB-494E-BD11-0388B7AC2F72}" type="SERIESNAME">
                      <a:rPr lang="en-US">
                        <a:solidFill>
                          <a:schemeClr val="bg1"/>
                        </a:solidFill>
                      </a:rPr>
                      <a:pPr>
                        <a:defRPr/>
                      </a:pPr>
                      <a:t>[SERIES NAME]</a:t>
                    </a:fld>
                    <a:r>
                      <a:rPr lang="en-US" baseline="0">
                        <a:solidFill>
                          <a:schemeClr val="bg1"/>
                        </a:solidFill>
                      </a:rPr>
                      <a:t>, </a:t>
                    </a:r>
                    <a:fld id="{9428479D-551C-49E2-BAE1-6C2184B7AFC3}" type="CATEGORYNAME">
                      <a:rPr lang="en-US" baseline="0">
                        <a:solidFill>
                          <a:schemeClr val="bg1"/>
                        </a:solidFill>
                      </a:rPr>
                      <a:pPr>
                        <a:defRPr/>
                      </a:pPr>
                      <a:t>[CATEGORY NAME]</a:t>
                    </a:fld>
                    <a:r>
                      <a:rPr lang="en-US" baseline="0">
                        <a:solidFill>
                          <a:schemeClr val="bg1"/>
                        </a:solidFill>
                      </a:rPr>
                      <a:t>, </a:t>
                    </a:r>
                    <a:fld id="{D4419449-20B7-426D-8089-62718BFE5AB2}" type="VALUE">
                      <a:rPr lang="en-US" baseline="0">
                        <a:solidFill>
                          <a:schemeClr val="bg1"/>
                        </a:solidFill>
                      </a:rPr>
                      <a:pPr>
                        <a:defRPr/>
                      </a:pPr>
                      <a:t>[VALUE]</a:t>
                    </a:fld>
                    <a:r>
                      <a:rPr lang="en-US" baseline="0">
                        <a:solidFill>
                          <a:schemeClr val="bg1"/>
                        </a:solidFill>
                      </a:rPr>
                      <a:t>, </a:t>
                    </a:r>
                    <a:fld id="{8D9C36C3-9D5F-4A02-840B-1B9F9B44CF8D}" type="PERCENTAGE">
                      <a:rPr lang="en-US" baseline="0">
                        <a:solidFill>
                          <a:schemeClr val="bg1"/>
                        </a:solidFill>
                      </a:rPr>
                      <a:pPr>
                        <a:defRPr/>
                      </a:pPr>
                      <a:t>[PERCENTAGE]</a:t>
                    </a:fld>
                    <a:endParaRPr lang="en-US" baseline="0">
                      <a:solidFill>
                        <a:schemeClr val="bg1"/>
                      </a:solidFill>
                    </a:endParaRPr>
                  </a:p>
                </c:rich>
              </c:tx>
              <c:spPr>
                <a:solidFill>
                  <a:schemeClr val="tx1">
                    <a:lumMod val="95000"/>
                    <a:lumOff val="5000"/>
                  </a:schemeClr>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scene3d>
                  <a:camera prst="orthographicFront"/>
                  <a:lightRig rig="threePt" dir="t"/>
                </a:scene3d>
                <a:sp3d>
                  <a:bevelT/>
                </a:sp3d>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1"/>
              <c:showPercent val="1"/>
              <c:showBubbleSize val="0"/>
              <c:extLst>
                <c:ext xmlns:c15="http://schemas.microsoft.com/office/drawing/2012/chart" uri="{CE6537A1-D6FC-4f65-9D91-7224C49458BB}">
                  <c15:spPr xmlns:c15="http://schemas.microsoft.com/office/drawing/2012/chart">
                    <a:prstGeom prst="wedgeRectCallout">
                      <a:avLst>
                        <a:gd name="adj1" fmla="val 117121"/>
                        <a:gd name="adj2" fmla="val -6276"/>
                      </a:avLst>
                    </a:prstGeom>
                    <a:noFill/>
                    <a:ln>
                      <a:noFill/>
                    </a:ln>
                  </c15:spPr>
                  <c15:layout>
                    <c:manualLayout>
                      <c:w val="0.18602178404170067"/>
                      <c:h val="0.18402339707536558"/>
                    </c:manualLayout>
                  </c15:layout>
                  <c15:dlblFieldTable/>
                  <c15:showDataLabelsRange val="0"/>
                </c:ext>
                <c:ext xmlns:c16="http://schemas.microsoft.com/office/drawing/2014/chart" uri="{C3380CC4-5D6E-409C-BE32-E72D297353CC}">
                  <c16:uniqueId val="{00000007-38AE-4744-BAD6-09A28CD54D01}"/>
                </c:ext>
              </c:extLst>
            </c:dLbl>
            <c:dLbl>
              <c:idx val="4"/>
              <c:layout>
                <c:manualLayout>
                  <c:x val="-7.2362186344354013E-2"/>
                  <c:y val="6.8571506181390976E-2"/>
                </c:manualLayout>
              </c:layout>
              <c:tx>
                <c:rich>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fld id="{DC387DB8-C6D4-4218-9FEF-24463FE1FA0A}" type="SERIESNAME">
                      <a:rPr lang="en-US">
                        <a:solidFill>
                          <a:schemeClr val="bg1"/>
                        </a:solidFill>
                      </a:rPr>
                      <a:pPr>
                        <a:defRPr/>
                      </a:pPr>
                      <a:t>[SERIES NAME]</a:t>
                    </a:fld>
                    <a:r>
                      <a:rPr lang="en-US" baseline="0">
                        <a:solidFill>
                          <a:schemeClr val="bg1"/>
                        </a:solidFill>
                      </a:rPr>
                      <a:t>, </a:t>
                    </a:r>
                    <a:fld id="{F4054816-D5E8-43D1-9FFA-A79BC43A14E2}" type="CATEGORYNAME">
                      <a:rPr lang="en-US" baseline="0">
                        <a:solidFill>
                          <a:schemeClr val="bg1"/>
                        </a:solidFill>
                      </a:rPr>
                      <a:pPr>
                        <a:defRPr/>
                      </a:pPr>
                      <a:t>[CATEGORY NAME]</a:t>
                    </a:fld>
                    <a:r>
                      <a:rPr lang="en-US" baseline="0">
                        <a:solidFill>
                          <a:schemeClr val="bg1"/>
                        </a:solidFill>
                      </a:rPr>
                      <a:t>, </a:t>
                    </a:r>
                    <a:fld id="{E5EAEE21-E7B2-4C83-8503-3935C623DD0B}" type="VALUE">
                      <a:rPr lang="en-US" baseline="0">
                        <a:solidFill>
                          <a:schemeClr val="bg1"/>
                        </a:solidFill>
                      </a:rPr>
                      <a:pPr>
                        <a:defRPr/>
                      </a:pPr>
                      <a:t>[VALUE]</a:t>
                    </a:fld>
                    <a:r>
                      <a:rPr lang="en-US" baseline="0">
                        <a:solidFill>
                          <a:schemeClr val="bg1"/>
                        </a:solidFill>
                      </a:rPr>
                      <a:t>, </a:t>
                    </a:r>
                    <a:fld id="{689CE5C9-575B-422F-898A-8A6296420C17}" type="PERCENTAGE">
                      <a:rPr lang="en-US" baseline="0">
                        <a:solidFill>
                          <a:schemeClr val="bg1"/>
                        </a:solidFill>
                      </a:rPr>
                      <a:pPr>
                        <a:defRPr/>
                      </a:pPr>
                      <a:t>[PERCENTAGE]</a:t>
                    </a:fld>
                    <a:endParaRPr lang="en-US" baseline="0">
                      <a:solidFill>
                        <a:schemeClr val="bg1"/>
                      </a:solidFill>
                    </a:endParaRPr>
                  </a:p>
                </c:rich>
              </c:tx>
              <c:spPr>
                <a:xfrm>
                  <a:off x="149788" y="390126"/>
                  <a:ext cx="1010442" cy="472616"/>
                </a:xfrm>
                <a:solidFill>
                  <a:schemeClr val="tx1">
                    <a:lumMod val="95000"/>
                    <a:lumOff val="5000"/>
                  </a:schemeClr>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scene3d>
                  <a:camera prst="orthographicFront"/>
                  <a:lightRig rig="threePt" dir="t"/>
                </a:scene3d>
                <a:sp3d>
                  <a:bevelT/>
                </a:sp3d>
              </c:spPr>
              <c:txPr>
                <a:bodyPr rot="0" spcFirstLastPara="1" vertOverflow="clip" horzOverflow="clip" vert="horz" wrap="square" lIns="38100" tIns="19050" rIns="38100" bIns="19050" anchor="ctr" anchorCtr="1">
                  <a:no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1"/>
              <c:showPercent val="1"/>
              <c:showBubbleSize val="0"/>
              <c:extLst>
                <c:ext xmlns:c15="http://schemas.microsoft.com/office/drawing/2012/chart" uri="{CE6537A1-D6FC-4f65-9D91-7224C49458BB}">
                  <c15:spPr xmlns:c15="http://schemas.microsoft.com/office/drawing/2012/chart">
                    <a:prstGeom prst="wedgeRectCallout">
                      <a:avLst>
                        <a:gd name="adj1" fmla="val 113995"/>
                        <a:gd name="adj2" fmla="val 40932"/>
                      </a:avLst>
                    </a:prstGeom>
                    <a:noFill/>
                    <a:ln>
                      <a:noFill/>
                    </a:ln>
                  </c15:spPr>
                  <c15:layout>
                    <c:manualLayout>
                      <c:w val="0.18571998353147032"/>
                      <c:h val="0.14176707911511061"/>
                    </c:manualLayout>
                  </c15:layout>
                  <c15:dlblFieldTable/>
                  <c15:showDataLabelsRange val="0"/>
                </c:ext>
                <c:ext xmlns:c16="http://schemas.microsoft.com/office/drawing/2014/chart" uri="{C3380CC4-5D6E-409C-BE32-E72D297353CC}">
                  <c16:uniqueId val="{00000009-38AE-4744-BAD6-09A28CD54D01}"/>
                </c:ext>
              </c:extLst>
            </c:dLbl>
            <c:spPr>
              <a:solidFill>
                <a:schemeClr val="tx1">
                  <a:lumMod val="95000"/>
                  <a:lumOff val="5000"/>
                </a:schemeClr>
              </a:solidFill>
              <a:ln>
                <a:solidFill>
                  <a:sysClr val="windowText" lastClr="000000">
                    <a:lumMod val="25000"/>
                    <a:lumOff val="75000"/>
                  </a:sysClr>
                </a:solidFill>
              </a:ln>
              <a:effectLst/>
              <a:scene3d>
                <a:camera prst="orthographicFront"/>
                <a:lightRig rig="threePt" dir="t"/>
              </a:scene3d>
              <a:sp3d>
                <a:bevelT/>
              </a:sp3d>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1"/>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'top 5'!$A$2:$A$6</c:f>
              <c:strCache>
                <c:ptCount val="5"/>
                <c:pt idx="0">
                  <c:v>Animals</c:v>
                </c:pt>
                <c:pt idx="1">
                  <c:v>science</c:v>
                </c:pt>
                <c:pt idx="2">
                  <c:v>healthy eating</c:v>
                </c:pt>
                <c:pt idx="3">
                  <c:v>technology</c:v>
                </c:pt>
                <c:pt idx="4">
                  <c:v>food</c:v>
                </c:pt>
              </c:strCache>
            </c:strRef>
          </c:cat>
          <c:val>
            <c:numRef>
              <c:f>'top 5'!$B$2:$B$6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38AE-4744-BAD6-09A28CD54D01}"/>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00FFFF"/>
    </a:solidFill>
    <a:ln w="60325" cap="flat" cmpd="thickThin" algn="ctr">
      <a:solidFill>
        <a:schemeClr val="tx1">
          <a:lumMod val="95000"/>
          <a:lumOff val="5000"/>
          <a:alpha val="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5</a:t>
            </a:r>
            <a:r>
              <a:rPr lang="en-US" baseline="0"/>
              <a:t> </a:t>
            </a:r>
            <a:r>
              <a:rPr lang="en-US"/>
              <a:t>Aggregate Score</a:t>
            </a:r>
          </a:p>
        </c:rich>
      </c:tx>
      <c:layout>
        <c:manualLayout>
          <c:xMode val="edge"/>
          <c:yMode val="edge"/>
          <c:x val="0.40915234415127738"/>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'top 5'!$B$1</c:f>
              <c:strCache>
                <c:ptCount val="1"/>
                <c:pt idx="0">
                  <c:v>Aggregate 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dLbl>
              <c:idx val="0"/>
              <c:layout>
                <c:manualLayout>
                  <c:x val="1.4184397163120567E-2"/>
                  <c:y val="-1.71600171600171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8E2-4364-8BA6-AD0AA12577E9}"/>
                </c:ext>
              </c:extLst>
            </c:dLbl>
            <c:dLbl>
              <c:idx val="1"/>
              <c:layout>
                <c:manualLayout>
                  <c:x val="1.4184397163120524E-2"/>
                  <c:y val="-4.290004290004289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E2-4364-8BA6-AD0AA12577E9}"/>
                </c:ext>
              </c:extLst>
            </c:dLbl>
            <c:dLbl>
              <c:idx val="2"/>
              <c:layout>
                <c:manualLayout>
                  <c:x val="2.1276595744680851E-2"/>
                  <c:y val="-1.28700128700128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8E2-4364-8BA6-AD0AA12577E9}"/>
                </c:ext>
              </c:extLst>
            </c:dLbl>
            <c:dLbl>
              <c:idx val="3"/>
              <c:layout>
                <c:manualLayout>
                  <c:x val="2.1276595744680764E-2"/>
                  <c:y val="-1.71600171600171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E2-4364-8BA6-AD0AA12577E9}"/>
                </c:ext>
              </c:extLst>
            </c:dLbl>
            <c:dLbl>
              <c:idx val="4"/>
              <c:layout>
                <c:manualLayout>
                  <c:x val="2.3640755012006479E-2"/>
                  <c:y val="-1.7159848262210467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9905437352245853E-2"/>
                      <c:h val="7.2865891763529547E-2"/>
                    </c:manualLayout>
                  </c15:layout>
                </c:ext>
                <c:ext xmlns:c16="http://schemas.microsoft.com/office/drawing/2014/chart" uri="{C3380CC4-5D6E-409C-BE32-E72D297353CC}">
                  <c16:uniqueId val="{00000004-58E2-4364-8BA6-AD0AA12577E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'top 5'!$A$2:$A$6</c:f>
              <c:strCache>
                <c:ptCount val="5"/>
                <c:pt idx="0">
                  <c:v>Animals</c:v>
                </c:pt>
                <c:pt idx="1">
                  <c:v>science</c:v>
                </c:pt>
                <c:pt idx="2">
                  <c:v>healthy eating</c:v>
                </c:pt>
                <c:pt idx="3">
                  <c:v>technology</c:v>
                </c:pt>
                <c:pt idx="4">
                  <c:v>food</c:v>
                </c:pt>
              </c:strCache>
            </c:strRef>
          </c:cat>
          <c:val>
            <c:numRef>
              <c:f>'top 5'!$B$2:$B$6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5-58E2-4364-8BA6-AD0AA12577E9}"/>
            </c:ext>
          </c:extLst>
        </c:ser>
        <c:dLbls>
          <c:showLegendKey val="0"/>
          <c:showVal val="1"/>
          <c:showCatName val="0"/>
          <c:showSerName val="0"/>
          <c:showPercent val="0"/>
          <c:showBubbleSize val="0"/>
        </c:dLbls>
        <c:gapWidth val="150"/>
        <c:shape val="box"/>
        <c:axId val="515174431"/>
        <c:axId val="515177791"/>
        <c:axId val="0"/>
      </c:bar3DChart>
      <c:catAx>
        <c:axId val="515174431"/>
        <c:scaling>
          <c:orientation val="minMax"/>
        </c:scaling>
        <c:delete val="0"/>
        <c:axPos val="b"/>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5177791"/>
        <c:crosses val="autoZero"/>
        <c:auto val="1"/>
        <c:lblAlgn val="ctr"/>
        <c:lblOffset val="100"/>
        <c:noMultiLvlLbl val="0"/>
      </c:catAx>
      <c:valAx>
        <c:axId val="515177791"/>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15174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2CC674A6-1A03-3DC7-977D-266287FF28AC}"/>
              </a:ext>
            </a:extLst>
          </p:cNvPr>
          <p:cNvSpPr txBox="1"/>
          <p:nvPr/>
        </p:nvSpPr>
        <p:spPr>
          <a:xfrm>
            <a:off x="10950568" y="296019"/>
            <a:ext cx="7010400" cy="9694962"/>
          </a:xfrm>
          <a:prstGeom prst="rect">
            <a:avLst/>
          </a:prstGeom>
          <a:noFill/>
        </p:spPr>
        <p:txBody>
          <a:bodyPr wrap="square" rtlCol="0">
            <a:spAutoFit/>
          </a:bodyPr>
          <a:lstStyle/>
          <a:p>
            <a:endParaRPr lang="en-US" sz="2400" dirty="0"/>
          </a:p>
          <a:p>
            <a:endParaRPr lang="en-US" sz="2400" dirty="0"/>
          </a:p>
          <a:p>
            <a:r>
              <a:rPr lang="en-US" sz="2400" dirty="0"/>
              <a:t>Animals and science are two of the most popular content categories, this shows that people enjoy "real-life" and "factual content the most. So I would recommend that you keep creating more contents relating to these two categories.</a:t>
            </a:r>
          </a:p>
          <a:p>
            <a:endParaRPr lang="en-US" sz="2400" dirty="0"/>
          </a:p>
          <a:p>
            <a:endParaRPr lang="en-US" sz="2400" dirty="0"/>
          </a:p>
          <a:p>
            <a:endParaRPr lang="en-US" sz="2400" dirty="0"/>
          </a:p>
          <a:p>
            <a:r>
              <a:rPr lang="en-US" sz="2400" dirty="0"/>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a:p>
            <a:endParaRPr lang="en-US" sz="2400" dirty="0"/>
          </a:p>
          <a:p>
            <a:endParaRPr lang="en-US" sz="2400" dirty="0"/>
          </a:p>
          <a:p>
            <a:endParaRPr lang="en-US" sz="2400" dirty="0"/>
          </a:p>
          <a:p>
            <a:r>
              <a:rPr lang="en-US" sz="2400" dirty="0"/>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endParaRPr lang="en-IN" sz="2400" dirty="0"/>
          </a:p>
        </p:txBody>
      </p:sp>
      <p:sp>
        <p:nvSpPr>
          <p:cNvPr id="19" name="Rectangle: Rounded Corners 18">
            <a:extLst>
              <a:ext uri="{FF2B5EF4-FFF2-40B4-BE49-F238E27FC236}">
                <a16:creationId xmlns:a16="http://schemas.microsoft.com/office/drawing/2014/main" id="{823A9704-E0A7-F572-0EA8-721592E13AE7}"/>
              </a:ext>
            </a:extLst>
          </p:cNvPr>
          <p:cNvSpPr/>
          <p:nvPr/>
        </p:nvSpPr>
        <p:spPr>
          <a:xfrm>
            <a:off x="10950568" y="406580"/>
            <a:ext cx="1911441" cy="517369"/>
          </a:xfrm>
          <a:prstGeom prst="roundRect">
            <a:avLst/>
          </a:prstGeom>
          <a:solidFill>
            <a:schemeClr val="bg1">
              <a:lumMod val="95000"/>
            </a:schemeClr>
          </a:solidFill>
          <a:ln>
            <a:solidFill>
              <a:srgbClr val="883C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461B49"/>
                </a:solidFill>
              </a:rPr>
              <a:t>ANALYSIS</a:t>
            </a:r>
          </a:p>
        </p:txBody>
      </p:sp>
      <p:sp>
        <p:nvSpPr>
          <p:cNvPr id="26" name="Rectangle: Rounded Corners 25">
            <a:extLst>
              <a:ext uri="{FF2B5EF4-FFF2-40B4-BE49-F238E27FC236}">
                <a16:creationId xmlns:a16="http://schemas.microsoft.com/office/drawing/2014/main" id="{D73CABC7-604B-9146-9897-97413EC19171}"/>
              </a:ext>
            </a:extLst>
          </p:cNvPr>
          <p:cNvSpPr/>
          <p:nvPr/>
        </p:nvSpPr>
        <p:spPr>
          <a:xfrm>
            <a:off x="10950568" y="3301577"/>
            <a:ext cx="1911441" cy="517369"/>
          </a:xfrm>
          <a:prstGeom prst="roundRect">
            <a:avLst/>
          </a:prstGeom>
          <a:solidFill>
            <a:schemeClr val="bg1">
              <a:lumMod val="95000"/>
            </a:schemeClr>
          </a:solidFill>
          <a:ln>
            <a:solidFill>
              <a:srgbClr val="883C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461B49"/>
                </a:solidFill>
              </a:rPr>
              <a:t>INSIGHT</a:t>
            </a:r>
          </a:p>
        </p:txBody>
      </p:sp>
      <p:sp>
        <p:nvSpPr>
          <p:cNvPr id="27" name="Rectangle: Rounded Corners 26">
            <a:extLst>
              <a:ext uri="{FF2B5EF4-FFF2-40B4-BE49-F238E27FC236}">
                <a16:creationId xmlns:a16="http://schemas.microsoft.com/office/drawing/2014/main" id="{BBAA8146-FF61-33A3-1DF1-0D0AE8E99E8D}"/>
              </a:ext>
            </a:extLst>
          </p:cNvPr>
          <p:cNvSpPr/>
          <p:nvPr/>
        </p:nvSpPr>
        <p:spPr>
          <a:xfrm>
            <a:off x="10950568" y="6604413"/>
            <a:ext cx="1911441" cy="517369"/>
          </a:xfrm>
          <a:prstGeom prst="roundRect">
            <a:avLst/>
          </a:prstGeom>
          <a:solidFill>
            <a:schemeClr val="bg1">
              <a:lumMod val="95000"/>
            </a:schemeClr>
          </a:solidFill>
          <a:ln>
            <a:solidFill>
              <a:srgbClr val="883C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461B49"/>
                </a:solidFill>
              </a:rPr>
              <a:t>NEXT</a:t>
            </a:r>
            <a:r>
              <a:rPr lang="en-US" sz="2400" b="1" dirty="0"/>
              <a:t> </a:t>
            </a:r>
            <a:r>
              <a:rPr lang="en-US" sz="2400" b="1" dirty="0">
                <a:solidFill>
                  <a:srgbClr val="461B49"/>
                </a:solidFill>
              </a:rPr>
              <a:t>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pPr lvl="8"/>
            <a:endParaRPr lang="en-US" b="1" dirty="0">
              <a:solidFill>
                <a:schemeClr val="tx1"/>
              </a:solidFill>
            </a:endParaRPr>
          </a:p>
          <a:p>
            <a:pPr lvl="8"/>
            <a:endParaRPr lang="en-US" b="1" dirty="0"/>
          </a:p>
          <a:p>
            <a:pPr lvl="8"/>
            <a:endParaRPr lang="en-US" b="1" dirty="0">
              <a:solidFill>
                <a:schemeClr val="tx1"/>
              </a:solidFill>
            </a:endParaRPr>
          </a:p>
          <a:p>
            <a:pPr lvl="8"/>
            <a:endParaRPr lang="en-US" b="1" dirty="0"/>
          </a:p>
          <a:p>
            <a:pPr lvl="8"/>
            <a:r>
              <a:rPr lang="en-US" sz="2400" b="1" dirty="0">
                <a:solidFill>
                  <a:schemeClr val="tx1"/>
                </a:solidFill>
              </a:rPr>
              <a:t>“Social Buzz</a:t>
            </a:r>
            <a:r>
              <a:rPr lang="en-US" sz="2400" b="1" dirty="0"/>
              <a:t>”</a:t>
            </a:r>
            <a:r>
              <a:rPr lang="en-US" sz="2400" dirty="0">
                <a:solidFill>
                  <a:schemeClr val="tx1"/>
                </a:solidFill>
              </a:rPr>
              <a:t> is a rapidly expanding unicorn in the technology space that needs to quickly adjust to its global reach.</a:t>
            </a:r>
          </a:p>
          <a:p>
            <a:pPr lvl="8"/>
            <a:endParaRPr lang="en-US" sz="2400" dirty="0">
              <a:solidFill>
                <a:schemeClr val="tx1"/>
              </a:solidFill>
            </a:endParaRPr>
          </a:p>
          <a:p>
            <a:pPr lvl="8"/>
            <a:r>
              <a:rPr lang="en-US" sz="2400" dirty="0">
                <a:solidFill>
                  <a:schemeClr val="tx1"/>
                </a:solidFill>
              </a:rPr>
              <a:t>Accenture has started working on the following activities during a three-month POC:</a:t>
            </a:r>
          </a:p>
          <a:p>
            <a:pPr lvl="8"/>
            <a:endParaRPr lang="en-US" sz="2400" dirty="0">
              <a:solidFill>
                <a:schemeClr val="tx1"/>
              </a:solidFill>
            </a:endParaRPr>
          </a:p>
          <a:p>
            <a:pPr lvl="8"/>
            <a:r>
              <a:rPr lang="en-US" sz="2400" dirty="0">
                <a:solidFill>
                  <a:schemeClr val="tx1"/>
                </a:solidFill>
              </a:rPr>
              <a:t>• An examination of Social Buzz's use of big data</a:t>
            </a:r>
          </a:p>
          <a:p>
            <a:pPr lvl="8"/>
            <a:r>
              <a:rPr lang="en-US" sz="2400" dirty="0">
                <a:solidFill>
                  <a:schemeClr val="tx1"/>
                </a:solidFill>
              </a:rPr>
              <a:t>• Strategies for a prosperous initial public offering (IPO)</a:t>
            </a:r>
          </a:p>
          <a:p>
            <a:pPr lvl="8"/>
            <a:r>
              <a:rPr lang="en-US" sz="2400" dirty="0">
                <a:solidFill>
                  <a:schemeClr val="tx1"/>
                </a:solidFill>
              </a:rPr>
              <a:t>• An examination to determine the top 5 content    categories on Social Buzz</a:t>
            </a:r>
            <a:endParaRPr lang="en-IN" sz="2400" dirty="0">
              <a:solidFill>
                <a:schemeClr val="tx1"/>
              </a:solidFill>
            </a:endParaRPr>
          </a:p>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719944" y="2005585"/>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Rectangle 21">
            <a:extLst>
              <a:ext uri="{FF2B5EF4-FFF2-40B4-BE49-F238E27FC236}">
                <a16:creationId xmlns:a16="http://schemas.microsoft.com/office/drawing/2014/main" id="{9AFA3005-9945-F6F4-2895-18A7CE0871AA}"/>
              </a:ext>
            </a:extLst>
          </p:cNvPr>
          <p:cNvSpPr/>
          <p:nvPr/>
        </p:nvSpPr>
        <p:spPr>
          <a:xfrm>
            <a:off x="2514600" y="4500453"/>
            <a:ext cx="7112454" cy="5786547"/>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latin typeface="Bahnschrift Light" panose="020B0502040204020203" pitchFamily="34" charset="0"/>
              </a:rPr>
              <a:t>In recent years, the customer has grown to an enormous extent, and they lack the internal resources to manage it.</a:t>
            </a:r>
          </a:p>
          <a:p>
            <a:pPr marL="342900" indent="-342900">
              <a:buFont typeface="Arial" panose="020B0604020202020204" pitchFamily="34" charset="0"/>
              <a:buChar char="•"/>
            </a:pPr>
            <a:endParaRPr lang="en-US" sz="2000" b="1" dirty="0">
              <a:latin typeface="Bahnschrift Light" panose="020B0502040204020203" pitchFamily="34" charset="0"/>
            </a:endParaRPr>
          </a:p>
          <a:p>
            <a:pPr marL="342900" indent="-342900">
              <a:buFont typeface="Arial" panose="020B0604020202020204" pitchFamily="34" charset="0"/>
              <a:buChar char="•"/>
            </a:pPr>
            <a:r>
              <a:rPr lang="en-US" sz="2000" b="1" dirty="0">
                <a:latin typeface="Bahnschrift Light" panose="020B0502040204020203" pitchFamily="34" charset="0"/>
              </a:rPr>
              <a:t>Every day, Social Buzz receives over 100,000 posts, totaling 36,500,000 posts annually. </a:t>
            </a:r>
          </a:p>
          <a:p>
            <a:pPr marL="342900" indent="-342900">
              <a:buFont typeface="Arial" panose="020B0604020202020204" pitchFamily="34" charset="0"/>
              <a:buChar char="•"/>
            </a:pPr>
            <a:endParaRPr lang="en-US" sz="2000" b="1" dirty="0">
              <a:latin typeface="Bahnschrift Light" panose="020B0502040204020203" pitchFamily="34" charset="0"/>
            </a:endParaRPr>
          </a:p>
          <a:p>
            <a:pPr marL="342900" indent="-342900">
              <a:buFont typeface="Arial" panose="020B0604020202020204" pitchFamily="34" charset="0"/>
              <a:buChar char="•"/>
            </a:pPr>
            <a:r>
              <a:rPr lang="en-US" sz="2000" b="1" dirty="0">
                <a:latin typeface="Bahnschrift Light" panose="020B0502040204020203" pitchFamily="34" charset="0"/>
              </a:rPr>
              <a:t>Since all of the content is unstructured, it might be challenging to make sense of it all.</a:t>
            </a:r>
          </a:p>
          <a:p>
            <a:pPr marL="342900" indent="-342900">
              <a:buFont typeface="Arial" panose="020B0604020202020204" pitchFamily="34" charset="0"/>
              <a:buChar char="•"/>
            </a:pPr>
            <a:endParaRPr lang="en-US" sz="2000" b="1" dirty="0">
              <a:latin typeface="Bahnschrift Light" panose="020B0502040204020203" pitchFamily="34" charset="0"/>
            </a:endParaRPr>
          </a:p>
          <a:p>
            <a:pPr marL="342900" indent="-342900">
              <a:buFont typeface="Arial" panose="020B0604020202020204" pitchFamily="34" charset="0"/>
              <a:buChar char="•"/>
            </a:pPr>
            <a:r>
              <a:rPr lang="en-US" sz="2000" b="1" dirty="0">
                <a:latin typeface="Bahnschrift Light" panose="020B0502040204020203" pitchFamily="34" charset="0"/>
              </a:rPr>
              <a:t>Determine the specifications that must be fulfilled for this project.</a:t>
            </a:r>
          </a:p>
          <a:p>
            <a:pPr marL="342900" indent="-342900">
              <a:buFont typeface="Arial" panose="020B0604020202020204" pitchFamily="34" charset="0"/>
              <a:buChar char="•"/>
            </a:pPr>
            <a:endParaRPr lang="en-US" sz="2000" b="1" dirty="0">
              <a:latin typeface="Bahnschrift Light" panose="020B0502040204020203" pitchFamily="34" charset="0"/>
            </a:endParaRPr>
          </a:p>
          <a:p>
            <a:pPr marL="342900" indent="-342900">
              <a:buFont typeface="Arial" panose="020B0604020202020204" pitchFamily="34" charset="0"/>
              <a:buChar char="•"/>
            </a:pPr>
            <a:r>
              <a:rPr lang="en-US" sz="2000" b="1" dirty="0">
                <a:latin typeface="Bahnschrift Light" panose="020B0502040204020203" pitchFamily="34" charset="0"/>
              </a:rPr>
              <a:t>Combining tables from the sample data set</a:t>
            </a:r>
          </a:p>
          <a:p>
            <a:pPr marL="342900" indent="-342900">
              <a:buFont typeface="Arial" panose="020B0604020202020204" pitchFamily="34" charset="0"/>
              <a:buChar char="•"/>
            </a:pPr>
            <a:endParaRPr lang="en-US" sz="2000" b="1" dirty="0">
              <a:latin typeface="Bahnschrift Light" panose="020B0502040204020203" pitchFamily="34" charset="0"/>
            </a:endParaRPr>
          </a:p>
          <a:p>
            <a:pPr marL="342900" indent="-342900">
              <a:buFont typeface="Arial" panose="020B0604020202020204" pitchFamily="34" charset="0"/>
              <a:buChar char="•"/>
            </a:pPr>
            <a:r>
              <a:rPr lang="en-US" sz="2000" b="1" dirty="0">
                <a:latin typeface="Bahnschrift Light" panose="020B0502040204020203" pitchFamily="34" charset="0"/>
              </a:rPr>
              <a:t>An analysis of their content categories that identifies the top five with the highest total popularity</a:t>
            </a:r>
            <a:endParaRPr lang="en-IN" sz="2000" b="1" dirty="0">
              <a:latin typeface="Bahnschrift Ligh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8161" y="10287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3" name="TextBox 32">
            <a:extLst>
              <a:ext uri="{FF2B5EF4-FFF2-40B4-BE49-F238E27FC236}">
                <a16:creationId xmlns:a16="http://schemas.microsoft.com/office/drawing/2014/main" id="{050A2BFB-64C2-FE12-EE95-0DC5DA4F1112}"/>
              </a:ext>
            </a:extLst>
          </p:cNvPr>
          <p:cNvSpPr txBox="1"/>
          <p:nvPr/>
        </p:nvSpPr>
        <p:spPr>
          <a:xfrm>
            <a:off x="14173200" y="1636190"/>
            <a:ext cx="3810000" cy="1354217"/>
          </a:xfrm>
          <a:prstGeom prst="rect">
            <a:avLst/>
          </a:prstGeom>
          <a:noFill/>
        </p:spPr>
        <p:txBody>
          <a:bodyPr wrap="square" rtlCol="0">
            <a:spAutoFit/>
          </a:bodyPr>
          <a:lstStyle/>
          <a:p>
            <a:r>
              <a:rPr lang="en-IN" sz="3600" b="1" dirty="0"/>
              <a:t>Andrew Fleming</a:t>
            </a:r>
          </a:p>
          <a:p>
            <a:r>
              <a:rPr lang="en-IN" sz="2800" dirty="0"/>
              <a:t>Chief Technical Architect</a:t>
            </a:r>
          </a:p>
          <a:p>
            <a:endParaRPr lang="en-IN" dirty="0"/>
          </a:p>
        </p:txBody>
      </p:sp>
      <p:sp>
        <p:nvSpPr>
          <p:cNvPr id="36" name="TextBox 35">
            <a:extLst>
              <a:ext uri="{FF2B5EF4-FFF2-40B4-BE49-F238E27FC236}">
                <a16:creationId xmlns:a16="http://schemas.microsoft.com/office/drawing/2014/main" id="{2C5C7BA2-40B4-B77E-AC8F-242F5AB9B718}"/>
              </a:ext>
            </a:extLst>
          </p:cNvPr>
          <p:cNvSpPr txBox="1"/>
          <p:nvPr/>
        </p:nvSpPr>
        <p:spPr>
          <a:xfrm>
            <a:off x="14173200" y="4587406"/>
            <a:ext cx="3810000" cy="1354217"/>
          </a:xfrm>
          <a:prstGeom prst="rect">
            <a:avLst/>
          </a:prstGeom>
          <a:noFill/>
        </p:spPr>
        <p:txBody>
          <a:bodyPr wrap="square" rtlCol="0">
            <a:spAutoFit/>
          </a:bodyPr>
          <a:lstStyle/>
          <a:p>
            <a:r>
              <a:rPr lang="en-IN" sz="3600" b="1" dirty="0"/>
              <a:t>Marcus </a:t>
            </a:r>
            <a:r>
              <a:rPr lang="en-IN" sz="3600" b="1" dirty="0" err="1"/>
              <a:t>Rompton</a:t>
            </a:r>
            <a:endParaRPr lang="en-IN" sz="3600" b="1" dirty="0"/>
          </a:p>
          <a:p>
            <a:r>
              <a:rPr lang="en-IN" sz="2800" dirty="0"/>
              <a:t>Senior Principle</a:t>
            </a:r>
          </a:p>
          <a:p>
            <a:endParaRPr lang="en-IN" dirty="0"/>
          </a:p>
        </p:txBody>
      </p:sp>
      <p:pic>
        <p:nvPicPr>
          <p:cNvPr id="38" name="Picture 37">
            <a:extLst>
              <a:ext uri="{FF2B5EF4-FFF2-40B4-BE49-F238E27FC236}">
                <a16:creationId xmlns:a16="http://schemas.microsoft.com/office/drawing/2014/main" id="{B8450788-FFBE-2582-072B-22379E746B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10457" y="6913226"/>
            <a:ext cx="2123082" cy="2123082"/>
          </a:xfrm>
          <a:prstGeom prst="flowChartConnector">
            <a:avLst/>
          </a:prstGeom>
          <a:ln w="12700">
            <a:solidFill>
              <a:srgbClr val="0070C0"/>
            </a:solidFill>
          </a:ln>
        </p:spPr>
      </p:pic>
      <p:sp>
        <p:nvSpPr>
          <p:cNvPr id="39" name="TextBox 38">
            <a:extLst>
              <a:ext uri="{FF2B5EF4-FFF2-40B4-BE49-F238E27FC236}">
                <a16:creationId xmlns:a16="http://schemas.microsoft.com/office/drawing/2014/main" id="{E91674B3-11E5-4FAE-B4A9-BA5BAAF664B7}"/>
              </a:ext>
            </a:extLst>
          </p:cNvPr>
          <p:cNvSpPr txBox="1"/>
          <p:nvPr/>
        </p:nvSpPr>
        <p:spPr>
          <a:xfrm>
            <a:off x="14173200" y="7682091"/>
            <a:ext cx="3810000" cy="1077218"/>
          </a:xfrm>
          <a:prstGeom prst="rect">
            <a:avLst/>
          </a:prstGeom>
          <a:noFill/>
        </p:spPr>
        <p:txBody>
          <a:bodyPr wrap="square" rtlCol="0">
            <a:spAutoFit/>
          </a:bodyPr>
          <a:lstStyle/>
          <a:p>
            <a:r>
              <a:rPr lang="en-IN" sz="3600" b="1" dirty="0"/>
              <a:t>Irfan H A</a:t>
            </a:r>
          </a:p>
          <a:p>
            <a:r>
              <a:rPr lang="en-IN" sz="2800" dirty="0"/>
              <a:t>Data Analyst</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Rounded Corners 38">
            <a:extLst>
              <a:ext uri="{FF2B5EF4-FFF2-40B4-BE49-F238E27FC236}">
                <a16:creationId xmlns:a16="http://schemas.microsoft.com/office/drawing/2014/main" id="{4BEBC2CE-46D0-C6DA-31EB-685DC1C46DC4}"/>
              </a:ext>
            </a:extLst>
          </p:cNvPr>
          <p:cNvSpPr/>
          <p:nvPr/>
        </p:nvSpPr>
        <p:spPr>
          <a:xfrm>
            <a:off x="4103451" y="1347764"/>
            <a:ext cx="6069979" cy="950080"/>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rPr>
              <a:t>Understanding Data</a:t>
            </a:r>
            <a:endParaRPr lang="en-IN" sz="2700" b="1" dirty="0">
              <a:solidFill>
                <a:schemeClr val="tx1"/>
              </a:solidFill>
            </a:endParaRPr>
          </a:p>
        </p:txBody>
      </p:sp>
      <p:sp>
        <p:nvSpPr>
          <p:cNvPr id="40" name="Rectangle: Rounded Corners 39">
            <a:extLst>
              <a:ext uri="{FF2B5EF4-FFF2-40B4-BE49-F238E27FC236}">
                <a16:creationId xmlns:a16="http://schemas.microsoft.com/office/drawing/2014/main" id="{A5F11E42-1EFC-6C4D-CD58-45DBAEBE4887}"/>
              </a:ext>
            </a:extLst>
          </p:cNvPr>
          <p:cNvSpPr/>
          <p:nvPr/>
        </p:nvSpPr>
        <p:spPr>
          <a:xfrm>
            <a:off x="5958814" y="2935432"/>
            <a:ext cx="6069979" cy="950080"/>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rPr>
              <a:t>Data</a:t>
            </a:r>
            <a:r>
              <a:rPr lang="en-US" dirty="0">
                <a:solidFill>
                  <a:schemeClr val="tx1"/>
                </a:solidFill>
              </a:rPr>
              <a:t> </a:t>
            </a:r>
            <a:r>
              <a:rPr lang="en-US" sz="2700" b="1" dirty="0">
                <a:solidFill>
                  <a:schemeClr val="tx1"/>
                </a:solidFill>
              </a:rPr>
              <a:t>Cleaning</a:t>
            </a:r>
            <a:endParaRPr lang="en-IN" sz="2700" b="1" dirty="0">
              <a:solidFill>
                <a:schemeClr val="tx1"/>
              </a:solidFill>
            </a:endParaRPr>
          </a:p>
        </p:txBody>
      </p:sp>
      <p:sp>
        <p:nvSpPr>
          <p:cNvPr id="42" name="Rectangle: Rounded Corners 41">
            <a:extLst>
              <a:ext uri="{FF2B5EF4-FFF2-40B4-BE49-F238E27FC236}">
                <a16:creationId xmlns:a16="http://schemas.microsoft.com/office/drawing/2014/main" id="{571135C9-D98E-8568-DD66-9448FB21CB57}"/>
              </a:ext>
            </a:extLst>
          </p:cNvPr>
          <p:cNvSpPr/>
          <p:nvPr/>
        </p:nvSpPr>
        <p:spPr>
          <a:xfrm>
            <a:off x="7613886" y="4446014"/>
            <a:ext cx="6069979" cy="950080"/>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rPr>
              <a:t>Data</a:t>
            </a:r>
            <a:r>
              <a:rPr lang="en-US" dirty="0">
                <a:solidFill>
                  <a:schemeClr val="tx1"/>
                </a:solidFill>
              </a:rPr>
              <a:t> </a:t>
            </a:r>
            <a:r>
              <a:rPr lang="en-US" sz="2700" b="1" dirty="0">
                <a:solidFill>
                  <a:schemeClr val="tx1"/>
                </a:solidFill>
              </a:rPr>
              <a:t>Modelling</a:t>
            </a:r>
            <a:endParaRPr lang="en-IN" sz="2700" b="1" dirty="0">
              <a:solidFill>
                <a:schemeClr val="tx1"/>
              </a:solidFill>
            </a:endParaRPr>
          </a:p>
        </p:txBody>
      </p:sp>
      <p:sp>
        <p:nvSpPr>
          <p:cNvPr id="43" name="Rectangle: Rounded Corners 42">
            <a:extLst>
              <a:ext uri="{FF2B5EF4-FFF2-40B4-BE49-F238E27FC236}">
                <a16:creationId xmlns:a16="http://schemas.microsoft.com/office/drawing/2014/main" id="{39F413FD-5030-5C53-2CAE-23B48ED5FC99}"/>
              </a:ext>
            </a:extLst>
          </p:cNvPr>
          <p:cNvSpPr/>
          <p:nvPr/>
        </p:nvSpPr>
        <p:spPr>
          <a:xfrm>
            <a:off x="9423367" y="6121080"/>
            <a:ext cx="6069979" cy="950080"/>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rPr>
              <a:t>Data</a:t>
            </a:r>
            <a:r>
              <a:rPr lang="en-US" dirty="0">
                <a:solidFill>
                  <a:schemeClr val="tx1"/>
                </a:solidFill>
              </a:rPr>
              <a:t> </a:t>
            </a:r>
            <a:r>
              <a:rPr lang="en-US" sz="2700" b="1" dirty="0">
                <a:solidFill>
                  <a:schemeClr val="tx1"/>
                </a:solidFill>
              </a:rPr>
              <a:t>Analytics</a:t>
            </a:r>
            <a:endParaRPr lang="en-IN" sz="2700" b="1" dirty="0">
              <a:solidFill>
                <a:schemeClr val="tx1"/>
              </a:solidFill>
            </a:endParaRPr>
          </a:p>
        </p:txBody>
      </p:sp>
      <p:sp>
        <p:nvSpPr>
          <p:cNvPr id="44" name="Rectangle: Rounded Corners 43">
            <a:extLst>
              <a:ext uri="{FF2B5EF4-FFF2-40B4-BE49-F238E27FC236}">
                <a16:creationId xmlns:a16="http://schemas.microsoft.com/office/drawing/2014/main" id="{EC046F06-CBFA-2055-1228-1A189F54C901}"/>
              </a:ext>
            </a:extLst>
          </p:cNvPr>
          <p:cNvSpPr/>
          <p:nvPr/>
        </p:nvSpPr>
        <p:spPr>
          <a:xfrm>
            <a:off x="11337710" y="7809438"/>
            <a:ext cx="6069979" cy="950080"/>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rPr>
              <a:t>Uncover</a:t>
            </a:r>
            <a:r>
              <a:rPr lang="en-US" dirty="0">
                <a:solidFill>
                  <a:schemeClr val="tx1"/>
                </a:solidFill>
              </a:rPr>
              <a:t> </a:t>
            </a:r>
            <a:r>
              <a:rPr lang="en-US" sz="2700" b="1" dirty="0">
                <a:solidFill>
                  <a:schemeClr val="tx1"/>
                </a:solidFill>
              </a:rPr>
              <a:t>Insights</a:t>
            </a:r>
            <a:endParaRPr lang="en-IN" sz="27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141695B9-E6CB-77AB-93A1-07D7262C55B0}"/>
              </a:ext>
            </a:extLst>
          </p:cNvPr>
          <p:cNvSpPr txBox="1"/>
          <p:nvPr/>
        </p:nvSpPr>
        <p:spPr>
          <a:xfrm>
            <a:off x="2127159" y="2697327"/>
            <a:ext cx="2972219" cy="1077218"/>
          </a:xfrm>
          <a:prstGeom prst="rect">
            <a:avLst/>
          </a:prstGeom>
          <a:noFill/>
        </p:spPr>
        <p:txBody>
          <a:bodyPr wrap="square" rtlCol="0">
            <a:spAutoFit/>
          </a:bodyPr>
          <a:lstStyle/>
          <a:p>
            <a:pPr algn="ctr"/>
            <a:r>
              <a:rPr lang="en-US" sz="3200" b="1" dirty="0">
                <a:solidFill>
                  <a:srgbClr val="461B49"/>
                </a:solidFill>
              </a:rPr>
              <a:t>Unique Categories</a:t>
            </a:r>
            <a:endParaRPr lang="en-IN" sz="3200" b="1" dirty="0">
              <a:solidFill>
                <a:srgbClr val="461B49"/>
              </a:solidFill>
            </a:endParaRPr>
          </a:p>
        </p:txBody>
      </p:sp>
      <p:sp>
        <p:nvSpPr>
          <p:cNvPr id="15" name="Rectangle: Rounded Corners 14">
            <a:extLst>
              <a:ext uri="{FF2B5EF4-FFF2-40B4-BE49-F238E27FC236}">
                <a16:creationId xmlns:a16="http://schemas.microsoft.com/office/drawing/2014/main" id="{B13C0B6D-FB5C-E1CB-C515-4E4E9E5CDD2F}"/>
              </a:ext>
            </a:extLst>
          </p:cNvPr>
          <p:cNvSpPr/>
          <p:nvPr/>
        </p:nvSpPr>
        <p:spPr>
          <a:xfrm>
            <a:off x="2127159" y="4000500"/>
            <a:ext cx="2972219" cy="1905000"/>
          </a:xfrm>
          <a:prstGeom prst="roundRect">
            <a:avLst/>
          </a:prstGeom>
          <a:solidFill>
            <a:schemeClr val="bg1">
              <a:lumMod val="95000"/>
            </a:schemeClr>
          </a:solidFill>
          <a:ln>
            <a:solidFill>
              <a:srgbClr val="883C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rgbClr val="461B49"/>
                </a:solidFill>
              </a:rPr>
              <a:t>16</a:t>
            </a:r>
            <a:endParaRPr lang="en-IN" sz="6600" b="1" dirty="0">
              <a:solidFill>
                <a:srgbClr val="461B49"/>
              </a:solidFill>
            </a:endParaRPr>
          </a:p>
        </p:txBody>
      </p:sp>
      <p:sp>
        <p:nvSpPr>
          <p:cNvPr id="16" name="TextBox 15">
            <a:extLst>
              <a:ext uri="{FF2B5EF4-FFF2-40B4-BE49-F238E27FC236}">
                <a16:creationId xmlns:a16="http://schemas.microsoft.com/office/drawing/2014/main" id="{BA4891DF-6FD0-1121-E28B-6D782D947D81}"/>
              </a:ext>
            </a:extLst>
          </p:cNvPr>
          <p:cNvSpPr txBox="1"/>
          <p:nvPr/>
        </p:nvSpPr>
        <p:spPr>
          <a:xfrm>
            <a:off x="7272183" y="2204885"/>
            <a:ext cx="2972219" cy="1569660"/>
          </a:xfrm>
          <a:prstGeom prst="rect">
            <a:avLst/>
          </a:prstGeom>
          <a:noFill/>
        </p:spPr>
        <p:txBody>
          <a:bodyPr wrap="square" rtlCol="0">
            <a:spAutoFit/>
          </a:bodyPr>
          <a:lstStyle/>
          <a:p>
            <a:pPr algn="ctr"/>
            <a:r>
              <a:rPr lang="en-US" sz="3200" b="1" dirty="0">
                <a:solidFill>
                  <a:srgbClr val="461B49"/>
                </a:solidFill>
              </a:rPr>
              <a:t>Category With Highest Score</a:t>
            </a:r>
          </a:p>
          <a:p>
            <a:pPr algn="ctr"/>
            <a:r>
              <a:rPr lang="en-US" sz="3200" b="1" dirty="0">
                <a:solidFill>
                  <a:srgbClr val="FF0000"/>
                </a:solidFill>
              </a:rPr>
              <a:t>Animal</a:t>
            </a:r>
            <a:endParaRPr lang="en-IN" sz="3200" b="1" dirty="0">
              <a:solidFill>
                <a:srgbClr val="FF0000"/>
              </a:solidFill>
            </a:endParaRPr>
          </a:p>
        </p:txBody>
      </p:sp>
      <p:sp>
        <p:nvSpPr>
          <p:cNvPr id="17" name="Rectangle: Rounded Corners 16">
            <a:extLst>
              <a:ext uri="{FF2B5EF4-FFF2-40B4-BE49-F238E27FC236}">
                <a16:creationId xmlns:a16="http://schemas.microsoft.com/office/drawing/2014/main" id="{F8FF488D-4F1F-D564-26B3-BA239717A317}"/>
              </a:ext>
            </a:extLst>
          </p:cNvPr>
          <p:cNvSpPr/>
          <p:nvPr/>
        </p:nvSpPr>
        <p:spPr>
          <a:xfrm>
            <a:off x="7256233" y="3998761"/>
            <a:ext cx="2972219" cy="1905000"/>
          </a:xfrm>
          <a:prstGeom prst="roundRect">
            <a:avLst/>
          </a:prstGeom>
          <a:solidFill>
            <a:schemeClr val="bg1">
              <a:lumMod val="95000"/>
            </a:schemeClr>
          </a:solidFill>
          <a:ln>
            <a:solidFill>
              <a:srgbClr val="883C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rgbClr val="461B49"/>
                </a:solidFill>
              </a:rPr>
              <a:t>75K</a:t>
            </a:r>
            <a:endParaRPr lang="en-IN" sz="6600" b="1" dirty="0">
              <a:solidFill>
                <a:srgbClr val="461B49"/>
              </a:solidFill>
            </a:endParaRPr>
          </a:p>
        </p:txBody>
      </p:sp>
      <p:sp>
        <p:nvSpPr>
          <p:cNvPr id="18" name="TextBox 17">
            <a:extLst>
              <a:ext uri="{FF2B5EF4-FFF2-40B4-BE49-F238E27FC236}">
                <a16:creationId xmlns:a16="http://schemas.microsoft.com/office/drawing/2014/main" id="{888385E8-C3FB-9B9A-673E-EB68B03245AC}"/>
              </a:ext>
            </a:extLst>
          </p:cNvPr>
          <p:cNvSpPr txBox="1"/>
          <p:nvPr/>
        </p:nvSpPr>
        <p:spPr>
          <a:xfrm>
            <a:off x="12629764" y="2697327"/>
            <a:ext cx="2972219" cy="1077218"/>
          </a:xfrm>
          <a:prstGeom prst="rect">
            <a:avLst/>
          </a:prstGeom>
          <a:noFill/>
        </p:spPr>
        <p:txBody>
          <a:bodyPr wrap="square" rtlCol="0">
            <a:spAutoFit/>
          </a:bodyPr>
          <a:lstStyle/>
          <a:p>
            <a:pPr algn="ctr"/>
            <a:r>
              <a:rPr lang="en-US" sz="3200" b="1" dirty="0">
                <a:solidFill>
                  <a:srgbClr val="461B49"/>
                </a:solidFill>
              </a:rPr>
              <a:t>Month with Most Posts</a:t>
            </a:r>
            <a:endParaRPr lang="en-IN" sz="3200" b="1" dirty="0">
              <a:solidFill>
                <a:srgbClr val="461B49"/>
              </a:solidFill>
            </a:endParaRPr>
          </a:p>
        </p:txBody>
      </p:sp>
      <p:sp>
        <p:nvSpPr>
          <p:cNvPr id="19" name="Rectangle: Rounded Corners 18">
            <a:extLst>
              <a:ext uri="{FF2B5EF4-FFF2-40B4-BE49-F238E27FC236}">
                <a16:creationId xmlns:a16="http://schemas.microsoft.com/office/drawing/2014/main" id="{F9A56339-1454-9C14-DA04-209BD3E93A8E}"/>
              </a:ext>
            </a:extLst>
          </p:cNvPr>
          <p:cNvSpPr/>
          <p:nvPr/>
        </p:nvSpPr>
        <p:spPr>
          <a:xfrm>
            <a:off x="12629765" y="3998761"/>
            <a:ext cx="2972219" cy="1905000"/>
          </a:xfrm>
          <a:prstGeom prst="roundRect">
            <a:avLst/>
          </a:prstGeom>
          <a:solidFill>
            <a:schemeClr val="bg1">
              <a:lumMod val="95000"/>
            </a:schemeClr>
          </a:solidFill>
          <a:ln>
            <a:solidFill>
              <a:srgbClr val="883C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rgbClr val="461B49"/>
                </a:solidFill>
              </a:rPr>
              <a:t>MAY</a:t>
            </a:r>
            <a:endParaRPr lang="en-IN" sz="6600" b="1" dirty="0">
              <a:solidFill>
                <a:srgbClr val="461B4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AC45D701-1693-538D-A02D-459052362F99}"/>
              </a:ext>
            </a:extLst>
          </p:cNvPr>
          <p:cNvGraphicFramePr>
            <a:graphicFrameLocks/>
          </p:cNvGraphicFramePr>
          <p:nvPr>
            <p:extLst>
              <p:ext uri="{D42A27DB-BD31-4B8C-83A1-F6EECF244321}">
                <p14:modId xmlns:p14="http://schemas.microsoft.com/office/powerpoint/2010/main" val="3040212155"/>
              </p:ext>
            </p:extLst>
          </p:nvPr>
        </p:nvGraphicFramePr>
        <p:xfrm>
          <a:off x="4524919" y="2023500"/>
          <a:ext cx="11477081" cy="630107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4C56678C-3ACD-90F5-8C46-14D250E0CEEE}"/>
              </a:ext>
            </a:extLst>
          </p:cNvPr>
          <p:cNvGraphicFramePr>
            <a:graphicFrameLocks/>
          </p:cNvGraphicFramePr>
          <p:nvPr>
            <p:extLst>
              <p:ext uri="{D42A27DB-BD31-4B8C-83A1-F6EECF244321}">
                <p14:modId xmlns:p14="http://schemas.microsoft.com/office/powerpoint/2010/main" val="3634088651"/>
              </p:ext>
            </p:extLst>
          </p:nvPr>
        </p:nvGraphicFramePr>
        <p:xfrm>
          <a:off x="4069636" y="1498356"/>
          <a:ext cx="12654900" cy="676045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457</Words>
  <Application>Microsoft Office PowerPoint</Application>
  <PresentationFormat>Custom</PresentationFormat>
  <Paragraphs>109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Clear Sans Regular Bold</vt:lpstr>
      <vt:lpstr>Arial</vt:lpstr>
      <vt:lpstr>Calibri</vt:lpstr>
      <vt:lpstr>Graphik Regular</vt:lpstr>
      <vt:lpstr>Bahnschrift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irfanha00786@gmail.com</cp:lastModifiedBy>
  <cp:revision>13</cp:revision>
  <dcterms:created xsi:type="dcterms:W3CDTF">2006-08-16T00:00:00Z</dcterms:created>
  <dcterms:modified xsi:type="dcterms:W3CDTF">2024-06-11T06:27:09Z</dcterms:modified>
  <dc:identifier>DAEhDyfaYKE</dc:identifier>
</cp:coreProperties>
</file>