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9" r:id="rId3"/>
    <p:sldId id="260" r:id="rId4"/>
    <p:sldId id="261" r:id="rId5"/>
    <p:sldId id="262" r:id="rId6"/>
    <p:sldId id="263" r:id="rId7"/>
    <p:sldId id="264" r:id="rId8"/>
    <p:sldId id="265" r:id="rId9"/>
    <p:sldId id="297" r:id="rId10"/>
    <p:sldId id="267" r:id="rId11"/>
    <p:sldId id="268" r:id="rId12"/>
    <p:sldId id="298" r:id="rId13"/>
    <p:sldId id="272" r:id="rId14"/>
    <p:sldId id="274" r:id="rId15"/>
    <p:sldId id="277" r:id="rId16"/>
    <p:sldId id="300" r:id="rId17"/>
    <p:sldId id="283" r:id="rId18"/>
    <p:sldId id="301" r:id="rId19"/>
    <p:sldId id="286" r:id="rId20"/>
    <p:sldId id="287" r:id="rId21"/>
    <p:sldId id="288" r:id="rId22"/>
    <p:sldId id="293" r:id="rId23"/>
    <p:sldId id="295" r:id="rId24"/>
    <p:sldId id="296" r:id="rId25"/>
  </p:sldIdLst>
  <p:sldSz cx="12192000" cy="6858000"/>
  <p:notesSz cx="6858000" cy="9144000"/>
  <p:embeddedFontLst>
    <p:embeddedFont>
      <p:font typeface="Georgia" panose="02040502050405020303" pitchFamily="18" charset="0"/>
      <p:regular r:id="rId27"/>
      <p:bold r:id="rId28"/>
      <p:italic r:id="rId29"/>
      <p:boldItalic r:id="rId30"/>
    </p:embeddedFont>
    <p:embeddedFont>
      <p:font typeface="Proxima Nova"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font" Target="fonts/font1.fntdata"/><Relationship Id="rId28" Type="http://schemas.openxmlformats.org/officeDocument/2006/relationships/font" Target="fonts/font2.fntdata"/><Relationship Id="rId29" Type="http://schemas.openxmlformats.org/officeDocument/2006/relationships/font" Target="fonts/font3.fntdata"/><Relationship Id="rId3" Type="http://schemas.openxmlformats.org/officeDocument/2006/relationships/slide" Target="slides/slide2.xml"/><Relationship Id="rId30" Type="http://schemas.openxmlformats.org/officeDocument/2006/relationships/font" Target="fonts/font4.fntdata"/><Relationship Id="rId31" Type="http://schemas.openxmlformats.org/officeDocument/2006/relationships/font" Target="fonts/font5.fntdata"/><Relationship Id="rId32" Type="http://schemas.openxmlformats.org/officeDocument/2006/relationships/font" Target="fonts/font6.fntdata"/><Relationship Id="rId33" Type="http://schemas.openxmlformats.org/officeDocument/2006/relationships/font" Target="fonts/font7.fntdata"/><Relationship Id="rId34" Type="http://schemas.openxmlformats.org/officeDocument/2006/relationships/font" Target="fonts/font8.fntdata"/><Relationship Id="rId4" Type="http://schemas.openxmlformats.org/officeDocument/2006/relationships/slide" Target="slides/slide3.xml"/><Relationship Id="rId5" Type="http://schemas.openxmlformats.org/officeDocument/2006/relationships/slide" Target="slides/slide4.xml"/><Relationship Id="rId56" Type="http://customschemas.google.com/relationships/presentationmetadata" Target="metadata"/><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6" Type="http://schemas.openxmlformats.org/officeDocument/2006/relationships/slide" Target="slides/slide5.xml"/><Relationship Id="rId60" Type="http://schemas.openxmlformats.org/officeDocument/2006/relationships/tableStyles" Target="tableStyles.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370" name="Google Shape;370;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Why Random Forest Regression is good?</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 Random Forest Regression model is </a:t>
            </a:r>
            <a:r>
              <a:rPr lang="en-US" sz="1200" b="1" i="0" u="none" strike="noStrike" cap="none">
                <a:solidFill>
                  <a:schemeClr val="dk1"/>
                </a:solidFill>
                <a:latin typeface="Calibri"/>
                <a:ea typeface="Calibri"/>
                <a:cs typeface="Calibri"/>
                <a:sym typeface="Calibri"/>
              </a:rPr>
              <a:t>powerful and accurate</a:t>
            </a:r>
            <a:r>
              <a:rPr lang="en-US" sz="1200" b="0" i="0" u="none" strike="noStrike" cap="none">
                <a:solidFill>
                  <a:schemeClr val="dk1"/>
                </a:solidFill>
                <a:latin typeface="Calibri"/>
                <a:ea typeface="Calibri"/>
                <a:cs typeface="Calibri"/>
                <a:sym typeface="Calibri"/>
              </a:rPr>
              <a:t>. It usually performs great on many problems, including features with non-linear relationships</a:t>
            </a:r>
            <a:endParaRPr/>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How is XGBoost different from random forest?</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One of the most important differences between XG Boost and Random forest is that the </a:t>
            </a:r>
            <a:r>
              <a:rPr lang="en-US" sz="1200" b="1" i="0" u="none" strike="noStrike" cap="none">
                <a:solidFill>
                  <a:schemeClr val="dk1"/>
                </a:solidFill>
                <a:latin typeface="Calibri"/>
                <a:ea typeface="Calibri"/>
                <a:cs typeface="Calibri"/>
                <a:sym typeface="Calibri"/>
              </a:rPr>
              <a:t>XGBoost always gives more importance to functional space when reducing the cost of a model while Random Forest tries to give more preferences to hyperparameters to optimize the model</a:t>
            </a:r>
            <a:r>
              <a:rPr lang="en-US" sz="1200" b="0" i="0" u="none" strike="noStrike" cap="none">
                <a:solidFill>
                  <a:schemeClr val="dk1"/>
                </a:solidFill>
                <a:latin typeface="Calibri"/>
                <a:ea typeface="Calibri"/>
                <a:cs typeface="Calibri"/>
                <a:sym typeface="Calibri"/>
              </a:rPr>
              <a:t>..</a:t>
            </a:r>
            <a:endParaRPr/>
          </a:p>
          <a:p>
            <a:pPr marL="457200" marR="0" lvl="0" indent="-228600" algn="l" rtl="0">
              <a:lnSpc>
                <a:spcPct val="100000"/>
              </a:lnSpc>
              <a:spcBef>
                <a:spcPts val="0"/>
              </a:spcBef>
              <a:spcAft>
                <a:spcPts val="0"/>
              </a:spcAft>
              <a:buClr>
                <a:srgbClr val="000000"/>
              </a:buClr>
              <a:buSzPts val="1400"/>
              <a:buFont typeface="Arial"/>
              <a:buNone/>
            </a:pPr>
            <a:r>
              <a:rPr lang="en-US" sz="1200" b="1" i="0" u="none" strike="noStrike" cap="none">
                <a:solidFill>
                  <a:schemeClr val="dk1"/>
                </a:solidFill>
                <a:latin typeface="Calibri"/>
                <a:ea typeface="Calibri"/>
                <a:cs typeface="Calibri"/>
                <a:sym typeface="Calibri"/>
              </a:rPr>
              <a:t>n_estimators</a:t>
            </a:r>
            <a:r>
              <a:rPr lang="en-US" sz="1200" b="0" i="0" u="none" strike="noStrike" cap="none">
                <a:solidFill>
                  <a:schemeClr val="dk1"/>
                </a:solidFill>
                <a:latin typeface="Calibri"/>
                <a:ea typeface="Calibri"/>
                <a:cs typeface="Calibri"/>
                <a:sym typeface="Calibri"/>
              </a:rPr>
              <a:t> — the number of decision trees you will be running in the model</a:t>
            </a:r>
            <a:endParaRPr/>
          </a:p>
        </p:txBody>
      </p:sp>
      <p:sp>
        <p:nvSpPr>
          <p:cNvPr id="416" name="Google Shape;416;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linkedin.com/in/a-a-ashwini-45a9221b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r>
              <a:t>Optimization of Bonus Allocation</a:t>
            </a:r>
          </a:p>
        </p:txBody>
      </p:sp>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00" name="TextBox 99"/>
          <p:cNvSpPr txBox="1"/>
          <p:nvPr/>
        </p:nvSpPr>
        <p:spPr>
          <a:xfrm>
            <a:off x="914400" y="1828800"/>
            <a:ext cx="7315200" cy="914400"/>
          </a:xfrm>
          <a:prstGeom prst="rect">
            <a:avLst/>
          </a:prstGeom>
          <a:noFill/>
        </p:spPr>
        <p:txBody>
          <a:bodyPr wrap="none">
            <a:spAutoFit/>
          </a:bodyPr>
          <a:lstStyle/>
          <a:p>
            <a:r>
              <a:t>Irfan H</a:t>
            </a:r>
          </a:p>
          <a:p>
            <a:r>
              <a:t>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798"/>
            <a:ext cx="10591800" cy="14223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a:latin typeface="Times New Roman"/>
              <a:ea typeface="Times New Roman"/>
              <a:cs typeface="Times New Roman"/>
              <a:sym typeface="Times New Roman"/>
            </a:endParaRPr>
          </a:p>
        </p:txBody>
      </p:sp>
      <p:pic>
        <p:nvPicPr>
          <p:cNvPr id="208" name="Google Shape;20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a:ea typeface="Calibri"/>
              <a:cs typeface="Calibri"/>
              <a:sym typeface="Calibri"/>
            </a:endParaRPr>
          </a:p>
        </p:txBody>
      </p:sp>
      <p:sp>
        <p:nvSpPr>
          <p:cNvPr id="211" name="Google Shape;211;p10"/>
          <p:cNvSpPr txBox="1"/>
          <p:nvPr/>
        </p:nvSpPr>
        <p:spPr>
          <a:xfrm>
            <a:off x="1034450" y="2298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EE33EF46-94C3-37F8-F076-7EE40F9AB81A}"/>
              </a:ext>
            </a:extLst>
          </p:cNvPr>
          <p:cNvSpPr txBox="1"/>
          <p:nvPr/>
        </p:nvSpPr>
        <p:spPr>
          <a:xfrm>
            <a:off x="295904" y="888948"/>
            <a:ext cx="11600192" cy="1938992"/>
          </a:xfrm>
          <a:prstGeom prst="rect">
            <a:avLst/>
          </a:prstGeom>
          <a:noFill/>
        </p:spPr>
        <p:txBody>
          <a:bodyPr wrap="square">
            <a:spAutoFit/>
          </a:bodyPr>
          <a:lstStyle/>
          <a:p>
            <a:pPr algn="l"/>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 Collection:</a:t>
            </a:r>
          </a:p>
          <a:p>
            <a:pPr algn="l"/>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Data Collection involved aggregating customer information, transactional data, and behavioural metrics from online betting platform. The dataset was curated to include variables, such as demographic details, betting pattern, and bonus-related activities, providing a comprehensive foundation for predictive analysis.</a:t>
            </a:r>
          </a:p>
          <a:p>
            <a:pPr marL="342900" indent="-342900" algn="l">
              <a:buFont typeface="Wingdings" panose="05000000000000000000" pitchFamily="2" charset="2"/>
              <a:buChar char="Ø"/>
            </a:pP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Information </a:t>
            </a:r>
            <a:endParaRPr sz="3200" b="1">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219" name="Google Shape;219;p13"/>
          <p:cNvSpPr txBox="1"/>
          <p:nvPr/>
        </p:nvSpPr>
        <p:spPr>
          <a:xfrm>
            <a:off x="857250" y="1409700"/>
            <a:ext cx="10972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a:latin typeface="Calibri"/>
              <a:ea typeface="Calibri"/>
              <a:cs typeface="Calibri"/>
              <a:sym typeface="Calibri"/>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428DDFBF-35AB-DC34-7938-31C0B603954E}"/>
              </a:ext>
            </a:extLst>
          </p:cNvPr>
          <p:cNvSpPr txBox="1"/>
          <p:nvPr/>
        </p:nvSpPr>
        <p:spPr>
          <a:xfrm>
            <a:off x="228601" y="1099334"/>
            <a:ext cx="11106150" cy="5016758"/>
          </a:xfrm>
          <a:prstGeom prst="rect">
            <a:avLst/>
          </a:prstGeom>
          <a:noFill/>
        </p:spPr>
        <p:txBody>
          <a:bodyPr wrap="square">
            <a:spAutoFit/>
          </a:bodyPr>
          <a:lstStyle/>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Dataset Characteristics:</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Understand the nature of the collected dataset, the dataset comprises mix of categorical and numerical features.</a:t>
            </a:r>
            <a:endParaRPr lang="en-US" sz="2000" dirty="0"/>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Assess the diversity of the dataset, considering variations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between patterns</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Evaluate the representativeness of the dataset across different online betting dataset.</a:t>
            </a: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Dataset Preprocessing Details:</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Data preprocessing steps performed on the dataset, involved encoding categorical variables, standardizing numerical features</a:t>
            </a: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Any specific techniques or algorithms applied during preprocessing to enhance the model performance and ensuring consistent input data or ML learning algorithms.</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1" algn="l"/>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L</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abeling Information:</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Details about how the dataset is annotated, such as the use of label encodes to standardize dataset.</a:t>
            </a: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Information on the accuracy and consistency of labeling across different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features.</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 Splitting:</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Information about how the dataset is split into training,  and test sets.</a:t>
            </a: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Considerations for maintaining a diverse representation of images in each set.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F0FD-ED34-CA2D-0178-E8C8FA0C7AE7}"/>
              </a:ext>
            </a:extLst>
          </p:cNvPr>
          <p:cNvSpPr>
            <a:spLocks noGrp="1"/>
          </p:cNvSpPr>
          <p:nvPr>
            <p:ph type="title"/>
          </p:nvPr>
        </p:nvSpPr>
        <p:spPr>
          <a:xfrm>
            <a:off x="228600" y="205535"/>
            <a:ext cx="10515600" cy="480041"/>
          </a:xfrm>
        </p:spPr>
        <p:txBody>
          <a:bodyPr/>
          <a:lstStyle/>
          <a:p>
            <a:r>
              <a:rPr lang="en-US" sz="2800" b="1" dirty="0">
                <a:latin typeface="Times New Roman"/>
                <a:ea typeface="Times New Roman"/>
                <a:cs typeface="Times New Roman"/>
                <a:sym typeface="Times New Roman"/>
              </a:rPr>
              <a:t>Data set</a:t>
            </a:r>
            <a:endParaRPr lang="en-IN" dirty="0"/>
          </a:p>
        </p:txBody>
      </p:sp>
      <p:sp>
        <p:nvSpPr>
          <p:cNvPr id="4" name="TextBox 3">
            <a:extLst>
              <a:ext uri="{FF2B5EF4-FFF2-40B4-BE49-F238E27FC236}">
                <a16:creationId xmlns:a16="http://schemas.microsoft.com/office/drawing/2014/main" id="{2443353A-DE14-928A-2033-428C6D276ED3}"/>
              </a:ext>
            </a:extLst>
          </p:cNvPr>
          <p:cNvSpPr txBox="1"/>
          <p:nvPr/>
        </p:nvSpPr>
        <p:spPr>
          <a:xfrm>
            <a:off x="228600" y="704068"/>
            <a:ext cx="11321716" cy="3877985"/>
          </a:xfrm>
          <a:prstGeom prst="rect">
            <a:avLst/>
          </a:prstGeom>
          <a:noFill/>
        </p:spPr>
        <p:txBody>
          <a:bodyPr wrap="square">
            <a:spAutoFit/>
          </a:bodyPr>
          <a:lstStyle/>
          <a:p>
            <a:r>
              <a:t>The final model was deployed using Streamlit, allowing real-time predictions on customer bonus eligibility. Key challenges included handling a large dataset and ensuring quick model inference.</a:t>
            </a:r>
          </a:p>
        </p:txBody>
      </p:sp>
    </p:spTree>
    <p:extLst>
      <p:ext uri="{BB962C8B-B14F-4D97-AF65-F5344CB8AC3E}">
        <p14:creationId xmlns:p14="http://schemas.microsoft.com/office/powerpoint/2010/main" val="277172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pic>
        <p:nvPicPr>
          <p:cNvPr id="252" name="Google Shape;252;g117b53b5ae0_10_104"/>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04FDECF6-FCDD-10F7-9BC4-1B24A617B2F8}"/>
              </a:ext>
            </a:extLst>
          </p:cNvPr>
          <p:cNvSpPr txBox="1"/>
          <p:nvPr/>
        </p:nvSpPr>
        <p:spPr>
          <a:xfrm>
            <a:off x="169420" y="1156367"/>
            <a:ext cx="11562544" cy="4401205"/>
          </a:xfrm>
          <a:prstGeom prst="rect">
            <a:avLst/>
          </a:prstGeom>
          <a:noFill/>
        </p:spPr>
        <p:txBody>
          <a:bodyPr wrap="square">
            <a:spAutoFit/>
          </a:bodyPr>
          <a:lstStyle/>
          <a:p>
            <a:pPr algn="l"/>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Hardware Requirements:</a:t>
            </a: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Training Hardware:</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High-performance GPUs (Graphics Processing Units) for faster model training. The specific GPU model depends on the complexity of the chosen deep learning architecture.</a:t>
            </a: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Sufficient RAM to handle large datasets and model parameters during training.</a:t>
            </a: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Inference Hardware:</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GPUs for real-time or batch processing during model inference. The GPU requirements for inference may be different from those used during training, and optimized inference engines can be employed.</a:t>
            </a: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Storage:</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indent="-342900">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Adequate storage for storing the dataset, trained models, and any intermediate files generated during training.</a:t>
            </a: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Fast storage access to minimize data loading times.</a:t>
            </a: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Networking:</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High-speed internet connection for data download, model updates, and potential cloud-based solutions.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265" name="Google Shape;265;p2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4A946DB7-4FB3-A42E-66D4-AF566166575E}"/>
              </a:ext>
            </a:extLst>
          </p:cNvPr>
          <p:cNvSpPr txBox="1"/>
          <p:nvPr/>
        </p:nvSpPr>
        <p:spPr>
          <a:xfrm>
            <a:off x="19037" y="1016964"/>
            <a:ext cx="12153926" cy="3785652"/>
          </a:xfrm>
          <a:prstGeom prst="rect">
            <a:avLst/>
          </a:prstGeom>
          <a:noFill/>
        </p:spPr>
        <p:txBody>
          <a:bodyPr wrap="square">
            <a:spAutoFit/>
          </a:bodyPr>
          <a:lstStyle/>
          <a:p>
            <a:pPr algn="l"/>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 Loading and Inspection:</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Load a subset of the dataset into your preferred data analysis environment (e.g., Python with Pandas).</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Inspect the structure of the dataset, including file paths, annotations, and class labels.</a:t>
            </a:r>
          </a:p>
          <a:p>
            <a:pPr algn="l"/>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2. Class Distribution:</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Examine the distribution of different online betting classes in the dataset.</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Check for imbalances that may affect the model's ability to generalize across classes.</a:t>
            </a:r>
          </a:p>
          <a:p>
            <a:pPr algn="l"/>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3. Data Visualization:</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Visualize sample images with annotated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classification</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to understand the quality of annotations.</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Plot histograms  to represent class distributions.</a:t>
            </a:r>
          </a:p>
          <a:p>
            <a:pPr algn="l"/>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4.  Statistics:</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Calculate and analyze basic  statistics, such as  dimensions, mean  values, and standard deviations.</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Ensure consistency  dataset.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pic>
        <p:nvPicPr>
          <p:cNvPr id="306" name="Google Shape;306;p30"/>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BB3D11B6-F104-1E3D-E4FF-451F1F5D7FC2}"/>
              </a:ext>
            </a:extLst>
          </p:cNvPr>
          <p:cNvSpPr txBox="1"/>
          <p:nvPr/>
        </p:nvSpPr>
        <p:spPr>
          <a:xfrm>
            <a:off x="228600" y="1428750"/>
            <a:ext cx="11754853" cy="3477875"/>
          </a:xfrm>
          <a:prstGeom prst="rect">
            <a:avLst/>
          </a:prstGeom>
          <a:noFill/>
        </p:spPr>
        <p:txBody>
          <a:bodyPr wrap="square">
            <a:spAutoFit/>
          </a:bodyPr>
          <a:lstStyle/>
          <a:p>
            <a:pPr algn="l"/>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1. Data Cleaning:</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Check for and handle any missing or corrupted data in the dataset.</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Remove duplicate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rows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or annotations if applicable.</a:t>
            </a:r>
          </a:p>
          <a:p>
            <a:pPr algn="l"/>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 Normalization:</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Normalize pixel values to a common scale (e.g., [0, 1] or [-1, 1]).</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This helps in preventing numerical instability during training.</a:t>
            </a:r>
          </a:p>
          <a:p>
            <a:pPr algn="l"/>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3. Splitting the Dataset:</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Split the dataset into training, validation, and test sets.</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Common splits include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70</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for training,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20</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for validation, and 10% for testing.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9EF1-6ECA-9CF0-8D3E-A5ACE83E28C3}"/>
              </a:ext>
            </a:extLst>
          </p:cNvPr>
          <p:cNvSpPr>
            <a:spLocks noGrp="1"/>
          </p:cNvSpPr>
          <p:nvPr>
            <p:ph type="title"/>
          </p:nvPr>
        </p:nvSpPr>
        <p:spPr/>
        <p:txBody>
          <a:bodyPr/>
          <a:lstStyle/>
          <a:p>
            <a:r>
              <a:rPr lang="en-IN" dirty="0"/>
              <a:t>Data Preprocessing</a:t>
            </a:r>
          </a:p>
        </p:txBody>
      </p:sp>
      <p:sp>
        <p:nvSpPr>
          <p:cNvPr id="4" name="TextBox 3">
            <a:extLst>
              <a:ext uri="{FF2B5EF4-FFF2-40B4-BE49-F238E27FC236}">
                <a16:creationId xmlns:a16="http://schemas.microsoft.com/office/drawing/2014/main" id="{14ECB693-C0D1-B24A-B040-60D9D31F6ACF}"/>
              </a:ext>
            </a:extLst>
          </p:cNvPr>
          <p:cNvSpPr txBox="1"/>
          <p:nvPr/>
        </p:nvSpPr>
        <p:spPr>
          <a:xfrm>
            <a:off x="114300" y="842825"/>
            <a:ext cx="11963400" cy="5262979"/>
          </a:xfrm>
          <a:prstGeom prst="rect">
            <a:avLst/>
          </a:prstGeom>
          <a:noFill/>
        </p:spPr>
        <p:txBody>
          <a:bodyPr wrap="square">
            <a:spAutoFit/>
          </a:bodyPr>
          <a:lstStyle/>
          <a:p>
            <a:r>
              <a:rPr lang="en-US" sz="2000" b="1" dirty="0">
                <a:solidFill>
                  <a:schemeClr val="tx1"/>
                </a:solidFill>
                <a:latin typeface="Times New Roman" panose="02020603050405020304" pitchFamily="18" charset="0"/>
                <a:cs typeface="Times New Roman" panose="02020603050405020304" pitchFamily="18" charset="0"/>
              </a:rPr>
              <a:t>1.Exploratory Data Analysis</a:t>
            </a: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2.Outliers Detection.</a:t>
            </a: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3.Outliers Treatment.</a:t>
            </a:r>
          </a:p>
          <a:p>
            <a:endParaRPr lang="en-US" sz="1800" b="1"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      </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                   </a:t>
            </a:r>
            <a:endParaRPr lang="en-US" sz="2000" b="1"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4.Splitting the Dataset (Optional):</a:t>
            </a:r>
          </a:p>
          <a:p>
            <a:r>
              <a:rPr lang="en-US" sz="2000" dirty="0">
                <a:solidFill>
                  <a:schemeClr val="tx1"/>
                </a:solidFill>
                <a:latin typeface="Times New Roman" panose="02020603050405020304" pitchFamily="18" charset="0"/>
                <a:cs typeface="Times New Roman" panose="02020603050405020304" pitchFamily="18" charset="0"/>
              </a:rPr>
              <a:t>If you have a labeled dataset, split it into training, and test sets.</a:t>
            </a:r>
          </a:p>
        </p:txBody>
      </p:sp>
    </p:spTree>
    <p:extLst>
      <p:ext uri="{BB962C8B-B14F-4D97-AF65-F5344CB8AC3E}">
        <p14:creationId xmlns:p14="http://schemas.microsoft.com/office/powerpoint/2010/main" val="426309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a:t>
            </a:r>
            <a:endParaRPr/>
          </a:p>
        </p:txBody>
      </p:sp>
      <p:pic>
        <p:nvPicPr>
          <p:cNvPr id="373" name="Google Shape;373;p5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74" name="Google Shape;374;p52"/>
          <p:cNvSpPr txBox="1"/>
          <p:nvPr/>
        </p:nvSpPr>
        <p:spPr>
          <a:xfrm>
            <a:off x="104775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6" name="Google Shape;376;p52"/>
          <p:cNvSpPr txBox="1"/>
          <p:nvPr/>
        </p:nvSpPr>
        <p:spPr>
          <a:xfrm>
            <a:off x="363975" y="43868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8" name="Google Shape;378;p52"/>
          <p:cNvSpPr txBox="1"/>
          <p:nvPr/>
        </p:nvSpPr>
        <p:spPr>
          <a:xfrm>
            <a:off x="804575" y="5727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7AC517FA-FDFE-94C1-753C-604ED2BCF873}"/>
              </a:ext>
            </a:extLst>
          </p:cNvPr>
          <p:cNvSpPr txBox="1"/>
          <p:nvPr/>
        </p:nvSpPr>
        <p:spPr>
          <a:xfrm>
            <a:off x="197134" y="2149977"/>
            <a:ext cx="10866858" cy="3877985"/>
          </a:xfrm>
          <a:prstGeom prst="rect">
            <a:avLst/>
          </a:prstGeom>
          <a:noFill/>
        </p:spPr>
        <p:txBody>
          <a:bodyPr wrap="square">
            <a:spAutoFit/>
          </a:bodyPr>
          <a:lstStyle/>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Model Selection:</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1" dirty="0"/>
              <a:t>Logistic Regression:</a:t>
            </a:r>
            <a:r>
              <a:rPr lang="en-US" sz="2800" dirty="0"/>
              <a:t> </a:t>
            </a:r>
            <a:r>
              <a:rPr lang="en-US" sz="1800" dirty="0"/>
              <a:t>A simple and interpretable model often used for binary classification tasks. It was selected for its efficiency and ease of interpretation.</a:t>
            </a:r>
          </a:p>
          <a:p>
            <a:pPr marL="457200" lvl="1" algn="l"/>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1.1.</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 Preparation:</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Clean and preprocess the dataset.</a:t>
            </a: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Labeling:</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Annotate the dataset with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label encoder.</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Training:</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Split dataset into training and validation sets.</a:t>
            </a: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Evaluation:</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Assess model accuracy,.</a:t>
            </a:r>
          </a:p>
          <a:p>
            <a:pPr marL="742950" lvl="1" indent="-285750" algn="l">
              <a:buFont typeface="+mj-lt"/>
              <a:buAutoNum type="arabicPeriod"/>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Fine-tune the model based on evaluation results.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3D17-3FAD-8F7B-7384-E5AB86D2661B}"/>
              </a:ext>
            </a:extLst>
          </p:cNvPr>
          <p:cNvSpPr>
            <a:spLocks noGrp="1"/>
          </p:cNvSpPr>
          <p:nvPr>
            <p:ph type="title"/>
          </p:nvPr>
        </p:nvSpPr>
        <p:spPr/>
        <p:txBody>
          <a:bodyPr/>
          <a:lstStyle/>
          <a:p>
            <a:r>
              <a:rPr lang="en-IN" dirty="0"/>
              <a:t>Model Building</a:t>
            </a:r>
          </a:p>
        </p:txBody>
      </p:sp>
      <p:sp>
        <p:nvSpPr>
          <p:cNvPr id="4" name="TextBox 3">
            <a:extLst>
              <a:ext uri="{FF2B5EF4-FFF2-40B4-BE49-F238E27FC236}">
                <a16:creationId xmlns:a16="http://schemas.microsoft.com/office/drawing/2014/main" id="{A20AB2FF-3CC0-012A-C960-51F6BB53D71F}"/>
              </a:ext>
            </a:extLst>
          </p:cNvPr>
          <p:cNvSpPr txBox="1"/>
          <p:nvPr/>
        </p:nvSpPr>
        <p:spPr>
          <a:xfrm>
            <a:off x="228600" y="1047118"/>
            <a:ext cx="12143874" cy="1323439"/>
          </a:xfrm>
          <a:prstGeom prst="rect">
            <a:avLst/>
          </a:prstGeom>
          <a:noFill/>
        </p:spPr>
        <p:txBody>
          <a:bodyPr wrap="square">
            <a:spAutoFit/>
          </a:bodyPr>
          <a:lstStyle/>
          <a:p>
            <a:pPr algn="l"/>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7</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.Deployment:</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Integrate the trained model into the application/system.</a:t>
            </a:r>
          </a:p>
          <a:p>
            <a:pPr algn="l"/>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8</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.Monitoring and Maintenance:</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Implement mechanisms for continuous monitoring.</a:t>
            </a:r>
            <a:endParaRPr lang="en-IN" dirty="0"/>
          </a:p>
        </p:txBody>
      </p:sp>
    </p:spTree>
    <p:extLst>
      <p:ext uri="{BB962C8B-B14F-4D97-AF65-F5344CB8AC3E}">
        <p14:creationId xmlns:p14="http://schemas.microsoft.com/office/powerpoint/2010/main" val="2286825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Accuracy Comparison</a:t>
            </a:r>
            <a:endParaRPr sz="3200"/>
          </a:p>
        </p:txBody>
      </p:sp>
      <p:pic>
        <p:nvPicPr>
          <p:cNvPr id="411" name="Google Shape;411;p5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FB615C6E-3B1F-DE60-5936-E98135802149}"/>
              </a:ext>
            </a:extLst>
          </p:cNvPr>
          <p:cNvSpPr txBox="1"/>
          <p:nvPr/>
        </p:nvSpPr>
        <p:spPr>
          <a:xfrm>
            <a:off x="112295" y="810478"/>
            <a:ext cx="11944363" cy="5324535"/>
          </a:xfrm>
          <a:prstGeom prst="rect">
            <a:avLst/>
          </a:prstGeom>
          <a:noFill/>
        </p:spPr>
        <p:txBody>
          <a:bodyPr wrap="square">
            <a:spAutoFit/>
          </a:bodyPr>
          <a:lstStyle/>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Select Evaluation Metrics:</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Choose appropriate evaluation metrics based on the nature of the problem. In addition to accuracy, consider precision</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Ø"/>
            </a:pP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Prepare a Common Test Dataset:</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Ensure that all models are evaluated on the same test dataset to maintain consistency in the comparison.</a:t>
            </a:r>
          </a:p>
          <a:p>
            <a:pPr marL="457200" lvl="1" algn="l"/>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Evaluate Each Model:</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Use the selected metrics to evaluate each model's performance on the test dataset.</a:t>
            </a: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Calculate </a:t>
            </a:r>
            <a:r>
              <a:rPr lang="en-US" sz="20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accuracy,score</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for each model.</a:t>
            </a:r>
          </a:p>
          <a:p>
            <a:pPr marL="457200" lvl="1" algn="l"/>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4.Statistical Significance Testing (Optional):</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If the dataset is large enough, consider statistical significance testing to determine if observed differences in performance metrics are statistically significant.</a:t>
            </a:r>
          </a:p>
          <a:p>
            <a:pPr algn="l"/>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6.Visualize Results:</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Create visualizations, such as confusion matrices or precision-recall curves, to better understand the strengths and weaknesses of each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24" name="Google Shape;124;p5"/>
          <p:cNvSpPr txBox="1"/>
          <p:nvPr/>
        </p:nvSpPr>
        <p:spPr>
          <a:xfrm>
            <a:off x="0" y="2919135"/>
            <a:ext cx="7402285" cy="707815"/>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r>
              <a:rPr lang="en-US" sz="1900" b="0" i="0" u="none" strike="noStrike" cap="none" dirty="0">
                <a:solidFill>
                  <a:srgbClr val="000000"/>
                </a:solidFill>
                <a:latin typeface="Arial"/>
                <a:ea typeface="Arial"/>
                <a:cs typeface="Arial"/>
                <a:sym typeface="Arial"/>
              </a:rPr>
              <a:t>Prabhu D Mahabalashetti</a:t>
            </a:r>
          </a:p>
          <a:p>
            <a:pPr marL="0" marR="0" lvl="0" indent="0" algn="l" rtl="0">
              <a:lnSpc>
                <a:spcPct val="100000"/>
              </a:lnSpc>
              <a:spcBef>
                <a:spcPts val="0"/>
              </a:spcBef>
              <a:spcAft>
                <a:spcPts val="0"/>
              </a:spcAft>
              <a:buNone/>
            </a:pPr>
            <a:r>
              <a:rPr lang="en-US" sz="1900" b="0" i="0" u="none" strike="noStrike" cap="none" dirty="0">
                <a:solidFill>
                  <a:srgbClr val="000000"/>
                </a:solidFill>
                <a:latin typeface="Arial"/>
                <a:ea typeface="Arial"/>
                <a:cs typeface="Arial"/>
                <a:sym typeface="Arial"/>
              </a:rPr>
              <a:t>www.linkedin.com/in/prabhu-shetti-9828502b4</a:t>
            </a:r>
            <a:endParaRPr sz="1900" b="0" i="0" u="none" strike="noStrike" cap="none" dirty="0">
              <a:solidFill>
                <a:srgbClr val="000000"/>
              </a:solidFill>
              <a:latin typeface="Arial"/>
              <a:ea typeface="Arial"/>
              <a:cs typeface="Arial"/>
              <a:sym typeface="Arial"/>
            </a:endParaRPr>
          </a:p>
        </p:txBody>
      </p:sp>
      <p:sp>
        <p:nvSpPr>
          <p:cNvPr id="125" name="Google Shape;125;p5"/>
          <p:cNvSpPr txBox="1"/>
          <p:nvPr/>
        </p:nvSpPr>
        <p:spPr>
          <a:xfrm>
            <a:off x="2144809" y="2046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27" name="Google Shape;127;p5"/>
          <p:cNvSpPr txBox="1"/>
          <p:nvPr/>
        </p:nvSpPr>
        <p:spPr>
          <a:xfrm>
            <a:off x="3679372" y="2563850"/>
            <a:ext cx="30960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dirty="0">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228600" y="177784"/>
            <a:ext cx="10515600" cy="53548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Best Model  – </a:t>
            </a:r>
            <a:endParaRPr/>
          </a:p>
        </p:txBody>
      </p:sp>
      <p:pic>
        <p:nvPicPr>
          <p:cNvPr id="419" name="Google Shape;419;p56"/>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21" name="Google Shape;421;p56"/>
          <p:cNvSpPr txBox="1"/>
          <p:nvPr/>
        </p:nvSpPr>
        <p:spPr>
          <a:xfrm>
            <a:off x="579000" y="209163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A6B79DEB-A9C6-CD1C-A06F-7AEC56F6B057}"/>
              </a:ext>
            </a:extLst>
          </p:cNvPr>
          <p:cNvSpPr txBox="1"/>
          <p:nvPr/>
        </p:nvSpPr>
        <p:spPr>
          <a:xfrm>
            <a:off x="146407" y="1229042"/>
            <a:ext cx="8565000" cy="677108"/>
          </a:xfrm>
          <a:prstGeom prst="rect">
            <a:avLst/>
          </a:prstGeom>
          <a:noFill/>
        </p:spPr>
        <p:txBody>
          <a:bodyPr wrap="square">
            <a:spAutoFit/>
          </a:bodyPr>
          <a:lstStyle/>
          <a:p>
            <a:pPr algn="l"/>
            <a:r>
              <a:rPr lang="en-US" sz="2000" b="1" dirty="0"/>
              <a:t>Logistic Regression</a:t>
            </a:r>
            <a:r>
              <a:rPr lang="en-US" sz="2000" dirty="0"/>
              <a:t>: </a:t>
            </a:r>
            <a:r>
              <a:rPr lang="en-US" sz="1800" dirty="0"/>
              <a:t>A simple and interpretable model often used for binary classification tasks. It was selected for its efficiency and ease of interpretation.</a:t>
            </a:r>
            <a:endPar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a:spLocks noGrp="1"/>
          </p:cNvSpPr>
          <p:nvPr>
            <p:ph type="title"/>
          </p:nvPr>
        </p:nvSpPr>
        <p:spPr>
          <a:xfrm>
            <a:off x="185871" y="-113826"/>
            <a:ext cx="11850553" cy="1068966"/>
          </a:xfrm>
          <a:prstGeom prst="rect">
            <a:avLst/>
          </a:prstGeom>
          <a:noFill/>
          <a:ln>
            <a:noFill/>
          </a:ln>
        </p:spPr>
        <p:txBody>
          <a:bodyPr spcFirstLastPara="1" wrap="square" lIns="91425" tIns="45675" rIns="91425" bIns="45675" anchor="ctr" anchorCtr="0">
            <a:spAutoFit/>
          </a:bodyPr>
          <a:lstStyle/>
          <a:p>
            <a:pPr marL="0" lvl="0" indent="0" algn="l" rtl="0">
              <a:lnSpc>
                <a:spcPct val="115000"/>
              </a:lnSpc>
              <a:spcBef>
                <a:spcPts val="1600"/>
              </a:spcBef>
              <a:spcAft>
                <a:spcPts val="1600"/>
              </a:spcAft>
              <a:buSzPts val="2300"/>
              <a:buNone/>
            </a:pPr>
            <a:r>
              <a:rPr lang="en-US" sz="3200" b="1">
                <a:latin typeface="Times New Roman"/>
                <a:ea typeface="Times New Roman"/>
                <a:cs typeface="Times New Roman"/>
                <a:sym typeface="Times New Roman"/>
              </a:rPr>
              <a:t>Model Deployment - </a:t>
            </a:r>
            <a:r>
              <a:rPr lang="en-US" sz="3200" b="1">
                <a:solidFill>
                  <a:schemeClr val="dk1"/>
                </a:solidFill>
                <a:latin typeface="Times New Roman"/>
                <a:ea typeface="Times New Roman"/>
                <a:cs typeface="Times New Roman"/>
                <a:sym typeface="Times New Roman"/>
              </a:rPr>
              <a:t>Strategy</a:t>
            </a:r>
            <a:endParaRPr sz="4700">
              <a:solidFill>
                <a:schemeClr val="dk1"/>
              </a:solidFill>
            </a:endParaRPr>
          </a:p>
        </p:txBody>
      </p:sp>
      <p:sp>
        <p:nvSpPr>
          <p:cNvPr id="428" name="Google Shape;428;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29" name="Google Shape;429;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0" name="Google Shape;430;p57"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1" name="Google Shape;431;p57"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32" name="Google Shape;432;p57"/>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33" name="Google Shape;433;p57"/>
          <p:cNvSpPr txBox="1"/>
          <p:nvPr/>
        </p:nvSpPr>
        <p:spPr>
          <a:xfrm>
            <a:off x="249025" y="116855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1D68A16-5106-935F-4A20-0D309715B463}"/>
              </a:ext>
            </a:extLst>
          </p:cNvPr>
          <p:cNvSpPr txBox="1"/>
          <p:nvPr/>
        </p:nvSpPr>
        <p:spPr>
          <a:xfrm>
            <a:off x="249024" y="1089008"/>
            <a:ext cx="11787399" cy="163121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1.Streamlit: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created a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web application with a  select the input customer details.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function (</a:t>
            </a:r>
            <a:r>
              <a:rPr lang="en-US" sz="2000" dirty="0" err="1">
                <a:latin typeface="Times New Roman" panose="02020603050405020304" pitchFamily="18" charset="0"/>
                <a:cs typeface="Times New Roman" panose="02020603050405020304" pitchFamily="18" charset="0"/>
              </a:rPr>
              <a:t>predict_customer</a:t>
            </a:r>
            <a:r>
              <a:rPr lang="en-US" sz="2000" dirty="0">
                <a:latin typeface="Times New Roman" panose="02020603050405020304" pitchFamily="18" charset="0"/>
                <a:cs typeface="Times New Roman" panose="02020603050405020304" pitchFamily="18" charset="0"/>
              </a:rPr>
              <a:t> to receive bonus or not)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Challenges</a:t>
            </a:r>
            <a:endParaRPr sz="3200" b="1">
              <a:latin typeface="Times New Roman"/>
              <a:ea typeface="Times New Roman"/>
              <a:cs typeface="Times New Roman"/>
              <a:sym typeface="Times New Roman"/>
            </a:endParaRPr>
          </a:p>
        </p:txBody>
      </p:sp>
      <p:pic>
        <p:nvPicPr>
          <p:cNvPr id="468" name="Google Shape;468;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DA2E06F3-9B5A-43E3-4351-79589AE12134}"/>
              </a:ext>
            </a:extLst>
          </p:cNvPr>
          <p:cNvSpPr txBox="1"/>
          <p:nvPr/>
        </p:nvSpPr>
        <p:spPr>
          <a:xfrm>
            <a:off x="361357" y="742238"/>
            <a:ext cx="10515600" cy="3785652"/>
          </a:xfrm>
          <a:prstGeom prst="rect">
            <a:avLst/>
          </a:prstGeom>
          <a:noFill/>
        </p:spPr>
        <p:txBody>
          <a:bodyPr wrap="square">
            <a:spAutoFit/>
          </a:bodyPr>
          <a:lstStyle/>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 Quality :</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Challenge: Ensuring  representative dataset that covers various customer details .</a:t>
            </a: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Solution: Rigorous data collection and augmentation techniques to enhance dataset diversity.</a:t>
            </a:r>
          </a:p>
          <a:p>
            <a:pPr marL="457200" lvl="1" algn="l"/>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Class Imbalances:</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Challenge: Imbalances in the number of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similar customer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deatials</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consists same value</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for different games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It</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can affect model performance.</a:t>
            </a: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Solution: Address techniques like data resampling during training.</a:t>
            </a:r>
          </a:p>
          <a:p>
            <a:pPr marL="800100" lvl="1" indent="-342900" algn="l">
              <a:buFont typeface="Wingdings" panose="05000000000000000000" pitchFamily="2" charset="2"/>
              <a:buChar char="Ø"/>
            </a:pP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Model Complexity and Resource Requirements:</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Solution: Optimize model architecture and consider distributed training or cloud-based solutions to handle resource constraints.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pic>
        <p:nvPicPr>
          <p:cNvPr id="141" name="Google Shape;141;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42" name="Google Shape;142;gf3a8d4be09_2_180"/>
          <p:cNvSpPr txBox="1"/>
          <p:nvPr/>
        </p:nvSpPr>
        <p:spPr>
          <a:xfrm>
            <a:off x="383125" y="1149375"/>
            <a:ext cx="11034000" cy="417450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Business objective</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Business Constraints</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Project Architecture</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Data collection and details</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Exploratory Data Analysis</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Visualization</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Modeling </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Evaluation</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Deployment</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r>
              <a:t>The current bonus allocation system in the online betting platform is inefficient, leading to misaligned bonuses, customer dissatisfaction, and increased operational costs. The goal is to optimize the bonus allocation process to enhance customer satisfaction and operational efficiency.</a:t>
            </a:r>
          </a:p>
        </p:txBody>
      </p:sp>
      <p:pic>
        <p:nvPicPr>
          <p:cNvPr id="149" name="Google Shape;149;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54" name="Google Shape;154;gf3a8d4be09_2_92"/>
          <p:cNvPicPr preferRelativeResize="0"/>
          <p:nvPr/>
        </p:nvPicPr>
        <p:blipFill>
          <a:blip r:embed="rId4">
            <a:alphaModFix/>
          </a:blip>
          <a:stretch>
            <a:fillRect/>
          </a:stretch>
        </p:blipFill>
        <p:spPr>
          <a:xfrm>
            <a:off x="747100" y="1015300"/>
            <a:ext cx="10076273" cy="422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pic>
        <p:nvPicPr>
          <p:cNvPr id="161" name="Google Shape;161;p12"/>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CD017A16-4BF2-9E28-F1B6-185E8826E5C9}"/>
              </a:ext>
            </a:extLst>
          </p:cNvPr>
          <p:cNvSpPr>
            <a:spLocks noGrp="1"/>
          </p:cNvSpPr>
          <p:nvPr>
            <p:ph type="body" idx="1"/>
          </p:nvPr>
        </p:nvSpPr>
        <p:spPr/>
        <p:txBody>
          <a:bodyPr/>
          <a:lstStyle/>
          <a:p>
            <a:r>
              <a:rPr lang="en-US" dirty="0"/>
              <a:t>The company's bonus allocation process misaligns with KPIs and objectives, causing resource wastage, customer dissatisfaction, higher costs, and decreased motivation.</a:t>
            </a:r>
          </a:p>
          <a:p>
            <a:r>
              <a:rPr lang="en-US" dirty="0"/>
              <a:t>Optimizing the system is crucial for effective bonus distribution, enhancing customer performance and satisfaction efficiently.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39788"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Objective</a:t>
            </a:r>
            <a:endParaRPr sz="3200" b="1">
              <a:latin typeface="Times New Roman"/>
              <a:ea typeface="Times New Roman"/>
              <a:cs typeface="Times New Roman"/>
              <a:sym typeface="Times New Roman"/>
            </a:endParaRPr>
          </a:p>
        </p:txBody>
      </p:sp>
      <p:sp>
        <p:nvSpPr>
          <p:cNvPr id="167" name="Google Shape;167;p7"/>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p>
            <a:r>
              <a:t>CRISP-ML(Q) Methodology:</a:t>
            </a:r>
          </a:p>
          <a:p>
            <a:r>
              <a:t>1. Business and Data Understanding</a:t>
            </a:r>
          </a:p>
          <a:p>
            <a:r>
              <a:t>2. Data Preparation</a:t>
            </a:r>
          </a:p>
          <a:p>
            <a:r>
              <a:t>3. Model Building</a:t>
            </a:r>
          </a:p>
          <a:p>
            <a:r>
              <a:t>4. Model Evaluation</a:t>
            </a:r>
          </a:p>
          <a:p>
            <a:r>
              <a:t>5. Model Deployment</a:t>
            </a:r>
          </a:p>
          <a:p>
            <a:r>
              <a:t>6. Monitoring and Maintenance</a:t>
            </a:r>
          </a:p>
        </p:txBody>
      </p:sp>
      <p:sp>
        <p:nvSpPr>
          <p:cNvPr id="168" name="Google Shape;168;p7"/>
          <p:cNvSpPr txBox="1">
            <a:spLocks noGrp="1"/>
          </p:cNvSpPr>
          <p:nvPr>
            <p:ph type="body" idx="2"/>
          </p:nvPr>
        </p:nvSpPr>
        <p:spPr>
          <a:xfrm>
            <a:off x="938100" y="2648685"/>
            <a:ext cx="5157900" cy="1015200"/>
          </a:xfrm>
          <a:prstGeom prst="rect">
            <a:avLst/>
          </a:prstGeom>
          <a:noFill/>
          <a:ln>
            <a:noFill/>
          </a:ln>
        </p:spPr>
        <p:txBody>
          <a:bodyPr spcFirstLastPara="1" wrap="square" lIns="91400" tIns="45675" rIns="91400" bIns="45675" anchor="t" anchorCtr="0">
            <a:noAutofit/>
          </a:bodyPr>
          <a:lstStyle/>
          <a:p>
            <a:pPr marL="0" lvl="0" indent="0" algn="l" rtl="0">
              <a:lnSpc>
                <a:spcPct val="90000"/>
              </a:lnSpc>
              <a:spcBef>
                <a:spcPts val="1000"/>
              </a:spcBef>
              <a:spcAft>
                <a:spcPts val="0"/>
              </a:spcAft>
              <a:buNone/>
            </a:pPr>
            <a:r>
              <a:rPr lang="en-US" sz="2000" dirty="0">
                <a:solidFill>
                  <a:srgbClr val="353744"/>
                </a:solidFill>
                <a:latin typeface="Proxima Nova"/>
                <a:ea typeface="Proxima Nova"/>
                <a:cs typeface="Proxima Nova"/>
                <a:sym typeface="Proxima Nova"/>
              </a:rPr>
              <a:t>Maximize Customer Satisfaction.</a:t>
            </a:r>
          </a:p>
          <a:p>
            <a:pPr marL="0" lvl="0" indent="0" algn="l" rtl="0">
              <a:lnSpc>
                <a:spcPct val="90000"/>
              </a:lnSpc>
              <a:spcBef>
                <a:spcPts val="1000"/>
              </a:spcBef>
              <a:spcAft>
                <a:spcPts val="0"/>
              </a:spcAft>
              <a:buNone/>
            </a:pPr>
            <a:r>
              <a:rPr lang="en-US" sz="2000" dirty="0">
                <a:solidFill>
                  <a:srgbClr val="353744"/>
                </a:solidFill>
                <a:latin typeface="Proxima Nova"/>
                <a:ea typeface="Proxima Nova"/>
                <a:cs typeface="Proxima Nova"/>
                <a:sym typeface="Proxima Nova"/>
              </a:rPr>
              <a:t>Minimize the Variance in bonus allocation.</a:t>
            </a:r>
            <a:endParaRPr sz="2000" dirty="0">
              <a:solidFill>
                <a:srgbClr val="353744"/>
              </a:solidFill>
              <a:latin typeface="Proxima Nova"/>
              <a:ea typeface="Proxima Nova"/>
              <a:cs typeface="Proxima Nova"/>
              <a:sym typeface="Proxima Nova"/>
            </a:endParaRPr>
          </a:p>
        </p:txBody>
      </p:sp>
      <p:sp>
        <p:nvSpPr>
          <p:cNvPr id="169" name="Google Shape;169;p7"/>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100"/>
              <a:t>Constraints</a:t>
            </a:r>
            <a:endParaRPr sz="3100"/>
          </a:p>
        </p:txBody>
      </p:sp>
      <p:pic>
        <p:nvPicPr>
          <p:cNvPr id="171" name="Google Shape;171;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B0BA444F-23E2-29BC-576A-BCF5F774ABEB}"/>
              </a:ext>
            </a:extLst>
          </p:cNvPr>
          <p:cNvSpPr>
            <a:spLocks noGrp="1"/>
          </p:cNvSpPr>
          <p:nvPr>
            <p:ph type="body" idx="4"/>
          </p:nvPr>
        </p:nvSpPr>
        <p:spPr/>
        <p:txBody>
          <a:bodyPr>
            <a:normAutofit/>
          </a:bodyPr>
          <a:lstStyle/>
          <a:p>
            <a:r>
              <a:rPr lang="en-US" sz="2000" dirty="0"/>
              <a:t>Maximize the Fairness in the bonus allocation.</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194992" y="192071"/>
            <a:ext cx="10460100" cy="67419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CRISP-ML(Q) Methodology</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There are six stages of CRISP-ML(Q) Methodology</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1.Business and data understanding</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2.Data preparation</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3.model building </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4.Model evaluation</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5.Model deployment</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6.Monitoring and maintenance</a:t>
            </a:r>
            <a:endParaRPr sz="3200" b="1">
              <a:latin typeface="Times New Roman"/>
              <a:ea typeface="Times New Roman"/>
              <a:cs typeface="Times New Roman"/>
              <a:sym typeface="Times New Roman"/>
            </a:endParaRPr>
          </a:p>
        </p:txBody>
      </p:sp>
      <p:pic>
        <p:nvPicPr>
          <p:cNvPr id="177" name="Google Shape;177;p14"/>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Technical Stacks</a:t>
            </a:r>
            <a:endParaRPr sz="3200" b="1" dirty="0">
              <a:latin typeface="Times New Roman"/>
              <a:ea typeface="Times New Roman"/>
              <a:cs typeface="Times New Roman"/>
              <a:sym typeface="Times New Roman"/>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r>
              <a:t>Data was collected from an online betting platform, including customer demographics, betting patterns, and bonus-related activities. The dataset consists of both categorical and numerical features, which were preprocessed for model training.</a:t>
            </a: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185" name="Google Shape;185;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68FA2662-AE89-2635-4259-CFCD7AC4EB5A}"/>
              </a:ext>
            </a:extLst>
          </p:cNvPr>
          <p:cNvSpPr txBox="1"/>
          <p:nvPr/>
        </p:nvSpPr>
        <p:spPr>
          <a:xfrm>
            <a:off x="155574" y="1019584"/>
            <a:ext cx="11394741" cy="5603906"/>
          </a:xfrm>
          <a:prstGeom prst="rect">
            <a:avLst/>
          </a:prstGeom>
          <a:noFill/>
        </p:spPr>
        <p:txBody>
          <a:bodyPr wrap="square">
            <a:spAutoFit/>
          </a:bodyPr>
          <a:lstStyle/>
          <a:p>
            <a:pPr marL="285750" marR="0" indent="-285750">
              <a:lnSpc>
                <a:spcPct val="107000"/>
              </a:lnSpc>
              <a:spcBef>
                <a:spcPts val="0"/>
              </a:spcBef>
              <a:spcAft>
                <a:spcPts val="80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Collect a comprehensive and inclusive dataset of online betting and bonus allocation that adequately reflects a broad range of perspectives and experiences.</a:t>
            </a:r>
          </a:p>
          <a:p>
            <a:pPr marL="0" marR="0">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Clean and preprocess the collected data. This may involve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Type casting, Null values, Duplicate values, Outliers detection etc.</a:t>
            </a:r>
          </a:p>
          <a:p>
            <a:pPr marL="0" marR="0">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Labeling:</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Annotate the dataset with suitable for machine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learninga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lgorithms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Model Selection: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Four interpretable, complex classification algorithms—Logistic Regression, Random Forest, Gradient Boosting, and Support Vector Machine (SVM)—were chosen to assess their predictive performance on the target variable.</a:t>
            </a:r>
          </a:p>
          <a:p>
            <a:pPr marL="285750" marR="0" indent="-285750">
              <a:lnSpc>
                <a:spcPct val="107000"/>
              </a:lnSpc>
              <a:spcBef>
                <a:spcPts val="0"/>
              </a:spcBef>
              <a:spcAft>
                <a:spcPts val="80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Training:</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Dataset was split into training(70%), testing(30%) to ensure unbiased model evaluation.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116F-7484-BB7D-F5E8-D7CB2B77A0FA}"/>
              </a:ext>
            </a:extLst>
          </p:cNvPr>
          <p:cNvSpPr>
            <a:spLocks noGrp="1"/>
          </p:cNvSpPr>
          <p:nvPr>
            <p:ph type="title"/>
          </p:nvPr>
        </p:nvSpPr>
        <p:spPr>
          <a:xfrm>
            <a:off x="228600" y="205500"/>
            <a:ext cx="10515600" cy="480041"/>
          </a:xfrm>
        </p:spPr>
        <p:txBody>
          <a:bodyPr/>
          <a:lstStyle/>
          <a:p>
            <a:r>
              <a:rPr lang="en-US" sz="2800" b="1" dirty="0">
                <a:latin typeface="Times New Roman"/>
                <a:ea typeface="Times New Roman"/>
                <a:cs typeface="Times New Roman"/>
                <a:sym typeface="Times New Roman"/>
              </a:rPr>
              <a:t>Technical Stacks</a:t>
            </a:r>
            <a:endParaRPr lang="en-IN" dirty="0"/>
          </a:p>
        </p:txBody>
      </p:sp>
      <p:sp>
        <p:nvSpPr>
          <p:cNvPr id="4" name="TextBox 3">
            <a:extLst>
              <a:ext uri="{FF2B5EF4-FFF2-40B4-BE49-F238E27FC236}">
                <a16:creationId xmlns:a16="http://schemas.microsoft.com/office/drawing/2014/main" id="{15083FF7-83C3-BBE2-ED4C-47821E43B6B6}"/>
              </a:ext>
            </a:extLst>
          </p:cNvPr>
          <p:cNvSpPr txBox="1"/>
          <p:nvPr/>
        </p:nvSpPr>
        <p:spPr>
          <a:xfrm>
            <a:off x="228600" y="1106905"/>
            <a:ext cx="11963400" cy="3190617"/>
          </a:xfrm>
          <a:prstGeom prst="rect">
            <a:avLst/>
          </a:prstGeom>
          <a:noFill/>
        </p:spPr>
        <p:txBody>
          <a:bodyPr wrap="square">
            <a:spAutoFit/>
          </a:bodyPr>
          <a:lstStyle/>
          <a:p>
            <a:r>
              <a:t>Key findings from EDA:</a:t>
            </a:r>
          </a:p>
          <a:p>
            <a:r>
              <a:t>- Most frequent bonus recipients are customers with high betting activity.</a:t>
            </a:r>
          </a:p>
          <a:p>
            <a:r>
              <a:t>- Strong correlation between income level and bonus allocation.</a:t>
            </a:r>
          </a:p>
          <a:p>
            <a:r>
              <a:t>- Outliers detected in 'Average Bet Amount' and handled accordingly.</a:t>
            </a:r>
          </a:p>
        </p:txBody>
      </p:sp>
    </p:spTree>
    <p:extLst>
      <p:ext uri="{BB962C8B-B14F-4D97-AF65-F5344CB8AC3E}">
        <p14:creationId xmlns:p14="http://schemas.microsoft.com/office/powerpoint/2010/main" val="26876226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1672</Words>
  <Application>Microsoft Office PowerPoint</Application>
  <PresentationFormat>Widescreen</PresentationFormat>
  <Paragraphs>238</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Georgia</vt:lpstr>
      <vt:lpstr>Arial</vt:lpstr>
      <vt:lpstr>Calibri</vt:lpstr>
      <vt:lpstr>Proxima Nova</vt:lpstr>
      <vt:lpstr>Times New Roman</vt:lpstr>
      <vt:lpstr>Wingdings</vt:lpstr>
      <vt:lpstr>Office Theme</vt:lpstr>
      <vt:lpstr>Optimization of Bonus Allocation</vt:lpstr>
      <vt:lpstr>Team Members</vt:lpstr>
      <vt:lpstr>Contents</vt:lpstr>
      <vt:lpstr>Project Overview and Scope</vt:lpstr>
      <vt:lpstr>Business Problem</vt:lpstr>
      <vt:lpstr>Business Objective</vt:lpstr>
      <vt:lpstr>CRISP-ML(Q) Methodology  There are six stages of CRISP-ML(Q) Methodology  1.Business and data understanding  2.Data preparation  3.model building   4.Model evaluation  5.Model deployment  6.Monitoring and maintenance</vt:lpstr>
      <vt:lpstr>Technical Stacks</vt:lpstr>
      <vt:lpstr>Technical Stacks</vt:lpstr>
      <vt:lpstr>Data Collection and Understanding  </vt:lpstr>
      <vt:lpstr>Data  Information </vt:lpstr>
      <vt:lpstr>Data set</vt:lpstr>
      <vt:lpstr>System Requirements</vt:lpstr>
      <vt:lpstr>Exploratory Data Analysis [EDA]</vt:lpstr>
      <vt:lpstr>Data Preprocessing</vt:lpstr>
      <vt:lpstr>Data Preprocessing</vt:lpstr>
      <vt:lpstr>Model Building </vt:lpstr>
      <vt:lpstr>Model Building</vt:lpstr>
      <vt:lpstr>Model Accuracy Comparison</vt:lpstr>
      <vt:lpstr>Best Model  – </vt:lpstr>
      <vt:lpstr>Model Deployment - Strategy</vt:lpstr>
      <vt:lpstr>Challenges</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Prabhu Shetti</cp:lastModifiedBy>
  <cp:revision>8</cp:revision>
  <dcterms:created xsi:type="dcterms:W3CDTF">2022-02-16T01:47:29Z</dcterms:created>
  <dcterms:modified xsi:type="dcterms:W3CDTF">2024-08-29T04:13:19Z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