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 id="268" r:id="rId15"/>
  </p:sldIdLst>
  <p:sldSz cx="18288000" cy="10287000"/>
  <p:notesSz cx="6858000" cy="9144000"/>
  <p:embeddedFontLst>
    <p:embeddedFont>
      <p:font typeface="Canva Sans" panose="020B0604020202020204" charset="0"/>
      <p:regular r:id="rId17"/>
    </p:embeddedFont>
    <p:embeddedFont>
      <p:font typeface="Canva Sans Bold" panose="020B0604020202020204" charset="0"/>
      <p:regular r:id="rId18"/>
    </p:embeddedFont>
    <p:embeddedFont>
      <p:font typeface="Nunito" pitchFamily="2" charset="0"/>
      <p:regular r:id="rId19"/>
    </p:embeddedFont>
    <p:embeddedFont>
      <p:font typeface="Nunito Bold" charset="0"/>
      <p:regular r:id="rId20"/>
    </p:embeddedFont>
    <p:embeddedFont>
      <p:font typeface="Nunito Light" pitchFamily="2" charset="0"/>
      <p:regular r:id="rId21"/>
      <p:italic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70505" autoAdjust="0"/>
  </p:normalViewPr>
  <p:slideViewPr>
    <p:cSldViewPr>
      <p:cViewPr varScale="1">
        <p:scale>
          <a:sx n="39" d="100"/>
          <a:sy n="39" d="100"/>
        </p:scale>
        <p:origin x="1618"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61DDCF-FDC1-4D5C-B67A-B31DDB70E7E4}" type="datetimeFigureOut">
              <a:rPr lang="en-IN" smtClean="0"/>
              <a:t>13-07-2024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471B41-0879-4946-9D65-80BA93DC234B}" type="slidenum">
              <a:rPr lang="en-IN" smtClean="0"/>
              <a:t>‹#›</a:t>
            </a:fld>
            <a:endParaRPr lang="en-IN"/>
          </a:p>
        </p:txBody>
      </p:sp>
    </p:spTree>
    <p:extLst>
      <p:ext uri="{BB962C8B-B14F-4D97-AF65-F5344CB8AC3E}">
        <p14:creationId xmlns:p14="http://schemas.microsoft.com/office/powerpoint/2010/main" val="825838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7471B41-0879-4946-9D65-80BA93DC234B}" type="slidenum">
              <a:rPr lang="en-IN" smtClean="0"/>
              <a:t>6</a:t>
            </a:fld>
            <a:endParaRPr lang="en-IN"/>
          </a:p>
        </p:txBody>
      </p:sp>
    </p:spTree>
    <p:extLst>
      <p:ext uri="{BB962C8B-B14F-4D97-AF65-F5344CB8AC3E}">
        <p14:creationId xmlns:p14="http://schemas.microsoft.com/office/powerpoint/2010/main" val="3865936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hello</a:t>
            </a:r>
          </a:p>
        </p:txBody>
      </p:sp>
      <p:sp>
        <p:nvSpPr>
          <p:cNvPr id="4" name="Slide Number Placeholder 3"/>
          <p:cNvSpPr>
            <a:spLocks noGrp="1"/>
          </p:cNvSpPr>
          <p:nvPr>
            <p:ph type="sldNum" sz="quarter" idx="5"/>
          </p:nvPr>
        </p:nvSpPr>
        <p:spPr/>
        <p:txBody>
          <a:bodyPr/>
          <a:lstStyle/>
          <a:p>
            <a:fld id="{97471B41-0879-4946-9D65-80BA93DC234B}" type="slidenum">
              <a:rPr lang="en-IN" smtClean="0"/>
              <a:t>8</a:t>
            </a:fld>
            <a:endParaRPr lang="en-IN"/>
          </a:p>
        </p:txBody>
      </p:sp>
    </p:spTree>
    <p:extLst>
      <p:ext uri="{BB962C8B-B14F-4D97-AF65-F5344CB8AC3E}">
        <p14:creationId xmlns:p14="http://schemas.microsoft.com/office/powerpoint/2010/main" val="3128558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Description of </a:t>
            </a:r>
            <a:r>
              <a:rPr lang="en-IN" dirty="0" err="1"/>
              <a:t>reqmnst</a:t>
            </a:r>
            <a:r>
              <a:rPr lang="en-IN" dirty="0"/>
              <a:t>:</a:t>
            </a:r>
          </a:p>
          <a:p>
            <a:r>
              <a:rPr lang="en-IN" dirty="0" err="1"/>
              <a:t>Nodemcu:mc</a:t>
            </a:r>
            <a:r>
              <a:rPr lang="en-IN" dirty="0"/>
              <a:t> with </a:t>
            </a:r>
            <a:r>
              <a:rPr lang="en-IN" dirty="0" err="1"/>
              <a:t>inbuit</a:t>
            </a:r>
            <a:r>
              <a:rPr lang="en-IN" dirty="0"/>
              <a:t> </a:t>
            </a:r>
            <a:r>
              <a:rPr lang="en-IN" dirty="0" err="1"/>
              <a:t>wifi</a:t>
            </a:r>
            <a:endParaRPr lang="en-IN" dirty="0"/>
          </a:p>
          <a:p>
            <a:r>
              <a:rPr lang="en-IN" dirty="0" err="1"/>
              <a:t>Mpu:accele</a:t>
            </a:r>
            <a:r>
              <a:rPr lang="en-IN" dirty="0"/>
              <a:t>(</a:t>
            </a:r>
            <a:r>
              <a:rPr lang="en-IN" dirty="0" err="1"/>
              <a:t>accln</a:t>
            </a:r>
            <a:r>
              <a:rPr lang="en-IN" dirty="0"/>
              <a:t>)+gyroscope(tilt angles)</a:t>
            </a:r>
          </a:p>
          <a:p>
            <a:r>
              <a:rPr lang="en-IN" dirty="0"/>
              <a:t>Blynk(uploading </a:t>
            </a:r>
            <a:r>
              <a:rPr lang="en-IN" dirty="0" err="1"/>
              <a:t>data,notification</a:t>
            </a:r>
            <a:r>
              <a:rPr lang="en-IN" dirty="0"/>
              <a:t> feature)</a:t>
            </a:r>
          </a:p>
        </p:txBody>
      </p:sp>
      <p:sp>
        <p:nvSpPr>
          <p:cNvPr id="4" name="Slide Number Placeholder 3"/>
          <p:cNvSpPr>
            <a:spLocks noGrp="1"/>
          </p:cNvSpPr>
          <p:nvPr>
            <p:ph type="sldNum" sz="quarter" idx="5"/>
          </p:nvPr>
        </p:nvSpPr>
        <p:spPr/>
        <p:txBody>
          <a:bodyPr/>
          <a:lstStyle/>
          <a:p>
            <a:fld id="{97471B41-0879-4946-9D65-80BA93DC234B}" type="slidenum">
              <a:rPr lang="en-IN" smtClean="0"/>
              <a:t>9</a:t>
            </a:fld>
            <a:endParaRPr lang="en-IN"/>
          </a:p>
        </p:txBody>
      </p:sp>
    </p:spTree>
    <p:extLst>
      <p:ext uri="{BB962C8B-B14F-4D97-AF65-F5344CB8AC3E}">
        <p14:creationId xmlns:p14="http://schemas.microsoft.com/office/powerpoint/2010/main" val="1173589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Add about triggers</a:t>
            </a:r>
            <a:br>
              <a:rPr lang="en-IN" dirty="0"/>
            </a:br>
            <a:r>
              <a:rPr lang="en-US" dirty="0"/>
              <a:t>Threshold Checks:</a:t>
            </a:r>
          </a:p>
          <a:p>
            <a:r>
              <a:rPr lang="en-US" dirty="0"/>
              <a:t>Trigger 1: If the amplitude falls below a certain threshold (Amp &lt;= 6) and trigger2 is not already activated, it activates trigger1.</a:t>
            </a:r>
          </a:p>
          <a:p>
            <a:r>
              <a:rPr lang="en-US" dirty="0"/>
              <a:t>Trigger 2: If trigger1 is activated and the amplitude exceeds another threshold (Amp &gt;= 10), it activates trigger2, indicating a significant acceleration.</a:t>
            </a:r>
          </a:p>
          <a:p>
            <a:r>
              <a:rPr lang="en-US" dirty="0"/>
              <a:t>Trigger 3: If trigger2 is activated, it measures the change in orientation. If the change in orientation falls within a specific range (between 80 and 100 degrees), it activates trigger3.</a:t>
            </a:r>
          </a:p>
          <a:p>
            <a:r>
              <a:rPr lang="en-US" dirty="0"/>
              <a:t>Fall Detection Criteria:</a:t>
            </a:r>
          </a:p>
          <a:p>
            <a:r>
              <a:rPr lang="en-US" dirty="0"/>
              <a:t>Trigger 1: This initial trigger likely represents the start of a fall event. It's activated when the amplitude falls below a certain threshold, indicating a change in acceleration.</a:t>
            </a:r>
          </a:p>
          <a:p>
            <a:r>
              <a:rPr lang="en-US" dirty="0"/>
              <a:t>Trigger 2: This trigger indicates a significant acceleration event, possibly the impact of a fall. It's activated when the amplitude exceeds another threshold.</a:t>
            </a:r>
          </a:p>
          <a:p>
            <a:r>
              <a:rPr lang="en-US" dirty="0"/>
              <a:t>Trigger 3: This trigger captures the change in orientation following the impact of the fall. It's activated when the orientation change falls within a specific range.</a:t>
            </a:r>
          </a:p>
          <a:p>
            <a:r>
              <a:rPr lang="en-US" dirty="0"/>
              <a:t>Confirmation of Fall: After the activation of trigger3, it checks if the orientation remains within a certain range for a set period (trigger3count &gt;= 10). If the orientation remains relatively constant (between 0 and 10 degrees), it confirms a fall event.</a:t>
            </a:r>
            <a:endParaRPr lang="en-IN" dirty="0"/>
          </a:p>
        </p:txBody>
      </p:sp>
      <p:sp>
        <p:nvSpPr>
          <p:cNvPr id="4" name="Slide Number Placeholder 3"/>
          <p:cNvSpPr>
            <a:spLocks noGrp="1"/>
          </p:cNvSpPr>
          <p:nvPr>
            <p:ph type="sldNum" sz="quarter" idx="5"/>
          </p:nvPr>
        </p:nvSpPr>
        <p:spPr/>
        <p:txBody>
          <a:bodyPr/>
          <a:lstStyle/>
          <a:p>
            <a:fld id="{97471B41-0879-4946-9D65-80BA93DC234B}" type="slidenum">
              <a:rPr lang="en-IN" smtClean="0"/>
              <a:t>10</a:t>
            </a:fld>
            <a:endParaRPr lang="en-IN"/>
          </a:p>
        </p:txBody>
      </p:sp>
    </p:spTree>
    <p:extLst>
      <p:ext uri="{BB962C8B-B14F-4D97-AF65-F5344CB8AC3E}">
        <p14:creationId xmlns:p14="http://schemas.microsoft.com/office/powerpoint/2010/main" val="1870405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Include </a:t>
            </a:r>
            <a:r>
              <a:rPr lang="en-IN" dirty="0" err="1"/>
              <a:t>limitatios</a:t>
            </a:r>
            <a:r>
              <a:rPr lang="en-IN" dirty="0"/>
              <a:t> such as testing over different cases where it predicted false also</a:t>
            </a:r>
          </a:p>
        </p:txBody>
      </p:sp>
      <p:sp>
        <p:nvSpPr>
          <p:cNvPr id="4" name="Slide Number Placeholder 3"/>
          <p:cNvSpPr>
            <a:spLocks noGrp="1"/>
          </p:cNvSpPr>
          <p:nvPr>
            <p:ph type="sldNum" sz="quarter" idx="5"/>
          </p:nvPr>
        </p:nvSpPr>
        <p:spPr/>
        <p:txBody>
          <a:bodyPr/>
          <a:lstStyle/>
          <a:p>
            <a:fld id="{97471B41-0879-4946-9D65-80BA93DC234B}" type="slidenum">
              <a:rPr lang="en-IN" smtClean="0"/>
              <a:t>11</a:t>
            </a:fld>
            <a:endParaRPr lang="en-IN"/>
          </a:p>
        </p:txBody>
      </p:sp>
    </p:spTree>
    <p:extLst>
      <p:ext uri="{BB962C8B-B14F-4D97-AF65-F5344CB8AC3E}">
        <p14:creationId xmlns:p14="http://schemas.microsoft.com/office/powerpoint/2010/main" val="2924538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Pred sys:</a:t>
            </a:r>
          </a:p>
          <a:p>
            <a:r>
              <a:rPr lang="en-IN" dirty="0"/>
              <a:t>Testing and training</a:t>
            </a:r>
          </a:p>
          <a:p>
            <a:r>
              <a:rPr lang="en-IN" dirty="0"/>
              <a:t>Based on </a:t>
            </a:r>
            <a:r>
              <a:rPr lang="en-IN" dirty="0" err="1"/>
              <a:t>dist,press,hrv,sugar</a:t>
            </a:r>
            <a:r>
              <a:rPr lang="en-IN" dirty="0"/>
              <a:t> lvl,spo2,accelerometer</a:t>
            </a:r>
          </a:p>
          <a:p>
            <a:r>
              <a:rPr lang="en-IN" dirty="0"/>
              <a:t>Developed a </a:t>
            </a:r>
            <a:r>
              <a:rPr lang="en-IN" dirty="0" err="1"/>
              <a:t>svm</a:t>
            </a:r>
            <a:r>
              <a:rPr lang="en-IN" dirty="0"/>
              <a:t> model</a:t>
            </a:r>
          </a:p>
          <a:p>
            <a:endParaRPr lang="en-IN" dirty="0"/>
          </a:p>
        </p:txBody>
      </p:sp>
      <p:sp>
        <p:nvSpPr>
          <p:cNvPr id="4" name="Slide Number Placeholder 3"/>
          <p:cNvSpPr>
            <a:spLocks noGrp="1"/>
          </p:cNvSpPr>
          <p:nvPr>
            <p:ph type="sldNum" sz="quarter" idx="5"/>
          </p:nvPr>
        </p:nvSpPr>
        <p:spPr/>
        <p:txBody>
          <a:bodyPr/>
          <a:lstStyle/>
          <a:p>
            <a:fld id="{97471B41-0879-4946-9D65-80BA93DC234B}" type="slidenum">
              <a:rPr lang="en-IN" smtClean="0"/>
              <a:t>12</a:t>
            </a:fld>
            <a:endParaRPr lang="en-IN"/>
          </a:p>
        </p:txBody>
      </p:sp>
    </p:spTree>
    <p:extLst>
      <p:ext uri="{BB962C8B-B14F-4D97-AF65-F5344CB8AC3E}">
        <p14:creationId xmlns:p14="http://schemas.microsoft.com/office/powerpoint/2010/main" val="1034337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4.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8.sv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4.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9F1FF"/>
        </a:solidFill>
        <a:effectLst/>
      </p:bgPr>
    </p:bg>
    <p:spTree>
      <p:nvGrpSpPr>
        <p:cNvPr id="1" name=""/>
        <p:cNvGrpSpPr/>
        <p:nvPr/>
      </p:nvGrpSpPr>
      <p:grpSpPr>
        <a:xfrm>
          <a:off x="0" y="0"/>
          <a:ext cx="0" cy="0"/>
          <a:chOff x="0" y="0"/>
          <a:chExt cx="0" cy="0"/>
        </a:xfrm>
      </p:grpSpPr>
      <p:sp>
        <p:nvSpPr>
          <p:cNvPr id="2" name="Freeform 2"/>
          <p:cNvSpPr/>
          <p:nvPr/>
        </p:nvSpPr>
        <p:spPr>
          <a:xfrm>
            <a:off x="13654558" y="5767145"/>
            <a:ext cx="7304734" cy="7304734"/>
          </a:xfrm>
          <a:custGeom>
            <a:avLst/>
            <a:gdLst/>
            <a:ahLst/>
            <a:cxnLst/>
            <a:rect l="l" t="t" r="r" b="b"/>
            <a:pathLst>
              <a:path w="7304734" h="7304734">
                <a:moveTo>
                  <a:pt x="0" y="0"/>
                </a:moveTo>
                <a:lnTo>
                  <a:pt x="7304734" y="0"/>
                </a:lnTo>
                <a:lnTo>
                  <a:pt x="7304734" y="7304733"/>
                </a:lnTo>
                <a:lnTo>
                  <a:pt x="0" y="73047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5796069" y="7956281"/>
            <a:ext cx="2926462" cy="2926462"/>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1C7E4"/>
            </a:solidFill>
          </p:spPr>
        </p:sp>
        <p:sp>
          <p:nvSpPr>
            <p:cNvPr id="5" name="TextBox 5"/>
            <p:cNvSpPr txBox="1"/>
            <p:nvPr/>
          </p:nvSpPr>
          <p:spPr>
            <a:xfrm>
              <a:off x="76200" y="28575"/>
              <a:ext cx="660400" cy="708025"/>
            </a:xfrm>
            <a:prstGeom prst="rect">
              <a:avLst/>
            </a:prstGeom>
          </p:spPr>
          <p:txBody>
            <a:bodyPr lIns="50800" tIns="50800" rIns="50800" bIns="50800" rtlCol="0" anchor="ctr"/>
            <a:lstStyle/>
            <a:p>
              <a:pPr algn="ctr">
                <a:lnSpc>
                  <a:spcPts val="3639"/>
                </a:lnSpc>
              </a:pPr>
              <a:endParaRPr/>
            </a:p>
          </p:txBody>
        </p:sp>
      </p:grpSp>
      <p:sp>
        <p:nvSpPr>
          <p:cNvPr id="6" name="Freeform 6"/>
          <p:cNvSpPr/>
          <p:nvPr/>
        </p:nvSpPr>
        <p:spPr>
          <a:xfrm>
            <a:off x="10201032" y="-5030267"/>
            <a:ext cx="10060535" cy="10060535"/>
          </a:xfrm>
          <a:custGeom>
            <a:avLst/>
            <a:gdLst/>
            <a:ahLst/>
            <a:cxnLst/>
            <a:rect l="l" t="t" r="r" b="b"/>
            <a:pathLst>
              <a:path w="10060535" h="10060535">
                <a:moveTo>
                  <a:pt x="0" y="0"/>
                </a:moveTo>
                <a:lnTo>
                  <a:pt x="10060535" y="0"/>
                </a:lnTo>
                <a:lnTo>
                  <a:pt x="10060535" y="10060534"/>
                </a:lnTo>
                <a:lnTo>
                  <a:pt x="0" y="1006053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2851271" y="-2982324"/>
            <a:ext cx="7304734" cy="7304734"/>
          </a:xfrm>
          <a:custGeom>
            <a:avLst/>
            <a:gdLst/>
            <a:ahLst/>
            <a:cxnLst/>
            <a:rect l="l" t="t" r="r" b="b"/>
            <a:pathLst>
              <a:path w="7304734" h="7304734">
                <a:moveTo>
                  <a:pt x="0" y="0"/>
                </a:moveTo>
                <a:lnTo>
                  <a:pt x="7304734" y="0"/>
                </a:lnTo>
                <a:lnTo>
                  <a:pt x="7304734" y="7304733"/>
                </a:lnTo>
                <a:lnTo>
                  <a:pt x="0" y="73047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a:off x="-2773078" y="5610361"/>
            <a:ext cx="10060535" cy="10060535"/>
          </a:xfrm>
          <a:custGeom>
            <a:avLst/>
            <a:gdLst/>
            <a:ahLst/>
            <a:cxnLst/>
            <a:rect l="l" t="t" r="r" b="b"/>
            <a:pathLst>
              <a:path w="10060535" h="10060535">
                <a:moveTo>
                  <a:pt x="0" y="0"/>
                </a:moveTo>
                <a:lnTo>
                  <a:pt x="10060535" y="0"/>
                </a:lnTo>
                <a:lnTo>
                  <a:pt x="10060535" y="10060534"/>
                </a:lnTo>
                <a:lnTo>
                  <a:pt x="0" y="1006053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rot="2452561">
            <a:off x="11653687" y="1869435"/>
            <a:ext cx="5810398" cy="4905949"/>
          </a:xfrm>
          <a:custGeom>
            <a:avLst/>
            <a:gdLst/>
            <a:ahLst/>
            <a:cxnLst/>
            <a:rect l="l" t="t" r="r" b="b"/>
            <a:pathLst>
              <a:path w="5810398" h="4905949">
                <a:moveTo>
                  <a:pt x="0" y="0"/>
                </a:moveTo>
                <a:lnTo>
                  <a:pt x="5810398" y="0"/>
                </a:lnTo>
                <a:lnTo>
                  <a:pt x="5810398" y="4905949"/>
                </a:lnTo>
                <a:lnTo>
                  <a:pt x="0" y="4905949"/>
                </a:lnTo>
                <a:lnTo>
                  <a:pt x="0" y="0"/>
                </a:lnTo>
                <a:close/>
              </a:path>
            </a:pathLst>
          </a:custGeom>
          <a:blipFill>
            <a:blip r:embed="rId6"/>
            <a:stretch>
              <a:fillRect/>
            </a:stretch>
          </a:blipFill>
        </p:spPr>
      </p:sp>
      <p:sp>
        <p:nvSpPr>
          <p:cNvPr id="10" name="AutoShape 10"/>
          <p:cNvSpPr/>
          <p:nvPr/>
        </p:nvSpPr>
        <p:spPr>
          <a:xfrm>
            <a:off x="10756899" y="7492939"/>
            <a:ext cx="6492240" cy="0"/>
          </a:xfrm>
          <a:prstGeom prst="line">
            <a:avLst/>
          </a:prstGeom>
          <a:ln w="228600" cap="flat">
            <a:solidFill>
              <a:srgbClr val="000000"/>
            </a:solidFill>
            <a:prstDash val="solid"/>
            <a:headEnd type="none" w="sm" len="sm"/>
            <a:tailEnd type="none" w="sm" len="sm"/>
          </a:ln>
        </p:spPr>
      </p:sp>
      <p:sp>
        <p:nvSpPr>
          <p:cNvPr id="11" name="TextBox 11"/>
          <p:cNvSpPr txBox="1"/>
          <p:nvPr/>
        </p:nvSpPr>
        <p:spPr>
          <a:xfrm>
            <a:off x="1626381" y="1868970"/>
            <a:ext cx="7974819" cy="3365537"/>
          </a:xfrm>
          <a:prstGeom prst="rect">
            <a:avLst/>
          </a:prstGeom>
        </p:spPr>
        <p:txBody>
          <a:bodyPr wrap="square" lIns="0" tIns="0" rIns="0" bIns="0" rtlCol="0" anchor="t">
            <a:spAutoFit/>
          </a:bodyPr>
          <a:lstStyle/>
          <a:p>
            <a:pPr algn="just">
              <a:lnSpc>
                <a:spcPts val="8561"/>
              </a:lnSpc>
            </a:pPr>
            <a:r>
              <a:rPr lang="en-US" sz="8900" spc="-536" dirty="0">
                <a:solidFill>
                  <a:srgbClr val="12294E"/>
                </a:solidFill>
                <a:latin typeface="Nunito Bold"/>
              </a:rPr>
              <a:t>Advanced IOT </a:t>
            </a:r>
          </a:p>
          <a:p>
            <a:pPr algn="just">
              <a:lnSpc>
                <a:spcPts val="8561"/>
              </a:lnSpc>
            </a:pPr>
            <a:r>
              <a:rPr lang="en-US" sz="8900" spc="-536" dirty="0">
                <a:solidFill>
                  <a:srgbClr val="12294E"/>
                </a:solidFill>
                <a:latin typeface="Nunito Bold"/>
              </a:rPr>
              <a:t>Fall Detection for Elderly Care</a:t>
            </a:r>
          </a:p>
        </p:txBody>
      </p:sp>
      <p:sp>
        <p:nvSpPr>
          <p:cNvPr id="12" name="TextBox 12"/>
          <p:cNvSpPr txBox="1"/>
          <p:nvPr/>
        </p:nvSpPr>
        <p:spPr>
          <a:xfrm>
            <a:off x="1803358" y="5961557"/>
            <a:ext cx="8157886" cy="1676806"/>
          </a:xfrm>
          <a:prstGeom prst="rect">
            <a:avLst/>
          </a:prstGeom>
        </p:spPr>
        <p:txBody>
          <a:bodyPr lIns="0" tIns="0" rIns="0" bIns="0" rtlCol="0" anchor="t">
            <a:spAutoFit/>
          </a:bodyPr>
          <a:lstStyle/>
          <a:p>
            <a:pPr>
              <a:lnSpc>
                <a:spcPts val="4427"/>
              </a:lnSpc>
            </a:pPr>
            <a:r>
              <a:rPr lang="en-US" sz="3380" u="sng" spc="-128" dirty="0">
                <a:solidFill>
                  <a:srgbClr val="12294E"/>
                </a:solidFill>
                <a:latin typeface="Nunito Light"/>
              </a:rPr>
              <a:t>By</a:t>
            </a:r>
            <a:r>
              <a:rPr lang="en-US" sz="3380" spc="-128" dirty="0">
                <a:solidFill>
                  <a:srgbClr val="12294E"/>
                </a:solidFill>
                <a:latin typeface="Nunito Light"/>
              </a:rPr>
              <a:t> : Mohammed Irfan (1602-21-733-020)</a:t>
            </a:r>
          </a:p>
          <a:p>
            <a:pPr>
              <a:lnSpc>
                <a:spcPts val="4427"/>
              </a:lnSpc>
            </a:pPr>
            <a:r>
              <a:rPr lang="en-US" sz="3380" spc="-128" dirty="0">
                <a:solidFill>
                  <a:srgbClr val="12294E"/>
                </a:solidFill>
                <a:latin typeface="Nunito Light"/>
              </a:rPr>
              <a:t>&amp; Mohd Khaleel Rahman (1602-21-733-022)</a:t>
            </a:r>
          </a:p>
          <a:p>
            <a:pPr>
              <a:lnSpc>
                <a:spcPts val="4427"/>
              </a:lnSpc>
            </a:pPr>
            <a:r>
              <a:rPr lang="en-US" sz="3380" spc="-128" dirty="0">
                <a:solidFill>
                  <a:srgbClr val="12294E"/>
                </a:solidFill>
                <a:latin typeface="Nunito Light"/>
              </a:rPr>
              <a:t> </a:t>
            </a:r>
          </a:p>
        </p:txBody>
      </p:sp>
      <p:sp>
        <p:nvSpPr>
          <p:cNvPr id="13" name="TextBox 13"/>
          <p:cNvSpPr txBox="1"/>
          <p:nvPr/>
        </p:nvSpPr>
        <p:spPr>
          <a:xfrm>
            <a:off x="1664220" y="7348168"/>
            <a:ext cx="5901928" cy="580390"/>
          </a:xfrm>
          <a:prstGeom prst="rect">
            <a:avLst/>
          </a:prstGeom>
        </p:spPr>
        <p:txBody>
          <a:bodyPr lIns="0" tIns="0" rIns="0" bIns="0" rtlCol="0" anchor="t">
            <a:spAutoFit/>
          </a:bodyPr>
          <a:lstStyle/>
          <a:p>
            <a:pPr algn="ctr">
              <a:lnSpc>
                <a:spcPts val="4759"/>
              </a:lnSpc>
            </a:pPr>
            <a:r>
              <a:rPr lang="en-US" sz="3399" u="sng" dirty="0">
                <a:solidFill>
                  <a:srgbClr val="12294E"/>
                </a:solidFill>
                <a:latin typeface="Canva Sans Bold"/>
              </a:rPr>
              <a:t>Project Guide</a:t>
            </a:r>
            <a:r>
              <a:rPr lang="en-US" sz="3399" u="sng" dirty="0">
                <a:solidFill>
                  <a:srgbClr val="12294E"/>
                </a:solidFill>
                <a:latin typeface="Canva Sans"/>
              </a:rPr>
              <a:t>:</a:t>
            </a:r>
            <a:r>
              <a:rPr lang="en-US" sz="3399" dirty="0">
                <a:solidFill>
                  <a:srgbClr val="12294E"/>
                </a:solidFill>
                <a:latin typeface="Canva Sans"/>
              </a:rPr>
              <a:t> </a:t>
            </a:r>
            <a:r>
              <a:rPr lang="en-US" sz="3399" dirty="0" err="1">
                <a:solidFill>
                  <a:srgbClr val="12294E"/>
                </a:solidFill>
                <a:latin typeface="Canva Sans"/>
              </a:rPr>
              <a:t>Dr.V.Sireesha</a:t>
            </a:r>
            <a:endParaRPr lang="en-US" sz="3399" dirty="0">
              <a:solidFill>
                <a:srgbClr val="12294E"/>
              </a:solidFill>
              <a:latin typeface="Canv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9F1FF"/>
        </a:solidFill>
        <a:effectLst/>
      </p:bgPr>
    </p:bg>
    <p:spTree>
      <p:nvGrpSpPr>
        <p:cNvPr id="1" name=""/>
        <p:cNvGrpSpPr/>
        <p:nvPr/>
      </p:nvGrpSpPr>
      <p:grpSpPr>
        <a:xfrm>
          <a:off x="0" y="0"/>
          <a:ext cx="0" cy="0"/>
          <a:chOff x="0" y="0"/>
          <a:chExt cx="0" cy="0"/>
        </a:xfrm>
      </p:grpSpPr>
      <p:sp>
        <p:nvSpPr>
          <p:cNvPr id="2" name="Freeform 2"/>
          <p:cNvSpPr/>
          <p:nvPr/>
        </p:nvSpPr>
        <p:spPr>
          <a:xfrm>
            <a:off x="-2898296" y="-2409370"/>
            <a:ext cx="7304734" cy="7304734"/>
          </a:xfrm>
          <a:custGeom>
            <a:avLst/>
            <a:gdLst/>
            <a:ahLst/>
            <a:cxnLst/>
            <a:rect l="l" t="t" r="r" b="b"/>
            <a:pathLst>
              <a:path w="7304734" h="7304734">
                <a:moveTo>
                  <a:pt x="0" y="0"/>
                </a:moveTo>
                <a:lnTo>
                  <a:pt x="7304734" y="0"/>
                </a:lnTo>
                <a:lnTo>
                  <a:pt x="7304734" y="7304734"/>
                </a:lnTo>
                <a:lnTo>
                  <a:pt x="0" y="730473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a:off x="-2898296" y="5431671"/>
            <a:ext cx="10060535" cy="10060535"/>
          </a:xfrm>
          <a:custGeom>
            <a:avLst/>
            <a:gdLst/>
            <a:ahLst/>
            <a:cxnLst/>
            <a:rect l="l" t="t" r="r" b="b"/>
            <a:pathLst>
              <a:path w="10060535" h="10060535">
                <a:moveTo>
                  <a:pt x="0" y="0"/>
                </a:moveTo>
                <a:lnTo>
                  <a:pt x="10060535" y="0"/>
                </a:lnTo>
                <a:lnTo>
                  <a:pt x="10060535" y="10060534"/>
                </a:lnTo>
                <a:lnTo>
                  <a:pt x="0" y="1006053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4" name="Freeform 4"/>
          <p:cNvSpPr/>
          <p:nvPr/>
        </p:nvSpPr>
        <p:spPr>
          <a:xfrm>
            <a:off x="10201032" y="-5030267"/>
            <a:ext cx="10060535" cy="10060535"/>
          </a:xfrm>
          <a:custGeom>
            <a:avLst/>
            <a:gdLst/>
            <a:ahLst/>
            <a:cxnLst/>
            <a:rect l="l" t="t" r="r" b="b"/>
            <a:pathLst>
              <a:path w="10060535" h="10060535">
                <a:moveTo>
                  <a:pt x="0" y="0"/>
                </a:moveTo>
                <a:lnTo>
                  <a:pt x="10060535" y="0"/>
                </a:lnTo>
                <a:lnTo>
                  <a:pt x="10060535" y="10060534"/>
                </a:lnTo>
                <a:lnTo>
                  <a:pt x="0" y="1006053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5" name="Group 5"/>
          <p:cNvGrpSpPr/>
          <p:nvPr/>
        </p:nvGrpSpPr>
        <p:grpSpPr>
          <a:xfrm>
            <a:off x="14655794" y="1028700"/>
            <a:ext cx="2926462" cy="2926462"/>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1C7E4"/>
            </a:solidFill>
          </p:spPr>
        </p:sp>
        <p:sp>
          <p:nvSpPr>
            <p:cNvPr id="7" name="TextBox 7"/>
            <p:cNvSpPr txBox="1"/>
            <p:nvPr/>
          </p:nvSpPr>
          <p:spPr>
            <a:xfrm>
              <a:off x="76200" y="28575"/>
              <a:ext cx="660400" cy="708025"/>
            </a:xfrm>
            <a:prstGeom prst="rect">
              <a:avLst/>
            </a:prstGeom>
          </p:spPr>
          <p:txBody>
            <a:bodyPr lIns="50800" tIns="50800" rIns="50800" bIns="50800" rtlCol="0" anchor="ctr"/>
            <a:lstStyle/>
            <a:p>
              <a:pPr algn="ctr">
                <a:lnSpc>
                  <a:spcPts val="3639"/>
                </a:lnSpc>
              </a:pPr>
              <a:endParaRPr/>
            </a:p>
          </p:txBody>
        </p:sp>
      </p:grpSp>
      <p:sp>
        <p:nvSpPr>
          <p:cNvPr id="8" name="TextBox 8"/>
          <p:cNvSpPr txBox="1"/>
          <p:nvPr/>
        </p:nvSpPr>
        <p:spPr>
          <a:xfrm>
            <a:off x="1795358" y="1497661"/>
            <a:ext cx="2373438" cy="876703"/>
          </a:xfrm>
          <a:prstGeom prst="rect">
            <a:avLst/>
          </a:prstGeom>
        </p:spPr>
        <p:txBody>
          <a:bodyPr lIns="0" tIns="0" rIns="0" bIns="0" rtlCol="0" anchor="t">
            <a:spAutoFit/>
          </a:bodyPr>
          <a:lstStyle/>
          <a:p>
            <a:pPr>
              <a:lnSpc>
                <a:spcPts val="6342"/>
              </a:lnSpc>
            </a:pPr>
            <a:r>
              <a:rPr lang="en-US" sz="7289" spc="-503">
                <a:solidFill>
                  <a:srgbClr val="12294E"/>
                </a:solidFill>
                <a:latin typeface="Nunito Bold"/>
              </a:rPr>
              <a:t>02.</a:t>
            </a:r>
          </a:p>
        </p:txBody>
      </p:sp>
      <p:sp>
        <p:nvSpPr>
          <p:cNvPr id="9" name="AutoShape 9"/>
          <p:cNvSpPr/>
          <p:nvPr/>
        </p:nvSpPr>
        <p:spPr>
          <a:xfrm>
            <a:off x="3182776" y="2245367"/>
            <a:ext cx="5328689" cy="0"/>
          </a:xfrm>
          <a:prstGeom prst="line">
            <a:avLst/>
          </a:prstGeom>
          <a:ln w="9525" cap="flat">
            <a:solidFill>
              <a:srgbClr val="12294E"/>
            </a:solidFill>
            <a:prstDash val="solid"/>
            <a:headEnd type="none" w="sm" len="sm"/>
            <a:tailEnd type="none" w="sm" len="sm"/>
          </a:ln>
        </p:spPr>
      </p:sp>
      <p:sp>
        <p:nvSpPr>
          <p:cNvPr id="10" name="AutoShape 10"/>
          <p:cNvSpPr/>
          <p:nvPr/>
        </p:nvSpPr>
        <p:spPr>
          <a:xfrm flipV="1">
            <a:off x="2133600" y="3252881"/>
            <a:ext cx="3135" cy="1890619"/>
          </a:xfrm>
          <a:prstGeom prst="line">
            <a:avLst/>
          </a:prstGeom>
          <a:ln w="9525" cap="flat">
            <a:solidFill>
              <a:srgbClr val="12294E"/>
            </a:solidFill>
            <a:prstDash val="solid"/>
            <a:headEnd type="none" w="sm" len="sm"/>
            <a:tailEnd type="none" w="sm" len="sm"/>
          </a:ln>
        </p:spPr>
      </p:sp>
      <p:sp>
        <p:nvSpPr>
          <p:cNvPr id="11" name="TextBox 11"/>
          <p:cNvSpPr txBox="1"/>
          <p:nvPr/>
        </p:nvSpPr>
        <p:spPr>
          <a:xfrm>
            <a:off x="2050447" y="3123885"/>
            <a:ext cx="9130585" cy="3060325"/>
          </a:xfrm>
          <a:prstGeom prst="rect">
            <a:avLst/>
          </a:prstGeom>
        </p:spPr>
        <p:txBody>
          <a:bodyPr wrap="square" lIns="0" tIns="0" rIns="0" bIns="0" rtlCol="0" anchor="t">
            <a:spAutoFit/>
          </a:bodyPr>
          <a:lstStyle/>
          <a:p>
            <a:pPr marL="621779" lvl="1" indent="-310889">
              <a:lnSpc>
                <a:spcPts val="4031"/>
              </a:lnSpc>
              <a:buFont typeface="Arial"/>
              <a:buChar char="•"/>
            </a:pPr>
            <a:r>
              <a:rPr lang="en-US" sz="2879" spc="-198" dirty="0">
                <a:solidFill>
                  <a:srgbClr val="12294E"/>
                </a:solidFill>
                <a:latin typeface="Nunito"/>
              </a:rPr>
              <a:t>The software requirements of the proposed system are:</a:t>
            </a:r>
          </a:p>
          <a:p>
            <a:pPr marL="1243558" lvl="2" indent="-414519">
              <a:lnSpc>
                <a:spcPts val="4031"/>
              </a:lnSpc>
              <a:buFont typeface="Arial"/>
              <a:buChar char="⚬"/>
            </a:pPr>
            <a:r>
              <a:rPr lang="en-US" sz="2879" spc="-198" dirty="0">
                <a:solidFill>
                  <a:srgbClr val="12294E"/>
                </a:solidFill>
                <a:latin typeface="Nunito"/>
              </a:rPr>
              <a:t>Arduino IDE</a:t>
            </a:r>
          </a:p>
          <a:p>
            <a:pPr marL="1243558" lvl="2" indent="-414519">
              <a:lnSpc>
                <a:spcPts val="4031"/>
              </a:lnSpc>
              <a:buFont typeface="Arial"/>
              <a:buChar char="⚬"/>
            </a:pPr>
            <a:r>
              <a:rPr lang="en-US" sz="2879" spc="-198" dirty="0">
                <a:solidFill>
                  <a:srgbClr val="12294E"/>
                </a:solidFill>
                <a:latin typeface="Nunito"/>
              </a:rPr>
              <a:t>Blynk IoT Service</a:t>
            </a:r>
          </a:p>
          <a:p>
            <a:pPr marL="1243558" lvl="2" indent="-414519">
              <a:lnSpc>
                <a:spcPts val="4031"/>
              </a:lnSpc>
              <a:buFont typeface="Arial"/>
              <a:buChar char="⚬"/>
            </a:pPr>
            <a:r>
              <a:rPr lang="en-US" sz="2879" spc="-198" dirty="0">
                <a:solidFill>
                  <a:srgbClr val="12294E"/>
                </a:solidFill>
                <a:latin typeface="Nunito"/>
              </a:rPr>
              <a:t>C/C++ Programming language</a:t>
            </a:r>
          </a:p>
          <a:p>
            <a:pPr marL="829039" lvl="2">
              <a:lnSpc>
                <a:spcPts val="4031"/>
              </a:lnSpc>
            </a:pPr>
            <a:endParaRPr lang="en-US" sz="2879" spc="-198" dirty="0">
              <a:solidFill>
                <a:srgbClr val="12294E"/>
              </a:solidFill>
              <a:latin typeface="Nunito"/>
            </a:endParaRPr>
          </a:p>
          <a:p>
            <a:pPr>
              <a:lnSpc>
                <a:spcPts val="4031"/>
              </a:lnSpc>
              <a:spcBef>
                <a:spcPct val="0"/>
              </a:spcBef>
            </a:pPr>
            <a:endParaRPr lang="en-US" sz="2879" spc="-198" dirty="0">
              <a:solidFill>
                <a:srgbClr val="12294E"/>
              </a:solidFill>
              <a:latin typeface="Nunito"/>
            </a:endParaRPr>
          </a:p>
        </p:txBody>
      </p:sp>
      <p:sp>
        <p:nvSpPr>
          <p:cNvPr id="12" name="Freeform 12"/>
          <p:cNvSpPr/>
          <p:nvPr/>
        </p:nvSpPr>
        <p:spPr>
          <a:xfrm rot="-5400000">
            <a:off x="15575275" y="1038472"/>
            <a:ext cx="2862338" cy="1566480"/>
          </a:xfrm>
          <a:custGeom>
            <a:avLst/>
            <a:gdLst/>
            <a:ahLst/>
            <a:cxnLst/>
            <a:rect l="l" t="t" r="r" b="b"/>
            <a:pathLst>
              <a:path w="2862338" h="1566480">
                <a:moveTo>
                  <a:pt x="0" y="0"/>
                </a:moveTo>
                <a:lnTo>
                  <a:pt x="2862338" y="0"/>
                </a:lnTo>
                <a:lnTo>
                  <a:pt x="2862338" y="1566480"/>
                </a:lnTo>
                <a:lnTo>
                  <a:pt x="0" y="156648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3" name="TextBox 13"/>
          <p:cNvSpPr txBox="1"/>
          <p:nvPr/>
        </p:nvSpPr>
        <p:spPr>
          <a:xfrm>
            <a:off x="2417069" y="1574269"/>
            <a:ext cx="8330655" cy="675860"/>
          </a:xfrm>
          <a:prstGeom prst="rect">
            <a:avLst/>
          </a:prstGeom>
        </p:spPr>
        <p:txBody>
          <a:bodyPr lIns="0" tIns="0" rIns="0" bIns="0" rtlCol="0" anchor="t">
            <a:spAutoFit/>
          </a:bodyPr>
          <a:lstStyle/>
          <a:p>
            <a:pPr algn="ctr">
              <a:lnSpc>
                <a:spcPts val="4934"/>
              </a:lnSpc>
            </a:pPr>
            <a:r>
              <a:rPr lang="en-US" sz="5671" spc="-391">
                <a:solidFill>
                  <a:srgbClr val="12294E"/>
                </a:solidFill>
                <a:latin typeface="Nunito Light"/>
              </a:rPr>
              <a:t>Software Requirements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9F1FF"/>
        </a:solidFill>
        <a:effectLst/>
      </p:bgPr>
    </p:bg>
    <p:spTree>
      <p:nvGrpSpPr>
        <p:cNvPr id="1" name=""/>
        <p:cNvGrpSpPr/>
        <p:nvPr/>
      </p:nvGrpSpPr>
      <p:grpSpPr>
        <a:xfrm>
          <a:off x="0" y="0"/>
          <a:ext cx="0" cy="0"/>
          <a:chOff x="0" y="0"/>
          <a:chExt cx="0" cy="0"/>
        </a:xfrm>
      </p:grpSpPr>
      <p:sp>
        <p:nvSpPr>
          <p:cNvPr id="2" name="Freeform 2"/>
          <p:cNvSpPr/>
          <p:nvPr/>
        </p:nvSpPr>
        <p:spPr>
          <a:xfrm>
            <a:off x="-2898296" y="-2409370"/>
            <a:ext cx="7304734" cy="7304734"/>
          </a:xfrm>
          <a:custGeom>
            <a:avLst/>
            <a:gdLst/>
            <a:ahLst/>
            <a:cxnLst/>
            <a:rect l="l" t="t" r="r" b="b"/>
            <a:pathLst>
              <a:path w="7304734" h="7304734">
                <a:moveTo>
                  <a:pt x="0" y="0"/>
                </a:moveTo>
                <a:lnTo>
                  <a:pt x="7304734" y="0"/>
                </a:lnTo>
                <a:lnTo>
                  <a:pt x="7304734" y="7304734"/>
                </a:lnTo>
                <a:lnTo>
                  <a:pt x="0" y="730473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a:off x="13339955" y="6303446"/>
            <a:ext cx="7304734" cy="7304734"/>
          </a:xfrm>
          <a:custGeom>
            <a:avLst/>
            <a:gdLst/>
            <a:ahLst/>
            <a:cxnLst/>
            <a:rect l="l" t="t" r="r" b="b"/>
            <a:pathLst>
              <a:path w="7304734" h="7304734">
                <a:moveTo>
                  <a:pt x="0" y="0"/>
                </a:moveTo>
                <a:lnTo>
                  <a:pt x="7304734" y="0"/>
                </a:lnTo>
                <a:lnTo>
                  <a:pt x="7304734" y="7304734"/>
                </a:lnTo>
                <a:lnTo>
                  <a:pt x="0" y="730473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0201032" y="-5030267"/>
            <a:ext cx="10060535" cy="10060535"/>
          </a:xfrm>
          <a:custGeom>
            <a:avLst/>
            <a:gdLst/>
            <a:ahLst/>
            <a:cxnLst/>
            <a:rect l="l" t="t" r="r" b="b"/>
            <a:pathLst>
              <a:path w="10060535" h="10060535">
                <a:moveTo>
                  <a:pt x="0" y="0"/>
                </a:moveTo>
                <a:lnTo>
                  <a:pt x="10060535" y="0"/>
                </a:lnTo>
                <a:lnTo>
                  <a:pt x="10060535" y="10060534"/>
                </a:lnTo>
                <a:lnTo>
                  <a:pt x="0" y="1006053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5" name="Group 5"/>
          <p:cNvGrpSpPr/>
          <p:nvPr/>
        </p:nvGrpSpPr>
        <p:grpSpPr>
          <a:xfrm>
            <a:off x="1902530" y="2770715"/>
            <a:ext cx="14482939" cy="6720234"/>
            <a:chOff x="0" y="0"/>
            <a:chExt cx="2360781" cy="1095427"/>
          </a:xfrm>
        </p:grpSpPr>
        <p:sp>
          <p:nvSpPr>
            <p:cNvPr id="6" name="Freeform 6"/>
            <p:cNvSpPr/>
            <p:nvPr/>
          </p:nvSpPr>
          <p:spPr>
            <a:xfrm>
              <a:off x="0" y="0"/>
              <a:ext cx="2360781" cy="1095427"/>
            </a:xfrm>
            <a:custGeom>
              <a:avLst/>
              <a:gdLst/>
              <a:ahLst/>
              <a:cxnLst/>
              <a:rect l="l" t="t" r="r" b="b"/>
              <a:pathLst>
                <a:path w="2360781" h="1095427">
                  <a:moveTo>
                    <a:pt x="2236321" y="1095427"/>
                  </a:moveTo>
                  <a:lnTo>
                    <a:pt x="124460" y="1095427"/>
                  </a:lnTo>
                  <a:cubicBezTo>
                    <a:pt x="55880" y="1095427"/>
                    <a:pt x="0" y="1039547"/>
                    <a:pt x="0" y="970967"/>
                  </a:cubicBezTo>
                  <a:lnTo>
                    <a:pt x="0" y="124460"/>
                  </a:lnTo>
                  <a:cubicBezTo>
                    <a:pt x="0" y="55880"/>
                    <a:pt x="55880" y="0"/>
                    <a:pt x="124460" y="0"/>
                  </a:cubicBezTo>
                  <a:lnTo>
                    <a:pt x="2236321" y="0"/>
                  </a:lnTo>
                  <a:cubicBezTo>
                    <a:pt x="2304901" y="0"/>
                    <a:pt x="2360781" y="55880"/>
                    <a:pt x="2360781" y="124460"/>
                  </a:cubicBezTo>
                  <a:lnTo>
                    <a:pt x="2360781" y="970967"/>
                  </a:lnTo>
                  <a:cubicBezTo>
                    <a:pt x="2360781" y="1039547"/>
                    <a:pt x="2304901" y="1095427"/>
                    <a:pt x="2236321" y="1095427"/>
                  </a:cubicBezTo>
                  <a:close/>
                </a:path>
              </a:pathLst>
            </a:custGeom>
            <a:solidFill>
              <a:srgbClr val="12294E">
                <a:alpha val="84706"/>
              </a:srgbClr>
            </a:solidFill>
          </p:spPr>
        </p:sp>
      </p:grpSp>
      <p:sp>
        <p:nvSpPr>
          <p:cNvPr id="7" name="Freeform 7"/>
          <p:cNvSpPr/>
          <p:nvPr/>
        </p:nvSpPr>
        <p:spPr>
          <a:xfrm>
            <a:off x="-2898296" y="5431671"/>
            <a:ext cx="10060535" cy="10060535"/>
          </a:xfrm>
          <a:custGeom>
            <a:avLst/>
            <a:gdLst/>
            <a:ahLst/>
            <a:cxnLst/>
            <a:rect l="l" t="t" r="r" b="b"/>
            <a:pathLst>
              <a:path w="10060535" h="10060535">
                <a:moveTo>
                  <a:pt x="0" y="0"/>
                </a:moveTo>
                <a:lnTo>
                  <a:pt x="10060535" y="0"/>
                </a:lnTo>
                <a:lnTo>
                  <a:pt x="10060535" y="10060534"/>
                </a:lnTo>
                <a:lnTo>
                  <a:pt x="0" y="1006053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AutoShape 8"/>
          <p:cNvSpPr/>
          <p:nvPr/>
        </p:nvSpPr>
        <p:spPr>
          <a:xfrm>
            <a:off x="7841758" y="2458969"/>
            <a:ext cx="915527" cy="0"/>
          </a:xfrm>
          <a:prstGeom prst="line">
            <a:avLst/>
          </a:prstGeom>
          <a:ln w="180975" cap="rnd">
            <a:solidFill>
              <a:srgbClr val="12294E"/>
            </a:solidFill>
            <a:prstDash val="solid"/>
            <a:headEnd type="none" w="sm" len="sm"/>
            <a:tailEnd type="none" w="sm" len="sm"/>
          </a:ln>
        </p:spPr>
      </p:sp>
      <p:sp>
        <p:nvSpPr>
          <p:cNvPr id="9" name="TextBox 9"/>
          <p:cNvSpPr txBox="1"/>
          <p:nvPr/>
        </p:nvSpPr>
        <p:spPr>
          <a:xfrm>
            <a:off x="6157945" y="1500172"/>
            <a:ext cx="7182010" cy="958797"/>
          </a:xfrm>
          <a:prstGeom prst="rect">
            <a:avLst/>
          </a:prstGeom>
        </p:spPr>
        <p:txBody>
          <a:bodyPr lIns="0" tIns="0" rIns="0" bIns="0" rtlCol="0" anchor="t">
            <a:spAutoFit/>
          </a:bodyPr>
          <a:lstStyle/>
          <a:p>
            <a:pPr>
              <a:lnSpc>
                <a:spcPts val="6977"/>
              </a:lnSpc>
            </a:pPr>
            <a:r>
              <a:rPr lang="en-US" sz="8019" spc="-553">
                <a:solidFill>
                  <a:srgbClr val="12294E"/>
                </a:solidFill>
                <a:latin typeface="Nunito Bold"/>
              </a:rPr>
              <a:t>Conclusion</a:t>
            </a:r>
          </a:p>
        </p:txBody>
      </p:sp>
      <p:sp>
        <p:nvSpPr>
          <p:cNvPr id="10" name="TextBox 10"/>
          <p:cNvSpPr txBox="1"/>
          <p:nvPr/>
        </p:nvSpPr>
        <p:spPr>
          <a:xfrm>
            <a:off x="2533266" y="3505541"/>
            <a:ext cx="13221467" cy="8142507"/>
          </a:xfrm>
          <a:prstGeom prst="rect">
            <a:avLst/>
          </a:prstGeom>
        </p:spPr>
        <p:txBody>
          <a:bodyPr lIns="0" tIns="0" rIns="0" bIns="0" rtlCol="0" anchor="t">
            <a:spAutoFit/>
          </a:bodyPr>
          <a:lstStyle/>
          <a:p>
            <a:pPr>
              <a:lnSpc>
                <a:spcPts val="4352"/>
              </a:lnSpc>
            </a:pPr>
            <a:r>
              <a:rPr lang="en-US" sz="3109" spc="-214">
                <a:solidFill>
                  <a:srgbClr val="FFFFFF"/>
                </a:solidFill>
                <a:latin typeface="Nunito"/>
              </a:rPr>
              <a:t>                  In summary, our project presents a smart fall detection and prediction system for elderly care, utilizing IoT and AI techniques. Comprising a wearable device, gateway device, and cloud server, our system achieves high accuracy in detecting falls and promptly alerts caregivers or emergency services. While our project addresses limitations of existing systems, such as accuracy and cost, challenges remain in data availability, device performance, and network security. Future directions involve using real-world data for model training, exploring alternative sensors, and optimizing system efficiency and security. Our ultimate goal is to enhance the health and quality of life for elderly individuals and their caregivers while reducing the risk and severity of falls.</a:t>
            </a:r>
          </a:p>
          <a:p>
            <a:pPr>
              <a:lnSpc>
                <a:spcPts val="4352"/>
              </a:lnSpc>
            </a:pPr>
            <a:endParaRPr lang="en-US" sz="3109" spc="-214">
              <a:solidFill>
                <a:srgbClr val="FFFFFF"/>
              </a:solidFill>
              <a:latin typeface="Nunito"/>
            </a:endParaRPr>
          </a:p>
          <a:p>
            <a:pPr>
              <a:lnSpc>
                <a:spcPts val="4352"/>
              </a:lnSpc>
            </a:pPr>
            <a:endParaRPr lang="en-US" sz="3109" spc="-214">
              <a:solidFill>
                <a:srgbClr val="FFFFFF"/>
              </a:solidFill>
              <a:latin typeface="Nunito"/>
            </a:endParaRPr>
          </a:p>
          <a:p>
            <a:pPr>
              <a:lnSpc>
                <a:spcPts val="4352"/>
              </a:lnSpc>
            </a:pPr>
            <a:endParaRPr lang="en-US" sz="3109" spc="-214">
              <a:solidFill>
                <a:srgbClr val="FFFFFF"/>
              </a:solidFill>
              <a:latin typeface="Nunito"/>
            </a:endParaRPr>
          </a:p>
          <a:p>
            <a:pPr>
              <a:lnSpc>
                <a:spcPts val="4352"/>
              </a:lnSpc>
            </a:pPr>
            <a:endParaRPr lang="en-US" sz="3109" spc="-214">
              <a:solidFill>
                <a:srgbClr val="FFFFFF"/>
              </a:solidFill>
              <a:latin typeface="Nunito"/>
            </a:endParaRPr>
          </a:p>
          <a:p>
            <a:pPr>
              <a:lnSpc>
                <a:spcPts val="4352"/>
              </a:lnSpc>
            </a:pPr>
            <a:endParaRPr lang="en-US" sz="3109" spc="-214">
              <a:solidFill>
                <a:srgbClr val="FFFFFF"/>
              </a:solidFill>
              <a:latin typeface="Nunito"/>
            </a:endParaRPr>
          </a:p>
          <a:p>
            <a:pPr>
              <a:lnSpc>
                <a:spcPts val="4352"/>
              </a:lnSpc>
              <a:spcBef>
                <a:spcPct val="0"/>
              </a:spcBef>
            </a:pPr>
            <a:endParaRPr lang="en-US" sz="3109" spc="-214">
              <a:solidFill>
                <a:srgbClr val="FFFFFF"/>
              </a:solidFill>
              <a:latin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9F1FF"/>
        </a:solidFill>
        <a:effectLst/>
      </p:bgPr>
    </p:bg>
    <p:spTree>
      <p:nvGrpSpPr>
        <p:cNvPr id="1" name=""/>
        <p:cNvGrpSpPr/>
        <p:nvPr/>
      </p:nvGrpSpPr>
      <p:grpSpPr>
        <a:xfrm>
          <a:off x="0" y="0"/>
          <a:ext cx="0" cy="0"/>
          <a:chOff x="0" y="0"/>
          <a:chExt cx="0" cy="0"/>
        </a:xfrm>
      </p:grpSpPr>
      <p:sp>
        <p:nvSpPr>
          <p:cNvPr id="2" name="Freeform 2"/>
          <p:cNvSpPr/>
          <p:nvPr/>
        </p:nvSpPr>
        <p:spPr>
          <a:xfrm>
            <a:off x="13339955" y="6303446"/>
            <a:ext cx="7304734" cy="7304734"/>
          </a:xfrm>
          <a:custGeom>
            <a:avLst/>
            <a:gdLst/>
            <a:ahLst/>
            <a:cxnLst/>
            <a:rect l="l" t="t" r="r" b="b"/>
            <a:pathLst>
              <a:path w="7304734" h="7304734">
                <a:moveTo>
                  <a:pt x="0" y="0"/>
                </a:moveTo>
                <a:lnTo>
                  <a:pt x="7304734" y="0"/>
                </a:lnTo>
                <a:lnTo>
                  <a:pt x="7304734" y="7304734"/>
                </a:lnTo>
                <a:lnTo>
                  <a:pt x="0" y="730473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a:off x="9163050" y="-4145945"/>
            <a:ext cx="10060535" cy="10060535"/>
          </a:xfrm>
          <a:custGeom>
            <a:avLst/>
            <a:gdLst/>
            <a:ahLst/>
            <a:cxnLst/>
            <a:rect l="l" t="t" r="r" b="b"/>
            <a:pathLst>
              <a:path w="10060535" h="10060535">
                <a:moveTo>
                  <a:pt x="0" y="0"/>
                </a:moveTo>
                <a:lnTo>
                  <a:pt x="10060535" y="0"/>
                </a:lnTo>
                <a:lnTo>
                  <a:pt x="10060535" y="10060534"/>
                </a:lnTo>
                <a:lnTo>
                  <a:pt x="0" y="1006053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4" name="Freeform 4"/>
          <p:cNvSpPr/>
          <p:nvPr/>
        </p:nvSpPr>
        <p:spPr>
          <a:xfrm>
            <a:off x="-2898296" y="-2409370"/>
            <a:ext cx="7304734" cy="7304734"/>
          </a:xfrm>
          <a:custGeom>
            <a:avLst/>
            <a:gdLst/>
            <a:ahLst/>
            <a:cxnLst/>
            <a:rect l="l" t="t" r="r" b="b"/>
            <a:pathLst>
              <a:path w="7304734" h="7304734">
                <a:moveTo>
                  <a:pt x="0" y="0"/>
                </a:moveTo>
                <a:lnTo>
                  <a:pt x="7304734" y="0"/>
                </a:lnTo>
                <a:lnTo>
                  <a:pt x="7304734" y="7304734"/>
                </a:lnTo>
                <a:lnTo>
                  <a:pt x="0" y="730473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2897735" y="5431671"/>
            <a:ext cx="10060535" cy="10060535"/>
          </a:xfrm>
          <a:custGeom>
            <a:avLst/>
            <a:gdLst/>
            <a:ahLst/>
            <a:cxnLst/>
            <a:rect l="l" t="t" r="r" b="b"/>
            <a:pathLst>
              <a:path w="10060535" h="10060535">
                <a:moveTo>
                  <a:pt x="0" y="0"/>
                </a:moveTo>
                <a:lnTo>
                  <a:pt x="10060535" y="0"/>
                </a:lnTo>
                <a:lnTo>
                  <a:pt x="10060535" y="10060534"/>
                </a:lnTo>
                <a:lnTo>
                  <a:pt x="0" y="1006053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rot="-5400000">
            <a:off x="-82437" y="7427071"/>
            <a:ext cx="2862338" cy="1566480"/>
          </a:xfrm>
          <a:custGeom>
            <a:avLst/>
            <a:gdLst/>
            <a:ahLst/>
            <a:cxnLst/>
            <a:rect l="l" t="t" r="r" b="b"/>
            <a:pathLst>
              <a:path w="2862338" h="1566480">
                <a:moveTo>
                  <a:pt x="0" y="0"/>
                </a:moveTo>
                <a:lnTo>
                  <a:pt x="2862338" y="0"/>
                </a:lnTo>
                <a:lnTo>
                  <a:pt x="2862338" y="1566480"/>
                </a:lnTo>
                <a:lnTo>
                  <a:pt x="0" y="156648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rot="-5400000">
            <a:off x="15735235" y="1043740"/>
            <a:ext cx="2862338" cy="1566480"/>
          </a:xfrm>
          <a:custGeom>
            <a:avLst/>
            <a:gdLst/>
            <a:ahLst/>
            <a:cxnLst/>
            <a:rect l="l" t="t" r="r" b="b"/>
            <a:pathLst>
              <a:path w="2862338" h="1566480">
                <a:moveTo>
                  <a:pt x="0" y="0"/>
                </a:moveTo>
                <a:lnTo>
                  <a:pt x="2862338" y="0"/>
                </a:lnTo>
                <a:lnTo>
                  <a:pt x="2862338" y="1566480"/>
                </a:lnTo>
                <a:lnTo>
                  <a:pt x="0" y="156648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0" name="TextBox 10"/>
          <p:cNvSpPr txBox="1"/>
          <p:nvPr/>
        </p:nvSpPr>
        <p:spPr>
          <a:xfrm>
            <a:off x="1504215" y="1542897"/>
            <a:ext cx="7182010" cy="981744"/>
          </a:xfrm>
          <a:prstGeom prst="rect">
            <a:avLst/>
          </a:prstGeom>
        </p:spPr>
        <p:txBody>
          <a:bodyPr lIns="0" tIns="0" rIns="0" bIns="0" rtlCol="0" anchor="t">
            <a:spAutoFit/>
          </a:bodyPr>
          <a:lstStyle/>
          <a:p>
            <a:pPr>
              <a:lnSpc>
                <a:spcPts val="6977"/>
              </a:lnSpc>
            </a:pPr>
            <a:r>
              <a:rPr lang="en-US" sz="8019" u="sng" spc="-553" dirty="0">
                <a:solidFill>
                  <a:srgbClr val="12294E"/>
                </a:solidFill>
                <a:latin typeface="Nunito Bold"/>
              </a:rPr>
              <a:t>Future Scope</a:t>
            </a:r>
          </a:p>
        </p:txBody>
      </p:sp>
      <p:sp>
        <p:nvSpPr>
          <p:cNvPr id="11" name="TextBox 11"/>
          <p:cNvSpPr txBox="1"/>
          <p:nvPr/>
        </p:nvSpPr>
        <p:spPr>
          <a:xfrm>
            <a:off x="1676400" y="3507858"/>
            <a:ext cx="13563600" cy="4697504"/>
          </a:xfrm>
          <a:prstGeom prst="rect">
            <a:avLst/>
          </a:prstGeom>
        </p:spPr>
        <p:txBody>
          <a:bodyPr wrap="square" lIns="0" tIns="0" rIns="0" bIns="0" rtlCol="0" anchor="t">
            <a:spAutoFit/>
          </a:bodyPr>
          <a:lstStyle/>
          <a:p>
            <a:pPr marL="1411337" lvl="2" indent="-470446">
              <a:lnSpc>
                <a:spcPts val="4575"/>
              </a:lnSpc>
              <a:buFont typeface="Arial"/>
              <a:buChar char="⚬"/>
            </a:pPr>
            <a:r>
              <a:rPr lang="en-US" sz="3268" spc="-225" dirty="0">
                <a:solidFill>
                  <a:srgbClr val="12294E"/>
                </a:solidFill>
                <a:latin typeface="Nunito"/>
              </a:rPr>
              <a:t>Enhanced Machine Learning Algorithms(to improve accuracy and false predictions.</a:t>
            </a:r>
          </a:p>
          <a:p>
            <a:pPr marL="1411337" lvl="2" indent="-470446">
              <a:lnSpc>
                <a:spcPts val="4575"/>
              </a:lnSpc>
              <a:buFont typeface="Arial"/>
              <a:buChar char="⚬"/>
            </a:pPr>
            <a:r>
              <a:rPr lang="en-US" sz="3268" spc="-225" dirty="0">
                <a:solidFill>
                  <a:srgbClr val="12294E"/>
                </a:solidFill>
                <a:latin typeface="Nunito"/>
              </a:rPr>
              <a:t>Wearable Integration</a:t>
            </a:r>
          </a:p>
          <a:p>
            <a:pPr marL="1411337" lvl="2" indent="-470446">
              <a:lnSpc>
                <a:spcPts val="4575"/>
              </a:lnSpc>
              <a:buFont typeface="Arial"/>
              <a:buChar char="⚬"/>
            </a:pPr>
            <a:r>
              <a:rPr lang="en-US" sz="3268" spc="-225" dirty="0">
                <a:solidFill>
                  <a:srgbClr val="12294E"/>
                </a:solidFill>
                <a:latin typeface="Nunito"/>
              </a:rPr>
              <a:t>Geolocation Tracking</a:t>
            </a:r>
          </a:p>
          <a:p>
            <a:pPr marL="1411337" lvl="2" indent="-470446">
              <a:lnSpc>
                <a:spcPts val="4575"/>
              </a:lnSpc>
              <a:buFont typeface="Arial"/>
              <a:buChar char="⚬"/>
            </a:pPr>
            <a:r>
              <a:rPr lang="en-US" sz="3268" spc="-225" dirty="0">
                <a:solidFill>
                  <a:srgbClr val="12294E"/>
                </a:solidFill>
                <a:latin typeface="Nunito"/>
              </a:rPr>
              <a:t>Pre-Fall Prediction System (Developing a pre-fall prediction system using machine learning based on health data sets and activity patterns to alert users and caregivers before a fall occurs.)</a:t>
            </a:r>
          </a:p>
          <a:p>
            <a:pPr>
              <a:lnSpc>
                <a:spcPts val="4575"/>
              </a:lnSpc>
            </a:pPr>
            <a:endParaRPr lang="en-US" sz="3268" spc="-225" dirty="0">
              <a:solidFill>
                <a:srgbClr val="12294E"/>
              </a:solidFill>
              <a:latin typeface="Nunito"/>
            </a:endParaRPr>
          </a:p>
        </p:txBody>
      </p:sp>
    </p:spTree>
    <p:extLst>
      <p:ext uri="{BB962C8B-B14F-4D97-AF65-F5344CB8AC3E}">
        <p14:creationId xmlns:p14="http://schemas.microsoft.com/office/powerpoint/2010/main" val="3045306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9F1FF"/>
        </a:solidFill>
        <a:effectLst/>
      </p:bgPr>
    </p:bg>
    <p:spTree>
      <p:nvGrpSpPr>
        <p:cNvPr id="1" name=""/>
        <p:cNvGrpSpPr/>
        <p:nvPr/>
      </p:nvGrpSpPr>
      <p:grpSpPr>
        <a:xfrm>
          <a:off x="0" y="0"/>
          <a:ext cx="0" cy="0"/>
          <a:chOff x="0" y="0"/>
          <a:chExt cx="0" cy="0"/>
        </a:xfrm>
      </p:grpSpPr>
      <p:sp>
        <p:nvSpPr>
          <p:cNvPr id="2" name="Freeform 2"/>
          <p:cNvSpPr/>
          <p:nvPr/>
        </p:nvSpPr>
        <p:spPr>
          <a:xfrm>
            <a:off x="-2898296" y="-2409370"/>
            <a:ext cx="7304734" cy="7304734"/>
          </a:xfrm>
          <a:custGeom>
            <a:avLst/>
            <a:gdLst/>
            <a:ahLst/>
            <a:cxnLst/>
            <a:rect l="l" t="t" r="r" b="b"/>
            <a:pathLst>
              <a:path w="7304734" h="7304734">
                <a:moveTo>
                  <a:pt x="0" y="0"/>
                </a:moveTo>
                <a:lnTo>
                  <a:pt x="7304734" y="0"/>
                </a:lnTo>
                <a:lnTo>
                  <a:pt x="7304734" y="7304734"/>
                </a:lnTo>
                <a:lnTo>
                  <a:pt x="0" y="73047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2898296" y="5431671"/>
            <a:ext cx="10060535" cy="10060535"/>
          </a:xfrm>
          <a:custGeom>
            <a:avLst/>
            <a:gdLst/>
            <a:ahLst/>
            <a:cxnLst/>
            <a:rect l="l" t="t" r="r" b="b"/>
            <a:pathLst>
              <a:path w="10060535" h="10060535">
                <a:moveTo>
                  <a:pt x="0" y="0"/>
                </a:moveTo>
                <a:lnTo>
                  <a:pt x="10060535" y="0"/>
                </a:lnTo>
                <a:lnTo>
                  <a:pt x="10060535" y="10060534"/>
                </a:lnTo>
                <a:lnTo>
                  <a:pt x="0" y="1006053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0201032" y="-5030267"/>
            <a:ext cx="10060535" cy="10060535"/>
          </a:xfrm>
          <a:custGeom>
            <a:avLst/>
            <a:gdLst/>
            <a:ahLst/>
            <a:cxnLst/>
            <a:rect l="l" t="t" r="r" b="b"/>
            <a:pathLst>
              <a:path w="10060535" h="10060535">
                <a:moveTo>
                  <a:pt x="0" y="0"/>
                </a:moveTo>
                <a:lnTo>
                  <a:pt x="10060535" y="0"/>
                </a:lnTo>
                <a:lnTo>
                  <a:pt x="10060535" y="10060534"/>
                </a:lnTo>
                <a:lnTo>
                  <a:pt x="0" y="1006053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5" name="Group 5"/>
          <p:cNvGrpSpPr/>
          <p:nvPr/>
        </p:nvGrpSpPr>
        <p:grpSpPr>
          <a:xfrm>
            <a:off x="14655794" y="1028700"/>
            <a:ext cx="2926462" cy="2926462"/>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1C7E4"/>
            </a:solidFill>
          </p:spPr>
        </p:sp>
        <p:sp>
          <p:nvSpPr>
            <p:cNvPr id="7" name="TextBox 7"/>
            <p:cNvSpPr txBox="1"/>
            <p:nvPr/>
          </p:nvSpPr>
          <p:spPr>
            <a:xfrm>
              <a:off x="76200" y="28575"/>
              <a:ext cx="660400" cy="708025"/>
            </a:xfrm>
            <a:prstGeom prst="rect">
              <a:avLst/>
            </a:prstGeom>
          </p:spPr>
          <p:txBody>
            <a:bodyPr lIns="50800" tIns="50800" rIns="50800" bIns="50800" rtlCol="0" anchor="ctr"/>
            <a:lstStyle/>
            <a:p>
              <a:pPr algn="ctr">
                <a:lnSpc>
                  <a:spcPts val="3639"/>
                </a:lnSpc>
              </a:pPr>
              <a:endParaRPr/>
            </a:p>
          </p:txBody>
        </p:sp>
      </p:grpSp>
      <p:sp>
        <p:nvSpPr>
          <p:cNvPr id="8" name="TextBox 8"/>
          <p:cNvSpPr txBox="1"/>
          <p:nvPr/>
        </p:nvSpPr>
        <p:spPr>
          <a:xfrm>
            <a:off x="3008452" y="1368665"/>
            <a:ext cx="4484222" cy="876703"/>
          </a:xfrm>
          <a:prstGeom prst="rect">
            <a:avLst/>
          </a:prstGeom>
        </p:spPr>
        <p:txBody>
          <a:bodyPr lIns="0" tIns="0" rIns="0" bIns="0" rtlCol="0" anchor="t">
            <a:spAutoFit/>
          </a:bodyPr>
          <a:lstStyle/>
          <a:p>
            <a:pPr>
              <a:lnSpc>
                <a:spcPts val="6342"/>
              </a:lnSpc>
            </a:pPr>
            <a:r>
              <a:rPr lang="en-US" sz="7289" spc="-503">
                <a:solidFill>
                  <a:srgbClr val="12294E"/>
                </a:solidFill>
                <a:latin typeface="Nunito Bold"/>
              </a:rPr>
              <a:t>References</a:t>
            </a:r>
          </a:p>
        </p:txBody>
      </p:sp>
      <p:sp>
        <p:nvSpPr>
          <p:cNvPr id="9" name="AutoShape 9"/>
          <p:cNvSpPr/>
          <p:nvPr/>
        </p:nvSpPr>
        <p:spPr>
          <a:xfrm>
            <a:off x="3182776" y="2245367"/>
            <a:ext cx="5328689" cy="0"/>
          </a:xfrm>
          <a:prstGeom prst="line">
            <a:avLst/>
          </a:prstGeom>
          <a:ln w="9525" cap="flat">
            <a:solidFill>
              <a:srgbClr val="12294E"/>
            </a:solidFill>
            <a:prstDash val="solid"/>
            <a:headEnd type="none" w="sm" len="sm"/>
            <a:tailEnd type="none" w="sm" len="sm"/>
          </a:ln>
        </p:spPr>
      </p:sp>
      <p:sp>
        <p:nvSpPr>
          <p:cNvPr id="10" name="AutoShape 10"/>
          <p:cNvSpPr/>
          <p:nvPr/>
        </p:nvSpPr>
        <p:spPr>
          <a:xfrm flipV="1">
            <a:off x="2131972" y="3252881"/>
            <a:ext cx="4763" cy="3891354"/>
          </a:xfrm>
          <a:prstGeom prst="line">
            <a:avLst/>
          </a:prstGeom>
          <a:ln w="9525" cap="flat">
            <a:solidFill>
              <a:srgbClr val="12294E"/>
            </a:solidFill>
            <a:prstDash val="solid"/>
            <a:headEnd type="none" w="sm" len="sm"/>
            <a:tailEnd type="none" w="sm" len="sm"/>
          </a:ln>
        </p:spPr>
      </p:sp>
      <p:sp>
        <p:nvSpPr>
          <p:cNvPr id="11" name="TextBox 11"/>
          <p:cNvSpPr txBox="1"/>
          <p:nvPr/>
        </p:nvSpPr>
        <p:spPr>
          <a:xfrm>
            <a:off x="2137489" y="2828200"/>
            <a:ext cx="13779922" cy="6115235"/>
          </a:xfrm>
          <a:prstGeom prst="rect">
            <a:avLst/>
          </a:prstGeom>
        </p:spPr>
        <p:txBody>
          <a:bodyPr lIns="0" tIns="0" rIns="0" bIns="0" rtlCol="0" anchor="t">
            <a:spAutoFit/>
          </a:bodyPr>
          <a:lstStyle/>
          <a:p>
            <a:pPr marL="621779" lvl="1" indent="-310889">
              <a:lnSpc>
                <a:spcPts val="4031"/>
              </a:lnSpc>
              <a:buFont typeface="Arial"/>
              <a:buChar char="•"/>
            </a:pPr>
            <a:r>
              <a:rPr lang="en-US" sz="2879" spc="-198">
                <a:solidFill>
                  <a:srgbClr val="12294E"/>
                </a:solidFill>
                <a:latin typeface="Nunito"/>
              </a:rPr>
              <a:t> A. Alshammari, A. Alshammari, and M. Alshammari, “Fall Detection System Based on IoT,” in 2019 International Conference on Computer and Information Sciences (ICCIS), Sakaka, Saudi Arabia, 2019, pp. 1-5. [Online]. </a:t>
            </a:r>
          </a:p>
          <a:p>
            <a:pPr marL="621779" lvl="1" indent="-310889">
              <a:lnSpc>
                <a:spcPts val="4031"/>
              </a:lnSpc>
              <a:buFont typeface="Arial"/>
              <a:buChar char="•"/>
            </a:pPr>
            <a:r>
              <a:rPr lang="en-US" sz="2879" spc="-198">
                <a:solidFill>
                  <a:srgbClr val="12294E"/>
                </a:solidFill>
                <a:latin typeface="Nunito"/>
              </a:rPr>
              <a:t> S. Bhattacharya, S. Saha, and S. Chakraborty, “Fall Prediction System Based on IoT,” in 2020 11th International Conference on Computing, Communication and Networking Technologies (ICCCNT), Kharagpur, India, 2020, pp. 1-6. [Online]. </a:t>
            </a:r>
          </a:p>
          <a:p>
            <a:pPr marL="621779" lvl="1" indent="-310889">
              <a:lnSpc>
                <a:spcPts val="4031"/>
              </a:lnSpc>
              <a:buFont typeface="Arial"/>
              <a:buChar char="•"/>
            </a:pPr>
            <a:r>
              <a:rPr lang="en-US" sz="2879" spc="-198">
                <a:solidFill>
                  <a:srgbClr val="12294E"/>
                </a:solidFill>
                <a:latin typeface="Nunito"/>
              </a:rPr>
              <a:t> S. Chen, Y. Chen, and C. Hsu, “Fall Detection System Based on IoT and Deep Learning,” in 2019 IEEE International Conference on Systems, Man and Cybernetics (SMC), Bari, Italy, 2019, pp. 3669-3674. [Online]. </a:t>
            </a:r>
          </a:p>
          <a:p>
            <a:pPr marL="621779" lvl="1" indent="-310889">
              <a:lnSpc>
                <a:spcPts val="4031"/>
              </a:lnSpc>
              <a:buFont typeface="Arial"/>
              <a:buChar char="•"/>
            </a:pPr>
            <a:r>
              <a:rPr lang="en-US" sz="2879" spc="-198">
                <a:solidFill>
                  <a:srgbClr val="12294E"/>
                </a:solidFill>
                <a:latin typeface="Nunito"/>
              </a:rPr>
              <a:t> M. Elgendi, A. M. N. Eskandari, and D. P. Nguyen, “Fall Detection and Prediction System Based on IoT and Deep Learning,” IEEE Access, vol. 8, pp. 110-121, 2020. [Online]. </a:t>
            </a:r>
          </a:p>
          <a:p>
            <a:pPr>
              <a:lnSpc>
                <a:spcPts val="4031"/>
              </a:lnSpc>
              <a:spcBef>
                <a:spcPct val="0"/>
              </a:spcBef>
            </a:pPr>
            <a:endParaRPr lang="en-US" sz="2879" spc="-198">
              <a:solidFill>
                <a:srgbClr val="12294E"/>
              </a:solidFill>
              <a:latin typeface="Nunito"/>
            </a:endParaRPr>
          </a:p>
        </p:txBody>
      </p:sp>
      <p:sp>
        <p:nvSpPr>
          <p:cNvPr id="12" name="Freeform 12"/>
          <p:cNvSpPr/>
          <p:nvPr/>
        </p:nvSpPr>
        <p:spPr>
          <a:xfrm rot="-5400000">
            <a:off x="15575275" y="1038472"/>
            <a:ext cx="2862338" cy="1566480"/>
          </a:xfrm>
          <a:custGeom>
            <a:avLst/>
            <a:gdLst/>
            <a:ahLst/>
            <a:cxnLst/>
            <a:rect l="l" t="t" r="r" b="b"/>
            <a:pathLst>
              <a:path w="2862338" h="1566480">
                <a:moveTo>
                  <a:pt x="0" y="0"/>
                </a:moveTo>
                <a:lnTo>
                  <a:pt x="2862338" y="0"/>
                </a:lnTo>
                <a:lnTo>
                  <a:pt x="2862338" y="1566480"/>
                </a:lnTo>
                <a:lnTo>
                  <a:pt x="0" y="156648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9F1FF"/>
        </a:solidFill>
        <a:effectLst/>
      </p:bgPr>
    </p:bg>
    <p:spTree>
      <p:nvGrpSpPr>
        <p:cNvPr id="1" name=""/>
        <p:cNvGrpSpPr/>
        <p:nvPr/>
      </p:nvGrpSpPr>
      <p:grpSpPr>
        <a:xfrm>
          <a:off x="0" y="0"/>
          <a:ext cx="0" cy="0"/>
          <a:chOff x="0" y="0"/>
          <a:chExt cx="0" cy="0"/>
        </a:xfrm>
      </p:grpSpPr>
      <p:sp>
        <p:nvSpPr>
          <p:cNvPr id="2" name="Freeform 2"/>
          <p:cNvSpPr/>
          <p:nvPr/>
        </p:nvSpPr>
        <p:spPr>
          <a:xfrm>
            <a:off x="-2851271" y="-2982324"/>
            <a:ext cx="7304734" cy="7304734"/>
          </a:xfrm>
          <a:custGeom>
            <a:avLst/>
            <a:gdLst/>
            <a:ahLst/>
            <a:cxnLst/>
            <a:rect l="l" t="t" r="r" b="b"/>
            <a:pathLst>
              <a:path w="7304734" h="7304734">
                <a:moveTo>
                  <a:pt x="0" y="0"/>
                </a:moveTo>
                <a:lnTo>
                  <a:pt x="7304734" y="0"/>
                </a:lnTo>
                <a:lnTo>
                  <a:pt x="7304734" y="7304733"/>
                </a:lnTo>
                <a:lnTo>
                  <a:pt x="0" y="73047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201032" y="-5030267"/>
            <a:ext cx="10060535" cy="10060535"/>
          </a:xfrm>
          <a:custGeom>
            <a:avLst/>
            <a:gdLst/>
            <a:ahLst/>
            <a:cxnLst/>
            <a:rect l="l" t="t" r="r" b="b"/>
            <a:pathLst>
              <a:path w="10060535" h="10060535">
                <a:moveTo>
                  <a:pt x="0" y="0"/>
                </a:moveTo>
                <a:lnTo>
                  <a:pt x="10060535" y="0"/>
                </a:lnTo>
                <a:lnTo>
                  <a:pt x="10060535" y="10060534"/>
                </a:lnTo>
                <a:lnTo>
                  <a:pt x="0" y="1006053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3116736" y="6128709"/>
            <a:ext cx="7304734" cy="7304734"/>
          </a:xfrm>
          <a:custGeom>
            <a:avLst/>
            <a:gdLst/>
            <a:ahLst/>
            <a:cxnLst/>
            <a:rect l="l" t="t" r="r" b="b"/>
            <a:pathLst>
              <a:path w="7304734" h="7304734">
                <a:moveTo>
                  <a:pt x="0" y="0"/>
                </a:moveTo>
                <a:lnTo>
                  <a:pt x="7304734" y="0"/>
                </a:lnTo>
                <a:lnTo>
                  <a:pt x="7304734" y="7304734"/>
                </a:lnTo>
                <a:lnTo>
                  <a:pt x="0" y="73047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4178707" y="3308264"/>
            <a:ext cx="3485157" cy="3485157"/>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1C7E4"/>
            </a:solidFill>
          </p:spPr>
        </p:sp>
        <p:sp>
          <p:nvSpPr>
            <p:cNvPr id="7" name="TextBox 7"/>
            <p:cNvSpPr txBox="1"/>
            <p:nvPr/>
          </p:nvSpPr>
          <p:spPr>
            <a:xfrm>
              <a:off x="76200" y="28575"/>
              <a:ext cx="660400" cy="708025"/>
            </a:xfrm>
            <a:prstGeom prst="rect">
              <a:avLst/>
            </a:prstGeom>
          </p:spPr>
          <p:txBody>
            <a:bodyPr lIns="50800" tIns="50800" rIns="50800" bIns="50800" rtlCol="0" anchor="ctr"/>
            <a:lstStyle/>
            <a:p>
              <a:pPr algn="ctr">
                <a:lnSpc>
                  <a:spcPts val="3639"/>
                </a:lnSpc>
              </a:pPr>
              <a:endParaRPr/>
            </a:p>
          </p:txBody>
        </p:sp>
      </p:grpSp>
      <p:sp>
        <p:nvSpPr>
          <p:cNvPr id="8" name="Freeform 8"/>
          <p:cNvSpPr/>
          <p:nvPr/>
        </p:nvSpPr>
        <p:spPr>
          <a:xfrm>
            <a:off x="-2773078" y="5610361"/>
            <a:ext cx="10060535" cy="10060535"/>
          </a:xfrm>
          <a:custGeom>
            <a:avLst/>
            <a:gdLst/>
            <a:ahLst/>
            <a:cxnLst/>
            <a:rect l="l" t="t" r="r" b="b"/>
            <a:pathLst>
              <a:path w="10060535" h="10060535">
                <a:moveTo>
                  <a:pt x="0" y="0"/>
                </a:moveTo>
                <a:lnTo>
                  <a:pt x="10060535" y="0"/>
                </a:lnTo>
                <a:lnTo>
                  <a:pt x="10060535" y="10060534"/>
                </a:lnTo>
                <a:lnTo>
                  <a:pt x="0" y="1006053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AutoShape 9"/>
          <p:cNvSpPr/>
          <p:nvPr/>
        </p:nvSpPr>
        <p:spPr>
          <a:xfrm>
            <a:off x="5463522" y="6080024"/>
            <a:ext cx="915527" cy="0"/>
          </a:xfrm>
          <a:prstGeom prst="line">
            <a:avLst/>
          </a:prstGeom>
          <a:ln w="180975" cap="rnd">
            <a:solidFill>
              <a:srgbClr val="12294E"/>
            </a:solidFill>
            <a:prstDash val="solid"/>
            <a:headEnd type="none" w="sm" len="sm"/>
            <a:tailEnd type="none" w="sm" len="sm"/>
          </a:ln>
        </p:spPr>
      </p:sp>
      <p:sp>
        <p:nvSpPr>
          <p:cNvPr id="10" name="Freeform 10"/>
          <p:cNvSpPr/>
          <p:nvPr/>
        </p:nvSpPr>
        <p:spPr>
          <a:xfrm>
            <a:off x="12711104" y="2770165"/>
            <a:ext cx="1447072" cy="1447072"/>
          </a:xfrm>
          <a:custGeom>
            <a:avLst/>
            <a:gdLst/>
            <a:ahLst/>
            <a:cxnLst/>
            <a:rect l="l" t="t" r="r" b="b"/>
            <a:pathLst>
              <a:path w="1447072" h="1447072">
                <a:moveTo>
                  <a:pt x="0" y="0"/>
                </a:moveTo>
                <a:lnTo>
                  <a:pt x="1447072" y="0"/>
                </a:lnTo>
                <a:lnTo>
                  <a:pt x="1447072" y="1447071"/>
                </a:lnTo>
                <a:lnTo>
                  <a:pt x="0" y="144707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TextBox 11"/>
          <p:cNvSpPr txBox="1"/>
          <p:nvPr/>
        </p:nvSpPr>
        <p:spPr>
          <a:xfrm>
            <a:off x="5342471" y="4560136"/>
            <a:ext cx="7916671" cy="1324312"/>
          </a:xfrm>
          <a:prstGeom prst="rect">
            <a:avLst/>
          </a:prstGeom>
        </p:spPr>
        <p:txBody>
          <a:bodyPr lIns="0" tIns="0" rIns="0" bIns="0" rtlCol="0" anchor="t">
            <a:spAutoFit/>
          </a:bodyPr>
          <a:lstStyle/>
          <a:p>
            <a:pPr>
              <a:lnSpc>
                <a:spcPts val="9566"/>
              </a:lnSpc>
            </a:pPr>
            <a:r>
              <a:rPr lang="en-US" sz="10995" spc="-758">
                <a:solidFill>
                  <a:srgbClr val="12294E"/>
                </a:solidFill>
                <a:latin typeface="Nunito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9F1FF"/>
        </a:solidFill>
        <a:effectLst/>
      </p:bgPr>
    </p:bg>
    <p:spTree>
      <p:nvGrpSpPr>
        <p:cNvPr id="1" name=""/>
        <p:cNvGrpSpPr/>
        <p:nvPr/>
      </p:nvGrpSpPr>
      <p:grpSpPr>
        <a:xfrm>
          <a:off x="0" y="0"/>
          <a:ext cx="0" cy="0"/>
          <a:chOff x="0" y="0"/>
          <a:chExt cx="0" cy="0"/>
        </a:xfrm>
      </p:grpSpPr>
      <p:sp>
        <p:nvSpPr>
          <p:cNvPr id="2" name="Freeform 2"/>
          <p:cNvSpPr/>
          <p:nvPr/>
        </p:nvSpPr>
        <p:spPr>
          <a:xfrm>
            <a:off x="-2851271" y="-2982324"/>
            <a:ext cx="7304734" cy="7304734"/>
          </a:xfrm>
          <a:custGeom>
            <a:avLst/>
            <a:gdLst/>
            <a:ahLst/>
            <a:cxnLst/>
            <a:rect l="l" t="t" r="r" b="b"/>
            <a:pathLst>
              <a:path w="7304734" h="7304734">
                <a:moveTo>
                  <a:pt x="0" y="0"/>
                </a:moveTo>
                <a:lnTo>
                  <a:pt x="7304734" y="0"/>
                </a:lnTo>
                <a:lnTo>
                  <a:pt x="7304734" y="7304733"/>
                </a:lnTo>
                <a:lnTo>
                  <a:pt x="0" y="73047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201032" y="-5030267"/>
            <a:ext cx="10060535" cy="10060535"/>
          </a:xfrm>
          <a:custGeom>
            <a:avLst/>
            <a:gdLst/>
            <a:ahLst/>
            <a:cxnLst/>
            <a:rect l="l" t="t" r="r" b="b"/>
            <a:pathLst>
              <a:path w="10060535" h="10060535">
                <a:moveTo>
                  <a:pt x="0" y="0"/>
                </a:moveTo>
                <a:lnTo>
                  <a:pt x="10060535" y="0"/>
                </a:lnTo>
                <a:lnTo>
                  <a:pt x="10060535" y="10060534"/>
                </a:lnTo>
                <a:lnTo>
                  <a:pt x="0" y="1006053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3116736" y="6128709"/>
            <a:ext cx="7304734" cy="7304734"/>
          </a:xfrm>
          <a:custGeom>
            <a:avLst/>
            <a:gdLst/>
            <a:ahLst/>
            <a:cxnLst/>
            <a:rect l="l" t="t" r="r" b="b"/>
            <a:pathLst>
              <a:path w="7304734" h="7304734">
                <a:moveTo>
                  <a:pt x="0" y="0"/>
                </a:moveTo>
                <a:lnTo>
                  <a:pt x="7304734" y="0"/>
                </a:lnTo>
                <a:lnTo>
                  <a:pt x="7304734" y="7304734"/>
                </a:lnTo>
                <a:lnTo>
                  <a:pt x="0" y="73047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2773078" y="5610361"/>
            <a:ext cx="10060535" cy="10060535"/>
          </a:xfrm>
          <a:custGeom>
            <a:avLst/>
            <a:gdLst/>
            <a:ahLst/>
            <a:cxnLst/>
            <a:rect l="l" t="t" r="r" b="b"/>
            <a:pathLst>
              <a:path w="10060535" h="10060535">
                <a:moveTo>
                  <a:pt x="0" y="0"/>
                </a:moveTo>
                <a:lnTo>
                  <a:pt x="10060535" y="0"/>
                </a:lnTo>
                <a:lnTo>
                  <a:pt x="10060535" y="10060534"/>
                </a:lnTo>
                <a:lnTo>
                  <a:pt x="0" y="1006053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6" name="Group 6"/>
          <p:cNvGrpSpPr/>
          <p:nvPr/>
        </p:nvGrpSpPr>
        <p:grpSpPr>
          <a:xfrm>
            <a:off x="12304838" y="5143500"/>
            <a:ext cx="2926462" cy="2926462"/>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1C7E4"/>
            </a:solidFill>
          </p:spPr>
        </p:sp>
        <p:sp>
          <p:nvSpPr>
            <p:cNvPr id="8" name="TextBox 8"/>
            <p:cNvSpPr txBox="1"/>
            <p:nvPr/>
          </p:nvSpPr>
          <p:spPr>
            <a:xfrm>
              <a:off x="76200" y="28575"/>
              <a:ext cx="660400" cy="708025"/>
            </a:xfrm>
            <a:prstGeom prst="rect">
              <a:avLst/>
            </a:prstGeom>
          </p:spPr>
          <p:txBody>
            <a:bodyPr lIns="50800" tIns="50800" rIns="50800" bIns="50800" rtlCol="0" anchor="ctr"/>
            <a:lstStyle/>
            <a:p>
              <a:pPr algn="ctr">
                <a:lnSpc>
                  <a:spcPts val="3639"/>
                </a:lnSpc>
              </a:pPr>
              <a:endParaRPr/>
            </a:p>
          </p:txBody>
        </p:sp>
      </p:grpSp>
      <p:grpSp>
        <p:nvGrpSpPr>
          <p:cNvPr id="9" name="Group 9"/>
          <p:cNvGrpSpPr/>
          <p:nvPr/>
        </p:nvGrpSpPr>
        <p:grpSpPr>
          <a:xfrm>
            <a:off x="12608104" y="2760603"/>
            <a:ext cx="5246391" cy="5246370"/>
            <a:chOff x="0" y="0"/>
            <a:chExt cx="6350000" cy="6349975"/>
          </a:xfrm>
        </p:grpSpPr>
        <p:sp>
          <p:nvSpPr>
            <p:cNvPr id="10" name="Freeform 10"/>
            <p:cNvSpPr/>
            <p:nvPr/>
          </p:nvSpPr>
          <p:spPr>
            <a:xfrm>
              <a:off x="0" y="0"/>
              <a:ext cx="6350000" cy="6349975"/>
            </a:xfrm>
            <a:custGeom>
              <a:avLst/>
              <a:gdLst/>
              <a:ahLst/>
              <a:cxnLst/>
              <a:rect l="l" t="t" r="r" b="b"/>
              <a:pathLst>
                <a:path w="6350000" h="6349975">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6"/>
              <a:stretch>
                <a:fillRect l="-31011" r="-18987"/>
              </a:stretch>
            </a:blipFill>
          </p:spPr>
        </p:sp>
      </p:grpSp>
      <p:sp>
        <p:nvSpPr>
          <p:cNvPr id="11" name="TextBox 11"/>
          <p:cNvSpPr txBox="1"/>
          <p:nvPr/>
        </p:nvSpPr>
        <p:spPr>
          <a:xfrm>
            <a:off x="1228689" y="3536814"/>
            <a:ext cx="10771313" cy="4085349"/>
          </a:xfrm>
          <a:prstGeom prst="rect">
            <a:avLst/>
          </a:prstGeom>
        </p:spPr>
        <p:txBody>
          <a:bodyPr lIns="0" tIns="0" rIns="0" bIns="0" rtlCol="0" anchor="t">
            <a:spAutoFit/>
          </a:bodyPr>
          <a:lstStyle/>
          <a:p>
            <a:pPr algn="just">
              <a:lnSpc>
                <a:spcPts val="3998"/>
              </a:lnSpc>
              <a:spcBef>
                <a:spcPct val="0"/>
              </a:spcBef>
            </a:pPr>
            <a:r>
              <a:rPr lang="en-US" sz="2856" spc="-197" dirty="0">
                <a:solidFill>
                  <a:srgbClr val="12294E"/>
                </a:solidFill>
                <a:latin typeface="Nunito"/>
              </a:rPr>
              <a:t>Falls are a major concern for the elderly, especially those living alone. Current solutions like webcam-based monitoring are costly and limited to indoors, while wearable emergency transmitters can restrict movement and cause false alarms. This project proposes an affordable fall detection system using accelerometer and gyroscope sensors for accurate fall detection and timely alerts via SMS to authorities. While effective, it cannot detect falls against walls or from sitting positions, indicating the need for future improvements such as interactive displays for user input.</a:t>
            </a:r>
          </a:p>
        </p:txBody>
      </p:sp>
      <p:sp>
        <p:nvSpPr>
          <p:cNvPr id="12" name="TextBox 12"/>
          <p:cNvSpPr txBox="1"/>
          <p:nvPr/>
        </p:nvSpPr>
        <p:spPr>
          <a:xfrm>
            <a:off x="1105725" y="2270774"/>
            <a:ext cx="6181732" cy="979658"/>
          </a:xfrm>
          <a:prstGeom prst="rect">
            <a:avLst/>
          </a:prstGeom>
        </p:spPr>
        <p:txBody>
          <a:bodyPr lIns="0" tIns="0" rIns="0" bIns="0" rtlCol="0" anchor="t">
            <a:spAutoFit/>
          </a:bodyPr>
          <a:lstStyle/>
          <a:p>
            <a:pPr>
              <a:lnSpc>
                <a:spcPts val="7088"/>
              </a:lnSpc>
            </a:pPr>
            <a:r>
              <a:rPr lang="en-US" sz="8148" u="sng" spc="-562" dirty="0">
                <a:solidFill>
                  <a:srgbClr val="12294E"/>
                </a:solidFill>
                <a:latin typeface="Nunito Bold"/>
              </a:rPr>
              <a:t>Abstract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9F1FF"/>
        </a:solidFill>
        <a:effectLst/>
      </p:bgPr>
    </p:bg>
    <p:spTree>
      <p:nvGrpSpPr>
        <p:cNvPr id="1" name=""/>
        <p:cNvGrpSpPr/>
        <p:nvPr/>
      </p:nvGrpSpPr>
      <p:grpSpPr>
        <a:xfrm>
          <a:off x="0" y="0"/>
          <a:ext cx="0" cy="0"/>
          <a:chOff x="0" y="0"/>
          <a:chExt cx="0" cy="0"/>
        </a:xfrm>
      </p:grpSpPr>
      <p:sp>
        <p:nvSpPr>
          <p:cNvPr id="2" name="Freeform 2"/>
          <p:cNvSpPr/>
          <p:nvPr/>
        </p:nvSpPr>
        <p:spPr>
          <a:xfrm>
            <a:off x="-2851271" y="-2982324"/>
            <a:ext cx="7304734" cy="7304734"/>
          </a:xfrm>
          <a:custGeom>
            <a:avLst/>
            <a:gdLst/>
            <a:ahLst/>
            <a:cxnLst/>
            <a:rect l="l" t="t" r="r" b="b"/>
            <a:pathLst>
              <a:path w="7304734" h="7304734">
                <a:moveTo>
                  <a:pt x="0" y="0"/>
                </a:moveTo>
                <a:lnTo>
                  <a:pt x="7304734" y="0"/>
                </a:lnTo>
                <a:lnTo>
                  <a:pt x="7304734" y="7304733"/>
                </a:lnTo>
                <a:lnTo>
                  <a:pt x="0" y="73047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201032" y="-5030267"/>
            <a:ext cx="10060535" cy="10060535"/>
          </a:xfrm>
          <a:custGeom>
            <a:avLst/>
            <a:gdLst/>
            <a:ahLst/>
            <a:cxnLst/>
            <a:rect l="l" t="t" r="r" b="b"/>
            <a:pathLst>
              <a:path w="10060535" h="10060535">
                <a:moveTo>
                  <a:pt x="0" y="0"/>
                </a:moveTo>
                <a:lnTo>
                  <a:pt x="10060535" y="0"/>
                </a:lnTo>
                <a:lnTo>
                  <a:pt x="10060535" y="10060534"/>
                </a:lnTo>
                <a:lnTo>
                  <a:pt x="0" y="1006053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3116736" y="6128709"/>
            <a:ext cx="7304734" cy="7304734"/>
          </a:xfrm>
          <a:custGeom>
            <a:avLst/>
            <a:gdLst/>
            <a:ahLst/>
            <a:cxnLst/>
            <a:rect l="l" t="t" r="r" b="b"/>
            <a:pathLst>
              <a:path w="7304734" h="7304734">
                <a:moveTo>
                  <a:pt x="0" y="0"/>
                </a:moveTo>
                <a:lnTo>
                  <a:pt x="7304734" y="0"/>
                </a:lnTo>
                <a:lnTo>
                  <a:pt x="7304734" y="7304734"/>
                </a:lnTo>
                <a:lnTo>
                  <a:pt x="0" y="73047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2773078" y="5610361"/>
            <a:ext cx="10060535" cy="10060535"/>
          </a:xfrm>
          <a:custGeom>
            <a:avLst/>
            <a:gdLst/>
            <a:ahLst/>
            <a:cxnLst/>
            <a:rect l="l" t="t" r="r" b="b"/>
            <a:pathLst>
              <a:path w="10060535" h="10060535">
                <a:moveTo>
                  <a:pt x="0" y="0"/>
                </a:moveTo>
                <a:lnTo>
                  <a:pt x="10060535" y="0"/>
                </a:lnTo>
                <a:lnTo>
                  <a:pt x="10060535" y="10060534"/>
                </a:lnTo>
                <a:lnTo>
                  <a:pt x="0" y="1006053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801096" y="1023415"/>
            <a:ext cx="7824528" cy="804047"/>
          </a:xfrm>
          <a:prstGeom prst="rect">
            <a:avLst/>
          </a:prstGeom>
        </p:spPr>
        <p:txBody>
          <a:bodyPr lIns="0" tIns="0" rIns="0" bIns="0" rtlCol="0" anchor="t">
            <a:spAutoFit/>
          </a:bodyPr>
          <a:lstStyle/>
          <a:p>
            <a:pPr>
              <a:lnSpc>
                <a:spcPts val="5816"/>
              </a:lnSpc>
            </a:pPr>
            <a:r>
              <a:rPr lang="en-US" sz="6685" u="sng" spc="-461" dirty="0">
                <a:solidFill>
                  <a:srgbClr val="12294E"/>
                </a:solidFill>
                <a:latin typeface="Nunito Bold"/>
              </a:rPr>
              <a:t>Introduction</a:t>
            </a:r>
          </a:p>
        </p:txBody>
      </p:sp>
      <p:sp>
        <p:nvSpPr>
          <p:cNvPr id="7" name="TextBox 7"/>
          <p:cNvSpPr txBox="1"/>
          <p:nvPr/>
        </p:nvSpPr>
        <p:spPr>
          <a:xfrm>
            <a:off x="2036143" y="2243071"/>
            <a:ext cx="13653443" cy="6889515"/>
          </a:xfrm>
          <a:prstGeom prst="rect">
            <a:avLst/>
          </a:prstGeom>
        </p:spPr>
        <p:txBody>
          <a:bodyPr lIns="0" tIns="0" rIns="0" bIns="0" rtlCol="0" anchor="t">
            <a:spAutoFit/>
          </a:bodyPr>
          <a:lstStyle/>
          <a:p>
            <a:pPr algn="just">
              <a:lnSpc>
                <a:spcPts val="4894"/>
              </a:lnSpc>
              <a:spcBef>
                <a:spcPct val="0"/>
              </a:spcBef>
            </a:pPr>
            <a:r>
              <a:rPr lang="en-US" sz="3495" spc="-241" dirty="0">
                <a:solidFill>
                  <a:srgbClr val="12294E"/>
                </a:solidFill>
                <a:latin typeface="Nunito"/>
              </a:rPr>
              <a:t>	As the global population ages, innovative solutions are needed to ensure elderly safety and well-being. Falls, a leading cause of injury among seniors, often result in hospitalizations and reduced quality of life. Traditional fall detection methods, like wearable devices or ambient sensors, have limitations in accuracy and user acceptance. This project introduces a state-of-the-art Fall Detection System for comprehensive monitoring and rapid response. Utilizing the </a:t>
            </a:r>
            <a:r>
              <a:rPr lang="en-US" sz="3495" spc="-241" dirty="0" err="1">
                <a:solidFill>
                  <a:srgbClr val="12294E"/>
                </a:solidFill>
                <a:latin typeface="Nunito"/>
              </a:rPr>
              <a:t>NodeMCU</a:t>
            </a:r>
            <a:r>
              <a:rPr lang="en-US" sz="3495" spc="-241" dirty="0">
                <a:solidFill>
                  <a:srgbClr val="12294E"/>
                </a:solidFill>
                <a:latin typeface="Nunito"/>
              </a:rPr>
              <a:t> ESP8266 microcontroller with built-in Wi-Fi and the MPU6050 sensor, which combines a 3-axis accelerometer and gyroscope, the system accurately detects real-time movement changes. Advanced algorithms analyze the sensor data to differentiate between normal activities and potential falls, reducing false alarms and ensuring timely detection of emergencies.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bg>
      <p:bgPr>
        <a:solidFill>
          <a:srgbClr val="E9F1FF"/>
        </a:solidFill>
        <a:effectLst/>
      </p:bgPr>
    </p:bg>
    <p:spTree>
      <p:nvGrpSpPr>
        <p:cNvPr id="1" name=""/>
        <p:cNvGrpSpPr/>
        <p:nvPr/>
      </p:nvGrpSpPr>
      <p:grpSpPr>
        <a:xfrm>
          <a:off x="0" y="0"/>
          <a:ext cx="0" cy="0"/>
          <a:chOff x="0" y="0"/>
          <a:chExt cx="0" cy="0"/>
        </a:xfrm>
      </p:grpSpPr>
      <p:sp>
        <p:nvSpPr>
          <p:cNvPr id="2" name="Freeform 2"/>
          <p:cNvSpPr/>
          <p:nvPr/>
        </p:nvSpPr>
        <p:spPr>
          <a:xfrm>
            <a:off x="-2851271" y="-2982324"/>
            <a:ext cx="7304734" cy="7304734"/>
          </a:xfrm>
          <a:custGeom>
            <a:avLst/>
            <a:gdLst/>
            <a:ahLst/>
            <a:cxnLst/>
            <a:rect l="l" t="t" r="r" b="b"/>
            <a:pathLst>
              <a:path w="7304734" h="7304734">
                <a:moveTo>
                  <a:pt x="0" y="0"/>
                </a:moveTo>
                <a:lnTo>
                  <a:pt x="7304734" y="0"/>
                </a:lnTo>
                <a:lnTo>
                  <a:pt x="7304734" y="7304733"/>
                </a:lnTo>
                <a:lnTo>
                  <a:pt x="0" y="73047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201032" y="-5030267"/>
            <a:ext cx="10060535" cy="10060535"/>
          </a:xfrm>
          <a:custGeom>
            <a:avLst/>
            <a:gdLst/>
            <a:ahLst/>
            <a:cxnLst/>
            <a:rect l="l" t="t" r="r" b="b"/>
            <a:pathLst>
              <a:path w="10060535" h="10060535">
                <a:moveTo>
                  <a:pt x="0" y="0"/>
                </a:moveTo>
                <a:lnTo>
                  <a:pt x="10060535" y="0"/>
                </a:lnTo>
                <a:lnTo>
                  <a:pt x="10060535" y="10060534"/>
                </a:lnTo>
                <a:lnTo>
                  <a:pt x="0" y="1006053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3116736" y="6128709"/>
            <a:ext cx="7304734" cy="7304734"/>
          </a:xfrm>
          <a:custGeom>
            <a:avLst/>
            <a:gdLst/>
            <a:ahLst/>
            <a:cxnLst/>
            <a:rect l="l" t="t" r="r" b="b"/>
            <a:pathLst>
              <a:path w="7304734" h="7304734">
                <a:moveTo>
                  <a:pt x="0" y="0"/>
                </a:moveTo>
                <a:lnTo>
                  <a:pt x="7304734" y="0"/>
                </a:lnTo>
                <a:lnTo>
                  <a:pt x="7304734" y="7304734"/>
                </a:lnTo>
                <a:lnTo>
                  <a:pt x="0" y="73047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2773078" y="5610361"/>
            <a:ext cx="10060535" cy="10060535"/>
          </a:xfrm>
          <a:custGeom>
            <a:avLst/>
            <a:gdLst/>
            <a:ahLst/>
            <a:cxnLst/>
            <a:rect l="l" t="t" r="r" b="b"/>
            <a:pathLst>
              <a:path w="10060535" h="10060535">
                <a:moveTo>
                  <a:pt x="0" y="0"/>
                </a:moveTo>
                <a:lnTo>
                  <a:pt x="10060535" y="0"/>
                </a:lnTo>
                <a:lnTo>
                  <a:pt x="10060535" y="10060534"/>
                </a:lnTo>
                <a:lnTo>
                  <a:pt x="0" y="1006053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1844738" y="2491642"/>
            <a:ext cx="13978775" cy="6180288"/>
          </a:xfrm>
          <a:prstGeom prst="rect">
            <a:avLst/>
          </a:prstGeom>
        </p:spPr>
        <p:txBody>
          <a:bodyPr lIns="0" tIns="0" rIns="0" bIns="0" rtlCol="0" anchor="t">
            <a:spAutoFit/>
          </a:bodyPr>
          <a:lstStyle/>
          <a:p>
            <a:pPr>
              <a:lnSpc>
                <a:spcPts val="4894"/>
              </a:lnSpc>
              <a:spcBef>
                <a:spcPct val="0"/>
              </a:spcBef>
            </a:pPr>
            <a:r>
              <a:rPr lang="en-US" sz="3495" spc="-241" dirty="0">
                <a:solidFill>
                  <a:srgbClr val="12294E"/>
                </a:solidFill>
                <a:latin typeface="Nunito"/>
              </a:rPr>
              <a:t>                  However, developing such systems presents challenges, including the need for accurate methods to differentiate falls from normal activities, user-friendly devices, and privacy considerations. Our project aims to address these challenges by designing a smart fall detection and prediction system using IoT and AI techniques. Our research question focuses on designing and implementing this system, hypothesizing that it can achieve high accuracy and provide remote monitoring and assistance to elderly individuals. The project's scope involves developing and evaluating the system using simulated and real-world data, with limitations including data availability, device performance, and network security concerns.</a:t>
            </a:r>
          </a:p>
        </p:txBody>
      </p:sp>
      <p:sp>
        <p:nvSpPr>
          <p:cNvPr id="7" name="TextBox 7"/>
          <p:cNvSpPr txBox="1"/>
          <p:nvPr/>
        </p:nvSpPr>
        <p:spPr>
          <a:xfrm>
            <a:off x="1028700" y="1209675"/>
            <a:ext cx="4303183" cy="675860"/>
          </a:xfrm>
          <a:prstGeom prst="rect">
            <a:avLst/>
          </a:prstGeom>
        </p:spPr>
        <p:txBody>
          <a:bodyPr lIns="0" tIns="0" rIns="0" bIns="0" rtlCol="0" anchor="t">
            <a:spAutoFit/>
          </a:bodyPr>
          <a:lstStyle/>
          <a:p>
            <a:pPr algn="ctr">
              <a:lnSpc>
                <a:spcPts val="4934"/>
              </a:lnSpc>
            </a:pPr>
            <a:r>
              <a:rPr lang="en-US" sz="5671" spc="-391">
                <a:solidFill>
                  <a:srgbClr val="12294E"/>
                </a:solidFill>
                <a:latin typeface="Nunito Light"/>
              </a:rPr>
              <a:t>Intro (contd.)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9F1FF"/>
        </a:solidFill>
        <a:effectLst/>
      </p:bgPr>
    </p:bg>
    <p:spTree>
      <p:nvGrpSpPr>
        <p:cNvPr id="1" name=""/>
        <p:cNvGrpSpPr/>
        <p:nvPr/>
      </p:nvGrpSpPr>
      <p:grpSpPr>
        <a:xfrm>
          <a:off x="0" y="0"/>
          <a:ext cx="0" cy="0"/>
          <a:chOff x="0" y="0"/>
          <a:chExt cx="0" cy="0"/>
        </a:xfrm>
      </p:grpSpPr>
      <p:sp>
        <p:nvSpPr>
          <p:cNvPr id="2" name="Freeform 2"/>
          <p:cNvSpPr/>
          <p:nvPr/>
        </p:nvSpPr>
        <p:spPr>
          <a:xfrm>
            <a:off x="-2898296" y="-2409370"/>
            <a:ext cx="7304734" cy="7304734"/>
          </a:xfrm>
          <a:custGeom>
            <a:avLst/>
            <a:gdLst/>
            <a:ahLst/>
            <a:cxnLst/>
            <a:rect l="l" t="t" r="r" b="b"/>
            <a:pathLst>
              <a:path w="7304734" h="7304734">
                <a:moveTo>
                  <a:pt x="0" y="0"/>
                </a:moveTo>
                <a:lnTo>
                  <a:pt x="7304734" y="0"/>
                </a:lnTo>
                <a:lnTo>
                  <a:pt x="7304734" y="7304734"/>
                </a:lnTo>
                <a:lnTo>
                  <a:pt x="0" y="73047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3339955" y="6303446"/>
            <a:ext cx="7304734" cy="7304734"/>
          </a:xfrm>
          <a:custGeom>
            <a:avLst/>
            <a:gdLst/>
            <a:ahLst/>
            <a:cxnLst/>
            <a:rect l="l" t="t" r="r" b="b"/>
            <a:pathLst>
              <a:path w="7304734" h="7304734">
                <a:moveTo>
                  <a:pt x="0" y="0"/>
                </a:moveTo>
                <a:lnTo>
                  <a:pt x="7304734" y="0"/>
                </a:lnTo>
                <a:lnTo>
                  <a:pt x="7304734" y="7304734"/>
                </a:lnTo>
                <a:lnTo>
                  <a:pt x="0" y="73047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14881820" y="2103084"/>
            <a:ext cx="2862338" cy="1566480"/>
          </a:xfrm>
          <a:custGeom>
            <a:avLst/>
            <a:gdLst/>
            <a:ahLst/>
            <a:cxnLst/>
            <a:rect l="l" t="t" r="r" b="b"/>
            <a:pathLst>
              <a:path w="2862338" h="1566480">
                <a:moveTo>
                  <a:pt x="0" y="0"/>
                </a:moveTo>
                <a:lnTo>
                  <a:pt x="2862338" y="0"/>
                </a:lnTo>
                <a:lnTo>
                  <a:pt x="2862338" y="1566480"/>
                </a:lnTo>
                <a:lnTo>
                  <a:pt x="0" y="156648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0584154" y="-5165171"/>
            <a:ext cx="10060535" cy="10060535"/>
          </a:xfrm>
          <a:custGeom>
            <a:avLst/>
            <a:gdLst/>
            <a:ahLst/>
            <a:cxnLst/>
            <a:rect l="l" t="t" r="r" b="b"/>
            <a:pathLst>
              <a:path w="10060535" h="10060535">
                <a:moveTo>
                  <a:pt x="0" y="0"/>
                </a:moveTo>
                <a:lnTo>
                  <a:pt x="10060535" y="0"/>
                </a:lnTo>
                <a:lnTo>
                  <a:pt x="10060535" y="10060535"/>
                </a:lnTo>
                <a:lnTo>
                  <a:pt x="0" y="1006053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6" name="Group 6"/>
          <p:cNvGrpSpPr/>
          <p:nvPr/>
        </p:nvGrpSpPr>
        <p:grpSpPr>
          <a:xfrm>
            <a:off x="1359423" y="2211694"/>
            <a:ext cx="18107708" cy="8607456"/>
            <a:chOff x="0" y="0"/>
            <a:chExt cx="2712487" cy="1289374"/>
          </a:xfrm>
        </p:grpSpPr>
        <p:sp>
          <p:nvSpPr>
            <p:cNvPr id="7" name="Freeform 7"/>
            <p:cNvSpPr/>
            <p:nvPr/>
          </p:nvSpPr>
          <p:spPr>
            <a:xfrm>
              <a:off x="0" y="0"/>
              <a:ext cx="2712488" cy="1289375"/>
            </a:xfrm>
            <a:custGeom>
              <a:avLst/>
              <a:gdLst/>
              <a:ahLst/>
              <a:cxnLst/>
              <a:rect l="l" t="t" r="r" b="b"/>
              <a:pathLst>
                <a:path w="2712488" h="1289375">
                  <a:moveTo>
                    <a:pt x="2588027" y="1289374"/>
                  </a:moveTo>
                  <a:lnTo>
                    <a:pt x="124460" y="1289374"/>
                  </a:lnTo>
                  <a:cubicBezTo>
                    <a:pt x="55880" y="1289374"/>
                    <a:pt x="0" y="1233494"/>
                    <a:pt x="0" y="1164914"/>
                  </a:cubicBezTo>
                  <a:lnTo>
                    <a:pt x="0" y="124460"/>
                  </a:lnTo>
                  <a:cubicBezTo>
                    <a:pt x="0" y="55880"/>
                    <a:pt x="55880" y="0"/>
                    <a:pt x="124460" y="0"/>
                  </a:cubicBezTo>
                  <a:lnTo>
                    <a:pt x="2588027" y="0"/>
                  </a:lnTo>
                  <a:cubicBezTo>
                    <a:pt x="2656607" y="0"/>
                    <a:pt x="2712488" y="55880"/>
                    <a:pt x="2712488" y="124460"/>
                  </a:cubicBezTo>
                  <a:lnTo>
                    <a:pt x="2712488" y="1164915"/>
                  </a:lnTo>
                  <a:cubicBezTo>
                    <a:pt x="2712488" y="1233494"/>
                    <a:pt x="2656607" y="1289375"/>
                    <a:pt x="2588027" y="1289375"/>
                  </a:cubicBezTo>
                  <a:close/>
                </a:path>
              </a:pathLst>
            </a:custGeom>
            <a:solidFill>
              <a:srgbClr val="496B94">
                <a:alpha val="84706"/>
              </a:srgbClr>
            </a:solidFill>
          </p:spPr>
        </p:sp>
      </p:grpSp>
      <p:sp>
        <p:nvSpPr>
          <p:cNvPr id="8" name="TextBox 8"/>
          <p:cNvSpPr txBox="1"/>
          <p:nvPr/>
        </p:nvSpPr>
        <p:spPr>
          <a:xfrm>
            <a:off x="1359423" y="1101362"/>
            <a:ext cx="7348642" cy="964761"/>
          </a:xfrm>
          <a:prstGeom prst="rect">
            <a:avLst/>
          </a:prstGeom>
        </p:spPr>
        <p:txBody>
          <a:bodyPr lIns="0" tIns="0" rIns="0" bIns="0" rtlCol="0" anchor="t">
            <a:spAutoFit/>
          </a:bodyPr>
          <a:lstStyle/>
          <a:p>
            <a:pPr>
              <a:lnSpc>
                <a:spcPts val="6977"/>
              </a:lnSpc>
            </a:pPr>
            <a:r>
              <a:rPr lang="en-US" sz="8019" u="sng" spc="-553">
                <a:solidFill>
                  <a:srgbClr val="12294E"/>
                </a:solidFill>
                <a:latin typeface="Nunito Bold"/>
              </a:rPr>
              <a:t>Existing System</a:t>
            </a:r>
          </a:p>
        </p:txBody>
      </p:sp>
      <p:sp>
        <p:nvSpPr>
          <p:cNvPr id="9" name="TextBox 9"/>
          <p:cNvSpPr txBox="1"/>
          <p:nvPr/>
        </p:nvSpPr>
        <p:spPr>
          <a:xfrm>
            <a:off x="2288235" y="3038690"/>
            <a:ext cx="14807994" cy="6598025"/>
          </a:xfrm>
          <a:prstGeom prst="rect">
            <a:avLst/>
          </a:prstGeom>
        </p:spPr>
        <p:txBody>
          <a:bodyPr lIns="0" tIns="0" rIns="0" bIns="0" rtlCol="0" anchor="t">
            <a:spAutoFit/>
          </a:bodyPr>
          <a:lstStyle/>
          <a:p>
            <a:pPr marL="666183" lvl="1" indent="-333092">
              <a:lnSpc>
                <a:spcPts val="4319"/>
              </a:lnSpc>
              <a:buFont typeface="Arial"/>
              <a:buChar char="•"/>
            </a:pPr>
            <a:r>
              <a:rPr lang="en-US" sz="3085" spc="-212" dirty="0">
                <a:solidFill>
                  <a:srgbClr val="FFFFFF"/>
                </a:solidFill>
                <a:latin typeface="Nunito"/>
              </a:rPr>
              <a:t>Existing fall detection systems, such as wearable devices (e.g., smartwatches, emergency pendants), webcam-based monitoring systems, ambient sensors (e.g., floor vibration detectors), and smart home systems (e.g., Google Nest, Amazon Echo), face several limitations. These include issues with accuracy, reliability, user acceptance, and cost. Wearable devices often trigger false alarms and require consistent use, webcam-based systems are costly and limited to indoor use, ambient sensors are fixed to specific locations and can be triggered by pets, and smart home systems rely on stable internet and power supply and can be complex to setup.</a:t>
            </a:r>
          </a:p>
          <a:p>
            <a:pPr marL="666183" lvl="1" indent="-333092">
              <a:lnSpc>
                <a:spcPts val="4319"/>
              </a:lnSpc>
              <a:buFont typeface="Arial"/>
              <a:buChar char="•"/>
            </a:pPr>
            <a:r>
              <a:rPr lang="en-US" sz="3085" spc="-212" dirty="0">
                <a:solidFill>
                  <a:srgbClr val="FFFFFF"/>
                </a:solidFill>
                <a:latin typeface="Nunito"/>
              </a:rPr>
              <a:t>The proposed fall detection system aims to address these limitations by offering a cost-effective, accurate, and user-friendly solution. It leverages accelerometer and gyroscope sensors for real-time monitoring and alerts, ensuring comprehensive and reliable fall detection for the elderly.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9F1FF"/>
        </a:solidFill>
        <a:effectLst/>
      </p:bgPr>
    </p:bg>
    <p:spTree>
      <p:nvGrpSpPr>
        <p:cNvPr id="1" name=""/>
        <p:cNvGrpSpPr/>
        <p:nvPr/>
      </p:nvGrpSpPr>
      <p:grpSpPr>
        <a:xfrm>
          <a:off x="0" y="0"/>
          <a:ext cx="0" cy="0"/>
          <a:chOff x="0" y="0"/>
          <a:chExt cx="0" cy="0"/>
        </a:xfrm>
      </p:grpSpPr>
      <p:sp>
        <p:nvSpPr>
          <p:cNvPr id="2" name="Freeform 2"/>
          <p:cNvSpPr/>
          <p:nvPr/>
        </p:nvSpPr>
        <p:spPr>
          <a:xfrm>
            <a:off x="-2898296" y="-2409370"/>
            <a:ext cx="7304734" cy="7304734"/>
          </a:xfrm>
          <a:custGeom>
            <a:avLst/>
            <a:gdLst/>
            <a:ahLst/>
            <a:cxnLst/>
            <a:rect l="l" t="t" r="r" b="b"/>
            <a:pathLst>
              <a:path w="7304734" h="7304734">
                <a:moveTo>
                  <a:pt x="0" y="0"/>
                </a:moveTo>
                <a:lnTo>
                  <a:pt x="7304734" y="0"/>
                </a:lnTo>
                <a:lnTo>
                  <a:pt x="7304734" y="7304734"/>
                </a:lnTo>
                <a:lnTo>
                  <a:pt x="0" y="730473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a:off x="13339955" y="6303446"/>
            <a:ext cx="7304734" cy="7304734"/>
          </a:xfrm>
          <a:custGeom>
            <a:avLst/>
            <a:gdLst/>
            <a:ahLst/>
            <a:cxnLst/>
            <a:rect l="l" t="t" r="r" b="b"/>
            <a:pathLst>
              <a:path w="7304734" h="7304734">
                <a:moveTo>
                  <a:pt x="0" y="0"/>
                </a:moveTo>
                <a:lnTo>
                  <a:pt x="7304734" y="0"/>
                </a:lnTo>
                <a:lnTo>
                  <a:pt x="7304734" y="7304734"/>
                </a:lnTo>
                <a:lnTo>
                  <a:pt x="0" y="730473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0201032" y="-5030267"/>
            <a:ext cx="10060535" cy="10060535"/>
          </a:xfrm>
          <a:custGeom>
            <a:avLst/>
            <a:gdLst/>
            <a:ahLst/>
            <a:cxnLst/>
            <a:rect l="l" t="t" r="r" b="b"/>
            <a:pathLst>
              <a:path w="10060535" h="10060535">
                <a:moveTo>
                  <a:pt x="0" y="0"/>
                </a:moveTo>
                <a:lnTo>
                  <a:pt x="10060535" y="0"/>
                </a:lnTo>
                <a:lnTo>
                  <a:pt x="10060535" y="10060534"/>
                </a:lnTo>
                <a:lnTo>
                  <a:pt x="0" y="1006053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2898296" y="5431671"/>
            <a:ext cx="10060535" cy="10060535"/>
          </a:xfrm>
          <a:custGeom>
            <a:avLst/>
            <a:gdLst/>
            <a:ahLst/>
            <a:cxnLst/>
            <a:rect l="l" t="t" r="r" b="b"/>
            <a:pathLst>
              <a:path w="10060535" h="10060535">
                <a:moveTo>
                  <a:pt x="0" y="0"/>
                </a:moveTo>
                <a:lnTo>
                  <a:pt x="10060535" y="0"/>
                </a:lnTo>
                <a:lnTo>
                  <a:pt x="10060535" y="10060534"/>
                </a:lnTo>
                <a:lnTo>
                  <a:pt x="0" y="1006053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TextBox 6"/>
          <p:cNvSpPr txBox="1"/>
          <p:nvPr/>
        </p:nvSpPr>
        <p:spPr>
          <a:xfrm>
            <a:off x="1451583" y="1285875"/>
            <a:ext cx="8880342" cy="964761"/>
          </a:xfrm>
          <a:prstGeom prst="rect">
            <a:avLst/>
          </a:prstGeom>
        </p:spPr>
        <p:txBody>
          <a:bodyPr lIns="0" tIns="0" rIns="0" bIns="0" rtlCol="0" anchor="t">
            <a:spAutoFit/>
          </a:bodyPr>
          <a:lstStyle/>
          <a:p>
            <a:pPr>
              <a:lnSpc>
                <a:spcPts val="6977"/>
              </a:lnSpc>
            </a:pPr>
            <a:r>
              <a:rPr lang="en-US" sz="8019" u="sng" spc="-553">
                <a:solidFill>
                  <a:srgbClr val="12294E"/>
                </a:solidFill>
                <a:latin typeface="Nunito Bold"/>
              </a:rPr>
              <a:t>Problem Statement</a:t>
            </a:r>
          </a:p>
        </p:txBody>
      </p:sp>
      <p:sp>
        <p:nvSpPr>
          <p:cNvPr id="7" name="TextBox 7"/>
          <p:cNvSpPr txBox="1"/>
          <p:nvPr/>
        </p:nvSpPr>
        <p:spPr>
          <a:xfrm>
            <a:off x="2367110" y="3457704"/>
            <a:ext cx="13789879" cy="4471772"/>
          </a:xfrm>
          <a:prstGeom prst="rect">
            <a:avLst/>
          </a:prstGeom>
        </p:spPr>
        <p:txBody>
          <a:bodyPr lIns="0" tIns="0" rIns="0" bIns="0" rtlCol="0" anchor="t">
            <a:spAutoFit/>
          </a:bodyPr>
          <a:lstStyle/>
          <a:p>
            <a:pPr>
              <a:lnSpc>
                <a:spcPts val="4474"/>
              </a:lnSpc>
            </a:pPr>
            <a:r>
              <a:rPr lang="en-US" sz="3195" spc="-220" dirty="0">
                <a:solidFill>
                  <a:srgbClr val="12294E"/>
                </a:solidFill>
                <a:latin typeface="Nunito"/>
              </a:rPr>
              <a:t>                Our project aims to address the lack of a smart and reliable fall detection and prediction system for elderly care. Existing systems face challenges such as low accuracy, high latency, and privacy concerns, leading to delayed care and increased risk of falls among the elderly. The significance of this problem lies in the severe health risks falls pose to elderly individuals and the importance of timely care and support. Our solution aims to achieve high accuracy and low latency in fall detection, alert caregivers promptly, provide remote monitoring and assistance, and ultimately improve the health and quality of life for both elderly individuals and their caregivers.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9F1FF"/>
        </a:solidFill>
        <a:effectLst/>
      </p:bgPr>
    </p:bg>
    <p:spTree>
      <p:nvGrpSpPr>
        <p:cNvPr id="1" name=""/>
        <p:cNvGrpSpPr/>
        <p:nvPr/>
      </p:nvGrpSpPr>
      <p:grpSpPr>
        <a:xfrm>
          <a:off x="0" y="0"/>
          <a:ext cx="0" cy="0"/>
          <a:chOff x="0" y="0"/>
          <a:chExt cx="0" cy="0"/>
        </a:xfrm>
      </p:grpSpPr>
      <p:sp>
        <p:nvSpPr>
          <p:cNvPr id="2" name="Freeform 2"/>
          <p:cNvSpPr/>
          <p:nvPr/>
        </p:nvSpPr>
        <p:spPr>
          <a:xfrm rot="-5400000">
            <a:off x="-305067" y="7043891"/>
            <a:ext cx="2862338" cy="1566480"/>
          </a:xfrm>
          <a:custGeom>
            <a:avLst/>
            <a:gdLst/>
            <a:ahLst/>
            <a:cxnLst/>
            <a:rect l="l" t="t" r="r" b="b"/>
            <a:pathLst>
              <a:path w="2862338" h="1566480">
                <a:moveTo>
                  <a:pt x="0" y="0"/>
                </a:moveTo>
                <a:lnTo>
                  <a:pt x="2862338" y="0"/>
                </a:lnTo>
                <a:lnTo>
                  <a:pt x="2862338" y="1566480"/>
                </a:lnTo>
                <a:lnTo>
                  <a:pt x="0" y="15664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16073591" y="2108001"/>
            <a:ext cx="2862338" cy="1566480"/>
          </a:xfrm>
          <a:custGeom>
            <a:avLst/>
            <a:gdLst/>
            <a:ahLst/>
            <a:cxnLst/>
            <a:rect l="l" t="t" r="r" b="b"/>
            <a:pathLst>
              <a:path w="2862338" h="1566480">
                <a:moveTo>
                  <a:pt x="0" y="0"/>
                </a:moveTo>
                <a:lnTo>
                  <a:pt x="2862338" y="0"/>
                </a:lnTo>
                <a:lnTo>
                  <a:pt x="2862338" y="1566479"/>
                </a:lnTo>
                <a:lnTo>
                  <a:pt x="0" y="156647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2851271" y="-2982324"/>
            <a:ext cx="7304734" cy="7304734"/>
          </a:xfrm>
          <a:custGeom>
            <a:avLst/>
            <a:gdLst/>
            <a:ahLst/>
            <a:cxnLst/>
            <a:rect l="l" t="t" r="r" b="b"/>
            <a:pathLst>
              <a:path w="7304734" h="7304734">
                <a:moveTo>
                  <a:pt x="0" y="0"/>
                </a:moveTo>
                <a:lnTo>
                  <a:pt x="7304734" y="0"/>
                </a:lnTo>
                <a:lnTo>
                  <a:pt x="7304734" y="7304733"/>
                </a:lnTo>
                <a:lnTo>
                  <a:pt x="0" y="730473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0201032" y="-5030267"/>
            <a:ext cx="10060535" cy="10060535"/>
          </a:xfrm>
          <a:custGeom>
            <a:avLst/>
            <a:gdLst/>
            <a:ahLst/>
            <a:cxnLst/>
            <a:rect l="l" t="t" r="r" b="b"/>
            <a:pathLst>
              <a:path w="10060535" h="10060535">
                <a:moveTo>
                  <a:pt x="0" y="0"/>
                </a:moveTo>
                <a:lnTo>
                  <a:pt x="10060535" y="0"/>
                </a:lnTo>
                <a:lnTo>
                  <a:pt x="10060535" y="10060534"/>
                </a:lnTo>
                <a:lnTo>
                  <a:pt x="0" y="1006053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a:off x="13116736" y="6128709"/>
            <a:ext cx="7304734" cy="7304734"/>
          </a:xfrm>
          <a:custGeom>
            <a:avLst/>
            <a:gdLst/>
            <a:ahLst/>
            <a:cxnLst/>
            <a:rect l="l" t="t" r="r" b="b"/>
            <a:pathLst>
              <a:path w="7304734" h="7304734">
                <a:moveTo>
                  <a:pt x="0" y="0"/>
                </a:moveTo>
                <a:lnTo>
                  <a:pt x="7304734" y="0"/>
                </a:lnTo>
                <a:lnTo>
                  <a:pt x="7304734" y="7304734"/>
                </a:lnTo>
                <a:lnTo>
                  <a:pt x="0" y="730473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2898296" y="5431671"/>
            <a:ext cx="10060535" cy="10060535"/>
          </a:xfrm>
          <a:custGeom>
            <a:avLst/>
            <a:gdLst/>
            <a:ahLst/>
            <a:cxnLst/>
            <a:rect l="l" t="t" r="r" b="b"/>
            <a:pathLst>
              <a:path w="10060535" h="10060535">
                <a:moveTo>
                  <a:pt x="0" y="0"/>
                </a:moveTo>
                <a:lnTo>
                  <a:pt x="10060535" y="0"/>
                </a:lnTo>
                <a:lnTo>
                  <a:pt x="10060535" y="10060534"/>
                </a:lnTo>
                <a:lnTo>
                  <a:pt x="0" y="1006053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TextBox 9"/>
          <p:cNvSpPr txBox="1"/>
          <p:nvPr/>
        </p:nvSpPr>
        <p:spPr>
          <a:xfrm>
            <a:off x="1126102" y="2564184"/>
            <a:ext cx="16444097" cy="5981065"/>
          </a:xfrm>
          <a:prstGeom prst="rect">
            <a:avLst/>
          </a:prstGeom>
        </p:spPr>
        <p:txBody>
          <a:bodyPr lIns="0" tIns="0" rIns="0" bIns="0" rtlCol="0" anchor="t">
            <a:spAutoFit/>
          </a:bodyPr>
          <a:lstStyle/>
          <a:p>
            <a:pPr algn="ctr">
              <a:lnSpc>
                <a:spcPts val="4759"/>
              </a:lnSpc>
            </a:pPr>
            <a:r>
              <a:rPr lang="en-US" sz="3399">
                <a:solidFill>
                  <a:srgbClr val="12294E"/>
                </a:solidFill>
                <a:latin typeface="Canva Sans"/>
              </a:rPr>
              <a:t>We are motivated to choose this statement due to our deep concern for the safety and well-being of elderly individuals, particularly those living alone or with limited mobility. Witnessing or hearing about the tragic experiences of seniors who have suffered from falls has fueled our determination to prevent such incidents. Additionally, our fascination with IoT and AI technologies, especially in healthcare, has inspired us to apply our knowledge and skills to address real-world challenges. This project aligns with our personal, academic, and professional aspirations, allowing us to develop our technical abilities while making a positive impact on society. We hope to inspire others working in similar fields and contribute to advancements in eldercare technology.</a:t>
            </a:r>
          </a:p>
        </p:txBody>
      </p:sp>
      <p:sp>
        <p:nvSpPr>
          <p:cNvPr id="10" name="TextBox 10"/>
          <p:cNvSpPr txBox="1"/>
          <p:nvPr/>
        </p:nvSpPr>
        <p:spPr>
          <a:xfrm>
            <a:off x="0" y="879593"/>
            <a:ext cx="5986706" cy="804047"/>
          </a:xfrm>
          <a:prstGeom prst="rect">
            <a:avLst/>
          </a:prstGeom>
        </p:spPr>
        <p:txBody>
          <a:bodyPr lIns="0" tIns="0" rIns="0" bIns="0" rtlCol="0" anchor="t">
            <a:spAutoFit/>
          </a:bodyPr>
          <a:lstStyle/>
          <a:p>
            <a:pPr algn="ctr">
              <a:lnSpc>
                <a:spcPts val="5816"/>
              </a:lnSpc>
            </a:pPr>
            <a:r>
              <a:rPr lang="en-US" sz="6685" u="sng" spc="-461">
                <a:solidFill>
                  <a:srgbClr val="12294E"/>
                </a:solidFill>
                <a:latin typeface="Nunito Bold"/>
              </a:rPr>
              <a:t>Motivation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9F1FF"/>
        </a:solidFill>
        <a:effectLst/>
      </p:bgPr>
    </p:bg>
    <p:spTree>
      <p:nvGrpSpPr>
        <p:cNvPr id="1" name=""/>
        <p:cNvGrpSpPr/>
        <p:nvPr/>
      </p:nvGrpSpPr>
      <p:grpSpPr>
        <a:xfrm>
          <a:off x="0" y="0"/>
          <a:ext cx="0" cy="0"/>
          <a:chOff x="0" y="0"/>
          <a:chExt cx="0" cy="0"/>
        </a:xfrm>
      </p:grpSpPr>
      <p:sp>
        <p:nvSpPr>
          <p:cNvPr id="2" name="Freeform 2"/>
          <p:cNvSpPr/>
          <p:nvPr/>
        </p:nvSpPr>
        <p:spPr>
          <a:xfrm>
            <a:off x="13339955" y="6303446"/>
            <a:ext cx="7304734" cy="7304734"/>
          </a:xfrm>
          <a:custGeom>
            <a:avLst/>
            <a:gdLst/>
            <a:ahLst/>
            <a:cxnLst/>
            <a:rect l="l" t="t" r="r" b="b"/>
            <a:pathLst>
              <a:path w="7304734" h="7304734">
                <a:moveTo>
                  <a:pt x="0" y="0"/>
                </a:moveTo>
                <a:lnTo>
                  <a:pt x="7304734" y="0"/>
                </a:lnTo>
                <a:lnTo>
                  <a:pt x="7304734" y="7304734"/>
                </a:lnTo>
                <a:lnTo>
                  <a:pt x="0" y="730473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a:off x="-2898296" y="-2409370"/>
            <a:ext cx="7304734" cy="7304734"/>
          </a:xfrm>
          <a:custGeom>
            <a:avLst/>
            <a:gdLst/>
            <a:ahLst/>
            <a:cxnLst/>
            <a:rect l="l" t="t" r="r" b="b"/>
            <a:pathLst>
              <a:path w="7304734" h="7304734">
                <a:moveTo>
                  <a:pt x="0" y="0"/>
                </a:moveTo>
                <a:lnTo>
                  <a:pt x="7304734" y="0"/>
                </a:lnTo>
                <a:lnTo>
                  <a:pt x="7304734" y="7304734"/>
                </a:lnTo>
                <a:lnTo>
                  <a:pt x="0" y="730473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2898296" y="5431671"/>
            <a:ext cx="10060535" cy="10060535"/>
          </a:xfrm>
          <a:custGeom>
            <a:avLst/>
            <a:gdLst/>
            <a:ahLst/>
            <a:cxnLst/>
            <a:rect l="l" t="t" r="r" b="b"/>
            <a:pathLst>
              <a:path w="10060535" h="10060535">
                <a:moveTo>
                  <a:pt x="0" y="0"/>
                </a:moveTo>
                <a:lnTo>
                  <a:pt x="10060535" y="0"/>
                </a:lnTo>
                <a:lnTo>
                  <a:pt x="10060535" y="10060534"/>
                </a:lnTo>
                <a:lnTo>
                  <a:pt x="0" y="1006053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5" name="Group 5"/>
          <p:cNvGrpSpPr/>
          <p:nvPr/>
        </p:nvGrpSpPr>
        <p:grpSpPr>
          <a:xfrm>
            <a:off x="11026935" y="2988467"/>
            <a:ext cx="6848986" cy="5436911"/>
            <a:chOff x="0" y="0"/>
            <a:chExt cx="8283499" cy="6575666"/>
          </a:xfrm>
        </p:grpSpPr>
        <p:sp>
          <p:nvSpPr>
            <p:cNvPr id="6" name="Freeform 6"/>
            <p:cNvSpPr/>
            <p:nvPr/>
          </p:nvSpPr>
          <p:spPr>
            <a:xfrm>
              <a:off x="8267" y="6350"/>
              <a:ext cx="8266982" cy="6562979"/>
            </a:xfrm>
            <a:custGeom>
              <a:avLst/>
              <a:gdLst/>
              <a:ahLst/>
              <a:cxnLst/>
              <a:rect l="l" t="t" r="r" b="b"/>
              <a:pathLst>
                <a:path w="8266982" h="6562979">
                  <a:moveTo>
                    <a:pt x="8266965" y="5480583"/>
                  </a:moveTo>
                  <a:cubicBezTo>
                    <a:pt x="8266965" y="6078372"/>
                    <a:pt x="7636097" y="6562979"/>
                    <a:pt x="6857828" y="6562979"/>
                  </a:cubicBezTo>
                  <a:lnTo>
                    <a:pt x="1409137" y="6562979"/>
                  </a:lnTo>
                  <a:cubicBezTo>
                    <a:pt x="630885" y="6562979"/>
                    <a:pt x="0" y="6078385"/>
                    <a:pt x="0" y="5480583"/>
                  </a:cubicBezTo>
                  <a:lnTo>
                    <a:pt x="0" y="1082383"/>
                  </a:lnTo>
                  <a:cubicBezTo>
                    <a:pt x="0" y="484594"/>
                    <a:pt x="630869" y="0"/>
                    <a:pt x="1409137" y="0"/>
                  </a:cubicBezTo>
                  <a:lnTo>
                    <a:pt x="6857844" y="0"/>
                  </a:lnTo>
                  <a:cubicBezTo>
                    <a:pt x="7636097" y="0"/>
                    <a:pt x="8266982" y="484594"/>
                    <a:pt x="8266982" y="1082383"/>
                  </a:cubicBezTo>
                  <a:lnTo>
                    <a:pt x="8266982" y="5480583"/>
                  </a:lnTo>
                  <a:close/>
                </a:path>
              </a:pathLst>
            </a:custGeom>
            <a:blipFill>
              <a:blip r:embed="rId7"/>
              <a:stretch>
                <a:fillRect l="-3018" t="-96" r="-2972" b="-97"/>
              </a:stretch>
            </a:blipFill>
          </p:spPr>
        </p:sp>
      </p:grpSp>
      <p:sp>
        <p:nvSpPr>
          <p:cNvPr id="7" name="TextBox 7"/>
          <p:cNvSpPr txBox="1"/>
          <p:nvPr/>
        </p:nvSpPr>
        <p:spPr>
          <a:xfrm>
            <a:off x="1474111" y="1500172"/>
            <a:ext cx="7182010" cy="964761"/>
          </a:xfrm>
          <a:prstGeom prst="rect">
            <a:avLst/>
          </a:prstGeom>
        </p:spPr>
        <p:txBody>
          <a:bodyPr lIns="0" tIns="0" rIns="0" bIns="0" rtlCol="0" anchor="t">
            <a:spAutoFit/>
          </a:bodyPr>
          <a:lstStyle/>
          <a:p>
            <a:pPr>
              <a:lnSpc>
                <a:spcPts val="6977"/>
              </a:lnSpc>
            </a:pPr>
            <a:r>
              <a:rPr lang="en-US" sz="8019" u="sng" spc="-553">
                <a:solidFill>
                  <a:srgbClr val="12294E"/>
                </a:solidFill>
                <a:latin typeface="Nunito Bold"/>
              </a:rPr>
              <a:t>Functions</a:t>
            </a:r>
          </a:p>
        </p:txBody>
      </p:sp>
      <p:sp>
        <p:nvSpPr>
          <p:cNvPr id="8" name="TextBox 8"/>
          <p:cNvSpPr txBox="1"/>
          <p:nvPr/>
        </p:nvSpPr>
        <p:spPr>
          <a:xfrm>
            <a:off x="1474111" y="2780423"/>
            <a:ext cx="8745503" cy="5399876"/>
          </a:xfrm>
          <a:prstGeom prst="rect">
            <a:avLst/>
          </a:prstGeom>
        </p:spPr>
        <p:txBody>
          <a:bodyPr lIns="0" tIns="0" rIns="0" bIns="0" rtlCol="0" anchor="t">
            <a:spAutoFit/>
          </a:bodyPr>
          <a:lstStyle/>
          <a:p>
            <a:pPr marL="707460" lvl="1" indent="-353730">
              <a:lnSpc>
                <a:spcPts val="3538"/>
              </a:lnSpc>
              <a:buFont typeface="Arial"/>
              <a:buChar char="•"/>
            </a:pPr>
            <a:r>
              <a:rPr lang="en-US" sz="3276" spc="-226" dirty="0">
                <a:solidFill>
                  <a:srgbClr val="12294E"/>
                </a:solidFill>
                <a:latin typeface="Nunito"/>
              </a:rPr>
              <a:t>The functions of the proposed system are to:</a:t>
            </a:r>
          </a:p>
          <a:p>
            <a:pPr marL="943280" lvl="2">
              <a:lnSpc>
                <a:spcPts val="3538"/>
              </a:lnSpc>
            </a:pPr>
            <a:endParaRPr lang="en-US" sz="3276" spc="-226" dirty="0">
              <a:solidFill>
                <a:srgbClr val="12294E"/>
              </a:solidFill>
              <a:latin typeface="Nunito"/>
            </a:endParaRPr>
          </a:p>
          <a:p>
            <a:pPr marL="1414920" lvl="2" indent="-471640">
              <a:lnSpc>
                <a:spcPts val="3538"/>
              </a:lnSpc>
              <a:buFont typeface="Arial"/>
              <a:buChar char="⚬"/>
            </a:pPr>
            <a:r>
              <a:rPr lang="en-US" sz="3276" spc="-226" dirty="0">
                <a:solidFill>
                  <a:srgbClr val="12294E"/>
                </a:solidFill>
                <a:latin typeface="Nunito"/>
              </a:rPr>
              <a:t>Collect data from the accelerometer and gyroscope sensors </a:t>
            </a:r>
          </a:p>
          <a:p>
            <a:pPr marL="1414920" lvl="2" indent="-471640">
              <a:lnSpc>
                <a:spcPts val="3538"/>
              </a:lnSpc>
              <a:buFont typeface="Arial"/>
              <a:buChar char="⚬"/>
            </a:pPr>
            <a:r>
              <a:rPr lang="en-US" sz="3276" spc="-226" dirty="0">
                <a:solidFill>
                  <a:srgbClr val="12294E"/>
                </a:solidFill>
                <a:latin typeface="Nunito"/>
              </a:rPr>
              <a:t>Perform fall detection and prediction using machine learning models in the gateway device.</a:t>
            </a:r>
          </a:p>
          <a:p>
            <a:pPr marL="1414920" lvl="2" indent="-471640">
              <a:lnSpc>
                <a:spcPts val="3538"/>
              </a:lnSpc>
              <a:buFont typeface="Arial"/>
              <a:buChar char="⚬"/>
            </a:pPr>
            <a:r>
              <a:rPr lang="en-US" sz="3276" spc="-226" dirty="0">
                <a:solidFill>
                  <a:srgbClr val="12294E"/>
                </a:solidFill>
                <a:latin typeface="Nunito"/>
              </a:rPr>
              <a:t>Store the fall events and alerts in the cloud server.</a:t>
            </a:r>
          </a:p>
          <a:p>
            <a:pPr marL="1414920" lvl="2" indent="-471640">
              <a:lnSpc>
                <a:spcPts val="3538"/>
              </a:lnSpc>
              <a:buFont typeface="Arial"/>
              <a:buChar char="⚬"/>
            </a:pPr>
            <a:r>
              <a:rPr lang="en-US" sz="3276" spc="-226" dirty="0">
                <a:solidFill>
                  <a:srgbClr val="12294E"/>
                </a:solidFill>
                <a:latin typeface="Nunito"/>
              </a:rPr>
              <a:t>Notify the caregivers or emergency services via SMS, email, or Blynk in case of falls. </a:t>
            </a:r>
          </a:p>
          <a:p>
            <a:pPr marL="943280" lvl="2">
              <a:lnSpc>
                <a:spcPts val="3538"/>
              </a:lnSpc>
            </a:pPr>
            <a:endParaRPr lang="en-US" sz="3276" spc="-226" dirty="0">
              <a:solidFill>
                <a:srgbClr val="12294E"/>
              </a:solidFill>
              <a:latin typeface="Nunito"/>
            </a:endParaRPr>
          </a:p>
        </p:txBody>
      </p:sp>
      <p:sp>
        <p:nvSpPr>
          <p:cNvPr id="12" name="Rectangle 4">
            <a:extLst>
              <a:ext uri="{FF2B5EF4-FFF2-40B4-BE49-F238E27FC236}">
                <a16:creationId xmlns:a16="http://schemas.microsoft.com/office/drawing/2014/main" id="{1A037E0E-105B-D2B9-C6C3-94DB4B1BAFC6}"/>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9F1FF"/>
        </a:solidFill>
        <a:effectLst/>
      </p:bgPr>
    </p:bg>
    <p:spTree>
      <p:nvGrpSpPr>
        <p:cNvPr id="1" name=""/>
        <p:cNvGrpSpPr/>
        <p:nvPr/>
      </p:nvGrpSpPr>
      <p:grpSpPr>
        <a:xfrm>
          <a:off x="0" y="0"/>
          <a:ext cx="0" cy="0"/>
          <a:chOff x="0" y="0"/>
          <a:chExt cx="0" cy="0"/>
        </a:xfrm>
      </p:grpSpPr>
      <p:sp>
        <p:nvSpPr>
          <p:cNvPr id="2" name="Freeform 2"/>
          <p:cNvSpPr/>
          <p:nvPr/>
        </p:nvSpPr>
        <p:spPr>
          <a:xfrm>
            <a:off x="13339955" y="6303446"/>
            <a:ext cx="7304734" cy="7304734"/>
          </a:xfrm>
          <a:custGeom>
            <a:avLst/>
            <a:gdLst/>
            <a:ahLst/>
            <a:cxnLst/>
            <a:rect l="l" t="t" r="r" b="b"/>
            <a:pathLst>
              <a:path w="7304734" h="7304734">
                <a:moveTo>
                  <a:pt x="0" y="0"/>
                </a:moveTo>
                <a:lnTo>
                  <a:pt x="7304734" y="0"/>
                </a:lnTo>
                <a:lnTo>
                  <a:pt x="7304734" y="7304734"/>
                </a:lnTo>
                <a:lnTo>
                  <a:pt x="0" y="730473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a:off x="10201032" y="-5030267"/>
            <a:ext cx="10060535" cy="10060535"/>
          </a:xfrm>
          <a:custGeom>
            <a:avLst/>
            <a:gdLst/>
            <a:ahLst/>
            <a:cxnLst/>
            <a:rect l="l" t="t" r="r" b="b"/>
            <a:pathLst>
              <a:path w="10060535" h="10060535">
                <a:moveTo>
                  <a:pt x="0" y="0"/>
                </a:moveTo>
                <a:lnTo>
                  <a:pt x="10060535" y="0"/>
                </a:lnTo>
                <a:lnTo>
                  <a:pt x="10060535" y="10060534"/>
                </a:lnTo>
                <a:lnTo>
                  <a:pt x="0" y="1006053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4" name="Freeform 4"/>
          <p:cNvSpPr/>
          <p:nvPr/>
        </p:nvSpPr>
        <p:spPr>
          <a:xfrm>
            <a:off x="-2898296" y="-2409370"/>
            <a:ext cx="7304734" cy="7304734"/>
          </a:xfrm>
          <a:custGeom>
            <a:avLst/>
            <a:gdLst/>
            <a:ahLst/>
            <a:cxnLst/>
            <a:rect l="l" t="t" r="r" b="b"/>
            <a:pathLst>
              <a:path w="7304734" h="7304734">
                <a:moveTo>
                  <a:pt x="0" y="0"/>
                </a:moveTo>
                <a:lnTo>
                  <a:pt x="7304734" y="0"/>
                </a:lnTo>
                <a:lnTo>
                  <a:pt x="7304734" y="7304734"/>
                </a:lnTo>
                <a:lnTo>
                  <a:pt x="0" y="730473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2898296" y="5431671"/>
            <a:ext cx="10060535" cy="10060535"/>
          </a:xfrm>
          <a:custGeom>
            <a:avLst/>
            <a:gdLst/>
            <a:ahLst/>
            <a:cxnLst/>
            <a:rect l="l" t="t" r="r" b="b"/>
            <a:pathLst>
              <a:path w="10060535" h="10060535">
                <a:moveTo>
                  <a:pt x="0" y="0"/>
                </a:moveTo>
                <a:lnTo>
                  <a:pt x="10060535" y="0"/>
                </a:lnTo>
                <a:lnTo>
                  <a:pt x="10060535" y="10060534"/>
                </a:lnTo>
                <a:lnTo>
                  <a:pt x="0" y="1006053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AutoShape 6"/>
          <p:cNvSpPr/>
          <p:nvPr/>
        </p:nvSpPr>
        <p:spPr>
          <a:xfrm>
            <a:off x="3357536" y="3644688"/>
            <a:ext cx="5328689" cy="0"/>
          </a:xfrm>
          <a:prstGeom prst="line">
            <a:avLst/>
          </a:prstGeom>
          <a:ln w="9525" cap="flat">
            <a:solidFill>
              <a:srgbClr val="12294E"/>
            </a:solidFill>
            <a:prstDash val="solid"/>
            <a:headEnd type="none" w="sm" len="sm"/>
            <a:tailEnd type="none" w="sm" len="sm"/>
          </a:ln>
        </p:spPr>
      </p:sp>
      <p:sp>
        <p:nvSpPr>
          <p:cNvPr id="7" name="Freeform 7"/>
          <p:cNvSpPr/>
          <p:nvPr/>
        </p:nvSpPr>
        <p:spPr>
          <a:xfrm rot="-5400000">
            <a:off x="-82437" y="7427071"/>
            <a:ext cx="2862338" cy="1566480"/>
          </a:xfrm>
          <a:custGeom>
            <a:avLst/>
            <a:gdLst/>
            <a:ahLst/>
            <a:cxnLst/>
            <a:rect l="l" t="t" r="r" b="b"/>
            <a:pathLst>
              <a:path w="2862338" h="1566480">
                <a:moveTo>
                  <a:pt x="0" y="0"/>
                </a:moveTo>
                <a:lnTo>
                  <a:pt x="2862338" y="0"/>
                </a:lnTo>
                <a:lnTo>
                  <a:pt x="2862338" y="1566480"/>
                </a:lnTo>
                <a:lnTo>
                  <a:pt x="0" y="156648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rot="-5400000">
            <a:off x="15735235" y="1043740"/>
            <a:ext cx="2862338" cy="1566480"/>
          </a:xfrm>
          <a:custGeom>
            <a:avLst/>
            <a:gdLst/>
            <a:ahLst/>
            <a:cxnLst/>
            <a:rect l="l" t="t" r="r" b="b"/>
            <a:pathLst>
              <a:path w="2862338" h="1566480">
                <a:moveTo>
                  <a:pt x="0" y="0"/>
                </a:moveTo>
                <a:lnTo>
                  <a:pt x="2862338" y="0"/>
                </a:lnTo>
                <a:lnTo>
                  <a:pt x="2862338" y="1566480"/>
                </a:lnTo>
                <a:lnTo>
                  <a:pt x="0" y="156648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11350086" y="3810800"/>
            <a:ext cx="8155483" cy="6331909"/>
          </a:xfrm>
          <a:custGeom>
            <a:avLst/>
            <a:gdLst/>
            <a:ahLst/>
            <a:cxnLst/>
            <a:rect l="l" t="t" r="r" b="b"/>
            <a:pathLst>
              <a:path w="8155483" h="6331909">
                <a:moveTo>
                  <a:pt x="0" y="0"/>
                </a:moveTo>
                <a:lnTo>
                  <a:pt x="8155483" y="0"/>
                </a:lnTo>
                <a:lnTo>
                  <a:pt x="8155483" y="6331909"/>
                </a:lnTo>
                <a:lnTo>
                  <a:pt x="0" y="6331909"/>
                </a:lnTo>
                <a:lnTo>
                  <a:pt x="0" y="0"/>
                </a:lnTo>
                <a:close/>
              </a:path>
            </a:pathLst>
          </a:custGeom>
          <a:blipFill>
            <a:blip r:embed="rId9"/>
            <a:stretch>
              <a:fillRect l="-5231" r="-5231"/>
            </a:stretch>
          </a:blipFill>
        </p:spPr>
      </p:sp>
      <p:sp>
        <p:nvSpPr>
          <p:cNvPr id="10" name="TextBox 10"/>
          <p:cNvSpPr txBox="1"/>
          <p:nvPr/>
        </p:nvSpPr>
        <p:spPr>
          <a:xfrm>
            <a:off x="1504215" y="1542897"/>
            <a:ext cx="7182010" cy="964761"/>
          </a:xfrm>
          <a:prstGeom prst="rect">
            <a:avLst/>
          </a:prstGeom>
        </p:spPr>
        <p:txBody>
          <a:bodyPr lIns="0" tIns="0" rIns="0" bIns="0" rtlCol="0" anchor="t">
            <a:spAutoFit/>
          </a:bodyPr>
          <a:lstStyle/>
          <a:p>
            <a:pPr>
              <a:lnSpc>
                <a:spcPts val="6977"/>
              </a:lnSpc>
            </a:pPr>
            <a:r>
              <a:rPr lang="en-US" sz="8019" u="sng" spc="-553">
                <a:solidFill>
                  <a:srgbClr val="12294E"/>
                </a:solidFill>
                <a:latin typeface="Nunito Bold"/>
              </a:rPr>
              <a:t>Requirements</a:t>
            </a:r>
          </a:p>
        </p:txBody>
      </p:sp>
      <p:sp>
        <p:nvSpPr>
          <p:cNvPr id="11" name="TextBox 11"/>
          <p:cNvSpPr txBox="1"/>
          <p:nvPr/>
        </p:nvSpPr>
        <p:spPr>
          <a:xfrm>
            <a:off x="2690934" y="4029875"/>
            <a:ext cx="9507691" cy="4107599"/>
          </a:xfrm>
          <a:prstGeom prst="rect">
            <a:avLst/>
          </a:prstGeom>
        </p:spPr>
        <p:txBody>
          <a:bodyPr lIns="0" tIns="0" rIns="0" bIns="0" rtlCol="0" anchor="t">
            <a:spAutoFit/>
          </a:bodyPr>
          <a:lstStyle/>
          <a:p>
            <a:pPr marL="705669" lvl="1" indent="-352834">
              <a:lnSpc>
                <a:spcPts val="4575"/>
              </a:lnSpc>
              <a:buFont typeface="Arial"/>
              <a:buChar char="•"/>
            </a:pPr>
            <a:r>
              <a:rPr lang="en-US" sz="3268" spc="-225" dirty="0">
                <a:solidFill>
                  <a:srgbClr val="12294E"/>
                </a:solidFill>
                <a:latin typeface="Nunito"/>
              </a:rPr>
              <a:t>The hardware requirements of the proposed system are:</a:t>
            </a:r>
          </a:p>
          <a:p>
            <a:pPr marL="1411337" lvl="2" indent="-470446">
              <a:lnSpc>
                <a:spcPts val="4575"/>
              </a:lnSpc>
              <a:buFont typeface="Arial"/>
              <a:buChar char="⚬"/>
            </a:pPr>
            <a:r>
              <a:rPr lang="en-US" sz="3268" spc="-225" dirty="0" err="1">
                <a:solidFill>
                  <a:srgbClr val="12294E"/>
                </a:solidFill>
                <a:latin typeface="Nunito"/>
              </a:rPr>
              <a:t>NodeMCU</a:t>
            </a:r>
            <a:r>
              <a:rPr lang="en-US" sz="3268" spc="-225" dirty="0">
                <a:solidFill>
                  <a:srgbClr val="12294E"/>
                </a:solidFill>
                <a:latin typeface="Nunito"/>
              </a:rPr>
              <a:t> ESP8266 (Inbuilt </a:t>
            </a:r>
            <a:r>
              <a:rPr lang="en-US" sz="3268" spc="-225" dirty="0" err="1">
                <a:solidFill>
                  <a:srgbClr val="12294E"/>
                </a:solidFill>
                <a:latin typeface="Nunito"/>
              </a:rPr>
              <a:t>WiFi</a:t>
            </a:r>
            <a:r>
              <a:rPr lang="en-US" sz="3268" spc="-225" dirty="0">
                <a:solidFill>
                  <a:srgbClr val="12294E"/>
                </a:solidFill>
                <a:latin typeface="Nunito"/>
              </a:rPr>
              <a:t>)</a:t>
            </a:r>
          </a:p>
          <a:p>
            <a:pPr marL="1411337" lvl="2" indent="-470446">
              <a:lnSpc>
                <a:spcPts val="4575"/>
              </a:lnSpc>
              <a:buFont typeface="Arial"/>
              <a:buChar char="⚬"/>
            </a:pPr>
            <a:r>
              <a:rPr lang="en-US" sz="3268" spc="-225" dirty="0">
                <a:solidFill>
                  <a:srgbClr val="12294E"/>
                </a:solidFill>
                <a:latin typeface="Nunito"/>
              </a:rPr>
              <a:t>MPU6050 6 Axis Accelerometer Gyroscope Sensor</a:t>
            </a:r>
          </a:p>
          <a:p>
            <a:pPr marL="1411337" lvl="2" indent="-470446">
              <a:lnSpc>
                <a:spcPts val="4575"/>
              </a:lnSpc>
              <a:buFont typeface="Arial"/>
              <a:buChar char="⚬"/>
            </a:pPr>
            <a:r>
              <a:rPr lang="en-US" sz="3268" spc="-225" dirty="0">
                <a:solidFill>
                  <a:srgbClr val="12294E"/>
                </a:solidFill>
                <a:latin typeface="Nunito"/>
              </a:rPr>
              <a:t>Blynk Cloud (Optional)</a:t>
            </a:r>
          </a:p>
          <a:p>
            <a:pPr>
              <a:lnSpc>
                <a:spcPts val="4575"/>
              </a:lnSpc>
            </a:pPr>
            <a:endParaRPr lang="en-US" sz="3268" spc="-225" dirty="0">
              <a:solidFill>
                <a:srgbClr val="12294E"/>
              </a:solidFill>
              <a:latin typeface="Nunito"/>
            </a:endParaRPr>
          </a:p>
        </p:txBody>
      </p:sp>
      <p:sp>
        <p:nvSpPr>
          <p:cNvPr id="12" name="TextBox 12"/>
          <p:cNvSpPr txBox="1"/>
          <p:nvPr/>
        </p:nvSpPr>
        <p:spPr>
          <a:xfrm>
            <a:off x="2690934" y="2964065"/>
            <a:ext cx="8330655" cy="675860"/>
          </a:xfrm>
          <a:prstGeom prst="rect">
            <a:avLst/>
          </a:prstGeom>
        </p:spPr>
        <p:txBody>
          <a:bodyPr lIns="0" tIns="0" rIns="0" bIns="0" rtlCol="0" anchor="t">
            <a:spAutoFit/>
          </a:bodyPr>
          <a:lstStyle/>
          <a:p>
            <a:pPr algn="ctr">
              <a:lnSpc>
                <a:spcPts val="4934"/>
              </a:lnSpc>
            </a:pPr>
            <a:r>
              <a:rPr lang="en-US" sz="5671" spc="-391">
                <a:solidFill>
                  <a:srgbClr val="12294E"/>
                </a:solidFill>
                <a:latin typeface="Nunito Light"/>
              </a:rPr>
              <a:t>Hardware Requirements</a:t>
            </a:r>
          </a:p>
        </p:txBody>
      </p:sp>
      <p:sp>
        <p:nvSpPr>
          <p:cNvPr id="13" name="TextBox 13"/>
          <p:cNvSpPr txBox="1"/>
          <p:nvPr/>
        </p:nvSpPr>
        <p:spPr>
          <a:xfrm>
            <a:off x="1628198" y="2934097"/>
            <a:ext cx="2373438" cy="876703"/>
          </a:xfrm>
          <a:prstGeom prst="rect">
            <a:avLst/>
          </a:prstGeom>
        </p:spPr>
        <p:txBody>
          <a:bodyPr lIns="0" tIns="0" rIns="0" bIns="0" rtlCol="0" anchor="t">
            <a:spAutoFit/>
          </a:bodyPr>
          <a:lstStyle/>
          <a:p>
            <a:pPr>
              <a:lnSpc>
                <a:spcPts val="6342"/>
              </a:lnSpc>
            </a:pPr>
            <a:r>
              <a:rPr lang="en-US" sz="7289" spc="-503">
                <a:solidFill>
                  <a:srgbClr val="12294E"/>
                </a:solidFill>
                <a:latin typeface="Nunito Bold"/>
              </a:rPr>
              <a:t>01.</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TotalTime>
  <Words>1578</Words>
  <Application>Microsoft Office PowerPoint</Application>
  <PresentationFormat>Custom</PresentationFormat>
  <Paragraphs>81</Paragraphs>
  <Slides>14</Slides>
  <Notes>6</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Nunito Light</vt:lpstr>
      <vt:lpstr>Canva Sans Bold</vt:lpstr>
      <vt:lpstr>Canva Sans</vt:lpstr>
      <vt:lpstr>Nunito</vt:lpstr>
      <vt:lpstr>Nunito Bold</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Modern Medical &amp; Health Presentation</dc:title>
  <cp:lastModifiedBy>IRFAN MOHAMMED</cp:lastModifiedBy>
  <cp:revision>13</cp:revision>
  <dcterms:created xsi:type="dcterms:W3CDTF">2006-08-16T00:00:00Z</dcterms:created>
  <dcterms:modified xsi:type="dcterms:W3CDTF">2024-07-13T13:55:01Z</dcterms:modified>
  <dc:identifier>DAF-jXwr9dQ</dc:identifier>
</cp:coreProperties>
</file>