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60" d="100"/>
          <a:sy n="60" d="100"/>
        </p:scale>
        <p:origin x="42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1CC356-3340-4C94-A20A-8D2F6140296C}"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109791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253707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393079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5674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217081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01CC356-3340-4C94-A20A-8D2F6140296C}"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2880716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01CC356-3340-4C94-A20A-8D2F6140296C}"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356776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CC356-3340-4C94-A20A-8D2F6140296C}"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4056772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CC356-3340-4C94-A20A-8D2F6140296C}"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170112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CC356-3340-4C94-A20A-8D2F6140296C}"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274986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1CC356-3340-4C94-A20A-8D2F6140296C}"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136482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400896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1CC356-3340-4C94-A20A-8D2F6140296C}"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92231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1CC356-3340-4C94-A20A-8D2F6140296C}"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54175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CC356-3340-4C94-A20A-8D2F6140296C}"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233766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28508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1CC356-3340-4C94-A20A-8D2F6140296C}"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7E119-F529-4828-B230-2107E0680C22}" type="slidenum">
              <a:rPr lang="en-US" smtClean="0"/>
              <a:t>‹#›</a:t>
            </a:fld>
            <a:endParaRPr lang="en-US"/>
          </a:p>
        </p:txBody>
      </p:sp>
    </p:spTree>
    <p:extLst>
      <p:ext uri="{BB962C8B-B14F-4D97-AF65-F5344CB8AC3E}">
        <p14:creationId xmlns:p14="http://schemas.microsoft.com/office/powerpoint/2010/main" val="324740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01CC356-3340-4C94-A20A-8D2F6140296C}" type="datetimeFigureOut">
              <a:rPr lang="en-US" smtClean="0"/>
              <a:t>2/12/2024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B7E119-F529-4828-B230-2107E0680C22}" type="slidenum">
              <a:rPr lang="en-US" smtClean="0"/>
              <a:t>‹#›</a:t>
            </a:fld>
            <a:endParaRPr lang="en-US"/>
          </a:p>
        </p:txBody>
      </p:sp>
    </p:spTree>
    <p:extLst>
      <p:ext uri="{BB962C8B-B14F-4D97-AF65-F5344CB8AC3E}">
        <p14:creationId xmlns:p14="http://schemas.microsoft.com/office/powerpoint/2010/main" val="41940755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209" y="140733"/>
            <a:ext cx="11397263" cy="1493854"/>
          </a:xfrm>
        </p:spPr>
        <p:txBody>
          <a:bodyPr/>
          <a:lstStyle/>
          <a:p>
            <a:r>
              <a:rPr lang="en-US" sz="4000" b="1" dirty="0" smtClean="0">
                <a:solidFill>
                  <a:srgbClr val="FFFF00"/>
                </a:solidFill>
                <a:latin typeface="Bahnschrift SemiBold" panose="020B0502040204020203" pitchFamily="34" charset="0"/>
              </a:rPr>
              <a:t>Q1</a:t>
            </a:r>
            <a:r>
              <a:rPr lang="en-US" sz="4000" b="1" dirty="0" smtClean="0">
                <a:latin typeface="Bahnschrift SemiBold" panose="020B0502040204020203" pitchFamily="34" charset="0"/>
              </a:rPr>
              <a:t>: </a:t>
            </a:r>
            <a:r>
              <a:rPr lang="en-US" sz="4000" b="1" dirty="0">
                <a:latin typeface="Bahnschrift SemiBold" panose="020B0502040204020203" pitchFamily="34" charset="0"/>
              </a:rPr>
              <a:t>What is the </a:t>
            </a:r>
            <a:r>
              <a:rPr lang="en-US" sz="4000" b="1" dirty="0" smtClean="0">
                <a:latin typeface="Bahnschrift SemiBold" panose="020B0502040204020203" pitchFamily="34" charset="0"/>
              </a:rPr>
              <a:t>Purpose </a:t>
            </a:r>
            <a:r>
              <a:rPr lang="en-US" sz="4000" b="1" dirty="0">
                <a:latin typeface="Bahnschrift SemiBold" panose="020B0502040204020203" pitchFamily="34" charset="0"/>
              </a:rPr>
              <a:t>of using control flow statements like if, else, and </a:t>
            </a:r>
            <a:r>
              <a:rPr lang="en-US" sz="4000" b="1" dirty="0" err="1">
                <a:latin typeface="Bahnschrift SemiBold" panose="020B0502040204020203" pitchFamily="34" charset="0"/>
              </a:rPr>
              <a:t>elif</a:t>
            </a:r>
            <a:r>
              <a:rPr lang="en-US" sz="4000" b="1" dirty="0">
                <a:latin typeface="Bahnschrift SemiBold" panose="020B0502040204020203" pitchFamily="34" charset="0"/>
              </a:rPr>
              <a:t> in </a:t>
            </a:r>
            <a:r>
              <a:rPr lang="en-US" sz="4000" b="1" dirty="0" smtClean="0">
                <a:latin typeface="Bahnschrift SemiBold" panose="020B0502040204020203" pitchFamily="34" charset="0"/>
              </a:rPr>
              <a:t>Python ?</a:t>
            </a:r>
            <a:endParaRPr lang="en-US" sz="4000" b="1" dirty="0">
              <a:latin typeface="Bahnschrift SemiBold" panose="020B0502040204020203" pitchFamily="34" charset="0"/>
            </a:endParaRPr>
          </a:p>
        </p:txBody>
      </p:sp>
      <p:sp>
        <p:nvSpPr>
          <p:cNvPr id="3" name="Subtitle 2"/>
          <p:cNvSpPr>
            <a:spLocks noGrp="1"/>
          </p:cNvSpPr>
          <p:nvPr>
            <p:ph type="subTitle" idx="1"/>
          </p:nvPr>
        </p:nvSpPr>
        <p:spPr>
          <a:xfrm>
            <a:off x="960262" y="2200437"/>
            <a:ext cx="10333380" cy="2836785"/>
          </a:xfrm>
        </p:spPr>
        <p:txBody>
          <a:bodyPr numCol="1">
            <a:noAutofit/>
          </a:bodyPr>
          <a:lstStyle/>
          <a:p>
            <a:r>
              <a:rPr lang="en-US" sz="3600" b="1" dirty="0" err="1" smtClean="0">
                <a:solidFill>
                  <a:srgbClr val="FFFF00"/>
                </a:solidFill>
                <a:effectLst/>
              </a:rPr>
              <a:t>Ans</a:t>
            </a:r>
            <a:r>
              <a:rPr lang="en-US" sz="3600" b="1" dirty="0" smtClean="0">
                <a:effectLst/>
              </a:rPr>
              <a:t>: Control </a:t>
            </a:r>
            <a:r>
              <a:rPr lang="en-US" sz="3600" b="1" dirty="0">
                <a:effectLst/>
              </a:rPr>
              <a:t>flow statements like if, else, and </a:t>
            </a:r>
            <a:r>
              <a:rPr lang="en-US" sz="3600" b="1" dirty="0" err="1">
                <a:effectLst/>
              </a:rPr>
              <a:t>elif</a:t>
            </a:r>
            <a:r>
              <a:rPr lang="en-US" sz="3600" b="1" dirty="0">
                <a:effectLst/>
              </a:rPr>
              <a:t> in Python are used to make decisions and control the flow of execution in a program based on certain conditions. They allow the program to perform different actions depending on whether certain conditions are true or false.</a:t>
            </a:r>
            <a:endParaRPr lang="en-US" sz="3600" b="1" dirty="0"/>
          </a:p>
        </p:txBody>
      </p:sp>
    </p:spTree>
    <p:extLst>
      <p:ext uri="{BB962C8B-B14F-4D97-AF65-F5344CB8AC3E}">
        <p14:creationId xmlns:p14="http://schemas.microsoft.com/office/powerpoint/2010/main" val="620269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207" y="253027"/>
            <a:ext cx="11397263" cy="1493854"/>
          </a:xfrm>
        </p:spPr>
        <p:txBody>
          <a:bodyPr/>
          <a:lstStyle/>
          <a:p>
            <a:r>
              <a:rPr lang="en-US" sz="4000" b="1" dirty="0" smtClean="0">
                <a:solidFill>
                  <a:srgbClr val="FFFF00"/>
                </a:solidFill>
                <a:latin typeface="Bahnschrift SemiBold" panose="020B0502040204020203" pitchFamily="34" charset="0"/>
              </a:rPr>
              <a:t>Q2</a:t>
            </a:r>
            <a:r>
              <a:rPr lang="en-US" sz="4000" b="1" dirty="0" smtClean="0">
                <a:latin typeface="Bahnschrift SemiBold" panose="020B0502040204020203" pitchFamily="34" charset="0"/>
              </a:rPr>
              <a:t>: </a:t>
            </a:r>
            <a:r>
              <a:rPr lang="en-US" sz="4000" b="1" dirty="0">
                <a:latin typeface="Bahnschrift SemiBold" panose="020B0502040204020203" pitchFamily="34" charset="0"/>
              </a:rPr>
              <a:t>How does Python determine which block of code to execute in an if-else statement?</a:t>
            </a:r>
          </a:p>
        </p:txBody>
      </p:sp>
      <p:sp>
        <p:nvSpPr>
          <p:cNvPr id="3" name="Subtitle 2"/>
          <p:cNvSpPr>
            <a:spLocks noGrp="1"/>
          </p:cNvSpPr>
          <p:nvPr>
            <p:ph type="subTitle" idx="1"/>
          </p:nvPr>
        </p:nvSpPr>
        <p:spPr>
          <a:xfrm>
            <a:off x="699250" y="2003556"/>
            <a:ext cx="11117179" cy="2836785"/>
          </a:xfrm>
        </p:spPr>
        <p:txBody>
          <a:bodyPr numCol="1">
            <a:noAutofit/>
          </a:bodyPr>
          <a:lstStyle/>
          <a:p>
            <a:pPr algn="l"/>
            <a:r>
              <a:rPr lang="en-US" sz="3600" b="1" dirty="0" err="1" smtClean="0">
                <a:solidFill>
                  <a:srgbClr val="FFFF00"/>
                </a:solidFill>
                <a:effectLst/>
              </a:rPr>
              <a:t>Ans</a:t>
            </a:r>
            <a:r>
              <a:rPr lang="en-US" sz="3600" b="1" dirty="0" smtClean="0">
                <a:effectLst/>
              </a:rPr>
              <a:t>: </a:t>
            </a:r>
            <a:r>
              <a:rPr lang="en-US" sz="3600" b="1" dirty="0">
                <a:effectLst/>
              </a:rPr>
              <a:t>Python determines which block of code to execute in an if-else statement based on whether the condition specified after the if keyword evaluates to true or false. If true, the if block is executed; if false, the else block (if present) is executed.</a:t>
            </a:r>
            <a:endParaRPr lang="en-US" sz="3600" b="1" dirty="0"/>
          </a:p>
        </p:txBody>
      </p:sp>
    </p:spTree>
    <p:extLst>
      <p:ext uri="{BB962C8B-B14F-4D97-AF65-F5344CB8AC3E}">
        <p14:creationId xmlns:p14="http://schemas.microsoft.com/office/powerpoint/2010/main" val="3380250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30" y="0"/>
            <a:ext cx="11646568" cy="1493854"/>
          </a:xfrm>
        </p:spPr>
        <p:txBody>
          <a:bodyPr/>
          <a:lstStyle/>
          <a:p>
            <a:pPr algn="l"/>
            <a:r>
              <a:rPr lang="en-US" sz="4000" b="1" dirty="0" smtClean="0">
                <a:solidFill>
                  <a:srgbClr val="FFFF00"/>
                </a:solidFill>
                <a:latin typeface="Bahnschrift SemiBold" panose="020B0502040204020203" pitchFamily="34" charset="0"/>
              </a:rPr>
              <a:t>Q3</a:t>
            </a:r>
            <a:r>
              <a:rPr lang="en-US" sz="4000" b="1" dirty="0" smtClean="0">
                <a:latin typeface="Bahnschrift SemiBold" panose="020B0502040204020203" pitchFamily="34" charset="0"/>
              </a:rPr>
              <a:t>: </a:t>
            </a:r>
            <a:r>
              <a:rPr lang="en-US" sz="4000" b="1" dirty="0">
                <a:latin typeface="Bahnschrift SemiBold" panose="020B0502040204020203" pitchFamily="34" charset="0"/>
              </a:rPr>
              <a:t>Explain the difference between the if-</a:t>
            </a:r>
            <a:r>
              <a:rPr lang="en-US" sz="4000" b="1" dirty="0" err="1">
                <a:latin typeface="Bahnschrift SemiBold" panose="020B0502040204020203" pitchFamily="34" charset="0"/>
              </a:rPr>
              <a:t>elif</a:t>
            </a:r>
            <a:r>
              <a:rPr lang="en-US" sz="4000" b="1" dirty="0">
                <a:latin typeface="Bahnschrift SemiBold" panose="020B0502040204020203" pitchFamily="34" charset="0"/>
              </a:rPr>
              <a:t>-else and nested if-else </a:t>
            </a:r>
            <a:r>
              <a:rPr lang="en-US" sz="4000" b="1" dirty="0" smtClean="0">
                <a:latin typeface="Bahnschrift SemiBold" panose="020B0502040204020203" pitchFamily="34" charset="0"/>
              </a:rPr>
              <a:t>structures ?</a:t>
            </a:r>
            <a:endParaRPr lang="en-US" sz="4000" b="1" dirty="0">
              <a:latin typeface="Bahnschrift SemiBold" panose="020B0502040204020203" pitchFamily="34" charset="0"/>
            </a:endParaRPr>
          </a:p>
        </p:txBody>
      </p:sp>
      <p:sp>
        <p:nvSpPr>
          <p:cNvPr id="3" name="Subtitle 2"/>
          <p:cNvSpPr>
            <a:spLocks noGrp="1"/>
          </p:cNvSpPr>
          <p:nvPr>
            <p:ph type="subTitle" idx="1"/>
          </p:nvPr>
        </p:nvSpPr>
        <p:spPr>
          <a:xfrm>
            <a:off x="144330" y="1493854"/>
            <a:ext cx="12047670" cy="3606805"/>
          </a:xfrm>
        </p:spPr>
        <p:txBody>
          <a:bodyPr numCol="1">
            <a:noAutofit/>
          </a:bodyPr>
          <a:lstStyle/>
          <a:p>
            <a:pPr algn="l"/>
            <a:r>
              <a:rPr lang="en-US" sz="3600" b="1" dirty="0" err="1" smtClean="0">
                <a:solidFill>
                  <a:srgbClr val="FFFF00"/>
                </a:solidFill>
                <a:effectLst/>
              </a:rPr>
              <a:t>Ans</a:t>
            </a:r>
            <a:r>
              <a:rPr lang="en-US" sz="3600" b="1" dirty="0" smtClean="0">
                <a:effectLst/>
              </a:rPr>
              <a:t>: The if-</a:t>
            </a:r>
            <a:r>
              <a:rPr lang="en-US" sz="3600" b="1" dirty="0" err="1" smtClean="0">
                <a:effectLst/>
              </a:rPr>
              <a:t>elif</a:t>
            </a:r>
            <a:r>
              <a:rPr lang="en-US" sz="3600" b="1" dirty="0" smtClean="0">
                <a:effectLst/>
              </a:rPr>
              <a:t>-else structure allows for multiple conditional branches to be evaluated sequentially. It's useful when you have multiple conditions to check and want to execute only one block of code.</a:t>
            </a:r>
          </a:p>
          <a:p>
            <a:pPr algn="l"/>
            <a:r>
              <a:rPr lang="en-US" sz="3600" b="1" dirty="0" smtClean="0">
                <a:effectLst/>
              </a:rPr>
              <a:t>Nested if-else structures involve placing one if-else statement inside another. This is useful when you need to check additional conditions within a specific branch of code. Each nested if-else statement operates independently of the others, allowing for more complex conditional logic</a:t>
            </a:r>
            <a:r>
              <a:rPr lang="en-US" sz="3600" dirty="0" smtClean="0">
                <a:effectLst/>
              </a:rPr>
              <a:t>.</a:t>
            </a:r>
            <a:endParaRPr lang="en-US" sz="3600" dirty="0">
              <a:effectLst/>
            </a:endParaRPr>
          </a:p>
        </p:txBody>
      </p:sp>
    </p:spTree>
    <p:extLst>
      <p:ext uri="{BB962C8B-B14F-4D97-AF65-F5344CB8AC3E}">
        <p14:creationId xmlns:p14="http://schemas.microsoft.com/office/powerpoint/2010/main" val="1426703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367" y="140733"/>
            <a:ext cx="12691570" cy="1493854"/>
          </a:xfrm>
        </p:spPr>
        <p:txBody>
          <a:bodyPr/>
          <a:lstStyle/>
          <a:p>
            <a:r>
              <a:rPr lang="en-US" sz="4000" b="1" dirty="0" smtClean="0">
                <a:solidFill>
                  <a:srgbClr val="FFFF00"/>
                </a:solidFill>
                <a:latin typeface="Bahnschrift SemiBold" panose="020B0502040204020203" pitchFamily="34" charset="0"/>
              </a:rPr>
              <a:t>Q4</a:t>
            </a:r>
            <a:r>
              <a:rPr lang="en-US" sz="4000" b="1" dirty="0" smtClean="0">
                <a:latin typeface="Bahnschrift SemiBold" panose="020B0502040204020203" pitchFamily="34" charset="0"/>
              </a:rPr>
              <a:t>: How </a:t>
            </a:r>
            <a:r>
              <a:rPr lang="en-US" sz="4000" b="1" dirty="0">
                <a:latin typeface="Bahnschrift SemiBold" panose="020B0502040204020203" pitchFamily="34" charset="0"/>
              </a:rPr>
              <a:t>can you use logical operators (and, or, not) with if-else statements in Python?</a:t>
            </a:r>
          </a:p>
        </p:txBody>
      </p:sp>
      <p:sp>
        <p:nvSpPr>
          <p:cNvPr id="3" name="Subtitle 2"/>
          <p:cNvSpPr>
            <a:spLocks noGrp="1"/>
          </p:cNvSpPr>
          <p:nvPr>
            <p:ph type="subTitle" idx="1"/>
          </p:nvPr>
        </p:nvSpPr>
        <p:spPr>
          <a:xfrm>
            <a:off x="304800" y="1927722"/>
            <a:ext cx="11119730" cy="2836785"/>
          </a:xfrm>
        </p:spPr>
        <p:txBody>
          <a:bodyPr numCol="1">
            <a:noAutofit/>
          </a:bodyPr>
          <a:lstStyle/>
          <a:p>
            <a:pPr algn="l"/>
            <a:r>
              <a:rPr lang="en-US" sz="3600" b="1" dirty="0" err="1" smtClean="0">
                <a:solidFill>
                  <a:srgbClr val="FFFF00"/>
                </a:solidFill>
                <a:effectLst/>
              </a:rPr>
              <a:t>Ans</a:t>
            </a:r>
            <a:r>
              <a:rPr lang="en-US" sz="3600" b="1" dirty="0" smtClean="0">
                <a:effectLst/>
              </a:rPr>
              <a:t>: </a:t>
            </a:r>
            <a:r>
              <a:rPr lang="en-US" sz="3600" b="1" dirty="0">
                <a:effectLst/>
              </a:rPr>
              <a:t>You can use logical operators (and, or, not) to combine multiple conditions within if-else statements in Python. These operators help create more complex conditions to determine the execution path of the program based on the combined evaluation of multiple conditions.</a:t>
            </a:r>
            <a:endParaRPr lang="en-US" sz="3600" b="1" dirty="0"/>
          </a:p>
        </p:txBody>
      </p:sp>
    </p:spTree>
    <p:extLst>
      <p:ext uri="{BB962C8B-B14F-4D97-AF65-F5344CB8AC3E}">
        <p14:creationId xmlns:p14="http://schemas.microsoft.com/office/powerpoint/2010/main" val="93318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675" y="140733"/>
            <a:ext cx="11699798" cy="1493854"/>
          </a:xfrm>
        </p:spPr>
        <p:txBody>
          <a:bodyPr>
            <a:normAutofit fontScale="90000"/>
          </a:bodyPr>
          <a:lstStyle/>
          <a:p>
            <a:r>
              <a:rPr lang="en-US" sz="4000" b="1" dirty="0" smtClean="0">
                <a:solidFill>
                  <a:srgbClr val="FFFF00"/>
                </a:solidFill>
                <a:latin typeface="Bahnschrift SemiBold" panose="020B0502040204020203" pitchFamily="34" charset="0"/>
              </a:rPr>
              <a:t>Q5</a:t>
            </a:r>
            <a:r>
              <a:rPr lang="en-US" sz="4000" b="1" dirty="0" smtClean="0">
                <a:latin typeface="Bahnschrift SemiBold" panose="020B0502040204020203" pitchFamily="34" charset="0"/>
              </a:rPr>
              <a:t>: </a:t>
            </a:r>
            <a:r>
              <a:rPr lang="en-US" sz="4000" b="1" dirty="0">
                <a:latin typeface="Bahnschrift SemiBold" panose="020B0502040204020203" pitchFamily="34" charset="0"/>
              </a:rPr>
              <a:t>Describe scenarios where nested if-else statements are preferred over if-</a:t>
            </a:r>
            <a:r>
              <a:rPr lang="en-US" sz="4000" b="1" dirty="0" err="1">
                <a:latin typeface="Bahnschrift SemiBold" panose="020B0502040204020203" pitchFamily="34" charset="0"/>
              </a:rPr>
              <a:t>elif</a:t>
            </a:r>
            <a:r>
              <a:rPr lang="en-US" sz="4000" b="1" dirty="0">
                <a:latin typeface="Bahnschrift SemiBold" panose="020B0502040204020203" pitchFamily="34" charset="0"/>
              </a:rPr>
              <a:t>-else </a:t>
            </a:r>
            <a:r>
              <a:rPr lang="en-US" sz="4000" b="1" dirty="0" smtClean="0">
                <a:latin typeface="Bahnschrift SemiBold" panose="020B0502040204020203" pitchFamily="34" charset="0"/>
              </a:rPr>
              <a:t>structures ?</a:t>
            </a:r>
            <a:endParaRPr lang="en-US" sz="4000" b="1" dirty="0">
              <a:latin typeface="Bahnschrift SemiBold" panose="020B0502040204020203" pitchFamily="34" charset="0"/>
            </a:endParaRPr>
          </a:p>
        </p:txBody>
      </p:sp>
      <p:sp>
        <p:nvSpPr>
          <p:cNvPr id="3" name="Subtitle 2"/>
          <p:cNvSpPr>
            <a:spLocks noGrp="1"/>
          </p:cNvSpPr>
          <p:nvPr>
            <p:ph type="subTitle" idx="1"/>
          </p:nvPr>
        </p:nvSpPr>
        <p:spPr>
          <a:xfrm>
            <a:off x="271220" y="2072100"/>
            <a:ext cx="11685253" cy="2836785"/>
          </a:xfrm>
        </p:spPr>
        <p:txBody>
          <a:bodyPr numCol="1">
            <a:noAutofit/>
          </a:bodyPr>
          <a:lstStyle/>
          <a:p>
            <a:r>
              <a:rPr lang="en-US" sz="3600" b="1" dirty="0" err="1" smtClean="0">
                <a:solidFill>
                  <a:srgbClr val="FFFF00"/>
                </a:solidFill>
                <a:effectLst/>
              </a:rPr>
              <a:t>Ans</a:t>
            </a:r>
            <a:r>
              <a:rPr lang="en-US" sz="3600" b="1" dirty="0" smtClean="0">
                <a:effectLst/>
              </a:rPr>
              <a:t>: Nested </a:t>
            </a:r>
            <a:r>
              <a:rPr lang="en-US" sz="3600" b="1" dirty="0">
                <a:effectLst/>
              </a:rPr>
              <a:t>if-else statements are preferred over if-</a:t>
            </a:r>
            <a:r>
              <a:rPr lang="en-US" sz="3600" b="1" dirty="0" err="1">
                <a:effectLst/>
              </a:rPr>
              <a:t>elif</a:t>
            </a:r>
            <a:r>
              <a:rPr lang="en-US" sz="3600" b="1" dirty="0">
                <a:effectLst/>
              </a:rPr>
              <a:t>-else structures when different conditions need to be checked within a specific branch of code or when the logic is more complex and can't be easily represented by a sequential if-</a:t>
            </a:r>
            <a:r>
              <a:rPr lang="en-US" sz="3600" b="1" dirty="0" err="1">
                <a:effectLst/>
              </a:rPr>
              <a:t>elif</a:t>
            </a:r>
            <a:r>
              <a:rPr lang="en-US" sz="3600" b="1" dirty="0">
                <a:effectLst/>
              </a:rPr>
              <a:t>-else </a:t>
            </a:r>
            <a:r>
              <a:rPr lang="en-US" sz="3600" b="1" dirty="0" smtClean="0">
                <a:effectLst/>
              </a:rPr>
              <a:t>structure .</a:t>
            </a:r>
            <a:endParaRPr lang="en-US" sz="3600" b="1" dirty="0"/>
          </a:p>
        </p:txBody>
      </p:sp>
    </p:spTree>
    <p:extLst>
      <p:ext uri="{BB962C8B-B14F-4D97-AF65-F5344CB8AC3E}">
        <p14:creationId xmlns:p14="http://schemas.microsoft.com/office/powerpoint/2010/main" val="1227128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675" y="140733"/>
            <a:ext cx="11699798" cy="1493854"/>
          </a:xfrm>
        </p:spPr>
        <p:txBody>
          <a:bodyPr>
            <a:normAutofit/>
          </a:bodyPr>
          <a:lstStyle/>
          <a:p>
            <a:r>
              <a:rPr lang="en-US" sz="4000" b="1" dirty="0" smtClean="0">
                <a:solidFill>
                  <a:srgbClr val="FFFF00"/>
                </a:solidFill>
                <a:latin typeface="Bahnschrift SemiBold" panose="020B0502040204020203" pitchFamily="34" charset="0"/>
              </a:rPr>
              <a:t>Q6</a:t>
            </a:r>
            <a:r>
              <a:rPr lang="en-US" sz="4000" b="1" dirty="0" smtClean="0">
                <a:latin typeface="Bahnschrift SemiBold" panose="020B0502040204020203" pitchFamily="34" charset="0"/>
              </a:rPr>
              <a:t>: </a:t>
            </a:r>
            <a:r>
              <a:rPr lang="en-US" sz="4000" b="1" dirty="0">
                <a:latin typeface="Bahnschrift SemiBold" panose="020B0502040204020203" pitchFamily="34" charset="0"/>
              </a:rPr>
              <a:t>How does Python handle multiple conditions in an if-</a:t>
            </a:r>
            <a:r>
              <a:rPr lang="en-US" sz="4000" b="1" dirty="0" err="1">
                <a:latin typeface="Bahnschrift SemiBold" panose="020B0502040204020203" pitchFamily="34" charset="0"/>
              </a:rPr>
              <a:t>elif</a:t>
            </a:r>
            <a:r>
              <a:rPr lang="en-US" sz="4000" b="1" dirty="0">
                <a:latin typeface="Bahnschrift SemiBold" panose="020B0502040204020203" pitchFamily="34" charset="0"/>
              </a:rPr>
              <a:t>-else ladder?</a:t>
            </a:r>
          </a:p>
        </p:txBody>
      </p:sp>
      <p:sp>
        <p:nvSpPr>
          <p:cNvPr id="3" name="Subtitle 2"/>
          <p:cNvSpPr>
            <a:spLocks noGrp="1"/>
          </p:cNvSpPr>
          <p:nvPr>
            <p:ph type="subTitle" idx="1"/>
          </p:nvPr>
        </p:nvSpPr>
        <p:spPr>
          <a:xfrm>
            <a:off x="256675" y="1959806"/>
            <a:ext cx="11685253" cy="2836785"/>
          </a:xfrm>
        </p:spPr>
        <p:txBody>
          <a:bodyPr numCol="1">
            <a:noAutofit/>
          </a:bodyPr>
          <a:lstStyle/>
          <a:p>
            <a:pPr algn="l"/>
            <a:r>
              <a:rPr lang="en-US" sz="3600" b="1" dirty="0" err="1" smtClean="0">
                <a:solidFill>
                  <a:srgbClr val="FFFF00"/>
                </a:solidFill>
                <a:effectLst/>
              </a:rPr>
              <a:t>Ans</a:t>
            </a:r>
            <a:r>
              <a:rPr lang="en-US" sz="3600" b="1" dirty="0" smtClean="0">
                <a:effectLst/>
              </a:rPr>
              <a:t>: </a:t>
            </a:r>
            <a:r>
              <a:rPr lang="en-US" sz="3600" b="1" dirty="0">
                <a:effectLst/>
              </a:rPr>
              <a:t>Python evaluates conditions in an if-</a:t>
            </a:r>
            <a:r>
              <a:rPr lang="en-US" sz="3600" b="1" dirty="0" err="1">
                <a:effectLst/>
              </a:rPr>
              <a:t>elif</a:t>
            </a:r>
            <a:r>
              <a:rPr lang="en-US" sz="3600" b="1" dirty="0">
                <a:effectLst/>
              </a:rPr>
              <a:t>-else ladder sequentially. If a condition is true, the corresponding block of code executes, and the rest are skipped. If none are true, the else block (if present) executes.</a:t>
            </a:r>
            <a:endParaRPr lang="en-US" sz="3600" b="1" dirty="0"/>
          </a:p>
        </p:txBody>
      </p:sp>
    </p:spTree>
    <p:extLst>
      <p:ext uri="{BB962C8B-B14F-4D97-AF65-F5344CB8AC3E}">
        <p14:creationId xmlns:p14="http://schemas.microsoft.com/office/powerpoint/2010/main" val="3468516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6775"/>
            <a:ext cx="11699798" cy="1493854"/>
          </a:xfrm>
        </p:spPr>
        <p:txBody>
          <a:bodyPr>
            <a:normAutofit/>
          </a:bodyPr>
          <a:lstStyle/>
          <a:p>
            <a:r>
              <a:rPr lang="en-US" sz="4000" b="1" dirty="0" smtClean="0">
                <a:solidFill>
                  <a:srgbClr val="FFFF00"/>
                </a:solidFill>
                <a:latin typeface="Bahnschrift SemiBold" panose="020B0502040204020203" pitchFamily="34" charset="0"/>
              </a:rPr>
              <a:t>Q7</a:t>
            </a:r>
            <a:r>
              <a:rPr lang="en-US" sz="4000" b="1" dirty="0" smtClean="0">
                <a:latin typeface="Bahnschrift SemiBold" panose="020B0502040204020203" pitchFamily="34" charset="0"/>
              </a:rPr>
              <a:t>: </a:t>
            </a:r>
            <a:r>
              <a:rPr lang="en-US" sz="4000" b="1" dirty="0">
                <a:latin typeface="Bahnschrift SemiBold" panose="020B0502040204020203" pitchFamily="34" charset="0"/>
              </a:rPr>
              <a:t>Why is it important to indent properly when using control flow statements in Python?</a:t>
            </a:r>
          </a:p>
        </p:txBody>
      </p:sp>
      <p:sp>
        <p:nvSpPr>
          <p:cNvPr id="3" name="Subtitle 2"/>
          <p:cNvSpPr>
            <a:spLocks noGrp="1"/>
          </p:cNvSpPr>
          <p:nvPr>
            <p:ph type="subTitle" idx="1"/>
          </p:nvPr>
        </p:nvSpPr>
        <p:spPr>
          <a:xfrm>
            <a:off x="256675" y="1959806"/>
            <a:ext cx="11685253" cy="2836785"/>
          </a:xfrm>
        </p:spPr>
        <p:txBody>
          <a:bodyPr numCol="1">
            <a:noAutofit/>
          </a:bodyPr>
          <a:lstStyle/>
          <a:p>
            <a:pPr algn="l"/>
            <a:r>
              <a:rPr lang="en-US" sz="3600" b="1" dirty="0" err="1" smtClean="0">
                <a:solidFill>
                  <a:srgbClr val="FFFF00"/>
                </a:solidFill>
                <a:effectLst/>
              </a:rPr>
              <a:t>Ans</a:t>
            </a:r>
            <a:r>
              <a:rPr lang="en-US" sz="3600" b="1" dirty="0" smtClean="0">
                <a:effectLst/>
              </a:rPr>
              <a:t>: </a:t>
            </a:r>
            <a:r>
              <a:rPr lang="en-US" sz="3600" b="1" dirty="0">
                <a:effectLst/>
              </a:rPr>
              <a:t>Proper indentation is crucial in Python to denote the structure of code blocks, especially within control flow statements. It ensures readability and accurately reflects the intended logic. Incorrect indentation can lead to syntax errors or alter the program's behavior.</a:t>
            </a:r>
            <a:endParaRPr lang="en-US" sz="3600" b="1" dirty="0"/>
          </a:p>
        </p:txBody>
      </p:sp>
    </p:spTree>
    <p:extLst>
      <p:ext uri="{BB962C8B-B14F-4D97-AF65-F5344CB8AC3E}">
        <p14:creationId xmlns:p14="http://schemas.microsoft.com/office/powerpoint/2010/main" val="1603456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24</TotalTime>
  <Words>476</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 SemiBold</vt:lpstr>
      <vt:lpstr>Calisto MT</vt:lpstr>
      <vt:lpstr>Trebuchet MS</vt:lpstr>
      <vt:lpstr>Wingdings 2</vt:lpstr>
      <vt:lpstr>Slate</vt:lpstr>
      <vt:lpstr>Q1: What is the Purpose of using control flow statements like if, else, and elif in Python ?</vt:lpstr>
      <vt:lpstr>Q2: How does Python determine which block of code to execute in an if-else statement?</vt:lpstr>
      <vt:lpstr>Q3: Explain the difference between the if-elif-else and nested if-else structures ?</vt:lpstr>
      <vt:lpstr>Q4: How can you use logical operators (and, or, not) with if-else statements in Python?</vt:lpstr>
      <vt:lpstr>Q5: Describe scenarios where nested if-else statements are preferred over if-elif-else structures ?</vt:lpstr>
      <vt:lpstr>Q6: How does Python handle multiple conditions in an if-elif-else ladder?</vt:lpstr>
      <vt:lpstr>Q7: Why is it important to indent properly when using control flow statements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What is the Purpose of using control flow statements like if, else, and elif in Python ?</dc:title>
  <dc:creator>Windows 10</dc:creator>
  <cp:lastModifiedBy>Windows 10</cp:lastModifiedBy>
  <cp:revision>3</cp:revision>
  <dcterms:created xsi:type="dcterms:W3CDTF">2024-02-12T14:27:55Z</dcterms:created>
  <dcterms:modified xsi:type="dcterms:W3CDTF">2024-02-12T14:52:07Z</dcterms:modified>
</cp:coreProperties>
</file>