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7077FFD8-4557-4CAC-BE17-CB414497897B}" type="datetime">
              <a:rPr b="0" lang="en-IN" sz="1200" spc="-1" strike="noStrike">
                <a:solidFill>
                  <a:srgbClr val="8b8b8b"/>
                </a:solidFill>
                <a:latin typeface="Calibri"/>
              </a:rPr>
              <a:t>09/02/20</a:t>
            </a:fld>
            <a:endParaRPr b="0" lang="en-IN"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IN"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CD1CF8E0-517F-402F-B80D-EEFCBF401153}" type="slidenum">
              <a:rPr b="0" lang="en-IN" sz="1200" spc="-1" strike="noStrike">
                <a:solidFill>
                  <a:srgbClr val="8b8b8b"/>
                </a:solidFill>
                <a:latin typeface="Calibri"/>
              </a:rPr>
              <a:t>&lt;number&gt;</a:t>
            </a:fld>
            <a:endParaRPr b="0" lang="en-IN"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CustomShape 1"/>
          <p:cNvSpPr/>
          <p:nvPr/>
        </p:nvSpPr>
        <p:spPr>
          <a:xfrm>
            <a:off x="1348200" y="1641240"/>
            <a:ext cx="9718200" cy="3973680"/>
          </a:xfrm>
          <a:prstGeom prst="roundRect">
            <a:avLst>
              <a:gd name="adj" fmla="val 16667"/>
            </a:avLst>
          </a:prstGeom>
          <a:gradFill rotWithShape="0">
            <a:gsLst>
              <a:gs pos="0">
                <a:srgbClr val="6082ca"/>
              </a:gs>
              <a:gs pos="100000">
                <a:srgbClr val="3d6fc9"/>
              </a:gs>
            </a:gsLst>
            <a:lin ang="5400000"/>
          </a:gradFill>
          <a:ln w="6480">
            <a:solidFill>
              <a:srgbClr val="4472c4"/>
            </a:solidFill>
            <a:miter/>
          </a:ln>
        </p:spPr>
        <p:style>
          <a:lnRef idx="0"/>
          <a:fillRef idx="0"/>
          <a:effectRef idx="0"/>
          <a:fontRef idx="minor"/>
        </p:style>
      </p:sp>
      <p:sp>
        <p:nvSpPr>
          <p:cNvPr id="42" name="TextShape 2"/>
          <p:cNvSpPr txBox="1"/>
          <p:nvPr/>
        </p:nvSpPr>
        <p:spPr>
          <a:xfrm>
            <a:off x="1790640" y="2433960"/>
            <a:ext cx="8610480" cy="2388240"/>
          </a:xfrm>
          <a:prstGeom prst="rect">
            <a:avLst/>
          </a:prstGeom>
          <a:noFill/>
          <a:ln>
            <a:noFill/>
          </a:ln>
        </p:spPr>
        <p:txBody>
          <a:bodyPr anchor="ctr">
            <a:normAutofit/>
          </a:bodyPr>
          <a:p>
            <a:pPr>
              <a:lnSpc>
                <a:spcPct val="90000"/>
              </a:lnSpc>
            </a:pPr>
            <a:r>
              <a:rPr b="0" lang="en-US" sz="2400" spc="-1" strike="noStrike">
                <a:solidFill>
                  <a:srgbClr val="000000"/>
                </a:solidFill>
                <a:latin typeface="Calibri Light"/>
              </a:rPr>
              <a:t>                                       </a:t>
            </a:r>
            <a:r>
              <a:rPr b="0" lang="en-US" sz="2400" spc="-1" strike="noStrike">
                <a:solidFill>
                  <a:srgbClr val="000000"/>
                </a:solidFill>
                <a:latin typeface="Calibri Light"/>
              </a:rPr>
              <a:t>Idea/Approach Details</a:t>
            </a:r>
            <a:br/>
            <a:br/>
            <a:r>
              <a:rPr b="0" lang="en-US" sz="2400" spc="-1" strike="noStrike">
                <a:solidFill>
                  <a:srgbClr val="000000"/>
                </a:solidFill>
                <a:latin typeface="Calibri Light"/>
              </a:rPr>
              <a:t>Ministry/ Organization name:  AICTE-MIC</a:t>
            </a:r>
            <a:br/>
            <a:r>
              <a:rPr b="0" lang="en-US" sz="2400" spc="-1" strike="noStrike">
                <a:solidFill>
                  <a:srgbClr val="000000"/>
                </a:solidFill>
                <a:latin typeface="Calibri Light"/>
              </a:rPr>
              <a:t>PS Number: IC474  </a:t>
            </a:r>
            <a:br/>
            <a:r>
              <a:rPr b="0" lang="en-US" sz="2400" spc="-1" strike="noStrike">
                <a:solidFill>
                  <a:srgbClr val="000000"/>
                </a:solidFill>
                <a:latin typeface="Calibri Light"/>
              </a:rPr>
              <a:t>Problem Statement :  Student Innovation</a:t>
            </a:r>
            <a:br/>
            <a:r>
              <a:rPr b="0" lang="en-US" sz="2400" spc="-1" strike="noStrike">
                <a:solidFill>
                  <a:srgbClr val="000000"/>
                </a:solidFill>
                <a:latin typeface="Calibri Light"/>
              </a:rPr>
              <a:t>Team Name : webIV</a:t>
            </a:r>
            <a:br/>
            <a:r>
              <a:rPr b="0" lang="en-US" sz="2400" spc="-1" strike="noStrike">
                <a:solidFill>
                  <a:srgbClr val="000000"/>
                </a:solidFill>
                <a:latin typeface="Calibri Light"/>
              </a:rPr>
              <a:t>Team Leader’s Name :  Syed Irfan Ahmed</a:t>
            </a:r>
            <a:r>
              <a:rPr b="0" lang="en-US" sz="2400" spc="-1" strike="noStrike">
                <a:solidFill>
                  <a:srgbClr val="000000"/>
                </a:solidFill>
                <a:latin typeface="Calibri Light"/>
              </a:rPr>
              <a:t>	</a:t>
            </a:r>
            <a:r>
              <a:rPr b="0" lang="en-US" sz="2400" spc="-1" strike="noStrike">
                <a:solidFill>
                  <a:srgbClr val="000000"/>
                </a:solidFill>
                <a:latin typeface="Calibri Light"/>
              </a:rPr>
              <a:t>	</a:t>
            </a:r>
            <a:r>
              <a:rPr b="0" lang="en-US" sz="2400" spc="-1" strike="noStrike">
                <a:solidFill>
                  <a:srgbClr val="000000"/>
                </a:solidFill>
                <a:latin typeface="Calibri Light"/>
              </a:rPr>
              <a:t>	</a:t>
            </a:r>
            <a:r>
              <a:rPr b="0" lang="en-US" sz="2400" spc="-1" strike="noStrike">
                <a:solidFill>
                  <a:srgbClr val="000000"/>
                </a:solidFill>
                <a:latin typeface="Calibri Light"/>
              </a:rPr>
              <a:t>	</a:t>
            </a:r>
            <a:r>
              <a:rPr b="0" lang="en-US" sz="2400" spc="-1" strike="noStrike">
                <a:solidFill>
                  <a:srgbClr val="000000"/>
                </a:solidFill>
                <a:latin typeface="Calibri Light"/>
              </a:rPr>
              <a:t>	</a:t>
            </a:r>
            <a:br/>
            <a:r>
              <a:rPr b="0" lang="en-US" sz="2400" spc="-1" strike="noStrike">
                <a:solidFill>
                  <a:srgbClr val="000000"/>
                </a:solidFill>
                <a:latin typeface="Calibri Light"/>
              </a:rPr>
              <a:t>College Code : U-0733</a:t>
            </a:r>
            <a:endParaRPr b="0" lang="en-US" sz="2400" spc="-1" strike="noStrike">
              <a:solidFill>
                <a:srgbClr val="000000"/>
              </a:solidFill>
              <a:latin typeface="Calibri"/>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CustomShape 1"/>
          <p:cNvSpPr/>
          <p:nvPr/>
        </p:nvSpPr>
        <p:spPr>
          <a:xfrm>
            <a:off x="823320" y="864000"/>
            <a:ext cx="10544760" cy="4392000"/>
          </a:xfrm>
          <a:prstGeom prst="roundRect">
            <a:avLst>
              <a:gd name="adj" fmla="val 16667"/>
            </a:avLst>
          </a:prstGeom>
          <a:gradFill rotWithShape="0">
            <a:gsLst>
              <a:gs pos="0">
                <a:srgbClr val="6082ca"/>
              </a:gs>
              <a:gs pos="100000">
                <a:srgbClr val="3d6fc9"/>
              </a:gs>
            </a:gsLst>
            <a:lin ang="5400000"/>
          </a:gradFill>
          <a:ln w="6480">
            <a:solidFill>
              <a:srgbClr val="4472c4"/>
            </a:solidFill>
            <a:miter/>
          </a:ln>
        </p:spPr>
        <p:style>
          <a:lnRef idx="0"/>
          <a:fillRef idx="0"/>
          <a:effectRef idx="0"/>
          <a:fontRef idx="minor"/>
        </p:style>
        <p:txBody>
          <a:bodyPr lIns="90000" rIns="90000" tIns="45000" bIns="45000" anchor="ctr"/>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	</a:t>
            </a:r>
            <a:r>
              <a:rPr b="0" lang="en-IN" sz="1800" spc="-1" strike="noStrike">
                <a:solidFill>
                  <a:srgbClr val="000000"/>
                </a:solidFill>
                <a:latin typeface="Calibri"/>
              </a:rPr>
              <a:t>	</a:t>
            </a:r>
            <a:r>
              <a:rPr b="0" lang="en-IN" sz="1800" spc="-1" strike="noStrike">
                <a:solidFill>
                  <a:srgbClr val="000000"/>
                </a:solidFill>
                <a:latin typeface="Calibri"/>
              </a:rPr>
              <a:t>	</a:t>
            </a:r>
            <a:r>
              <a:rPr b="0" lang="en-IN" sz="1800" spc="-1" strike="noStrike">
                <a:solidFill>
                  <a:srgbClr val="000000"/>
                </a:solidFill>
                <a:latin typeface="Calibri"/>
              </a:rPr>
              <a:t>	</a:t>
            </a:r>
            <a:r>
              <a:rPr b="0" lang="en-IN" sz="1800" spc="-1" strike="noStrike">
                <a:solidFill>
                  <a:srgbClr val="000000"/>
                </a:solidFill>
                <a:latin typeface="Calibri"/>
              </a:rPr>
              <a:t>	</a:t>
            </a:r>
            <a:r>
              <a:rPr b="0" lang="en-IN" sz="1800" spc="-1" strike="noStrike">
                <a:solidFill>
                  <a:srgbClr val="000000"/>
                </a:solidFill>
                <a:latin typeface="Calibri"/>
              </a:rPr>
              <a:t>	</a:t>
            </a:r>
            <a:r>
              <a:rPr b="1" lang="en-IN" sz="1800" spc="-1" strike="noStrike">
                <a:solidFill>
                  <a:srgbClr val="000000"/>
                </a:solidFill>
                <a:latin typeface="Calibri"/>
              </a:rPr>
              <a:t>Idea/Solution/Prototype:</a:t>
            </a:r>
            <a:endParaRPr b="0" lang="en-IN" sz="1800" spc="-1" strike="noStrike">
              <a:latin typeface="Arial"/>
            </a:endParaRPr>
          </a:p>
          <a:p>
            <a:pPr>
              <a:lnSpc>
                <a:spcPct val="100000"/>
              </a:lnSpc>
            </a:pPr>
            <a:r>
              <a:rPr b="0" lang="en-IN" sz="1800" spc="-1" strike="noStrike">
                <a:solidFill>
                  <a:srgbClr val="000000"/>
                </a:solidFill>
                <a:latin typeface="Calibri"/>
              </a:rPr>
              <a:t>Existing educational videos, on YouTube, Byju's, Khan Academy and other such educational platforms enable students to learn from top-quality teachers over large distances. This allows students to learn, but it doesn't help in visualization, which is an essential aspect for complete, comprehensive, application-oriented learning. </a:t>
            </a:r>
            <a:endParaRPr b="0" lang="en-IN" sz="1800" spc="-1" strike="noStrike">
              <a:latin typeface="Arial"/>
            </a:endParaRPr>
          </a:p>
          <a:p>
            <a:pPr>
              <a:lnSpc>
                <a:spcPct val="100000"/>
              </a:lnSpc>
            </a:pPr>
            <a:r>
              <a:rPr b="0" lang="en-IN" sz="1800" spc="-1" strike="noStrike">
                <a:solidFill>
                  <a:srgbClr val="000000"/>
                </a:solidFill>
                <a:latin typeface="Calibri"/>
              </a:rPr>
              <a:t>We aim to create a web-based system, that allows people to fully interact with videos, through a custom video+3d model format. It consists of two major parts.</a:t>
            </a:r>
            <a:endParaRPr b="0" lang="en-IN" sz="1800" spc="-1" strike="noStrike">
              <a:latin typeface="Arial"/>
            </a:endParaRPr>
          </a:p>
          <a:p>
            <a:pPr>
              <a:lnSpc>
                <a:spcPct val="100000"/>
              </a:lnSpc>
            </a:pPr>
            <a:r>
              <a:rPr b="0" lang="en-IN" sz="1800" spc="-1" strike="noStrike">
                <a:solidFill>
                  <a:srgbClr val="000000"/>
                </a:solidFill>
                <a:latin typeface="Calibri"/>
              </a:rPr>
              <a:t>- A video player, that plays videos where the students can interact with the video, manipulate the components while the video plays. We have a normal video on the left, as it would be unwise to ignore current videos which already explain almost every single concept available. having a video on the left, and an interactive model on the right, will allow students to learn and grasp concepts from existing videos.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Calibri"/>
              </a:rPr>
              <a:t>- A web-suite to allow creators/ teachers to create videos of this format in an easy, non-programmatic way, which they can then upload/ share for others to view.</a:t>
            </a:r>
            <a:endParaRPr b="0" lang="en-IN" sz="1800" spc="-1" strike="noStrike">
              <a:latin typeface="Arial"/>
            </a:endParaRPr>
          </a:p>
        </p:txBody>
      </p:sp>
      <p:sp>
        <p:nvSpPr>
          <p:cNvPr id="44" name="CustomShape 2"/>
          <p:cNvSpPr/>
          <p:nvPr/>
        </p:nvSpPr>
        <p:spPr>
          <a:xfrm>
            <a:off x="1792440" y="5400000"/>
            <a:ext cx="8445240" cy="1398600"/>
          </a:xfrm>
          <a:prstGeom prst="roundRect">
            <a:avLst>
              <a:gd name="adj" fmla="val 16667"/>
            </a:avLst>
          </a:prstGeom>
          <a:gradFill rotWithShape="0">
            <a:gsLst>
              <a:gs pos="0">
                <a:srgbClr val="6082ca"/>
              </a:gs>
              <a:gs pos="100000">
                <a:srgbClr val="3d6fc9"/>
              </a:gs>
            </a:gsLst>
            <a:lin ang="5400000"/>
          </a:gradFill>
          <a:ln w="6480">
            <a:solidFill>
              <a:srgbClr val="4472c4"/>
            </a:solidFill>
            <a:miter/>
          </a:ln>
        </p:spPr>
        <p:style>
          <a:lnRef idx="0"/>
          <a:fillRef idx="0"/>
          <a:effectRef idx="0"/>
          <a:fontRef idx="minor"/>
        </p:style>
        <p:txBody>
          <a:bodyPr lIns="90000" rIns="90000" tIns="45000" bIns="45000" anchor="ctr"/>
          <a:p>
            <a:pPr>
              <a:lnSpc>
                <a:spcPct val="100000"/>
              </a:lnSpc>
            </a:pPr>
            <a:r>
              <a:rPr b="0" lang="en-IN" sz="1800" spc="-1" strike="noStrike">
                <a:solidFill>
                  <a:srgbClr val="000000"/>
                </a:solidFill>
                <a:latin typeface="Calibri"/>
              </a:rPr>
              <a:t>	</a:t>
            </a:r>
            <a:r>
              <a:rPr b="1" lang="en-IN" sz="1800" spc="-1" strike="noStrike">
                <a:solidFill>
                  <a:srgbClr val="000000"/>
                </a:solidFill>
                <a:latin typeface="Calibri"/>
              </a:rPr>
              <a:t>Tech Stack:</a:t>
            </a:r>
            <a:endParaRPr b="0" lang="en-IN" sz="1800" spc="-1" strike="noStrike">
              <a:latin typeface="Arial"/>
            </a:endParaRPr>
          </a:p>
        </p:txBody>
      </p:sp>
      <p:sp>
        <p:nvSpPr>
          <p:cNvPr id="45" name="TextShape 3"/>
          <p:cNvSpPr txBox="1"/>
          <p:nvPr/>
        </p:nvSpPr>
        <p:spPr>
          <a:xfrm>
            <a:off x="395640" y="30600"/>
            <a:ext cx="10972440" cy="1142640"/>
          </a:xfrm>
          <a:prstGeom prst="rect">
            <a:avLst/>
          </a:prstGeom>
          <a:noFill/>
          <a:ln>
            <a:noFill/>
          </a:ln>
        </p:spPr>
        <p:txBody>
          <a:bodyPr anchor="ctr"/>
          <a:p>
            <a:pPr>
              <a:lnSpc>
                <a:spcPct val="90000"/>
              </a:lnSpc>
            </a:pPr>
            <a:r>
              <a:rPr b="0" lang="en-US" sz="4400" spc="-1" strike="noStrike">
                <a:solidFill>
                  <a:srgbClr val="000000"/>
                </a:solidFill>
                <a:latin typeface="Calibri Light"/>
              </a:rPr>
              <a:t>Idea / Approach details</a:t>
            </a:r>
            <a:endParaRPr b="0" lang="en-US" sz="4400" spc="-1" strike="noStrike">
              <a:solidFill>
                <a:srgbClr val="000000"/>
              </a:solidFill>
              <a:latin typeface="Calibri"/>
            </a:endParaRPr>
          </a:p>
        </p:txBody>
      </p:sp>
      <p:sp>
        <p:nvSpPr>
          <p:cNvPr id="46" name="CustomShape 4"/>
          <p:cNvSpPr/>
          <p:nvPr/>
        </p:nvSpPr>
        <p:spPr>
          <a:xfrm>
            <a:off x="4260960" y="5396040"/>
            <a:ext cx="2075040" cy="1461960"/>
          </a:xfrm>
          <a:prstGeom prst="rect">
            <a:avLst/>
          </a:prstGeom>
          <a:noFill/>
          <a:ln>
            <a:noFill/>
          </a:ln>
        </p:spPr>
        <p:style>
          <a:lnRef idx="0"/>
          <a:fillRef idx="0"/>
          <a:effectRef idx="0"/>
          <a:fontRef idx="minor"/>
        </p:style>
        <p:txBody>
          <a:bodyPr lIns="90000" rIns="90000" tIns="45000" bIns="45000"/>
          <a:p>
            <a:pPr marL="343080" indent="-342720">
              <a:lnSpc>
                <a:spcPct val="100000"/>
              </a:lnSpc>
              <a:buClr>
                <a:srgbClr val="000000"/>
              </a:buClr>
              <a:buFont typeface="StarSymbol"/>
              <a:buAutoNum type="arabicPeriod"/>
            </a:pPr>
            <a:r>
              <a:rPr b="0" lang="en-IN" sz="1800" spc="-1" strike="noStrike">
                <a:solidFill>
                  <a:srgbClr val="000000"/>
                </a:solidFill>
                <a:latin typeface="Calibri"/>
              </a:rPr>
              <a:t>WebRTC</a:t>
            </a:r>
            <a:endParaRPr b="0" lang="en-IN" sz="1800" spc="-1" strike="noStrike">
              <a:latin typeface="Arial"/>
            </a:endParaRPr>
          </a:p>
          <a:p>
            <a:pPr marL="343080" indent="-342720">
              <a:lnSpc>
                <a:spcPct val="100000"/>
              </a:lnSpc>
              <a:buClr>
                <a:srgbClr val="000000"/>
              </a:buClr>
              <a:buFont typeface="StarSymbol"/>
              <a:buAutoNum type="arabicPeriod"/>
            </a:pPr>
            <a:r>
              <a:rPr b="0" lang="en-IN" sz="1800" spc="-1" strike="noStrike">
                <a:solidFill>
                  <a:srgbClr val="000000"/>
                </a:solidFill>
                <a:latin typeface="Calibri"/>
              </a:rPr>
              <a:t>Three.js</a:t>
            </a:r>
            <a:endParaRPr b="0" lang="en-IN" sz="1800" spc="-1" strike="noStrike">
              <a:latin typeface="Arial"/>
            </a:endParaRPr>
          </a:p>
          <a:p>
            <a:pPr marL="343080" indent="-342720">
              <a:lnSpc>
                <a:spcPct val="100000"/>
              </a:lnSpc>
              <a:buClr>
                <a:srgbClr val="000000"/>
              </a:buClr>
              <a:buFont typeface="StarSymbol"/>
              <a:buAutoNum type="arabicPeriod"/>
            </a:pPr>
            <a:r>
              <a:rPr b="0" lang="en-IN" sz="1800" spc="-1" strike="noStrike">
                <a:solidFill>
                  <a:srgbClr val="000000"/>
                </a:solidFill>
                <a:latin typeface="Calibri"/>
              </a:rPr>
              <a:t>Godot Engine</a:t>
            </a:r>
            <a:endParaRPr b="0" lang="en-IN" sz="1800" spc="-1" strike="noStrike">
              <a:latin typeface="Arial"/>
            </a:endParaRPr>
          </a:p>
          <a:p>
            <a:pPr marL="343080" indent="-342720">
              <a:lnSpc>
                <a:spcPct val="100000"/>
              </a:lnSpc>
              <a:buClr>
                <a:srgbClr val="000000"/>
              </a:buClr>
              <a:buFont typeface="StarSymbol"/>
              <a:buAutoNum type="arabicPeriod"/>
            </a:pPr>
            <a:r>
              <a:rPr b="0" lang="en-IN" sz="1800" spc="-1" strike="noStrike">
                <a:solidFill>
                  <a:srgbClr val="000000"/>
                </a:solidFill>
                <a:latin typeface="Calibri"/>
              </a:rPr>
              <a:t>Babylon.js</a:t>
            </a:r>
            <a:endParaRPr b="0" lang="en-IN" sz="1800" spc="-1" strike="noStrike">
              <a:latin typeface="Arial"/>
            </a:endParaRPr>
          </a:p>
          <a:p>
            <a:pPr marL="343080" indent="-342720">
              <a:lnSpc>
                <a:spcPct val="100000"/>
              </a:lnSpc>
              <a:buClr>
                <a:srgbClr val="000000"/>
              </a:buClr>
              <a:buFont typeface="StarSymbol"/>
              <a:buAutoNum type="arabicPeriod"/>
            </a:pPr>
            <a:r>
              <a:rPr b="0" lang="en-IN" sz="1800" spc="-1" strike="noStrike">
                <a:solidFill>
                  <a:srgbClr val="000000"/>
                </a:solidFill>
                <a:latin typeface="Calibri"/>
              </a:rPr>
              <a:t>OpenGL</a:t>
            </a:r>
            <a:endParaRPr b="0" lang="en-IN" sz="1800" spc="-1" strike="noStrike">
              <a:latin typeface="Arial"/>
            </a:endParaRPr>
          </a:p>
        </p:txBody>
      </p:sp>
      <p:sp>
        <p:nvSpPr>
          <p:cNvPr id="47" name="CustomShape 5"/>
          <p:cNvSpPr/>
          <p:nvPr/>
        </p:nvSpPr>
        <p:spPr>
          <a:xfrm>
            <a:off x="6819120" y="5544000"/>
            <a:ext cx="1964880" cy="11876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6.   React.js</a:t>
            </a:r>
            <a:endParaRPr b="0" lang="en-IN" sz="1800" spc="-1" strike="noStrike">
              <a:latin typeface="Arial"/>
            </a:endParaRPr>
          </a:p>
          <a:p>
            <a:pPr>
              <a:lnSpc>
                <a:spcPct val="100000"/>
              </a:lnSpc>
            </a:pPr>
            <a:r>
              <a:rPr b="0" lang="en-IN" sz="1800" spc="-1" strike="noStrike">
                <a:solidFill>
                  <a:srgbClr val="000000"/>
                </a:solidFill>
                <a:latin typeface="Calibri"/>
              </a:rPr>
              <a:t>7.    Vue.js</a:t>
            </a:r>
            <a:endParaRPr b="0" lang="en-IN" sz="1800" spc="-1" strike="noStrike">
              <a:latin typeface="Arial"/>
            </a:endParaRPr>
          </a:p>
          <a:p>
            <a:pPr>
              <a:lnSpc>
                <a:spcPct val="100000"/>
              </a:lnSpc>
            </a:pPr>
            <a:r>
              <a:rPr b="0" lang="en-IN" sz="1800" spc="-1" strike="noStrike">
                <a:solidFill>
                  <a:srgbClr val="000000"/>
                </a:solidFill>
                <a:latin typeface="Calibri"/>
              </a:rPr>
              <a:t>8.    Firebase</a:t>
            </a:r>
            <a:endParaRPr b="0" lang="en-IN" sz="1800" spc="-1" strike="noStrike">
              <a:latin typeface="Arial"/>
            </a:endParaRPr>
          </a:p>
          <a:p>
            <a:pPr>
              <a:lnSpc>
                <a:spcPct val="100000"/>
              </a:lnSpc>
            </a:pPr>
            <a:r>
              <a:rPr b="0" lang="en-IN" sz="1800" spc="-1" strike="noStrike">
                <a:solidFill>
                  <a:srgbClr val="000000"/>
                </a:solidFill>
                <a:latin typeface="Calibri"/>
              </a:rPr>
              <a:t>9.    Tinker CAD</a:t>
            </a:r>
            <a:endParaRPr b="0" lang="en-IN" sz="1800" spc="-1" strike="noStrike">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TextShape 1"/>
          <p:cNvSpPr txBox="1"/>
          <p:nvPr/>
        </p:nvSpPr>
        <p:spPr>
          <a:xfrm>
            <a:off x="720000" y="-2916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Idea / Approach details</a:t>
            </a:r>
            <a:endParaRPr b="0" lang="en-US" sz="4400" spc="-1" strike="noStrike">
              <a:solidFill>
                <a:srgbClr val="000000"/>
              </a:solidFill>
              <a:latin typeface="Calibri"/>
            </a:endParaRPr>
          </a:p>
        </p:txBody>
      </p:sp>
      <p:sp>
        <p:nvSpPr>
          <p:cNvPr id="49" name="CustomShape 2"/>
          <p:cNvSpPr/>
          <p:nvPr/>
        </p:nvSpPr>
        <p:spPr>
          <a:xfrm>
            <a:off x="1873080" y="1008000"/>
            <a:ext cx="8445240" cy="1728000"/>
          </a:xfrm>
          <a:prstGeom prst="roundRect">
            <a:avLst>
              <a:gd name="adj" fmla="val 16667"/>
            </a:avLst>
          </a:prstGeom>
          <a:gradFill rotWithShape="0">
            <a:gsLst>
              <a:gs pos="0">
                <a:srgbClr val="6082ca"/>
              </a:gs>
              <a:gs pos="100000">
                <a:srgbClr val="3d6fc9"/>
              </a:gs>
            </a:gsLst>
            <a:lin ang="5400000"/>
          </a:gradFill>
          <a:ln w="6480">
            <a:solidFill>
              <a:srgbClr val="4472c4"/>
            </a:solidFill>
            <a:miter/>
          </a:ln>
        </p:spPr>
        <p:style>
          <a:lnRef idx="0"/>
          <a:fillRef idx="0"/>
          <a:effectRef idx="0"/>
          <a:fontRef idx="minor"/>
        </p:style>
        <p:txBody>
          <a:bodyPr lIns="90000" rIns="90000" tIns="45000" bIns="45000" anchor="ctr"/>
          <a:p>
            <a:pPr algn="ctr">
              <a:lnSpc>
                <a:spcPct val="100000"/>
              </a:lnSpc>
            </a:pPr>
            <a:endParaRPr b="0" lang="en-IN" sz="1800" spc="-1" strike="noStrike">
              <a:latin typeface="Arial"/>
            </a:endParaRPr>
          </a:p>
          <a:p>
            <a:pPr algn="ctr">
              <a:lnSpc>
                <a:spcPct val="100000"/>
              </a:lnSpc>
            </a:pPr>
            <a:r>
              <a:rPr b="1" lang="en-IN" sz="1600" spc="-1" strike="noStrike">
                <a:solidFill>
                  <a:srgbClr val="000000"/>
                </a:solidFill>
                <a:latin typeface="Calibri"/>
              </a:rPr>
              <a:t>Use Cases</a:t>
            </a:r>
            <a:endParaRPr b="0" lang="en-IN" sz="1600" spc="-1" strike="noStrike">
              <a:latin typeface="Arial"/>
            </a:endParaRPr>
          </a:p>
          <a:p>
            <a:pPr marL="343080" indent="-342720">
              <a:lnSpc>
                <a:spcPct val="100000"/>
              </a:lnSpc>
              <a:buClr>
                <a:srgbClr val="000000"/>
              </a:buClr>
              <a:buFont typeface="StarSymbol"/>
              <a:buAutoNum type="arabicPeriod"/>
            </a:pPr>
            <a:r>
              <a:rPr b="0" lang="en-IN" sz="1600" spc="-1" strike="noStrike">
                <a:solidFill>
                  <a:srgbClr val="000000"/>
                </a:solidFill>
                <a:latin typeface="Calibri"/>
              </a:rPr>
              <a:t>All STEM courses, from schools to Universities, as they require visualizations for a concrete understanding of subjects ranging from math, to Processor design</a:t>
            </a:r>
            <a:endParaRPr b="0" lang="en-IN" sz="1600" spc="-1" strike="noStrike">
              <a:latin typeface="Arial"/>
            </a:endParaRPr>
          </a:p>
          <a:p>
            <a:pPr marL="343080" indent="-342720">
              <a:lnSpc>
                <a:spcPct val="100000"/>
              </a:lnSpc>
              <a:buClr>
                <a:srgbClr val="000000"/>
              </a:buClr>
              <a:buFont typeface="StarSymbol"/>
              <a:buAutoNum type="arabicPeriod"/>
            </a:pPr>
            <a:r>
              <a:rPr b="0" lang="en-IN" sz="1600" spc="-1" strike="noStrike">
                <a:solidFill>
                  <a:srgbClr val="000000"/>
                </a:solidFill>
                <a:latin typeface="Calibri"/>
              </a:rPr>
              <a:t>Any subject/concept that needs visualization.</a:t>
            </a:r>
            <a:endParaRPr b="0" lang="en-IN" sz="1600" spc="-1" strike="noStrike">
              <a:latin typeface="Arial"/>
            </a:endParaRPr>
          </a:p>
          <a:p>
            <a:pPr marL="343080" indent="-342720">
              <a:lnSpc>
                <a:spcPct val="100000"/>
              </a:lnSpc>
              <a:buClr>
                <a:srgbClr val="000000"/>
              </a:buClr>
              <a:buFont typeface="StarSymbol"/>
              <a:buAutoNum type="arabicPeriod"/>
            </a:pPr>
            <a:r>
              <a:rPr b="0" lang="en-IN" sz="1600" spc="-1" strike="noStrike">
                <a:solidFill>
                  <a:srgbClr val="000000"/>
                </a:solidFill>
                <a:latin typeface="Calibri"/>
              </a:rPr>
              <a:t>Deeper understanding of concepts.</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p:txBody>
      </p:sp>
      <p:sp>
        <p:nvSpPr>
          <p:cNvPr id="50" name="CustomShape 3"/>
          <p:cNvSpPr/>
          <p:nvPr/>
        </p:nvSpPr>
        <p:spPr>
          <a:xfrm>
            <a:off x="1883880" y="2808000"/>
            <a:ext cx="8445240" cy="3837960"/>
          </a:xfrm>
          <a:prstGeom prst="roundRect">
            <a:avLst>
              <a:gd name="adj" fmla="val 16667"/>
            </a:avLst>
          </a:prstGeom>
          <a:gradFill rotWithShape="0">
            <a:gsLst>
              <a:gs pos="0">
                <a:srgbClr val="6082ca"/>
              </a:gs>
              <a:gs pos="100000">
                <a:srgbClr val="3d6fc9"/>
              </a:gs>
            </a:gsLst>
            <a:lin ang="5400000"/>
          </a:gradFill>
          <a:ln w="6480">
            <a:solidFill>
              <a:srgbClr val="4472c4"/>
            </a:solidFill>
            <a:miter/>
          </a:ln>
        </p:spPr>
        <p:style>
          <a:lnRef idx="0"/>
          <a:fillRef idx="0"/>
          <a:effectRef idx="0"/>
          <a:fontRef idx="minor"/>
        </p:style>
        <p:txBody>
          <a:bodyPr lIns="90000" rIns="90000" tIns="45000" bIns="45000" anchor="ctr"/>
          <a:p>
            <a:pPr algn="ctr">
              <a:lnSpc>
                <a:spcPct val="100000"/>
              </a:lnSpc>
            </a:pPr>
            <a:r>
              <a:rPr b="1" lang="en-IN" sz="1600" spc="-1" strike="noStrike">
                <a:solidFill>
                  <a:srgbClr val="000000"/>
                </a:solidFill>
                <a:latin typeface="Calibri"/>
              </a:rPr>
              <a:t>Dependencies / Show stoppers</a:t>
            </a:r>
            <a:endParaRPr b="0" lang="en-IN" sz="1600" spc="-1" strike="noStrike">
              <a:latin typeface="Arial"/>
            </a:endParaRPr>
          </a:p>
          <a:p>
            <a:pPr marL="343080" indent="-342720">
              <a:lnSpc>
                <a:spcPct val="100000"/>
              </a:lnSpc>
              <a:buClr>
                <a:srgbClr val="000000"/>
              </a:buClr>
              <a:buFont typeface="StarSymbol"/>
              <a:buAutoNum type="arabicPeriod"/>
            </a:pPr>
            <a:r>
              <a:rPr b="0" lang="en-IN" sz="1600" spc="-1" strike="noStrike">
                <a:solidFill>
                  <a:srgbClr val="000000"/>
                </a:solidFill>
                <a:latin typeface="Calibri"/>
              </a:rPr>
              <a:t>Fully interactive components, which follow a pre-programmed format that is made by the creator using an easy, simple to use, and intuitive interface. Currently, creating models which are animated require extensive knowledge of programming, which we aim to eliminate.</a:t>
            </a:r>
            <a:endParaRPr b="0" lang="en-IN" sz="1600" spc="-1" strike="noStrike">
              <a:latin typeface="Arial"/>
            </a:endParaRPr>
          </a:p>
          <a:p>
            <a:pPr marL="343080" indent="-342720">
              <a:lnSpc>
                <a:spcPct val="100000"/>
              </a:lnSpc>
              <a:buClr>
                <a:srgbClr val="000000"/>
              </a:buClr>
              <a:buFont typeface="StarSymbol"/>
              <a:buAutoNum type="arabicPeriod"/>
            </a:pPr>
            <a:r>
              <a:rPr b="0" lang="en-IN" sz="1600" spc="-1" strike="noStrike">
                <a:solidFill>
                  <a:srgbClr val="000000"/>
                </a:solidFill>
                <a:latin typeface="Calibri"/>
              </a:rPr>
              <a:t>Allow users to use the vast catalogue of existing videos from all video streaming websites to accompany their 3d interactive model.</a:t>
            </a:r>
            <a:endParaRPr b="0" lang="en-IN" sz="1600" spc="-1" strike="noStrike">
              <a:latin typeface="Arial"/>
            </a:endParaRPr>
          </a:p>
          <a:p>
            <a:pPr marL="343080" indent="-342720">
              <a:lnSpc>
                <a:spcPct val="100000"/>
              </a:lnSpc>
              <a:buClr>
                <a:srgbClr val="000000"/>
              </a:buClr>
              <a:buFont typeface="StarSymbol"/>
              <a:buAutoNum type="arabicPeriod"/>
            </a:pPr>
            <a:r>
              <a:rPr b="0" lang="en-IN" sz="1600" spc="-1" strike="noStrike">
                <a:solidFill>
                  <a:srgbClr val="000000"/>
                </a:solidFill>
                <a:latin typeface="Calibri"/>
              </a:rPr>
              <a:t>A complete platform to create and display such videos.</a:t>
            </a:r>
            <a:endParaRPr b="0" lang="en-IN" sz="1600" spc="-1" strike="noStrike">
              <a:latin typeface="Arial"/>
            </a:endParaRPr>
          </a:p>
          <a:p>
            <a:pPr marL="343080" indent="-342720">
              <a:lnSpc>
                <a:spcPct val="100000"/>
              </a:lnSpc>
              <a:buClr>
                <a:srgbClr val="000000"/>
              </a:buClr>
              <a:buFont typeface="StarSymbol"/>
              <a:buAutoNum type="arabicPeriod"/>
            </a:pPr>
            <a:r>
              <a:rPr b="0" lang="en-IN" sz="1600" spc="-1" strike="noStrike">
                <a:solidFill>
                  <a:srgbClr val="000000"/>
                </a:solidFill>
                <a:latin typeface="Calibri"/>
              </a:rPr>
              <a:t>3D models can be really heavy to load on web browsers and servers, hence we are offloading all rendering to the local system, increasing performance, and responsiveness.</a:t>
            </a:r>
            <a:endParaRPr b="0" lang="en-IN" sz="1600" spc="-1" strike="noStrike">
              <a:latin typeface="Arial"/>
            </a:endParaRPr>
          </a:p>
          <a:p>
            <a:pPr marL="343080" indent="-342720">
              <a:lnSpc>
                <a:spcPct val="100000"/>
              </a:lnSpc>
              <a:buClr>
                <a:srgbClr val="000000"/>
              </a:buClr>
              <a:buFont typeface="StarSymbol"/>
              <a:buAutoNum type="arabicPeriod"/>
            </a:pPr>
            <a:r>
              <a:rPr b="0" lang="en-IN" sz="1600" spc="-1" strike="noStrike">
                <a:solidFill>
                  <a:srgbClr val="000000"/>
                </a:solidFill>
                <a:latin typeface="Calibri"/>
              </a:rPr>
              <a:t>Allowing viewers to fully interact with content, modifying it, experimenting with it, along with the conceptual video, which lets them grasp concepts at a fundamental level.</a:t>
            </a:r>
            <a:endParaRPr b="0" lang="en-IN" sz="1600" spc="-1" strike="noStrike">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2019-12-18T09:24:53Z</dcterms:created>
  <dc:creator>Anuja Kanhere</dc:creator>
  <dc:description/>
  <dc:language>en-IN</dc:language>
  <cp:lastModifiedBy/>
  <dcterms:modified xsi:type="dcterms:W3CDTF">2020-02-09T19:00:19Z</dcterms:modified>
  <cp:revision>9</cp:revision>
  <dc:subject/>
  <dc:title>                                       Idea/Approach Details  Ministry/ Organization name:     Problem Statement : Team Name : Team Leader Name :          College Code :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vt:i4>
  </property>
</Properties>
</file>