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2" r:id="rId2"/>
  </p:sldMasterIdLst>
  <p:notesMasterIdLst>
    <p:notesMasterId r:id="rId48"/>
  </p:notesMasterIdLst>
  <p:sldIdLst>
    <p:sldId id="256" r:id="rId3"/>
    <p:sldId id="257" r:id="rId4"/>
    <p:sldId id="386" r:id="rId5"/>
    <p:sldId id="387" r:id="rId6"/>
    <p:sldId id="388" r:id="rId7"/>
    <p:sldId id="389" r:id="rId8"/>
    <p:sldId id="259" r:id="rId9"/>
    <p:sldId id="261" r:id="rId10"/>
    <p:sldId id="390" r:id="rId11"/>
    <p:sldId id="263" r:id="rId12"/>
    <p:sldId id="266" r:id="rId13"/>
    <p:sldId id="391" r:id="rId14"/>
    <p:sldId id="264" r:id="rId15"/>
    <p:sldId id="265" r:id="rId16"/>
    <p:sldId id="269" r:id="rId17"/>
    <p:sldId id="270" r:id="rId18"/>
    <p:sldId id="271" r:id="rId19"/>
    <p:sldId id="272" r:id="rId20"/>
    <p:sldId id="392" r:id="rId21"/>
    <p:sldId id="267" r:id="rId22"/>
    <p:sldId id="268" r:id="rId23"/>
    <p:sldId id="393" r:id="rId24"/>
    <p:sldId id="394" r:id="rId25"/>
    <p:sldId id="395" r:id="rId26"/>
    <p:sldId id="396" r:id="rId27"/>
    <p:sldId id="273" r:id="rId28"/>
    <p:sldId id="274" r:id="rId29"/>
    <p:sldId id="283" r:id="rId30"/>
    <p:sldId id="284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285" r:id="rId40"/>
    <p:sldId id="286" r:id="rId41"/>
    <p:sldId id="287" r:id="rId42"/>
    <p:sldId id="288" r:id="rId43"/>
    <p:sldId id="408" r:id="rId44"/>
    <p:sldId id="405" r:id="rId45"/>
    <p:sldId id="406" r:id="rId46"/>
    <p:sldId id="407" r:id="rId47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5048" autoAdjust="0"/>
  </p:normalViewPr>
  <p:slideViewPr>
    <p:cSldViewPr>
      <p:cViewPr varScale="1">
        <p:scale>
          <a:sx n="68" d="100"/>
          <a:sy n="68" d="100"/>
        </p:scale>
        <p:origin x="58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33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600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565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834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845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182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826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9103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517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555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963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26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3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CD53D0-27A6-44F4-8630-4AA2FA98A7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99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CD53D0-27A6-44F4-8630-4AA2FA98A7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60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07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445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48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09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20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E52F-20E1-480C-8628-43300E0AB16B}" type="datetime1">
              <a:rPr lang="en-US" smtClean="0"/>
              <a:pPr/>
              <a:t>3/25/2023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797-28EA-4BDB-B1DA-9688128D2F2A}" type="datetime1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1E8-0F01-4D69-B4F3-56FE8CCFA7DE}" type="datetime1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9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48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2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6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38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9036-F48C-4F22-B7DF-167D2A4BFFF9}" type="datetime1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22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9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E2C-B35C-433D-B3EB-05BA502DC88A}" type="datetime1">
              <a:rPr lang="en-US" smtClean="0"/>
              <a:pPr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D4FB-6AC6-450F-97FE-F05DFBEE650C}" type="datetime1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2B21-BF70-4111-8B6D-14B96259F733}" type="datetime1">
              <a:rPr lang="en-US" smtClean="0"/>
              <a:pPr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5BE-51AA-4318-B8B6-E5680E6D4CC7}" type="datetime1">
              <a:rPr lang="en-US" smtClean="0"/>
              <a:pPr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E0EE-1A7F-4988-BA1A-B75FBB043542}" type="datetime1">
              <a:rPr lang="en-US" smtClean="0"/>
              <a:pPr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9805-D33A-43F1-8B00-8027BF89B42A}" type="datetime1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355D-E95D-4FC0-B22F-EEDA19F83BE5}" type="datetime1">
              <a:rPr lang="en-US" smtClean="0"/>
              <a:pPr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D101DF-A8B1-431A-825E-C8FEC49DD5FA}" type="datetime1">
              <a:rPr lang="en-US" smtClean="0"/>
              <a:pPr/>
              <a:t>3/25/2023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200" y="301586"/>
            <a:ext cx="815340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4000" b="1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Structur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b="1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Algorith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b="1" spc="2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spc="200" dirty="0">
                <a:latin typeface="Times New Roman" pitchFamily="18" charset="0"/>
                <a:cs typeface="Times New Roman" pitchFamily="18" charset="0"/>
              </a:rPr>
            </a:br>
            <a:br>
              <a:rPr lang="en-US" b="1" spc="-5" dirty="0">
                <a:latin typeface="Times New Roman" pitchFamily="18" charset="0"/>
                <a:cs typeface="Times New Roman" pitchFamily="18" charset="0"/>
              </a:rPr>
            </a:br>
            <a:br>
              <a:rPr lang="en-US" spc="-5" dirty="0">
                <a:latin typeface="Times New Roman" pitchFamily="18" charset="0"/>
                <a:cs typeface="Times New Roman" pitchFamily="18" charset="0"/>
              </a:rPr>
            </a:br>
            <a:r>
              <a:rPr lang="en-US" spc="-5" dirty="0">
                <a:latin typeface="Times New Roman" pitchFamily="18" charset="0"/>
                <a:cs typeface="Times New Roman" pitchFamily="18" charset="0"/>
              </a:rPr>
              <a:t>Binary Tree</a:t>
            </a:r>
            <a:endParaRPr b="1" spc="-5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1023928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482725">
              <a:lnSpc>
                <a:spcPct val="100000"/>
              </a:lnSpc>
            </a:pPr>
            <a:r>
              <a:rPr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200" b="1" spc="1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8258809" cy="284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41705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nsist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colle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el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rs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sz="32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nches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650"/>
              </a:lnSpc>
              <a:spcBef>
                <a:spcPts val="3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598969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591425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stores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actu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47180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Parent: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imm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predec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ssor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specially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signated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Child:imm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3361386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61386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1386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Terminology</a:t>
            </a:r>
          </a:p>
          <a:p>
            <a:pPr lvl="1"/>
            <a:r>
              <a:rPr lang="en-US" sz="2800" dirty="0"/>
              <a:t>Level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number of ancestors (parent or parent’s parent or …) up to the root (distance from the root)</a:t>
            </a:r>
          </a:p>
          <a:p>
            <a:pPr lvl="1"/>
            <a:r>
              <a:rPr lang="en-US" sz="2800" dirty="0"/>
              <a:t>Height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number of levels</a:t>
            </a:r>
          </a:p>
          <a:p>
            <a:pPr lvl="2"/>
            <a:r>
              <a:rPr lang="en-US" sz="2400" dirty="0"/>
              <a:t>Some books use height = highest level in the tree</a:t>
            </a:r>
          </a:p>
          <a:p>
            <a:pPr lvl="1"/>
            <a:endParaRPr lang="en-US" sz="2800" dirty="0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463862" y="4010025"/>
            <a:ext cx="7620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45494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6162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0922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0066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9210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68354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27" name="AutoShape 11"/>
          <p:cNvCxnSpPr>
            <a:cxnSpLocks noChangeShapeType="1"/>
            <a:stCxn id="9221" idx="4"/>
            <a:endCxn id="9223" idx="0"/>
          </p:cNvCxnSpPr>
          <p:nvPr/>
        </p:nvCxnSpPr>
        <p:spPr bwMode="auto">
          <a:xfrm flipH="1">
            <a:off x="447326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2"/>
          <p:cNvCxnSpPr>
            <a:cxnSpLocks noChangeShapeType="1"/>
            <a:stCxn id="9222" idx="4"/>
            <a:endCxn id="9224" idx="0"/>
          </p:cNvCxnSpPr>
          <p:nvPr/>
        </p:nvCxnSpPr>
        <p:spPr bwMode="auto">
          <a:xfrm flipH="1">
            <a:off x="5387662" y="5257800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13"/>
          <p:cNvCxnSpPr>
            <a:cxnSpLocks noChangeShapeType="1"/>
            <a:stCxn id="9222" idx="4"/>
            <a:endCxn id="9225" idx="0"/>
          </p:cNvCxnSpPr>
          <p:nvPr/>
        </p:nvCxnSpPr>
        <p:spPr bwMode="auto">
          <a:xfrm>
            <a:off x="5997262" y="5257800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4"/>
          <p:cNvCxnSpPr>
            <a:cxnSpLocks noChangeShapeType="1"/>
            <a:stCxn id="9222" idx="4"/>
            <a:endCxn id="9226" idx="0"/>
          </p:cNvCxnSpPr>
          <p:nvPr/>
        </p:nvCxnSpPr>
        <p:spPr bwMode="auto">
          <a:xfrm>
            <a:off x="5997262" y="5257800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15"/>
          <p:cNvCxnSpPr>
            <a:cxnSpLocks noChangeShapeType="1"/>
            <a:stCxn id="9220" idx="4"/>
            <a:endCxn id="9222" idx="0"/>
          </p:cNvCxnSpPr>
          <p:nvPr/>
        </p:nvCxnSpPr>
        <p:spPr bwMode="auto">
          <a:xfrm>
            <a:off x="5844862" y="4419600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6"/>
          <p:cNvCxnSpPr>
            <a:cxnSpLocks noChangeShapeType="1"/>
            <a:stCxn id="9220" idx="4"/>
            <a:endCxn id="9221" idx="0"/>
          </p:cNvCxnSpPr>
          <p:nvPr/>
        </p:nvCxnSpPr>
        <p:spPr bwMode="auto">
          <a:xfrm flipH="1">
            <a:off x="4930462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6068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34" name="AutoShape 18"/>
          <p:cNvCxnSpPr>
            <a:cxnSpLocks noChangeShapeType="1"/>
            <a:stCxn id="9220" idx="4"/>
            <a:endCxn id="9233" idx="0"/>
          </p:cNvCxnSpPr>
          <p:nvPr/>
        </p:nvCxnSpPr>
        <p:spPr bwMode="auto">
          <a:xfrm>
            <a:off x="5844862" y="4419600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125115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0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125115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2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125115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1</a:t>
            </a: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75848" y="4796135"/>
            <a:ext cx="1677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Height = 3</a:t>
            </a:r>
          </a:p>
        </p:txBody>
      </p:sp>
      <p:sp>
        <p:nvSpPr>
          <p:cNvPr id="37" name="AutoShape 23"/>
          <p:cNvSpPr>
            <a:spLocks/>
          </p:cNvSpPr>
          <p:nvPr/>
        </p:nvSpPr>
        <p:spPr bwMode="auto">
          <a:xfrm flipH="1">
            <a:off x="1852910" y="3967498"/>
            <a:ext cx="344409" cy="1981200"/>
          </a:xfrm>
          <a:prstGeom prst="rightBrace">
            <a:avLst>
              <a:gd name="adj1" fmla="val 43333"/>
              <a:gd name="adj2" fmla="val 526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27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324254"/>
            <a:ext cx="77108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inu</a:t>
            </a:r>
            <a:r>
              <a:rPr sz="440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295400"/>
            <a:ext cx="8458200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625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800225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exactly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parent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sz="32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32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siblings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call</a:t>
            </a:r>
            <a:r>
              <a:rPr sz="32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sz="3200" b="1" spc="-1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generaliz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relationshi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cesto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-descendent relationship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0868" y="6460209"/>
            <a:ext cx="187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152400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87527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predec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ssor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b="1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endParaRPr lang="en-US" sz="3200" b="1" spc="-5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sz="3200" b="1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whose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node</a:t>
            </a:r>
            <a:endParaRPr lang="en-US" sz="3200" spc="-5" dirty="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 marR="12827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measure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 dist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915400" cy="877592"/>
          </a:xfrm>
          <a:prstGeom prst="rect">
            <a:avLst/>
          </a:prstGeom>
        </p:spPr>
        <p:txBody>
          <a:bodyPr vert="horz" wrap="square" lIns="0" tIns="198545" rIns="0" bIns="0" rtlCol="0">
            <a:spAutoFit/>
          </a:bodyPr>
          <a:lstStyle/>
          <a:p>
            <a:pPr marL="1482725">
              <a:lnSpc>
                <a:spcPct val="100000"/>
              </a:lnSpc>
            </a:pP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</a:t>
            </a:r>
            <a:r>
              <a:rPr sz="4400" b="1" spc="-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4400" b="1" spc="-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lang="en-US"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 spc="-25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7842884" cy="499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Degree of the Node: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Maximum number of the children possible for a node.</a:t>
            </a: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Siblings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Nodes having the same parent </a:t>
            </a:r>
            <a:endParaRPr lang="en-US" sz="3200" spc="-5" dirty="0">
              <a:latin typeface="Times New Roman" pitchFamily="18" charset="0"/>
              <a:cs typeface="Times New Roman" pitchFamily="18" charset="0"/>
            </a:endParaRPr>
          </a:p>
          <a:p>
            <a:pPr marL="355600" marR="825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Ancesto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Node: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hose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oc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endParaRPr lang="en-US" sz="3200" spc="-5" dirty="0">
              <a:latin typeface="Times New Roman" pitchFamily="18" charset="0"/>
              <a:cs typeface="Times New Roman" pitchFamily="18" charset="0"/>
            </a:endParaRPr>
          </a:p>
          <a:p>
            <a:pPr marL="355600" marR="82550" indent="-342900" algn="just">
              <a:lnSpc>
                <a:spcPct val="100000"/>
              </a:lnSpc>
              <a:tabLst>
                <a:tab pos="355600" algn="l"/>
              </a:tabLst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Tree: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ximu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degre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Zer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Disjoint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trees.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267" y="510651"/>
            <a:ext cx="5439298" cy="5124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98750" y="699494"/>
            <a:ext cx="285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894" y="2178304"/>
            <a:ext cx="2178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8242" y="2178304"/>
            <a:ext cx="209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6788" y="2178304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7805" y="2178304"/>
            <a:ext cx="21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0211" y="3629153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1091" y="3664459"/>
            <a:ext cx="9347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7070" algn="l"/>
              </a:tabLst>
            </a:pPr>
            <a:r>
              <a:rPr sz="2400" spc="-20" dirty="0">
                <a:latin typeface="Comic Sans MS"/>
                <a:cs typeface="Comic Sans MS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769" y="3664459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2835" y="3664459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7683" y="3664459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3305" y="5168394"/>
            <a:ext cx="193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89566" y="729356"/>
            <a:ext cx="2372995" cy="0"/>
          </a:xfrm>
          <a:custGeom>
            <a:avLst/>
            <a:gdLst/>
            <a:ahLst/>
            <a:cxnLst/>
            <a:rect l="l" t="t" r="r" b="b"/>
            <a:pathLst>
              <a:path w="2372995">
                <a:moveTo>
                  <a:pt x="0" y="0"/>
                </a:moveTo>
                <a:lnTo>
                  <a:pt x="2372867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2434" y="517035"/>
            <a:ext cx="1574165" cy="424815"/>
          </a:xfrm>
          <a:custGeom>
            <a:avLst/>
            <a:gdLst/>
            <a:ahLst/>
            <a:cxnLst/>
            <a:rect l="l" t="t" r="r" b="b"/>
            <a:pathLst>
              <a:path w="1574165" h="424815">
                <a:moveTo>
                  <a:pt x="0" y="424552"/>
                </a:moveTo>
                <a:lnTo>
                  <a:pt x="1573661" y="424552"/>
                </a:lnTo>
                <a:lnTo>
                  <a:pt x="1573661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1643" y="2002935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64003" y="2084959"/>
            <a:ext cx="2041525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3600" spc="-1095" baseline="-17361" dirty="0">
                <a:latin typeface="Comic Sans MS"/>
                <a:cs typeface="Comic Sans MS"/>
              </a:rPr>
              <a:t> </a:t>
            </a:r>
            <a:r>
              <a:rPr sz="2400" u="heavy" spc="-10" dirty="0">
                <a:latin typeface="Comic Sans MS"/>
                <a:cs typeface="Comic Sans MS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42180" y="598804"/>
            <a:ext cx="9855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91690" y="382556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299953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643" y="3488829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71416" y="3571241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83436" y="534682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398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14834" y="5187040"/>
            <a:ext cx="1421130" cy="424815"/>
          </a:xfrm>
          <a:custGeom>
            <a:avLst/>
            <a:gdLst/>
            <a:ahLst/>
            <a:cxnLst/>
            <a:rect l="l" t="t" r="r" b="b"/>
            <a:pathLst>
              <a:path w="1421129" h="424814">
                <a:moveTo>
                  <a:pt x="0" y="424540"/>
                </a:moveTo>
                <a:lnTo>
                  <a:pt x="1421129" y="424540"/>
                </a:lnTo>
                <a:lnTo>
                  <a:pt x="1421129" y="0"/>
                </a:lnTo>
                <a:lnTo>
                  <a:pt x="0" y="0"/>
                </a:lnTo>
                <a:lnTo>
                  <a:pt x="0" y="42454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94834" y="5269486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304800" y="386332"/>
            <a:ext cx="34772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81100" algn="l"/>
                <a:tab pos="1627505" algn="l"/>
                <a:tab pos="2250440" algn="l"/>
                <a:tab pos="3009900" algn="l"/>
              </a:tabLst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Degree	of	</a:t>
            </a:r>
            <a:r>
              <a:rPr sz="2400" b="1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b="1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	=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(Max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400" b="1" spc="-1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b="1" spc="-5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0740" y="4959234"/>
            <a:ext cx="346265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  <a:tab pos="1562100" algn="l"/>
                <a:tab pos="2183130" algn="l"/>
                <a:tab pos="2945130" algn="l"/>
                <a:tab pos="326326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spc="-15" dirty="0">
                <a:latin typeface="Times New Roman" pitchFamily="18" charset="0"/>
                <a:cs typeface="Times New Roman" pitchFamily="18" charset="0"/>
              </a:rPr>
              <a:t>ig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	of	</a:t>
            </a:r>
            <a:r>
              <a:rPr sz="2400" b="1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	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ee	=	4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tabLst>
                <a:tab pos="87566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(Ma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x	level)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778716"/>
          </a:xfrm>
          <a:prstGeom prst="rect">
            <a:avLst/>
          </a:prstGeom>
        </p:spPr>
        <p:txBody>
          <a:bodyPr vert="horz" wrap="square" lIns="0" tIns="100625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esen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io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spc="14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4400" spc="15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16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1824"/>
            <a:ext cx="79984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spc="-15">
                <a:latin typeface="Times New Roman" pitchFamily="18" charset="0"/>
                <a:cs typeface="Times New Roman" pitchFamily="18" charset="0"/>
              </a:rPr>
              <a:t>Li</a:t>
            </a:r>
            <a:r>
              <a:rPr sz="2800" spc="-3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 Representation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585953"/>
            <a:ext cx="8150860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15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F,</a:t>
            </a:r>
            <a:r>
              <a:rPr sz="2800" b="1" spc="-3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b="1" spc="-15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b="1" spc="-3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J,K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E46C09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ts val="3190"/>
              </a:lnSpc>
            </a:pP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  For the tree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sz="2800" spc="14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xample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238714"/>
            <a:ext cx="494411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315" indent="-475615">
              <a:lnSpc>
                <a:spcPct val="100000"/>
              </a:lnSpc>
              <a:buClr>
                <a:srgbClr val="FF6500"/>
              </a:buClr>
              <a:buSzPct val="114285"/>
              <a:buFont typeface="Comic Sans MS"/>
              <a:buChar char="•"/>
              <a:tabLst>
                <a:tab pos="48895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esentation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29790" y="1905508"/>
            <a:ext cx="3756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(a</a:t>
            </a:r>
            <a:r>
              <a:rPr sz="2400" dirty="0">
                <a:latin typeface="Comic Sans MS"/>
                <a:cs typeface="Comic Sans MS"/>
              </a:rPr>
              <a:t>)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30" y="4779596"/>
            <a:ext cx="310515" cy="394335"/>
          </a:xfrm>
          <a:custGeom>
            <a:avLst/>
            <a:gdLst/>
            <a:ahLst/>
            <a:cxnLst/>
            <a:rect l="l" t="t" r="r" b="b"/>
            <a:pathLst>
              <a:path w="310515" h="394335">
                <a:moveTo>
                  <a:pt x="0" y="394133"/>
                </a:moveTo>
                <a:lnTo>
                  <a:pt x="310240" y="394133"/>
                </a:lnTo>
                <a:lnTo>
                  <a:pt x="310240" y="0"/>
                </a:lnTo>
                <a:lnTo>
                  <a:pt x="0" y="0"/>
                </a:lnTo>
                <a:lnTo>
                  <a:pt x="0" y="3941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39" y="4862070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158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133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040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5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9015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5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8565" y="4779596"/>
            <a:ext cx="310515" cy="394335"/>
          </a:xfrm>
          <a:custGeom>
            <a:avLst/>
            <a:gdLst/>
            <a:ahLst/>
            <a:cxnLst/>
            <a:rect l="l" t="t" r="r" b="b"/>
            <a:pathLst>
              <a:path w="310515" h="394335">
                <a:moveTo>
                  <a:pt x="0" y="394133"/>
                </a:moveTo>
                <a:lnTo>
                  <a:pt x="310252" y="394133"/>
                </a:lnTo>
                <a:lnTo>
                  <a:pt x="310252" y="0"/>
                </a:lnTo>
                <a:lnTo>
                  <a:pt x="0" y="0"/>
                </a:lnTo>
                <a:lnTo>
                  <a:pt x="0" y="3941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28464" y="4862070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58699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9690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3604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14593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30936" y="4943855"/>
            <a:ext cx="1270" cy="394335"/>
          </a:xfrm>
          <a:custGeom>
            <a:avLst/>
            <a:gdLst/>
            <a:ahLst/>
            <a:cxnLst/>
            <a:rect l="l" t="t" r="r" b="b"/>
            <a:pathLst>
              <a:path w="1270" h="394335">
                <a:moveTo>
                  <a:pt x="0" y="0"/>
                </a:moveTo>
                <a:lnTo>
                  <a:pt x="883" y="3940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3455" y="5337941"/>
            <a:ext cx="155575" cy="1270"/>
          </a:xfrm>
          <a:custGeom>
            <a:avLst/>
            <a:gdLst/>
            <a:ahLst/>
            <a:cxnLst/>
            <a:rect l="l" t="t" r="r" b="b"/>
            <a:pathLst>
              <a:path w="155575" h="1270">
                <a:moveTo>
                  <a:pt x="0" y="0"/>
                </a:moveTo>
                <a:lnTo>
                  <a:pt x="15505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3455" y="5403591"/>
            <a:ext cx="155575" cy="1270"/>
          </a:xfrm>
          <a:custGeom>
            <a:avLst/>
            <a:gdLst/>
            <a:ahLst/>
            <a:cxnLst/>
            <a:rect l="l" t="t" r="r" b="b"/>
            <a:pathLst>
              <a:path w="155575" h="1270">
                <a:moveTo>
                  <a:pt x="0" y="0"/>
                </a:moveTo>
                <a:lnTo>
                  <a:pt x="15505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975" y="4385441"/>
            <a:ext cx="1150620" cy="1270"/>
          </a:xfrm>
          <a:custGeom>
            <a:avLst/>
            <a:gdLst/>
            <a:ahLst/>
            <a:cxnLst/>
            <a:rect l="l" t="t" r="r" b="b"/>
            <a:pathLst>
              <a:path w="1150620" h="1270">
                <a:moveTo>
                  <a:pt x="0" y="0"/>
                </a:moveTo>
                <a:lnTo>
                  <a:pt x="1150488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02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905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905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6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0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7202" y="2907462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05889" y="2472561"/>
            <a:ext cx="1109345" cy="84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omic Sans MS"/>
                <a:cs typeface="Comic Sans MS"/>
              </a:rPr>
              <a:t>T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3676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8323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6077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0725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0917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9823" y="3947428"/>
            <a:ext cx="21780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7739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6201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986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4439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5999" y="3098932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1906" y="3482096"/>
            <a:ext cx="2624455" cy="1270"/>
          </a:xfrm>
          <a:custGeom>
            <a:avLst/>
            <a:gdLst/>
            <a:ahLst/>
            <a:cxnLst/>
            <a:rect l="l" t="t" r="r" b="b"/>
            <a:pathLst>
              <a:path w="2624454" h="1270">
                <a:moveTo>
                  <a:pt x="0" y="0"/>
                </a:moveTo>
                <a:lnTo>
                  <a:pt x="2624093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1906" y="3497945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68" y="383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96967" y="2901574"/>
            <a:ext cx="486409" cy="205104"/>
          </a:xfrm>
          <a:custGeom>
            <a:avLst/>
            <a:gdLst/>
            <a:ahLst/>
            <a:cxnLst/>
            <a:rect l="l" t="t" r="r" b="b"/>
            <a:pathLst>
              <a:path w="486410" h="205105">
                <a:moveTo>
                  <a:pt x="412605" y="175269"/>
                </a:moveTo>
                <a:lnTo>
                  <a:pt x="400958" y="204703"/>
                </a:lnTo>
                <a:lnTo>
                  <a:pt x="485906" y="197357"/>
                </a:lnTo>
                <a:lnTo>
                  <a:pt x="470314" y="179953"/>
                </a:lnTo>
                <a:lnTo>
                  <a:pt x="424427" y="179953"/>
                </a:lnTo>
                <a:lnTo>
                  <a:pt x="412605" y="175269"/>
                </a:lnTo>
                <a:close/>
              </a:path>
              <a:path w="486410" h="205105">
                <a:moveTo>
                  <a:pt x="417290" y="163429"/>
                </a:moveTo>
                <a:lnTo>
                  <a:pt x="412605" y="175269"/>
                </a:lnTo>
                <a:lnTo>
                  <a:pt x="424427" y="179953"/>
                </a:lnTo>
                <a:lnTo>
                  <a:pt x="429152" y="168127"/>
                </a:lnTo>
                <a:lnTo>
                  <a:pt x="417290" y="163429"/>
                </a:lnTo>
                <a:close/>
              </a:path>
              <a:path w="486410" h="205105">
                <a:moveTo>
                  <a:pt x="428999" y="133837"/>
                </a:moveTo>
                <a:lnTo>
                  <a:pt x="417290" y="163429"/>
                </a:lnTo>
                <a:lnTo>
                  <a:pt x="429152" y="168127"/>
                </a:lnTo>
                <a:lnTo>
                  <a:pt x="424427" y="179953"/>
                </a:lnTo>
                <a:lnTo>
                  <a:pt x="470314" y="179953"/>
                </a:lnTo>
                <a:lnTo>
                  <a:pt x="428999" y="133837"/>
                </a:lnTo>
                <a:close/>
              </a:path>
              <a:path w="486410" h="205105">
                <a:moveTo>
                  <a:pt x="4703" y="0"/>
                </a:moveTo>
                <a:lnTo>
                  <a:pt x="0" y="11795"/>
                </a:lnTo>
                <a:lnTo>
                  <a:pt x="412605" y="175269"/>
                </a:lnTo>
                <a:lnTo>
                  <a:pt x="417290" y="163429"/>
                </a:lnTo>
                <a:lnTo>
                  <a:pt x="4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0152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208941" y="4905250"/>
            <a:ext cx="2330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mic Sans MS"/>
                <a:cs typeface="Comic Sans MS"/>
              </a:rPr>
              <a:t>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4665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31192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29049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13585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38990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76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59860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59860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2351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2138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42266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42266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1912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40004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40004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5438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68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30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630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3226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68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410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410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95977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475104" y="4905250"/>
            <a:ext cx="259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71247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7123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4878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7952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04790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25673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25673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8945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80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8720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08075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08075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8504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05952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05952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94875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374264" y="4905250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61138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96027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93782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7843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03703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24577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24577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882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86106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06980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06980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838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04703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56178"/>
              </p:ext>
            </p:extLst>
          </p:nvPr>
        </p:nvGraphicFramePr>
        <p:xfrm>
          <a:off x="1746499" y="1016862"/>
          <a:ext cx="6019562" cy="395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50">
                <a:tc>
                  <a:txBody>
                    <a:bodyPr/>
                    <a:lstStyle/>
                    <a:p>
                      <a:pPr marL="205740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2400" spc="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2400" spc="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tabLst>
                          <a:tab pos="1141095" algn="l"/>
                        </a:tabLst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	n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5204703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70703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949958" y="3947428"/>
            <a:ext cx="21462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187202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7185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69604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54251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79526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00400" y="4408426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00400" y="44722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64173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61928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82801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82801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59773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80678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80678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94875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4374264" y="3947428"/>
            <a:ext cx="2457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61138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9602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93782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7843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88229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09103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09103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86106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06980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06980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83829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04703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04703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10284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6589908" y="3947428"/>
            <a:ext cx="2165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82675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11283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209159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39368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301362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22235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22235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499238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20112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20112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985010" y="5716749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01362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86009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83886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68411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93685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14559" y="6259996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314559" y="6323850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78333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76088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96961" y="6259461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96961" y="632331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973964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94838" y="6259461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94838" y="632331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93876" y="3114934"/>
            <a:ext cx="1270" cy="558800"/>
          </a:xfrm>
          <a:custGeom>
            <a:avLst/>
            <a:gdLst/>
            <a:ahLst/>
            <a:cxnLst/>
            <a:rect l="l" t="t" r="r" b="b"/>
            <a:pathLst>
              <a:path w="1270" h="558800">
                <a:moveTo>
                  <a:pt x="0" y="0"/>
                </a:moveTo>
                <a:lnTo>
                  <a:pt x="761" y="5586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991599" y="3114934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98" y="5586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189353" y="3114934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89353" y="3497945"/>
            <a:ext cx="2479675" cy="1270"/>
          </a:xfrm>
          <a:custGeom>
            <a:avLst/>
            <a:gdLst/>
            <a:ahLst/>
            <a:cxnLst/>
            <a:rect l="l" t="t" r="r" b="b"/>
            <a:pathLst>
              <a:path w="2479675" h="1270">
                <a:moveTo>
                  <a:pt x="0" y="0"/>
                </a:moveTo>
                <a:lnTo>
                  <a:pt x="2479151" y="1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81612" y="348209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19053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35557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20083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41796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60248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127881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76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048755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048755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1240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10284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431157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431157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70800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28881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628881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36585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65745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65745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93433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855214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55214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763136" y="4072640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684019" y="445579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46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684019" y="451955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46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015864" y="3673602"/>
            <a:ext cx="791210" cy="1270"/>
          </a:xfrm>
          <a:custGeom>
            <a:avLst/>
            <a:gdLst/>
            <a:ahLst/>
            <a:cxnLst/>
            <a:rect l="l" t="t" r="r" b="b"/>
            <a:pathLst>
              <a:path w="791210" h="1270">
                <a:moveTo>
                  <a:pt x="0" y="0"/>
                </a:moveTo>
                <a:lnTo>
                  <a:pt x="791087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015864" y="3673602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69" h="191770">
                <a:moveTo>
                  <a:pt x="0" y="0"/>
                </a:moveTo>
                <a:lnTo>
                  <a:pt x="761" y="191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991599" y="3673602"/>
            <a:ext cx="461645" cy="1270"/>
          </a:xfrm>
          <a:custGeom>
            <a:avLst/>
            <a:gdLst/>
            <a:ahLst/>
            <a:cxnLst/>
            <a:rect l="l" t="t" r="r" b="b"/>
            <a:pathLst>
              <a:path w="461645" h="1270">
                <a:moveTo>
                  <a:pt x="0" y="0"/>
                </a:moveTo>
                <a:lnTo>
                  <a:pt x="461528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39930" y="3689604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931273" y="4056638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98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64107" y="4615303"/>
            <a:ext cx="1081405" cy="1270"/>
          </a:xfrm>
          <a:custGeom>
            <a:avLst/>
            <a:gdLst/>
            <a:ahLst/>
            <a:cxnLst/>
            <a:rect l="l" t="t" r="r" b="b"/>
            <a:pathLst>
              <a:path w="1081404" h="1270">
                <a:moveTo>
                  <a:pt x="0" y="0"/>
                </a:moveTo>
                <a:lnTo>
                  <a:pt x="1081277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64107" y="4615303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6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30033" y="4056638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645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30033" y="4615303"/>
            <a:ext cx="171450" cy="1270"/>
          </a:xfrm>
          <a:custGeom>
            <a:avLst/>
            <a:gdLst/>
            <a:ahLst/>
            <a:cxnLst/>
            <a:rect l="l" t="t" r="r" b="b"/>
            <a:pathLst>
              <a:path w="171450" h="1270">
                <a:moveTo>
                  <a:pt x="0" y="0"/>
                </a:moveTo>
                <a:lnTo>
                  <a:pt x="171328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301362" y="4631304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551938" y="4982467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67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43109" y="5540121"/>
            <a:ext cx="408940" cy="2540"/>
          </a:xfrm>
          <a:custGeom>
            <a:avLst/>
            <a:gdLst/>
            <a:ahLst/>
            <a:cxnLst/>
            <a:rect l="l" t="t" r="r" b="b"/>
            <a:pathLst>
              <a:path w="408940" h="2539">
                <a:moveTo>
                  <a:pt x="0" y="0"/>
                </a:moveTo>
                <a:lnTo>
                  <a:pt x="408828" y="2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143109" y="5525261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4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703703" y="4024753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67" y="5586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400427" y="4599432"/>
            <a:ext cx="316865" cy="1270"/>
          </a:xfrm>
          <a:custGeom>
            <a:avLst/>
            <a:gdLst/>
            <a:ahLst/>
            <a:cxnLst/>
            <a:rect l="l" t="t" r="r" b="b"/>
            <a:pathLst>
              <a:path w="316864" h="1270">
                <a:moveTo>
                  <a:pt x="0" y="0"/>
                </a:moveTo>
                <a:lnTo>
                  <a:pt x="31647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400427" y="4615303"/>
            <a:ext cx="1270" cy="207645"/>
          </a:xfrm>
          <a:custGeom>
            <a:avLst/>
            <a:gdLst/>
            <a:ahLst/>
            <a:cxnLst/>
            <a:rect l="l" t="t" r="r" b="b"/>
            <a:pathLst>
              <a:path w="1270" h="207645">
                <a:moveTo>
                  <a:pt x="0" y="0"/>
                </a:moveTo>
                <a:lnTo>
                  <a:pt x="883" y="207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82886" y="4072640"/>
            <a:ext cx="1270" cy="367665"/>
          </a:xfrm>
          <a:custGeom>
            <a:avLst/>
            <a:gdLst/>
            <a:ahLst/>
            <a:cxnLst/>
            <a:rect l="l" t="t" r="r" b="b"/>
            <a:pathLst>
              <a:path w="1269" h="367664">
                <a:moveTo>
                  <a:pt x="0" y="0"/>
                </a:moveTo>
                <a:lnTo>
                  <a:pt x="880" y="3671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54323" y="4056638"/>
            <a:ext cx="1270" cy="766445"/>
          </a:xfrm>
          <a:custGeom>
            <a:avLst/>
            <a:gdLst/>
            <a:ahLst/>
            <a:cxnLst/>
            <a:rect l="l" t="t" r="r" b="b"/>
            <a:pathLst>
              <a:path w="1269" h="766445">
                <a:moveTo>
                  <a:pt x="0" y="0"/>
                </a:moveTo>
                <a:lnTo>
                  <a:pt x="893" y="7661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52062" y="4056638"/>
            <a:ext cx="1270" cy="574675"/>
          </a:xfrm>
          <a:custGeom>
            <a:avLst/>
            <a:gdLst/>
            <a:ahLst/>
            <a:cxnLst/>
            <a:rect l="l" t="t" r="r" b="b"/>
            <a:pathLst>
              <a:path w="1269" h="574675">
                <a:moveTo>
                  <a:pt x="0" y="0"/>
                </a:moveTo>
                <a:lnTo>
                  <a:pt x="893" y="5746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552062" y="4631304"/>
            <a:ext cx="1002665" cy="1270"/>
          </a:xfrm>
          <a:custGeom>
            <a:avLst/>
            <a:gdLst/>
            <a:ahLst/>
            <a:cxnLst/>
            <a:rect l="l" t="t" r="r" b="b"/>
            <a:pathLst>
              <a:path w="1002664" h="1270">
                <a:moveTo>
                  <a:pt x="0" y="0"/>
                </a:moveTo>
                <a:lnTo>
                  <a:pt x="100216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554223" y="4631304"/>
            <a:ext cx="0" cy="191770"/>
          </a:xfrm>
          <a:custGeom>
            <a:avLst/>
            <a:gdLst/>
            <a:ahLst/>
            <a:cxnLst/>
            <a:rect l="l" t="t" r="r" b="b"/>
            <a:pathLst>
              <a:path h="191770">
                <a:moveTo>
                  <a:pt x="0" y="0"/>
                </a:moveTo>
                <a:lnTo>
                  <a:pt x="0" y="19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80975" y="438544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1065096" y="5714491"/>
            <a:ext cx="6210935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L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(b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sentati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tree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object 2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18</a:t>
            </a:fld>
            <a:endParaRPr dirty="0"/>
          </a:p>
        </p:txBody>
      </p:sp>
      <p:sp>
        <p:nvSpPr>
          <p:cNvPr id="204" name="object 204"/>
          <p:cNvSpPr txBox="1"/>
          <p:nvPr/>
        </p:nvSpPr>
        <p:spPr>
          <a:xfrm>
            <a:off x="5798570" y="4905250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</p:spTree>
    <p:extLst>
      <p:ext uri="{BB962C8B-B14F-4D97-AF65-F5344CB8AC3E}">
        <p14:creationId xmlns:p14="http://schemas.microsoft.com/office/powerpoint/2010/main" val="314957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55892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usse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618"/>
            <a:ext cx="7793355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Her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structures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studied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r: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acks,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Qu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eues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deques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list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Inherentl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-dimensiona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ructure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498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25736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551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498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25736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Neither full nor complete</a:t>
            </a:r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643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049869" y="586204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3973669" y="558581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24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049869" y="586204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3973669" y="558581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 but not complete</a:t>
            </a:r>
          </a:p>
        </p:txBody>
      </p:sp>
    </p:spTree>
    <p:extLst>
      <p:ext uri="{BB962C8B-B14F-4D97-AF65-F5344CB8AC3E}">
        <p14:creationId xmlns:p14="http://schemas.microsoft.com/office/powerpoint/2010/main" val="1505605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7506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full but complete</a:t>
            </a:r>
          </a:p>
        </p:txBody>
      </p:sp>
    </p:spTree>
    <p:extLst>
      <p:ext uri="{BB962C8B-B14F-4D97-AF65-F5344CB8AC3E}">
        <p14:creationId xmlns:p14="http://schemas.microsoft.com/office/powerpoint/2010/main" val="1947908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463333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AutoShape 12"/>
          <p:cNvCxnSpPr>
            <a:cxnSpLocks noChangeShapeType="1"/>
            <a:endCxn id="15" idx="0"/>
          </p:cNvCxnSpPr>
          <p:nvPr/>
        </p:nvCxnSpPr>
        <p:spPr bwMode="auto">
          <a:xfrm>
            <a:off x="4387133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8184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463333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AutoShape 12"/>
          <p:cNvCxnSpPr>
            <a:cxnSpLocks noChangeShapeType="1"/>
            <a:endCxn id="15" idx="0"/>
          </p:cNvCxnSpPr>
          <p:nvPr/>
        </p:nvCxnSpPr>
        <p:spPr bwMode="auto">
          <a:xfrm>
            <a:off x="4387133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 and complete</a:t>
            </a:r>
          </a:p>
        </p:txBody>
      </p:sp>
    </p:spTree>
    <p:extLst>
      <p:ext uri="{BB962C8B-B14F-4D97-AF65-F5344CB8AC3E}">
        <p14:creationId xmlns:p14="http://schemas.microsoft.com/office/powerpoint/2010/main" val="149189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470005"/>
            <a:ext cx="779335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tabLst>
                <a:tab pos="901065" algn="l"/>
                <a:tab pos="1379220" algn="l"/>
                <a:tab pos="2594610" algn="l"/>
                <a:tab pos="3486150" algn="l"/>
                <a:tab pos="4890770" algn="l"/>
                <a:tab pos="6258560" algn="l"/>
              </a:tabLst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dominat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solely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specifically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respectively.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2932" y="3377184"/>
            <a:ext cx="522605" cy="660400"/>
          </a:xfrm>
          <a:custGeom>
            <a:avLst/>
            <a:gdLst/>
            <a:ahLst/>
            <a:cxnLst/>
            <a:rect l="l" t="t" r="r" b="b"/>
            <a:pathLst>
              <a:path w="522604" h="660400">
                <a:moveTo>
                  <a:pt x="0" y="0"/>
                </a:moveTo>
                <a:lnTo>
                  <a:pt x="522579" y="6604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1712" y="2965307"/>
            <a:ext cx="523240" cy="494665"/>
          </a:xfrm>
          <a:custGeom>
            <a:avLst/>
            <a:gdLst/>
            <a:ahLst/>
            <a:cxnLst/>
            <a:rect l="l" t="t" r="r" b="b"/>
            <a:pathLst>
              <a:path w="523239" h="494664">
                <a:moveTo>
                  <a:pt x="0" y="247162"/>
                </a:moveTo>
                <a:lnTo>
                  <a:pt x="3419" y="207067"/>
                </a:lnTo>
                <a:lnTo>
                  <a:pt x="13319" y="169033"/>
                </a:lnTo>
                <a:lnTo>
                  <a:pt x="29163" y="133569"/>
                </a:lnTo>
                <a:lnTo>
                  <a:pt x="50413" y="101184"/>
                </a:lnTo>
                <a:lnTo>
                  <a:pt x="76533" y="72386"/>
                </a:lnTo>
                <a:lnTo>
                  <a:pt x="106984" y="47683"/>
                </a:lnTo>
                <a:lnTo>
                  <a:pt x="141230" y="27584"/>
                </a:lnTo>
                <a:lnTo>
                  <a:pt x="178734" y="12598"/>
                </a:lnTo>
                <a:lnTo>
                  <a:pt x="218958" y="3234"/>
                </a:lnTo>
                <a:lnTo>
                  <a:pt x="261365" y="0"/>
                </a:lnTo>
                <a:lnTo>
                  <a:pt x="282792" y="819"/>
                </a:lnTo>
                <a:lnTo>
                  <a:pt x="303741" y="3234"/>
                </a:lnTo>
                <a:lnTo>
                  <a:pt x="343939" y="12598"/>
                </a:lnTo>
                <a:lnTo>
                  <a:pt x="381424" y="27584"/>
                </a:lnTo>
                <a:lnTo>
                  <a:pt x="415656" y="47683"/>
                </a:lnTo>
                <a:lnTo>
                  <a:pt x="446097" y="72386"/>
                </a:lnTo>
                <a:lnTo>
                  <a:pt x="472210" y="101184"/>
                </a:lnTo>
                <a:lnTo>
                  <a:pt x="493457" y="133569"/>
                </a:lnTo>
                <a:lnTo>
                  <a:pt x="509299" y="169033"/>
                </a:lnTo>
                <a:lnTo>
                  <a:pt x="519199" y="207067"/>
                </a:lnTo>
                <a:lnTo>
                  <a:pt x="522619" y="247162"/>
                </a:lnTo>
                <a:lnTo>
                  <a:pt x="521753" y="267436"/>
                </a:lnTo>
                <a:lnTo>
                  <a:pt x="519199" y="287259"/>
                </a:lnTo>
                <a:lnTo>
                  <a:pt x="509299" y="325300"/>
                </a:lnTo>
                <a:lnTo>
                  <a:pt x="493457" y="360774"/>
                </a:lnTo>
                <a:lnTo>
                  <a:pt x="472210" y="393172"/>
                </a:lnTo>
                <a:lnTo>
                  <a:pt x="446097" y="421984"/>
                </a:lnTo>
                <a:lnTo>
                  <a:pt x="415656" y="446700"/>
                </a:lnTo>
                <a:lnTo>
                  <a:pt x="381424" y="466811"/>
                </a:lnTo>
                <a:lnTo>
                  <a:pt x="343939" y="481807"/>
                </a:lnTo>
                <a:lnTo>
                  <a:pt x="303741" y="491179"/>
                </a:lnTo>
                <a:lnTo>
                  <a:pt x="261365" y="494416"/>
                </a:lnTo>
                <a:lnTo>
                  <a:pt x="239923" y="493596"/>
                </a:lnTo>
                <a:lnTo>
                  <a:pt x="218958" y="491179"/>
                </a:lnTo>
                <a:lnTo>
                  <a:pt x="178734" y="481807"/>
                </a:lnTo>
                <a:lnTo>
                  <a:pt x="141230" y="466811"/>
                </a:lnTo>
                <a:lnTo>
                  <a:pt x="106984" y="446700"/>
                </a:lnTo>
                <a:lnTo>
                  <a:pt x="76533" y="421984"/>
                </a:lnTo>
                <a:lnTo>
                  <a:pt x="50413" y="393172"/>
                </a:lnTo>
                <a:lnTo>
                  <a:pt x="29163" y="360774"/>
                </a:lnTo>
                <a:lnTo>
                  <a:pt x="13319" y="325300"/>
                </a:lnTo>
                <a:lnTo>
                  <a:pt x="3419" y="287259"/>
                </a:lnTo>
                <a:lnTo>
                  <a:pt x="0" y="2471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1203" y="3106864"/>
            <a:ext cx="142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4077" y="3459724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83" y="0"/>
                </a:moveTo>
                <a:lnTo>
                  <a:pt x="0" y="4953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3720" y="3941195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268"/>
                </a:moveTo>
                <a:lnTo>
                  <a:pt x="3419" y="207168"/>
                </a:lnTo>
                <a:lnTo>
                  <a:pt x="13319" y="169125"/>
                </a:lnTo>
                <a:lnTo>
                  <a:pt x="29163" y="133649"/>
                </a:lnTo>
                <a:lnTo>
                  <a:pt x="50413" y="101249"/>
                </a:lnTo>
                <a:lnTo>
                  <a:pt x="76533" y="72436"/>
                </a:lnTo>
                <a:lnTo>
                  <a:pt x="106984" y="47718"/>
                </a:lnTo>
                <a:lnTo>
                  <a:pt x="141230" y="27606"/>
                </a:lnTo>
                <a:lnTo>
                  <a:pt x="178734" y="12609"/>
                </a:lnTo>
                <a:lnTo>
                  <a:pt x="218958" y="3237"/>
                </a:lnTo>
                <a:lnTo>
                  <a:pt x="261365" y="0"/>
                </a:lnTo>
                <a:lnTo>
                  <a:pt x="282790" y="819"/>
                </a:lnTo>
                <a:lnTo>
                  <a:pt x="303737" y="3237"/>
                </a:lnTo>
                <a:lnTo>
                  <a:pt x="343933" y="12609"/>
                </a:lnTo>
                <a:lnTo>
                  <a:pt x="381414" y="27606"/>
                </a:lnTo>
                <a:lnTo>
                  <a:pt x="415644" y="47718"/>
                </a:lnTo>
                <a:lnTo>
                  <a:pt x="446083" y="72436"/>
                </a:lnTo>
                <a:lnTo>
                  <a:pt x="472195" y="101249"/>
                </a:lnTo>
                <a:lnTo>
                  <a:pt x="493440" y="133649"/>
                </a:lnTo>
                <a:lnTo>
                  <a:pt x="509282" y="169125"/>
                </a:lnTo>
                <a:lnTo>
                  <a:pt x="519181" y="207168"/>
                </a:lnTo>
                <a:lnTo>
                  <a:pt x="522600" y="247268"/>
                </a:lnTo>
                <a:lnTo>
                  <a:pt x="521734" y="267541"/>
                </a:lnTo>
                <a:lnTo>
                  <a:pt x="519181" y="287362"/>
                </a:lnTo>
                <a:lnTo>
                  <a:pt x="509282" y="325393"/>
                </a:lnTo>
                <a:lnTo>
                  <a:pt x="493440" y="360854"/>
                </a:lnTo>
                <a:lnTo>
                  <a:pt x="472195" y="393236"/>
                </a:lnTo>
                <a:lnTo>
                  <a:pt x="446083" y="422031"/>
                </a:lnTo>
                <a:lnTo>
                  <a:pt x="415644" y="446731"/>
                </a:lnTo>
                <a:lnTo>
                  <a:pt x="381414" y="466826"/>
                </a:lnTo>
                <a:lnTo>
                  <a:pt x="343933" y="481810"/>
                </a:lnTo>
                <a:lnTo>
                  <a:pt x="303737" y="491173"/>
                </a:lnTo>
                <a:lnTo>
                  <a:pt x="261365" y="494406"/>
                </a:lnTo>
                <a:lnTo>
                  <a:pt x="239923" y="493587"/>
                </a:lnTo>
                <a:lnTo>
                  <a:pt x="218958" y="491173"/>
                </a:lnTo>
                <a:lnTo>
                  <a:pt x="178734" y="481810"/>
                </a:lnTo>
                <a:lnTo>
                  <a:pt x="141230" y="466826"/>
                </a:lnTo>
                <a:lnTo>
                  <a:pt x="106984" y="446731"/>
                </a:lnTo>
                <a:lnTo>
                  <a:pt x="76533" y="422031"/>
                </a:lnTo>
                <a:lnTo>
                  <a:pt x="50413" y="393236"/>
                </a:lnTo>
                <a:lnTo>
                  <a:pt x="29163" y="360854"/>
                </a:lnTo>
                <a:lnTo>
                  <a:pt x="13319" y="325393"/>
                </a:lnTo>
                <a:lnTo>
                  <a:pt x="3419" y="287362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33931" y="4083114"/>
            <a:ext cx="161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b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6086" y="4435602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70" y="0"/>
                </a:moveTo>
                <a:lnTo>
                  <a:pt x="0" y="4952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5716" y="4918079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137"/>
                </a:moveTo>
                <a:lnTo>
                  <a:pt x="3419" y="207041"/>
                </a:lnTo>
                <a:lnTo>
                  <a:pt x="13319" y="169008"/>
                </a:lnTo>
                <a:lnTo>
                  <a:pt x="29163" y="133546"/>
                </a:lnTo>
                <a:lnTo>
                  <a:pt x="50413" y="101164"/>
                </a:lnTo>
                <a:lnTo>
                  <a:pt x="76533" y="72370"/>
                </a:lnTo>
                <a:lnTo>
                  <a:pt x="106984" y="47672"/>
                </a:lnTo>
                <a:lnTo>
                  <a:pt x="141230" y="27577"/>
                </a:lnTo>
                <a:lnTo>
                  <a:pt x="178734" y="12595"/>
                </a:lnTo>
                <a:lnTo>
                  <a:pt x="218958" y="3233"/>
                </a:lnTo>
                <a:lnTo>
                  <a:pt x="261365" y="0"/>
                </a:lnTo>
                <a:lnTo>
                  <a:pt x="282790" y="818"/>
                </a:lnTo>
                <a:lnTo>
                  <a:pt x="303737" y="3233"/>
                </a:lnTo>
                <a:lnTo>
                  <a:pt x="343933" y="12595"/>
                </a:lnTo>
                <a:lnTo>
                  <a:pt x="381414" y="27577"/>
                </a:lnTo>
                <a:lnTo>
                  <a:pt x="415644" y="47672"/>
                </a:lnTo>
                <a:lnTo>
                  <a:pt x="446083" y="72370"/>
                </a:lnTo>
                <a:lnTo>
                  <a:pt x="472195" y="101164"/>
                </a:lnTo>
                <a:lnTo>
                  <a:pt x="493440" y="133546"/>
                </a:lnTo>
                <a:lnTo>
                  <a:pt x="509282" y="169008"/>
                </a:lnTo>
                <a:lnTo>
                  <a:pt x="519181" y="207041"/>
                </a:lnTo>
                <a:lnTo>
                  <a:pt x="522600" y="247137"/>
                </a:lnTo>
                <a:lnTo>
                  <a:pt x="521734" y="267413"/>
                </a:lnTo>
                <a:lnTo>
                  <a:pt x="519181" y="287238"/>
                </a:lnTo>
                <a:lnTo>
                  <a:pt x="509282" y="325281"/>
                </a:lnTo>
                <a:lnTo>
                  <a:pt x="493440" y="360757"/>
                </a:lnTo>
                <a:lnTo>
                  <a:pt x="472195" y="393157"/>
                </a:lnTo>
                <a:lnTo>
                  <a:pt x="446083" y="421970"/>
                </a:lnTo>
                <a:lnTo>
                  <a:pt x="415644" y="446688"/>
                </a:lnTo>
                <a:lnTo>
                  <a:pt x="381414" y="466800"/>
                </a:lnTo>
                <a:lnTo>
                  <a:pt x="343933" y="481797"/>
                </a:lnTo>
                <a:lnTo>
                  <a:pt x="303737" y="491169"/>
                </a:lnTo>
                <a:lnTo>
                  <a:pt x="261365" y="494406"/>
                </a:lnTo>
                <a:lnTo>
                  <a:pt x="239923" y="493586"/>
                </a:lnTo>
                <a:lnTo>
                  <a:pt x="218958" y="491169"/>
                </a:lnTo>
                <a:lnTo>
                  <a:pt x="178734" y="481797"/>
                </a:lnTo>
                <a:lnTo>
                  <a:pt x="141230" y="466800"/>
                </a:lnTo>
                <a:lnTo>
                  <a:pt x="106984" y="446688"/>
                </a:lnTo>
                <a:lnTo>
                  <a:pt x="76533" y="421970"/>
                </a:lnTo>
                <a:lnTo>
                  <a:pt x="50413" y="393157"/>
                </a:lnTo>
                <a:lnTo>
                  <a:pt x="29163" y="360757"/>
                </a:lnTo>
                <a:lnTo>
                  <a:pt x="13319" y="325281"/>
                </a:lnTo>
                <a:lnTo>
                  <a:pt x="3419" y="287238"/>
                </a:lnTo>
                <a:lnTo>
                  <a:pt x="0" y="2471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35075" y="5059999"/>
            <a:ext cx="142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c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18081" y="5412485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83" y="0"/>
                </a:moveTo>
                <a:lnTo>
                  <a:pt x="0" y="4952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0352" y="586740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198"/>
                </a:moveTo>
                <a:lnTo>
                  <a:pt x="3419" y="207100"/>
                </a:lnTo>
                <a:lnTo>
                  <a:pt x="13318" y="169063"/>
                </a:lnTo>
                <a:lnTo>
                  <a:pt x="29160" y="133594"/>
                </a:lnTo>
                <a:lnTo>
                  <a:pt x="50406" y="101204"/>
                </a:lnTo>
                <a:lnTo>
                  <a:pt x="76518" y="72401"/>
                </a:lnTo>
                <a:lnTo>
                  <a:pt x="106959" y="47693"/>
                </a:lnTo>
                <a:lnTo>
                  <a:pt x="141190" y="27590"/>
                </a:lnTo>
                <a:lnTo>
                  <a:pt x="178673" y="12601"/>
                </a:lnTo>
                <a:lnTo>
                  <a:pt x="218872" y="3235"/>
                </a:lnTo>
                <a:lnTo>
                  <a:pt x="261247" y="0"/>
                </a:lnTo>
                <a:lnTo>
                  <a:pt x="282671" y="819"/>
                </a:lnTo>
                <a:lnTo>
                  <a:pt x="303618" y="3235"/>
                </a:lnTo>
                <a:lnTo>
                  <a:pt x="343814" y="12601"/>
                </a:lnTo>
                <a:lnTo>
                  <a:pt x="381296" y="27590"/>
                </a:lnTo>
                <a:lnTo>
                  <a:pt x="415525" y="47693"/>
                </a:lnTo>
                <a:lnTo>
                  <a:pt x="445965" y="72401"/>
                </a:lnTo>
                <a:lnTo>
                  <a:pt x="472076" y="101204"/>
                </a:lnTo>
                <a:lnTo>
                  <a:pt x="493321" y="133594"/>
                </a:lnTo>
                <a:lnTo>
                  <a:pt x="509163" y="169063"/>
                </a:lnTo>
                <a:lnTo>
                  <a:pt x="519062" y="207100"/>
                </a:lnTo>
                <a:lnTo>
                  <a:pt x="522482" y="247198"/>
                </a:lnTo>
                <a:lnTo>
                  <a:pt x="521616" y="267471"/>
                </a:lnTo>
                <a:lnTo>
                  <a:pt x="519062" y="287293"/>
                </a:lnTo>
                <a:lnTo>
                  <a:pt x="509163" y="325328"/>
                </a:lnTo>
                <a:lnTo>
                  <a:pt x="493321" y="360794"/>
                </a:lnTo>
                <a:lnTo>
                  <a:pt x="472076" y="393182"/>
                </a:lnTo>
                <a:lnTo>
                  <a:pt x="445965" y="421984"/>
                </a:lnTo>
                <a:lnTo>
                  <a:pt x="415525" y="446690"/>
                </a:lnTo>
                <a:lnTo>
                  <a:pt x="381296" y="466792"/>
                </a:lnTo>
                <a:lnTo>
                  <a:pt x="343814" y="481781"/>
                </a:lnTo>
                <a:lnTo>
                  <a:pt x="303618" y="491147"/>
                </a:lnTo>
                <a:lnTo>
                  <a:pt x="261247" y="494382"/>
                </a:lnTo>
                <a:lnTo>
                  <a:pt x="239821" y="493563"/>
                </a:lnTo>
                <a:lnTo>
                  <a:pt x="218872" y="491147"/>
                </a:lnTo>
                <a:lnTo>
                  <a:pt x="178673" y="481781"/>
                </a:lnTo>
                <a:lnTo>
                  <a:pt x="141190" y="466792"/>
                </a:lnTo>
                <a:lnTo>
                  <a:pt x="106959" y="446690"/>
                </a:lnTo>
                <a:lnTo>
                  <a:pt x="76518" y="421984"/>
                </a:lnTo>
                <a:lnTo>
                  <a:pt x="50406" y="393182"/>
                </a:lnTo>
                <a:lnTo>
                  <a:pt x="29160" y="360794"/>
                </a:lnTo>
                <a:lnTo>
                  <a:pt x="13318" y="325328"/>
                </a:lnTo>
                <a:lnTo>
                  <a:pt x="3419" y="287293"/>
                </a:lnTo>
                <a:lnTo>
                  <a:pt x="0" y="24719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2099" y="6009563"/>
            <a:ext cx="1600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80808"/>
                </a:solidFill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21111" y="2964423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162"/>
                </a:moveTo>
                <a:lnTo>
                  <a:pt x="3419" y="207060"/>
                </a:lnTo>
                <a:lnTo>
                  <a:pt x="13320" y="169022"/>
                </a:lnTo>
                <a:lnTo>
                  <a:pt x="29163" y="133556"/>
                </a:lnTo>
                <a:lnTo>
                  <a:pt x="50410" y="101171"/>
                </a:lnTo>
                <a:lnTo>
                  <a:pt x="76523" y="72374"/>
                </a:lnTo>
                <a:lnTo>
                  <a:pt x="106965" y="47674"/>
                </a:lnTo>
                <a:lnTo>
                  <a:pt x="141195" y="27579"/>
                </a:lnTo>
                <a:lnTo>
                  <a:pt x="178678" y="12596"/>
                </a:lnTo>
                <a:lnTo>
                  <a:pt x="218873" y="3233"/>
                </a:lnTo>
                <a:lnTo>
                  <a:pt x="261244" y="0"/>
                </a:lnTo>
                <a:lnTo>
                  <a:pt x="282671" y="819"/>
                </a:lnTo>
                <a:lnTo>
                  <a:pt x="303621" y="3233"/>
                </a:lnTo>
                <a:lnTo>
                  <a:pt x="343821" y="12596"/>
                </a:lnTo>
                <a:lnTo>
                  <a:pt x="381305" y="27579"/>
                </a:lnTo>
                <a:lnTo>
                  <a:pt x="415536" y="47674"/>
                </a:lnTo>
                <a:lnTo>
                  <a:pt x="445975" y="72374"/>
                </a:lnTo>
                <a:lnTo>
                  <a:pt x="472086" y="101171"/>
                </a:lnTo>
                <a:lnTo>
                  <a:pt x="493330" y="133556"/>
                </a:lnTo>
                <a:lnTo>
                  <a:pt x="509170" y="169022"/>
                </a:lnTo>
                <a:lnTo>
                  <a:pt x="519069" y="207060"/>
                </a:lnTo>
                <a:lnTo>
                  <a:pt x="522488" y="247162"/>
                </a:lnTo>
                <a:lnTo>
                  <a:pt x="521622" y="267435"/>
                </a:lnTo>
                <a:lnTo>
                  <a:pt x="519069" y="287256"/>
                </a:lnTo>
                <a:lnTo>
                  <a:pt x="509170" y="325287"/>
                </a:lnTo>
                <a:lnTo>
                  <a:pt x="493330" y="360748"/>
                </a:lnTo>
                <a:lnTo>
                  <a:pt x="472086" y="393129"/>
                </a:lnTo>
                <a:lnTo>
                  <a:pt x="445975" y="421923"/>
                </a:lnTo>
                <a:lnTo>
                  <a:pt x="415536" y="446621"/>
                </a:lnTo>
                <a:lnTo>
                  <a:pt x="381305" y="466715"/>
                </a:lnTo>
                <a:lnTo>
                  <a:pt x="343821" y="481698"/>
                </a:lnTo>
                <a:lnTo>
                  <a:pt x="303621" y="491060"/>
                </a:lnTo>
                <a:lnTo>
                  <a:pt x="261244" y="494294"/>
                </a:lnTo>
                <a:lnTo>
                  <a:pt x="239820" y="493475"/>
                </a:lnTo>
                <a:lnTo>
                  <a:pt x="218873" y="491060"/>
                </a:lnTo>
                <a:lnTo>
                  <a:pt x="178678" y="481698"/>
                </a:lnTo>
                <a:lnTo>
                  <a:pt x="141195" y="466715"/>
                </a:lnTo>
                <a:lnTo>
                  <a:pt x="106965" y="446621"/>
                </a:lnTo>
                <a:lnTo>
                  <a:pt x="76523" y="421923"/>
                </a:lnTo>
                <a:lnTo>
                  <a:pt x="50410" y="393129"/>
                </a:lnTo>
                <a:lnTo>
                  <a:pt x="29163" y="360748"/>
                </a:lnTo>
                <a:lnTo>
                  <a:pt x="13320" y="325287"/>
                </a:lnTo>
                <a:lnTo>
                  <a:pt x="3419" y="287256"/>
                </a:lnTo>
                <a:lnTo>
                  <a:pt x="0" y="247162"/>
                </a:lnTo>
                <a:close/>
              </a:path>
            </a:pathLst>
          </a:custGeom>
          <a:ln w="12700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3200" y="4312670"/>
            <a:ext cx="522605" cy="660400"/>
          </a:xfrm>
          <a:custGeom>
            <a:avLst/>
            <a:gdLst/>
            <a:ahLst/>
            <a:cxnLst/>
            <a:rect l="l" t="t" r="r" b="b"/>
            <a:pathLst>
              <a:path w="522604" h="660400">
                <a:moveTo>
                  <a:pt x="0" y="0"/>
                </a:moveTo>
                <a:lnTo>
                  <a:pt x="522488" y="6603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1287" y="3899916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268"/>
                </a:moveTo>
                <a:lnTo>
                  <a:pt x="3418" y="207168"/>
                </a:lnTo>
                <a:lnTo>
                  <a:pt x="13317" y="169125"/>
                </a:lnTo>
                <a:lnTo>
                  <a:pt x="29157" y="133649"/>
                </a:lnTo>
                <a:lnTo>
                  <a:pt x="50401" y="101249"/>
                </a:lnTo>
                <a:lnTo>
                  <a:pt x="76512" y="72436"/>
                </a:lnTo>
                <a:lnTo>
                  <a:pt x="106951" y="47718"/>
                </a:lnTo>
                <a:lnTo>
                  <a:pt x="141182" y="27606"/>
                </a:lnTo>
                <a:lnTo>
                  <a:pt x="178666" y="12609"/>
                </a:lnTo>
                <a:lnTo>
                  <a:pt x="218866" y="3237"/>
                </a:lnTo>
                <a:lnTo>
                  <a:pt x="261244" y="0"/>
                </a:lnTo>
                <a:lnTo>
                  <a:pt x="282684" y="819"/>
                </a:lnTo>
                <a:lnTo>
                  <a:pt x="303647" y="3237"/>
                </a:lnTo>
                <a:lnTo>
                  <a:pt x="343869" y="12609"/>
                </a:lnTo>
                <a:lnTo>
                  <a:pt x="381372" y="27606"/>
                </a:lnTo>
                <a:lnTo>
                  <a:pt x="415618" y="47718"/>
                </a:lnTo>
                <a:lnTo>
                  <a:pt x="446070" y="72436"/>
                </a:lnTo>
                <a:lnTo>
                  <a:pt x="472191" y="101249"/>
                </a:lnTo>
                <a:lnTo>
                  <a:pt x="493443" y="133649"/>
                </a:lnTo>
                <a:lnTo>
                  <a:pt x="509288" y="169125"/>
                </a:lnTo>
                <a:lnTo>
                  <a:pt x="519190" y="207168"/>
                </a:lnTo>
                <a:lnTo>
                  <a:pt x="522610" y="247268"/>
                </a:lnTo>
                <a:lnTo>
                  <a:pt x="521743" y="267543"/>
                </a:lnTo>
                <a:lnTo>
                  <a:pt x="519190" y="287365"/>
                </a:lnTo>
                <a:lnTo>
                  <a:pt x="509288" y="325398"/>
                </a:lnTo>
                <a:lnTo>
                  <a:pt x="493443" y="360860"/>
                </a:lnTo>
                <a:lnTo>
                  <a:pt x="472191" y="393242"/>
                </a:lnTo>
                <a:lnTo>
                  <a:pt x="446070" y="422036"/>
                </a:lnTo>
                <a:lnTo>
                  <a:pt x="415618" y="446734"/>
                </a:lnTo>
                <a:lnTo>
                  <a:pt x="381372" y="466829"/>
                </a:lnTo>
                <a:lnTo>
                  <a:pt x="343869" y="481811"/>
                </a:lnTo>
                <a:lnTo>
                  <a:pt x="303647" y="491173"/>
                </a:lnTo>
                <a:lnTo>
                  <a:pt x="261244" y="494406"/>
                </a:lnTo>
                <a:lnTo>
                  <a:pt x="239816" y="493587"/>
                </a:lnTo>
                <a:lnTo>
                  <a:pt x="218866" y="491173"/>
                </a:lnTo>
                <a:lnTo>
                  <a:pt x="178666" y="481811"/>
                </a:lnTo>
                <a:lnTo>
                  <a:pt x="141182" y="466829"/>
                </a:lnTo>
                <a:lnTo>
                  <a:pt x="106951" y="446734"/>
                </a:lnTo>
                <a:lnTo>
                  <a:pt x="76512" y="422036"/>
                </a:lnTo>
                <a:lnTo>
                  <a:pt x="50401" y="393242"/>
                </a:lnTo>
                <a:lnTo>
                  <a:pt x="29157" y="360860"/>
                </a:lnTo>
                <a:lnTo>
                  <a:pt x="13317" y="325398"/>
                </a:lnTo>
                <a:lnTo>
                  <a:pt x="3418" y="287365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49911" y="5220711"/>
            <a:ext cx="522605" cy="661035"/>
          </a:xfrm>
          <a:custGeom>
            <a:avLst/>
            <a:gdLst/>
            <a:ahLst/>
            <a:cxnLst/>
            <a:rect l="l" t="t" r="r" b="b"/>
            <a:pathLst>
              <a:path w="522604" h="661035">
                <a:moveTo>
                  <a:pt x="0" y="0"/>
                </a:moveTo>
                <a:lnTo>
                  <a:pt x="522488" y="6604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797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268"/>
                </a:moveTo>
                <a:lnTo>
                  <a:pt x="3419" y="207168"/>
                </a:lnTo>
                <a:lnTo>
                  <a:pt x="13320" y="169125"/>
                </a:lnTo>
                <a:lnTo>
                  <a:pt x="29163" y="133649"/>
                </a:lnTo>
                <a:lnTo>
                  <a:pt x="50410" y="101249"/>
                </a:lnTo>
                <a:lnTo>
                  <a:pt x="76523" y="72436"/>
                </a:lnTo>
                <a:lnTo>
                  <a:pt x="106965" y="47718"/>
                </a:lnTo>
                <a:lnTo>
                  <a:pt x="141195" y="27606"/>
                </a:lnTo>
                <a:lnTo>
                  <a:pt x="178678" y="12609"/>
                </a:lnTo>
                <a:lnTo>
                  <a:pt x="218873" y="3237"/>
                </a:lnTo>
                <a:lnTo>
                  <a:pt x="261244" y="0"/>
                </a:lnTo>
                <a:lnTo>
                  <a:pt x="282667" y="819"/>
                </a:lnTo>
                <a:lnTo>
                  <a:pt x="303614" y="3237"/>
                </a:lnTo>
                <a:lnTo>
                  <a:pt x="343810" y="12609"/>
                </a:lnTo>
                <a:lnTo>
                  <a:pt x="381292" y="27606"/>
                </a:lnTo>
                <a:lnTo>
                  <a:pt x="415523" y="47718"/>
                </a:lnTo>
                <a:lnTo>
                  <a:pt x="445964" y="72436"/>
                </a:lnTo>
                <a:lnTo>
                  <a:pt x="472077" y="101249"/>
                </a:lnTo>
                <a:lnTo>
                  <a:pt x="493324" y="133649"/>
                </a:lnTo>
                <a:lnTo>
                  <a:pt x="509167" y="169125"/>
                </a:lnTo>
                <a:lnTo>
                  <a:pt x="519068" y="207168"/>
                </a:lnTo>
                <a:lnTo>
                  <a:pt x="522488" y="247268"/>
                </a:lnTo>
                <a:lnTo>
                  <a:pt x="521621" y="267541"/>
                </a:lnTo>
                <a:lnTo>
                  <a:pt x="519068" y="287362"/>
                </a:lnTo>
                <a:lnTo>
                  <a:pt x="509167" y="325393"/>
                </a:lnTo>
                <a:lnTo>
                  <a:pt x="493324" y="360854"/>
                </a:lnTo>
                <a:lnTo>
                  <a:pt x="472077" y="393236"/>
                </a:lnTo>
                <a:lnTo>
                  <a:pt x="445964" y="422031"/>
                </a:lnTo>
                <a:lnTo>
                  <a:pt x="415523" y="446731"/>
                </a:lnTo>
                <a:lnTo>
                  <a:pt x="381292" y="466826"/>
                </a:lnTo>
                <a:lnTo>
                  <a:pt x="343810" y="481810"/>
                </a:lnTo>
                <a:lnTo>
                  <a:pt x="303614" y="491173"/>
                </a:lnTo>
                <a:lnTo>
                  <a:pt x="261244" y="494406"/>
                </a:lnTo>
                <a:lnTo>
                  <a:pt x="239820" y="493587"/>
                </a:lnTo>
                <a:lnTo>
                  <a:pt x="218873" y="491173"/>
                </a:lnTo>
                <a:lnTo>
                  <a:pt x="178678" y="481810"/>
                </a:lnTo>
                <a:lnTo>
                  <a:pt x="141195" y="466826"/>
                </a:lnTo>
                <a:lnTo>
                  <a:pt x="106965" y="446731"/>
                </a:lnTo>
                <a:lnTo>
                  <a:pt x="76523" y="422031"/>
                </a:lnTo>
                <a:lnTo>
                  <a:pt x="50410" y="393236"/>
                </a:lnTo>
                <a:lnTo>
                  <a:pt x="29163" y="360854"/>
                </a:lnTo>
                <a:lnTo>
                  <a:pt x="13320" y="325393"/>
                </a:lnTo>
                <a:lnTo>
                  <a:pt x="3419" y="287362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43655" y="4045607"/>
            <a:ext cx="848994" cy="115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80808"/>
                </a:solidFill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38521" y="571606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183"/>
                </a:moveTo>
                <a:lnTo>
                  <a:pt x="3419" y="207091"/>
                </a:lnTo>
                <a:lnTo>
                  <a:pt x="13318" y="169058"/>
                </a:lnTo>
                <a:lnTo>
                  <a:pt x="29160" y="133593"/>
                </a:lnTo>
                <a:lnTo>
                  <a:pt x="50409" y="101204"/>
                </a:lnTo>
                <a:lnTo>
                  <a:pt x="76527" y="72402"/>
                </a:lnTo>
                <a:lnTo>
                  <a:pt x="106978" y="47695"/>
                </a:lnTo>
                <a:lnTo>
                  <a:pt x="141224" y="27592"/>
                </a:lnTo>
                <a:lnTo>
                  <a:pt x="178728" y="12602"/>
                </a:lnTo>
                <a:lnTo>
                  <a:pt x="218955" y="3235"/>
                </a:lnTo>
                <a:lnTo>
                  <a:pt x="261365" y="0"/>
                </a:lnTo>
                <a:lnTo>
                  <a:pt x="282789" y="819"/>
                </a:lnTo>
                <a:lnTo>
                  <a:pt x="303736" y="3235"/>
                </a:lnTo>
                <a:lnTo>
                  <a:pt x="343931" y="12602"/>
                </a:lnTo>
                <a:lnTo>
                  <a:pt x="381414" y="27592"/>
                </a:lnTo>
                <a:lnTo>
                  <a:pt x="415645" y="47695"/>
                </a:lnTo>
                <a:lnTo>
                  <a:pt x="446086" y="72402"/>
                </a:lnTo>
                <a:lnTo>
                  <a:pt x="472199" y="101204"/>
                </a:lnTo>
                <a:lnTo>
                  <a:pt x="493446" y="133593"/>
                </a:lnTo>
                <a:lnTo>
                  <a:pt x="509289" y="169058"/>
                </a:lnTo>
                <a:lnTo>
                  <a:pt x="519190" y="207091"/>
                </a:lnTo>
                <a:lnTo>
                  <a:pt x="522610" y="247183"/>
                </a:lnTo>
                <a:lnTo>
                  <a:pt x="521743" y="267458"/>
                </a:lnTo>
                <a:lnTo>
                  <a:pt x="519190" y="287281"/>
                </a:lnTo>
                <a:lnTo>
                  <a:pt x="509289" y="325319"/>
                </a:lnTo>
                <a:lnTo>
                  <a:pt x="493446" y="360787"/>
                </a:lnTo>
                <a:lnTo>
                  <a:pt x="472199" y="393178"/>
                </a:lnTo>
                <a:lnTo>
                  <a:pt x="446086" y="421981"/>
                </a:lnTo>
                <a:lnTo>
                  <a:pt x="415645" y="446688"/>
                </a:lnTo>
                <a:lnTo>
                  <a:pt x="381414" y="466791"/>
                </a:lnTo>
                <a:lnTo>
                  <a:pt x="343931" y="481780"/>
                </a:lnTo>
                <a:lnTo>
                  <a:pt x="303736" y="491147"/>
                </a:lnTo>
                <a:lnTo>
                  <a:pt x="261365" y="494382"/>
                </a:lnTo>
                <a:lnTo>
                  <a:pt x="239921" y="493563"/>
                </a:lnTo>
                <a:lnTo>
                  <a:pt x="218955" y="491147"/>
                </a:lnTo>
                <a:lnTo>
                  <a:pt x="178728" y="481780"/>
                </a:lnTo>
                <a:lnTo>
                  <a:pt x="141224" y="466791"/>
                </a:lnTo>
                <a:lnTo>
                  <a:pt x="106978" y="446688"/>
                </a:lnTo>
                <a:lnTo>
                  <a:pt x="76527" y="421981"/>
                </a:lnTo>
                <a:lnTo>
                  <a:pt x="50409" y="393178"/>
                </a:lnTo>
                <a:lnTo>
                  <a:pt x="29160" y="360787"/>
                </a:lnTo>
                <a:lnTo>
                  <a:pt x="13318" y="325319"/>
                </a:lnTo>
                <a:lnTo>
                  <a:pt x="3419" y="287281"/>
                </a:lnTo>
                <a:lnTo>
                  <a:pt x="0" y="2471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93723" y="5937260"/>
            <a:ext cx="1343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Left</a:t>
            </a:r>
            <a:r>
              <a:rPr sz="1800" spc="6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skewed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28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531870" y="5937260"/>
            <a:ext cx="1435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80808"/>
                </a:solidFill>
                <a:latin typeface="Comic Sans MS"/>
                <a:cs typeface="Comic Sans MS"/>
              </a:rPr>
              <a:t>Rig</a:t>
            </a:r>
            <a:r>
              <a:rPr sz="1800" spc="5" dirty="0">
                <a:solidFill>
                  <a:srgbClr val="080808"/>
                </a:solidFill>
                <a:latin typeface="Comic Sans MS"/>
                <a:cs typeface="Comic Sans MS"/>
              </a:rPr>
              <a:t>h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t</a:t>
            </a:r>
            <a:r>
              <a:rPr sz="1800" spc="5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skewed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6046" y="3044968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Comic Sans MS"/>
                <a:cs typeface="Comic Sans MS"/>
              </a:rPr>
              <a:t>m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3828" y="5861060"/>
            <a:ext cx="147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80808"/>
                </a:solidFill>
                <a:latin typeface="Comic Sans MS"/>
                <a:cs typeface="Comic Sans MS"/>
              </a:rPr>
              <a:t>p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02079" y="461668"/>
            <a:ext cx="79413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Exte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nde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Tree:</a:t>
            </a:r>
            <a:r>
              <a:rPr sz="44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3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950"/>
            <a:ext cx="7947025" cy="3670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sz="3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eith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itchFamily="18" charset="0"/>
              <a:cs typeface="Times New Roman" pitchFamily="18" charset="0"/>
            </a:endParaRPr>
          </a:p>
          <a:p>
            <a:pPr marL="355600" marR="17145" indent="-342900" algn="just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ernal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 called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0813" cy="48006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400" dirty="0"/>
              <a:t>Key difference between sorted list and unsorted list.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2298521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Times New Roman" panose="02020603050405020304" pitchFamily="18" charset="0"/>
                        </a:rPr>
                        <a:t>RetrieveItem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Times New Roman" panose="02020603050405020304" pitchFamily="18" charset="0"/>
                        </a:rPr>
                        <a:t>InsertItem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297463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How many nodes can there be in one level of a binary tree?</a:t>
                </a:r>
              </a:p>
              <a:p>
                <a:pPr lvl="1"/>
                <a:r>
                  <a:rPr lang="en-US" sz="2000" dirty="0"/>
                  <a:t>Maximum number of nodes in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1, 2…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0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2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1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How many nodes can there be in in a binary tree with height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pPr lvl="1"/>
                <a:r>
                  <a:rPr lang="en-US" sz="2000" dirty="0"/>
                  <a:t>We have the levels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1, 2 …(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Maximum number of nodes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0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2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1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905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000" dirty="0"/>
                  <a:t>We have seen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000" dirty="0"/>
                  <a:t>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Minimum height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r>
                  <a:rPr lang="en-US" sz="2000" dirty="0"/>
                  <a:t> or simply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Maximum height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0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2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1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540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/>
              </a:p>
              <a:p>
                <a:pPr lvl="2"/>
                <a:r>
                  <a:rPr lang="en-US" sz="1800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766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b="1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func>
                  </m:oMath>
                </a14:m>
                <a:endParaRPr lang="en-US" sz="1600" b="1" dirty="0"/>
              </a:p>
              <a:p>
                <a:pPr lvl="2"/>
                <a:r>
                  <a:rPr lang="en-US" sz="1800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214612" y="274789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676928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5806227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3707974" y="4286137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3057928" y="3959002"/>
            <a:ext cx="1031046" cy="32713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595612" y="3128896"/>
            <a:ext cx="1591615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057928" y="3128896"/>
            <a:ext cx="1537684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4856807" y="429103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AutoShape 13"/>
          <p:cNvCxnSpPr>
            <a:cxnSpLocks noChangeShapeType="1"/>
            <a:stCxn id="26" idx="4"/>
            <a:endCxn id="31" idx="0"/>
          </p:cNvCxnSpPr>
          <p:nvPr/>
        </p:nvCxnSpPr>
        <p:spPr bwMode="auto">
          <a:xfrm flipH="1">
            <a:off x="5237807" y="3959002"/>
            <a:ext cx="949420" cy="332028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1602081" y="424740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AutoShape 13"/>
          <p:cNvCxnSpPr>
            <a:cxnSpLocks noChangeShapeType="1"/>
            <a:stCxn id="25" idx="4"/>
            <a:endCxn id="33" idx="0"/>
          </p:cNvCxnSpPr>
          <p:nvPr/>
        </p:nvCxnSpPr>
        <p:spPr bwMode="auto">
          <a:xfrm flipH="1">
            <a:off x="1983081" y="3959002"/>
            <a:ext cx="1074847" cy="2884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6955060" y="42390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AutoShape 12"/>
          <p:cNvCxnSpPr>
            <a:cxnSpLocks noChangeShapeType="1"/>
            <a:stCxn id="26" idx="4"/>
            <a:endCxn id="35" idx="0"/>
          </p:cNvCxnSpPr>
          <p:nvPr/>
        </p:nvCxnSpPr>
        <p:spPr bwMode="auto">
          <a:xfrm>
            <a:off x="6187227" y="3959002"/>
            <a:ext cx="1148833" cy="28002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226785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AutoShape 12"/>
          <p:cNvCxnSpPr>
            <a:cxnSpLocks noChangeShapeType="1"/>
            <a:stCxn id="33" idx="4"/>
            <a:endCxn id="37" idx="0"/>
          </p:cNvCxnSpPr>
          <p:nvPr/>
        </p:nvCxnSpPr>
        <p:spPr bwMode="auto">
          <a:xfrm>
            <a:off x="1983081" y="4628408"/>
            <a:ext cx="624704" cy="3565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1089547" y="498554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AutoShape 13"/>
          <p:cNvCxnSpPr>
            <a:cxnSpLocks noChangeShapeType="1"/>
            <a:stCxn id="33" idx="4"/>
            <a:endCxn id="39" idx="0"/>
          </p:cNvCxnSpPr>
          <p:nvPr/>
        </p:nvCxnSpPr>
        <p:spPr bwMode="auto">
          <a:xfrm flipH="1">
            <a:off x="1470547" y="4628408"/>
            <a:ext cx="512534" cy="35714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3192451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AutoShape 13"/>
          <p:cNvCxnSpPr>
            <a:cxnSpLocks noChangeShapeType="1"/>
            <a:stCxn id="27" idx="4"/>
            <a:endCxn id="70" idx="0"/>
          </p:cNvCxnSpPr>
          <p:nvPr/>
        </p:nvCxnSpPr>
        <p:spPr bwMode="auto">
          <a:xfrm flipH="1">
            <a:off x="3573451" y="4667137"/>
            <a:ext cx="515523" cy="317783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0869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b="1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func>
                  </m:oMath>
                </a14:m>
                <a:endParaRPr lang="en-US" sz="1600" b="1" dirty="0"/>
              </a:p>
              <a:p>
                <a:pPr lvl="2"/>
                <a:r>
                  <a:rPr lang="en-US" sz="1800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214612" y="274789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676928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5806227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3707974" y="4286137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3057928" y="3959002"/>
            <a:ext cx="1031046" cy="32713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595612" y="3128896"/>
            <a:ext cx="1591615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057928" y="3128896"/>
            <a:ext cx="1537684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4856807" y="429103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AutoShape 13"/>
          <p:cNvCxnSpPr>
            <a:cxnSpLocks noChangeShapeType="1"/>
            <a:stCxn id="26" idx="4"/>
            <a:endCxn id="31" idx="0"/>
          </p:cNvCxnSpPr>
          <p:nvPr/>
        </p:nvCxnSpPr>
        <p:spPr bwMode="auto">
          <a:xfrm flipH="1">
            <a:off x="5237807" y="3959002"/>
            <a:ext cx="949420" cy="332028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1602081" y="424740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AutoShape 13"/>
          <p:cNvCxnSpPr>
            <a:cxnSpLocks noChangeShapeType="1"/>
            <a:stCxn id="25" idx="4"/>
            <a:endCxn id="33" idx="0"/>
          </p:cNvCxnSpPr>
          <p:nvPr/>
        </p:nvCxnSpPr>
        <p:spPr bwMode="auto">
          <a:xfrm flipH="1">
            <a:off x="1983081" y="3959002"/>
            <a:ext cx="1074847" cy="2884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6955060" y="42390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AutoShape 12"/>
          <p:cNvCxnSpPr>
            <a:cxnSpLocks noChangeShapeType="1"/>
            <a:stCxn id="26" idx="4"/>
            <a:endCxn id="35" idx="0"/>
          </p:cNvCxnSpPr>
          <p:nvPr/>
        </p:nvCxnSpPr>
        <p:spPr bwMode="auto">
          <a:xfrm>
            <a:off x="6187227" y="3959002"/>
            <a:ext cx="1148833" cy="28002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226785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AutoShape 12"/>
          <p:cNvCxnSpPr>
            <a:cxnSpLocks noChangeShapeType="1"/>
            <a:stCxn id="33" idx="4"/>
            <a:endCxn id="37" idx="0"/>
          </p:cNvCxnSpPr>
          <p:nvPr/>
        </p:nvCxnSpPr>
        <p:spPr bwMode="auto">
          <a:xfrm>
            <a:off x="1983081" y="4628408"/>
            <a:ext cx="624704" cy="3565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1089547" y="498554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AutoShape 13"/>
          <p:cNvCxnSpPr>
            <a:cxnSpLocks noChangeShapeType="1"/>
            <a:stCxn id="33" idx="4"/>
            <a:endCxn id="39" idx="0"/>
          </p:cNvCxnSpPr>
          <p:nvPr/>
        </p:nvCxnSpPr>
        <p:spPr bwMode="auto">
          <a:xfrm flipH="1">
            <a:off x="1470547" y="4628408"/>
            <a:ext cx="512534" cy="35714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3192451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AutoShape 13"/>
          <p:cNvCxnSpPr>
            <a:cxnSpLocks noChangeShapeType="1"/>
            <a:stCxn id="27" idx="4"/>
            <a:endCxn id="70" idx="0"/>
          </p:cNvCxnSpPr>
          <p:nvPr/>
        </p:nvCxnSpPr>
        <p:spPr bwMode="auto">
          <a:xfrm flipH="1">
            <a:off x="3573451" y="4667137"/>
            <a:ext cx="515523" cy="317783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2607785" y="5909998"/>
            <a:ext cx="35794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tree is complete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(best case)</a:t>
            </a:r>
          </a:p>
        </p:txBody>
      </p:sp>
    </p:spTree>
    <p:extLst>
      <p:ext uri="{BB962C8B-B14F-4D97-AF65-F5344CB8AC3E}">
        <p14:creationId xmlns:p14="http://schemas.microsoft.com/office/powerpoint/2010/main" val="3209414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/>
              </a:p>
              <a:p>
                <a:pPr lvl="2"/>
                <a:r>
                  <a:rPr lang="en-US" sz="1800" b="1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924800" y="17562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7162800" y="229324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AutoShape 16"/>
          <p:cNvCxnSpPr>
            <a:cxnSpLocks noChangeShapeType="1"/>
            <a:stCxn id="24" idx="3"/>
            <a:endCxn id="25" idx="0"/>
          </p:cNvCxnSpPr>
          <p:nvPr/>
        </p:nvCxnSpPr>
        <p:spPr bwMode="auto">
          <a:xfrm flipH="1">
            <a:off x="7543800" y="2081427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6410459" y="283026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AutoShape 16"/>
          <p:cNvCxnSpPr>
            <a:cxnSpLocks noChangeShapeType="1"/>
            <a:endCxn id="41" idx="0"/>
          </p:cNvCxnSpPr>
          <p:nvPr/>
        </p:nvCxnSpPr>
        <p:spPr bwMode="auto">
          <a:xfrm flipH="1">
            <a:off x="6791459" y="2618450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648459" y="336729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AutoShape 16"/>
          <p:cNvCxnSpPr>
            <a:cxnSpLocks noChangeShapeType="1"/>
            <a:endCxn id="43" idx="0"/>
          </p:cNvCxnSpPr>
          <p:nvPr/>
        </p:nvCxnSpPr>
        <p:spPr bwMode="auto">
          <a:xfrm flipH="1">
            <a:off x="6029459" y="3155473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4886459" y="390431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AutoShape 16"/>
          <p:cNvCxnSpPr>
            <a:cxnSpLocks noChangeShapeType="1"/>
            <a:endCxn id="45" idx="0"/>
          </p:cNvCxnSpPr>
          <p:nvPr/>
        </p:nvCxnSpPr>
        <p:spPr bwMode="auto">
          <a:xfrm flipH="1">
            <a:off x="5267459" y="3692496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4124459" y="444133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AutoShape 16"/>
          <p:cNvCxnSpPr>
            <a:cxnSpLocks noChangeShapeType="1"/>
            <a:endCxn id="47" idx="0"/>
          </p:cNvCxnSpPr>
          <p:nvPr/>
        </p:nvCxnSpPr>
        <p:spPr bwMode="auto">
          <a:xfrm flipH="1">
            <a:off x="4505459" y="4229519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822064" y="4978361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AutoShape 16"/>
          <p:cNvCxnSpPr>
            <a:cxnSpLocks noChangeShapeType="1"/>
            <a:stCxn id="47" idx="5"/>
            <a:endCxn id="49" idx="0"/>
          </p:cNvCxnSpPr>
          <p:nvPr/>
        </p:nvCxnSpPr>
        <p:spPr bwMode="auto">
          <a:xfrm>
            <a:off x="4774867" y="4766542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631261" y="5459688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AutoShape 16"/>
          <p:cNvCxnSpPr>
            <a:cxnSpLocks noChangeShapeType="1"/>
            <a:endCxn id="51" idx="0"/>
          </p:cNvCxnSpPr>
          <p:nvPr/>
        </p:nvCxnSpPr>
        <p:spPr bwMode="auto">
          <a:xfrm>
            <a:off x="5584064" y="5247869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6412016" y="593747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AutoShape 16"/>
          <p:cNvCxnSpPr>
            <a:cxnSpLocks noChangeShapeType="1"/>
            <a:endCxn id="53" idx="0"/>
          </p:cNvCxnSpPr>
          <p:nvPr/>
        </p:nvCxnSpPr>
        <p:spPr bwMode="auto">
          <a:xfrm>
            <a:off x="6364819" y="572565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221213" y="635110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AutoShape 16"/>
          <p:cNvCxnSpPr>
            <a:cxnSpLocks noChangeShapeType="1"/>
            <a:endCxn id="55" idx="0"/>
          </p:cNvCxnSpPr>
          <p:nvPr/>
        </p:nvCxnSpPr>
        <p:spPr bwMode="auto">
          <a:xfrm>
            <a:off x="7174016" y="613928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1795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/>
              </a:p>
              <a:p>
                <a:pPr lvl="2"/>
                <a:r>
                  <a:rPr lang="en-US" sz="1800" b="1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924800" y="17562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7162800" y="229324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AutoShape 16"/>
          <p:cNvCxnSpPr>
            <a:cxnSpLocks noChangeShapeType="1"/>
            <a:stCxn id="24" idx="3"/>
            <a:endCxn id="25" idx="0"/>
          </p:cNvCxnSpPr>
          <p:nvPr/>
        </p:nvCxnSpPr>
        <p:spPr bwMode="auto">
          <a:xfrm flipH="1">
            <a:off x="7543800" y="2081427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6410459" y="283026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AutoShape 16"/>
          <p:cNvCxnSpPr>
            <a:cxnSpLocks noChangeShapeType="1"/>
            <a:endCxn id="41" idx="0"/>
          </p:cNvCxnSpPr>
          <p:nvPr/>
        </p:nvCxnSpPr>
        <p:spPr bwMode="auto">
          <a:xfrm flipH="1">
            <a:off x="6791459" y="2618450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648459" y="336729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AutoShape 16"/>
          <p:cNvCxnSpPr>
            <a:cxnSpLocks noChangeShapeType="1"/>
            <a:endCxn id="43" idx="0"/>
          </p:cNvCxnSpPr>
          <p:nvPr/>
        </p:nvCxnSpPr>
        <p:spPr bwMode="auto">
          <a:xfrm flipH="1">
            <a:off x="6029459" y="3155473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4886459" y="390431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AutoShape 16"/>
          <p:cNvCxnSpPr>
            <a:cxnSpLocks noChangeShapeType="1"/>
            <a:endCxn id="45" idx="0"/>
          </p:cNvCxnSpPr>
          <p:nvPr/>
        </p:nvCxnSpPr>
        <p:spPr bwMode="auto">
          <a:xfrm flipH="1">
            <a:off x="5267459" y="3692496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4124459" y="444133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AutoShape 16"/>
          <p:cNvCxnSpPr>
            <a:cxnSpLocks noChangeShapeType="1"/>
            <a:endCxn id="47" idx="0"/>
          </p:cNvCxnSpPr>
          <p:nvPr/>
        </p:nvCxnSpPr>
        <p:spPr bwMode="auto">
          <a:xfrm flipH="1">
            <a:off x="4505459" y="4229519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822064" y="4978361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AutoShape 16"/>
          <p:cNvCxnSpPr>
            <a:cxnSpLocks noChangeShapeType="1"/>
            <a:stCxn id="47" idx="5"/>
            <a:endCxn id="49" idx="0"/>
          </p:cNvCxnSpPr>
          <p:nvPr/>
        </p:nvCxnSpPr>
        <p:spPr bwMode="auto">
          <a:xfrm>
            <a:off x="4774867" y="4766542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631261" y="5459688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AutoShape 16"/>
          <p:cNvCxnSpPr>
            <a:cxnSpLocks noChangeShapeType="1"/>
            <a:endCxn id="51" idx="0"/>
          </p:cNvCxnSpPr>
          <p:nvPr/>
        </p:nvCxnSpPr>
        <p:spPr bwMode="auto">
          <a:xfrm>
            <a:off x="5584064" y="5247869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6412016" y="593747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AutoShape 16"/>
          <p:cNvCxnSpPr>
            <a:cxnSpLocks noChangeShapeType="1"/>
            <a:endCxn id="53" idx="0"/>
          </p:cNvCxnSpPr>
          <p:nvPr/>
        </p:nvCxnSpPr>
        <p:spPr bwMode="auto">
          <a:xfrm>
            <a:off x="6364819" y="572565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221213" y="635110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AutoShape 16"/>
          <p:cNvCxnSpPr>
            <a:cxnSpLocks noChangeShapeType="1"/>
            <a:endCxn id="55" idx="0"/>
          </p:cNvCxnSpPr>
          <p:nvPr/>
        </p:nvCxnSpPr>
        <p:spPr bwMode="auto">
          <a:xfrm>
            <a:off x="7174016" y="613928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661853" y="5353188"/>
            <a:ext cx="35794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each node has one child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(worst case)</a:t>
            </a:r>
          </a:p>
        </p:txBody>
      </p:sp>
    </p:spTree>
    <p:extLst>
      <p:ext uri="{BB962C8B-B14F-4D97-AF65-F5344CB8AC3E}">
        <p14:creationId xmlns:p14="http://schemas.microsoft.com/office/powerpoint/2010/main" val="2610017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30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9887" y="448968"/>
            <a:ext cx="79724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Repre</a:t>
            </a:r>
            <a:r>
              <a:rPr sz="4400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enta</a:t>
            </a:r>
            <a:r>
              <a:rPr sz="4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1608562"/>
          </a:xfrm>
          <a:prstGeom prst="rect">
            <a:avLst/>
          </a:prstGeom>
        </p:spPr>
        <p:txBody>
          <a:bodyPr vert="horz" wrap="square" lIns="0" tIns="201085" rIns="0" bIns="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pc="-5" dirty="0"/>
              <a:t>Binar</a:t>
            </a:r>
            <a:r>
              <a:rPr dirty="0"/>
              <a:t>y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/>
              <a:t>tre</a:t>
            </a:r>
            <a:r>
              <a:rPr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can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repres</a:t>
            </a:r>
            <a:r>
              <a:rPr dirty="0"/>
              <a:t>ented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15" dirty="0"/>
              <a:t>e</a:t>
            </a:r>
            <a:r>
              <a:rPr dirty="0"/>
              <a:t>ans</a:t>
            </a:r>
            <a:r>
              <a:rPr lang="en-US" dirty="0"/>
              <a:t> </a:t>
            </a:r>
            <a:r>
              <a:rPr dirty="0"/>
              <a:t>of</a:t>
            </a:r>
          </a:p>
          <a:p>
            <a:pPr marL="0" indent="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</a:t>
            </a:r>
            <a:r>
              <a:rPr spc="5" dirty="0"/>
              <a:t>a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Array</a:t>
            </a:r>
          </a:p>
          <a:p>
            <a:pPr marL="0" indent="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[b</a:t>
            </a:r>
            <a:r>
              <a:rPr dirty="0"/>
              <a:t>]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linked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39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228600"/>
            <a:ext cx="6019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pres</a:t>
            </a:r>
            <a:r>
              <a:rPr lang="en-US"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ntatio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ary</a:t>
            </a:r>
            <a:r>
              <a:rPr sz="3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1447800"/>
            <a:ext cx="4131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Arra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Representation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9716" y="2467874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677"/>
                </a:moveTo>
                <a:lnTo>
                  <a:pt x="13593" y="160053"/>
                </a:lnTo>
                <a:lnTo>
                  <a:pt x="36756" y="128677"/>
                </a:lnTo>
                <a:lnTo>
                  <a:pt x="70074" y="99707"/>
                </a:lnTo>
                <a:lnTo>
                  <a:pt x="112583" y="73575"/>
                </a:lnTo>
                <a:lnTo>
                  <a:pt x="163321" y="50717"/>
                </a:lnTo>
                <a:lnTo>
                  <a:pt x="221323" y="31567"/>
                </a:lnTo>
                <a:lnTo>
                  <a:pt x="285624" y="16557"/>
                </a:lnTo>
                <a:lnTo>
                  <a:pt x="355263" y="6123"/>
                </a:lnTo>
                <a:lnTo>
                  <a:pt x="429274" y="698"/>
                </a:lnTo>
                <a:lnTo>
                  <a:pt x="467618" y="0"/>
                </a:lnTo>
                <a:lnTo>
                  <a:pt x="505977" y="698"/>
                </a:lnTo>
                <a:lnTo>
                  <a:pt x="580010" y="6123"/>
                </a:lnTo>
                <a:lnTo>
                  <a:pt x="649658" y="16557"/>
                </a:lnTo>
                <a:lnTo>
                  <a:pt x="713960" y="31567"/>
                </a:lnTo>
                <a:lnTo>
                  <a:pt x="771955" y="50717"/>
                </a:lnTo>
                <a:lnTo>
                  <a:pt x="822681" y="73575"/>
                </a:lnTo>
                <a:lnTo>
                  <a:pt x="865177" y="99707"/>
                </a:lnTo>
                <a:lnTo>
                  <a:pt x="898481" y="128677"/>
                </a:lnTo>
                <a:lnTo>
                  <a:pt x="921632" y="160053"/>
                </a:lnTo>
                <a:lnTo>
                  <a:pt x="935217" y="210677"/>
                </a:lnTo>
                <a:lnTo>
                  <a:pt x="933668" y="227972"/>
                </a:lnTo>
                <a:lnTo>
                  <a:pt x="929099" y="244881"/>
                </a:lnTo>
                <a:lnTo>
                  <a:pt x="898481" y="292753"/>
                </a:lnTo>
                <a:lnTo>
                  <a:pt x="865177" y="321745"/>
                </a:lnTo>
                <a:lnTo>
                  <a:pt x="822681" y="347894"/>
                </a:lnTo>
                <a:lnTo>
                  <a:pt x="771955" y="370765"/>
                </a:lnTo>
                <a:lnTo>
                  <a:pt x="713960" y="389926"/>
                </a:lnTo>
                <a:lnTo>
                  <a:pt x="649658" y="404943"/>
                </a:lnTo>
                <a:lnTo>
                  <a:pt x="580010" y="415382"/>
                </a:lnTo>
                <a:lnTo>
                  <a:pt x="505977" y="420809"/>
                </a:lnTo>
                <a:lnTo>
                  <a:pt x="467618" y="421507"/>
                </a:lnTo>
                <a:lnTo>
                  <a:pt x="429274" y="420809"/>
                </a:lnTo>
                <a:lnTo>
                  <a:pt x="391782" y="418749"/>
                </a:lnTo>
                <a:lnTo>
                  <a:pt x="319837" y="410762"/>
                </a:lnTo>
                <a:lnTo>
                  <a:pt x="252746" y="397980"/>
                </a:lnTo>
                <a:lnTo>
                  <a:pt x="191474" y="380837"/>
                </a:lnTo>
                <a:lnTo>
                  <a:pt x="136984" y="359766"/>
                </a:lnTo>
                <a:lnTo>
                  <a:pt x="90240" y="335202"/>
                </a:lnTo>
                <a:lnTo>
                  <a:pt x="52205" y="307577"/>
                </a:lnTo>
                <a:lnTo>
                  <a:pt x="23845" y="277326"/>
                </a:lnTo>
                <a:lnTo>
                  <a:pt x="1550" y="227972"/>
                </a:lnTo>
                <a:lnTo>
                  <a:pt x="0" y="21067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4435" y="2878439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622304" y="0"/>
                </a:moveTo>
                <a:lnTo>
                  <a:pt x="0" y="2816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940" y="3827395"/>
            <a:ext cx="934085" cy="421640"/>
          </a:xfrm>
          <a:custGeom>
            <a:avLst/>
            <a:gdLst/>
            <a:ahLst/>
            <a:cxnLst/>
            <a:rect l="l" t="t" r="r" b="b"/>
            <a:pathLst>
              <a:path w="934085" h="421639">
                <a:moveTo>
                  <a:pt x="0" y="210824"/>
                </a:moveTo>
                <a:lnTo>
                  <a:pt x="13564" y="160154"/>
                </a:lnTo>
                <a:lnTo>
                  <a:pt x="36678" y="128753"/>
                </a:lnTo>
                <a:lnTo>
                  <a:pt x="69928" y="99762"/>
                </a:lnTo>
                <a:lnTo>
                  <a:pt x="112351" y="73613"/>
                </a:lnTo>
                <a:lnTo>
                  <a:pt x="162988" y="50742"/>
                </a:lnTo>
                <a:lnTo>
                  <a:pt x="220877" y="31581"/>
                </a:lnTo>
                <a:lnTo>
                  <a:pt x="285057" y="16564"/>
                </a:lnTo>
                <a:lnTo>
                  <a:pt x="354568" y="6125"/>
                </a:lnTo>
                <a:lnTo>
                  <a:pt x="428447" y="698"/>
                </a:lnTo>
                <a:lnTo>
                  <a:pt x="466724" y="0"/>
                </a:lnTo>
                <a:lnTo>
                  <a:pt x="505001" y="698"/>
                </a:lnTo>
                <a:lnTo>
                  <a:pt x="578882" y="6125"/>
                </a:lnTo>
                <a:lnTo>
                  <a:pt x="648397" y="16564"/>
                </a:lnTo>
                <a:lnTo>
                  <a:pt x="712585" y="31581"/>
                </a:lnTo>
                <a:lnTo>
                  <a:pt x="770483" y="50742"/>
                </a:lnTo>
                <a:lnTo>
                  <a:pt x="821130" y="73613"/>
                </a:lnTo>
                <a:lnTo>
                  <a:pt x="863563" y="99762"/>
                </a:lnTo>
                <a:lnTo>
                  <a:pt x="896821" y="128753"/>
                </a:lnTo>
                <a:lnTo>
                  <a:pt x="919941" y="160154"/>
                </a:lnTo>
                <a:lnTo>
                  <a:pt x="933510" y="210824"/>
                </a:lnTo>
                <a:lnTo>
                  <a:pt x="931963" y="228101"/>
                </a:lnTo>
                <a:lnTo>
                  <a:pt x="927400" y="244996"/>
                </a:lnTo>
                <a:lnTo>
                  <a:pt x="896821" y="292844"/>
                </a:lnTo>
                <a:lnTo>
                  <a:pt x="863563" y="321833"/>
                </a:lnTo>
                <a:lnTo>
                  <a:pt x="821130" y="347985"/>
                </a:lnTo>
                <a:lnTo>
                  <a:pt x="770483" y="370865"/>
                </a:lnTo>
                <a:lnTo>
                  <a:pt x="712585" y="390038"/>
                </a:lnTo>
                <a:lnTo>
                  <a:pt x="648397" y="405066"/>
                </a:lnTo>
                <a:lnTo>
                  <a:pt x="578882" y="415515"/>
                </a:lnTo>
                <a:lnTo>
                  <a:pt x="505001" y="420948"/>
                </a:lnTo>
                <a:lnTo>
                  <a:pt x="466724" y="421648"/>
                </a:lnTo>
                <a:lnTo>
                  <a:pt x="428447" y="420948"/>
                </a:lnTo>
                <a:lnTo>
                  <a:pt x="391021" y="418886"/>
                </a:lnTo>
                <a:lnTo>
                  <a:pt x="319206" y="410890"/>
                </a:lnTo>
                <a:lnTo>
                  <a:pt x="252241" y="398097"/>
                </a:lnTo>
                <a:lnTo>
                  <a:pt x="191086" y="380942"/>
                </a:lnTo>
                <a:lnTo>
                  <a:pt x="136703" y="359862"/>
                </a:lnTo>
                <a:lnTo>
                  <a:pt x="90053" y="335291"/>
                </a:lnTo>
                <a:lnTo>
                  <a:pt x="52096" y="307666"/>
                </a:lnTo>
                <a:lnTo>
                  <a:pt x="23794" y="277422"/>
                </a:lnTo>
                <a:lnTo>
                  <a:pt x="1547" y="228101"/>
                </a:lnTo>
                <a:lnTo>
                  <a:pt x="0" y="2108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3810000"/>
            <a:ext cx="381000" cy="142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535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endParaRPr lang="en-US" sz="20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>
              <a:lnSpc>
                <a:spcPct val="153500"/>
              </a:lnSpc>
            </a:pPr>
            <a:endParaRPr lang="en-US" sz="20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>
              <a:lnSpc>
                <a:spcPct val="1535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2965" y="3726202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50" y="3702711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058" y="3022113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8491" y="2435373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3512" y="2602632"/>
            <a:ext cx="1670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7871" y="3125724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830"/>
                </a:moveTo>
                <a:lnTo>
                  <a:pt x="13586" y="160156"/>
                </a:lnTo>
                <a:lnTo>
                  <a:pt x="36737" y="128754"/>
                </a:lnTo>
                <a:lnTo>
                  <a:pt x="70040" y="99762"/>
                </a:lnTo>
                <a:lnTo>
                  <a:pt x="112532" y="73613"/>
                </a:lnTo>
                <a:lnTo>
                  <a:pt x="163251" y="50741"/>
                </a:lnTo>
                <a:lnTo>
                  <a:pt x="221234" y="31581"/>
                </a:lnTo>
                <a:lnTo>
                  <a:pt x="285519" y="16564"/>
                </a:lnTo>
                <a:lnTo>
                  <a:pt x="355144" y="6125"/>
                </a:lnTo>
                <a:lnTo>
                  <a:pt x="429145" y="698"/>
                </a:lnTo>
                <a:lnTo>
                  <a:pt x="467486" y="0"/>
                </a:lnTo>
                <a:lnTo>
                  <a:pt x="505847" y="698"/>
                </a:lnTo>
                <a:lnTo>
                  <a:pt x="579880" y="6125"/>
                </a:lnTo>
                <a:lnTo>
                  <a:pt x="649530" y="16564"/>
                </a:lnTo>
                <a:lnTo>
                  <a:pt x="713834" y="31581"/>
                </a:lnTo>
                <a:lnTo>
                  <a:pt x="771832" y="50741"/>
                </a:lnTo>
                <a:lnTo>
                  <a:pt x="822560" y="73613"/>
                </a:lnTo>
                <a:lnTo>
                  <a:pt x="865059" y="99762"/>
                </a:lnTo>
                <a:lnTo>
                  <a:pt x="898365" y="128754"/>
                </a:lnTo>
                <a:lnTo>
                  <a:pt x="921518" y="160156"/>
                </a:lnTo>
                <a:lnTo>
                  <a:pt x="935105" y="210830"/>
                </a:lnTo>
                <a:lnTo>
                  <a:pt x="933555" y="228104"/>
                </a:lnTo>
                <a:lnTo>
                  <a:pt x="928986" y="244996"/>
                </a:lnTo>
                <a:lnTo>
                  <a:pt x="898365" y="292836"/>
                </a:lnTo>
                <a:lnTo>
                  <a:pt x="865059" y="321821"/>
                </a:lnTo>
                <a:lnTo>
                  <a:pt x="822560" y="347971"/>
                </a:lnTo>
                <a:lnTo>
                  <a:pt x="771832" y="370849"/>
                </a:lnTo>
                <a:lnTo>
                  <a:pt x="713834" y="390020"/>
                </a:lnTo>
                <a:lnTo>
                  <a:pt x="649530" y="405048"/>
                </a:lnTo>
                <a:lnTo>
                  <a:pt x="579880" y="415497"/>
                </a:lnTo>
                <a:lnTo>
                  <a:pt x="505847" y="420930"/>
                </a:lnTo>
                <a:lnTo>
                  <a:pt x="467486" y="421629"/>
                </a:lnTo>
                <a:lnTo>
                  <a:pt x="429145" y="420930"/>
                </a:lnTo>
                <a:lnTo>
                  <a:pt x="391657" y="418867"/>
                </a:lnTo>
                <a:lnTo>
                  <a:pt x="319724" y="410872"/>
                </a:lnTo>
                <a:lnTo>
                  <a:pt x="252649" y="398080"/>
                </a:lnTo>
                <a:lnTo>
                  <a:pt x="191394" y="380926"/>
                </a:lnTo>
                <a:lnTo>
                  <a:pt x="136923" y="359846"/>
                </a:lnTo>
                <a:lnTo>
                  <a:pt x="90197" y="335278"/>
                </a:lnTo>
                <a:lnTo>
                  <a:pt x="52179" y="307656"/>
                </a:lnTo>
                <a:lnTo>
                  <a:pt x="23832" y="277417"/>
                </a:lnTo>
                <a:lnTo>
                  <a:pt x="1549" y="228104"/>
                </a:lnTo>
                <a:lnTo>
                  <a:pt x="0" y="21083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7099" y="3260747"/>
            <a:ext cx="1765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2460" y="3536320"/>
            <a:ext cx="622300" cy="281305"/>
          </a:xfrm>
          <a:custGeom>
            <a:avLst/>
            <a:gdLst/>
            <a:ahLst/>
            <a:cxnLst/>
            <a:rect l="l" t="t" r="r" b="b"/>
            <a:pathLst>
              <a:path w="622300" h="281304">
                <a:moveTo>
                  <a:pt x="622304" y="0"/>
                </a:moveTo>
                <a:lnTo>
                  <a:pt x="0" y="280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45923" y="3536320"/>
            <a:ext cx="622300" cy="281305"/>
          </a:xfrm>
          <a:custGeom>
            <a:avLst/>
            <a:gdLst/>
            <a:ahLst/>
            <a:cxnLst/>
            <a:rect l="l" t="t" r="r" b="b"/>
            <a:pathLst>
              <a:path w="622300" h="281304">
                <a:moveTo>
                  <a:pt x="0" y="0"/>
                </a:moveTo>
                <a:lnTo>
                  <a:pt x="622291" y="280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4121" y="4531364"/>
            <a:ext cx="933450" cy="421640"/>
          </a:xfrm>
          <a:custGeom>
            <a:avLst/>
            <a:gdLst/>
            <a:ahLst/>
            <a:cxnLst/>
            <a:rect l="l" t="t" r="r" b="b"/>
            <a:pathLst>
              <a:path w="933450" h="421639">
                <a:moveTo>
                  <a:pt x="0" y="210811"/>
                </a:moveTo>
                <a:lnTo>
                  <a:pt x="13561" y="160142"/>
                </a:lnTo>
                <a:lnTo>
                  <a:pt x="36670" y="128743"/>
                </a:lnTo>
                <a:lnTo>
                  <a:pt x="69913" y="99753"/>
                </a:lnTo>
                <a:lnTo>
                  <a:pt x="112331" y="73606"/>
                </a:lnTo>
                <a:lnTo>
                  <a:pt x="162963" y="50737"/>
                </a:lnTo>
                <a:lnTo>
                  <a:pt x="220850" y="31578"/>
                </a:lnTo>
                <a:lnTo>
                  <a:pt x="285032" y="16562"/>
                </a:lnTo>
                <a:lnTo>
                  <a:pt x="354548" y="6125"/>
                </a:lnTo>
                <a:lnTo>
                  <a:pt x="428439" y="698"/>
                </a:lnTo>
                <a:lnTo>
                  <a:pt x="466724" y="0"/>
                </a:lnTo>
                <a:lnTo>
                  <a:pt x="504991" y="698"/>
                </a:lnTo>
                <a:lnTo>
                  <a:pt x="578855" y="6125"/>
                </a:lnTo>
                <a:lnTo>
                  <a:pt x="648357" y="16562"/>
                </a:lnTo>
                <a:lnTo>
                  <a:pt x="712535" y="31578"/>
                </a:lnTo>
                <a:lnTo>
                  <a:pt x="770427" y="50737"/>
                </a:lnTo>
                <a:lnTo>
                  <a:pt x="821070" y="73606"/>
                </a:lnTo>
                <a:lnTo>
                  <a:pt x="863502" y="99753"/>
                </a:lnTo>
                <a:lnTo>
                  <a:pt x="896759" y="128743"/>
                </a:lnTo>
                <a:lnTo>
                  <a:pt x="919880" y="160142"/>
                </a:lnTo>
                <a:lnTo>
                  <a:pt x="933449" y="210811"/>
                </a:lnTo>
                <a:lnTo>
                  <a:pt x="931902" y="228107"/>
                </a:lnTo>
                <a:lnTo>
                  <a:pt x="927338" y="245016"/>
                </a:lnTo>
                <a:lnTo>
                  <a:pt x="896759" y="292887"/>
                </a:lnTo>
                <a:lnTo>
                  <a:pt x="863502" y="321879"/>
                </a:lnTo>
                <a:lnTo>
                  <a:pt x="821070" y="348027"/>
                </a:lnTo>
                <a:lnTo>
                  <a:pt x="770427" y="370897"/>
                </a:lnTo>
                <a:lnTo>
                  <a:pt x="712535" y="390057"/>
                </a:lnTo>
                <a:lnTo>
                  <a:pt x="648357" y="405072"/>
                </a:lnTo>
                <a:lnTo>
                  <a:pt x="578855" y="415510"/>
                </a:lnTo>
                <a:lnTo>
                  <a:pt x="504991" y="420937"/>
                </a:lnTo>
                <a:lnTo>
                  <a:pt x="466724" y="421635"/>
                </a:lnTo>
                <a:lnTo>
                  <a:pt x="428439" y="420937"/>
                </a:lnTo>
                <a:lnTo>
                  <a:pt x="391006" y="418877"/>
                </a:lnTo>
                <a:lnTo>
                  <a:pt x="319183" y="410891"/>
                </a:lnTo>
                <a:lnTo>
                  <a:pt x="252214" y="398110"/>
                </a:lnTo>
                <a:lnTo>
                  <a:pt x="191060" y="380968"/>
                </a:lnTo>
                <a:lnTo>
                  <a:pt x="136680" y="359899"/>
                </a:lnTo>
                <a:lnTo>
                  <a:pt x="90035" y="335335"/>
                </a:lnTo>
                <a:lnTo>
                  <a:pt x="52084" y="307711"/>
                </a:lnTo>
                <a:lnTo>
                  <a:pt x="23788" y="277460"/>
                </a:lnTo>
                <a:lnTo>
                  <a:pt x="1546" y="228107"/>
                </a:lnTo>
                <a:lnTo>
                  <a:pt x="0" y="2108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8039" y="4666511"/>
            <a:ext cx="1682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96083" y="3828919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824"/>
                </a:moveTo>
                <a:lnTo>
                  <a:pt x="13586" y="160154"/>
                </a:lnTo>
                <a:lnTo>
                  <a:pt x="36737" y="128753"/>
                </a:lnTo>
                <a:lnTo>
                  <a:pt x="70040" y="99762"/>
                </a:lnTo>
                <a:lnTo>
                  <a:pt x="112532" y="73613"/>
                </a:lnTo>
                <a:lnTo>
                  <a:pt x="163251" y="50742"/>
                </a:lnTo>
                <a:lnTo>
                  <a:pt x="221234" y="31581"/>
                </a:lnTo>
                <a:lnTo>
                  <a:pt x="285519" y="16564"/>
                </a:lnTo>
                <a:lnTo>
                  <a:pt x="355144" y="6125"/>
                </a:lnTo>
                <a:lnTo>
                  <a:pt x="429145" y="698"/>
                </a:lnTo>
                <a:lnTo>
                  <a:pt x="467486" y="0"/>
                </a:lnTo>
                <a:lnTo>
                  <a:pt x="505846" y="698"/>
                </a:lnTo>
                <a:lnTo>
                  <a:pt x="579879" y="6125"/>
                </a:lnTo>
                <a:lnTo>
                  <a:pt x="649528" y="16564"/>
                </a:lnTo>
                <a:lnTo>
                  <a:pt x="713832" y="31581"/>
                </a:lnTo>
                <a:lnTo>
                  <a:pt x="771828" y="50742"/>
                </a:lnTo>
                <a:lnTo>
                  <a:pt x="822555" y="73613"/>
                </a:lnTo>
                <a:lnTo>
                  <a:pt x="865052" y="99762"/>
                </a:lnTo>
                <a:lnTo>
                  <a:pt x="898357" y="128753"/>
                </a:lnTo>
                <a:lnTo>
                  <a:pt x="921509" y="160154"/>
                </a:lnTo>
                <a:lnTo>
                  <a:pt x="935095" y="210824"/>
                </a:lnTo>
                <a:lnTo>
                  <a:pt x="933546" y="228117"/>
                </a:lnTo>
                <a:lnTo>
                  <a:pt x="928977" y="245025"/>
                </a:lnTo>
                <a:lnTo>
                  <a:pt x="898357" y="292894"/>
                </a:lnTo>
                <a:lnTo>
                  <a:pt x="865052" y="321886"/>
                </a:lnTo>
                <a:lnTo>
                  <a:pt x="822555" y="348034"/>
                </a:lnTo>
                <a:lnTo>
                  <a:pt x="771828" y="370905"/>
                </a:lnTo>
                <a:lnTo>
                  <a:pt x="713832" y="390066"/>
                </a:lnTo>
                <a:lnTo>
                  <a:pt x="649528" y="405083"/>
                </a:lnTo>
                <a:lnTo>
                  <a:pt x="579879" y="415522"/>
                </a:lnTo>
                <a:lnTo>
                  <a:pt x="505846" y="420949"/>
                </a:lnTo>
                <a:lnTo>
                  <a:pt x="467486" y="421648"/>
                </a:lnTo>
                <a:lnTo>
                  <a:pt x="429145" y="420949"/>
                </a:lnTo>
                <a:lnTo>
                  <a:pt x="391657" y="418889"/>
                </a:lnTo>
                <a:lnTo>
                  <a:pt x="319724" y="410902"/>
                </a:lnTo>
                <a:lnTo>
                  <a:pt x="252649" y="398120"/>
                </a:lnTo>
                <a:lnTo>
                  <a:pt x="191394" y="380977"/>
                </a:lnTo>
                <a:lnTo>
                  <a:pt x="136923" y="359906"/>
                </a:lnTo>
                <a:lnTo>
                  <a:pt x="90197" y="335342"/>
                </a:lnTo>
                <a:lnTo>
                  <a:pt x="52179" y="307718"/>
                </a:lnTo>
                <a:lnTo>
                  <a:pt x="23832" y="277468"/>
                </a:lnTo>
                <a:lnTo>
                  <a:pt x="1549" y="228117"/>
                </a:lnTo>
                <a:lnTo>
                  <a:pt x="0" y="2108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6832" y="3963946"/>
            <a:ext cx="1752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97885" y="4531364"/>
            <a:ext cx="933450" cy="421640"/>
          </a:xfrm>
          <a:custGeom>
            <a:avLst/>
            <a:gdLst/>
            <a:ahLst/>
            <a:cxnLst/>
            <a:rect l="l" t="t" r="r" b="b"/>
            <a:pathLst>
              <a:path w="933450" h="421639">
                <a:moveTo>
                  <a:pt x="0" y="210811"/>
                </a:moveTo>
                <a:lnTo>
                  <a:pt x="13561" y="160142"/>
                </a:lnTo>
                <a:lnTo>
                  <a:pt x="36670" y="128743"/>
                </a:lnTo>
                <a:lnTo>
                  <a:pt x="69914" y="99753"/>
                </a:lnTo>
                <a:lnTo>
                  <a:pt x="112333" y="73606"/>
                </a:lnTo>
                <a:lnTo>
                  <a:pt x="162967" y="50737"/>
                </a:lnTo>
                <a:lnTo>
                  <a:pt x="220856" y="31578"/>
                </a:lnTo>
                <a:lnTo>
                  <a:pt x="285039" y="16562"/>
                </a:lnTo>
                <a:lnTo>
                  <a:pt x="354558" y="6125"/>
                </a:lnTo>
                <a:lnTo>
                  <a:pt x="428452" y="698"/>
                </a:lnTo>
                <a:lnTo>
                  <a:pt x="466740" y="0"/>
                </a:lnTo>
                <a:lnTo>
                  <a:pt x="505007" y="698"/>
                </a:lnTo>
                <a:lnTo>
                  <a:pt x="578870" y="6125"/>
                </a:lnTo>
                <a:lnTo>
                  <a:pt x="648371" y="16562"/>
                </a:lnTo>
                <a:lnTo>
                  <a:pt x="712548" y="31578"/>
                </a:lnTo>
                <a:lnTo>
                  <a:pt x="770437" y="50737"/>
                </a:lnTo>
                <a:lnTo>
                  <a:pt x="821078" y="73606"/>
                </a:lnTo>
                <a:lnTo>
                  <a:pt x="863507" y="99753"/>
                </a:lnTo>
                <a:lnTo>
                  <a:pt x="896762" y="128743"/>
                </a:lnTo>
                <a:lnTo>
                  <a:pt x="919881" y="160142"/>
                </a:lnTo>
                <a:lnTo>
                  <a:pt x="933449" y="210811"/>
                </a:lnTo>
                <a:lnTo>
                  <a:pt x="931902" y="228107"/>
                </a:lnTo>
                <a:lnTo>
                  <a:pt x="927339" y="245016"/>
                </a:lnTo>
                <a:lnTo>
                  <a:pt x="896762" y="292887"/>
                </a:lnTo>
                <a:lnTo>
                  <a:pt x="863507" y="321879"/>
                </a:lnTo>
                <a:lnTo>
                  <a:pt x="821078" y="348027"/>
                </a:lnTo>
                <a:lnTo>
                  <a:pt x="770437" y="370897"/>
                </a:lnTo>
                <a:lnTo>
                  <a:pt x="712548" y="390057"/>
                </a:lnTo>
                <a:lnTo>
                  <a:pt x="648371" y="405072"/>
                </a:lnTo>
                <a:lnTo>
                  <a:pt x="578870" y="415510"/>
                </a:lnTo>
                <a:lnTo>
                  <a:pt x="505007" y="420937"/>
                </a:lnTo>
                <a:lnTo>
                  <a:pt x="466740" y="421635"/>
                </a:lnTo>
                <a:lnTo>
                  <a:pt x="428452" y="420937"/>
                </a:lnTo>
                <a:lnTo>
                  <a:pt x="391018" y="418877"/>
                </a:lnTo>
                <a:lnTo>
                  <a:pt x="319192" y="410891"/>
                </a:lnTo>
                <a:lnTo>
                  <a:pt x="252221" y="398110"/>
                </a:lnTo>
                <a:lnTo>
                  <a:pt x="191064" y="380968"/>
                </a:lnTo>
                <a:lnTo>
                  <a:pt x="136683" y="359899"/>
                </a:lnTo>
                <a:lnTo>
                  <a:pt x="90037" y="335335"/>
                </a:lnTo>
                <a:lnTo>
                  <a:pt x="52085" y="307711"/>
                </a:lnTo>
                <a:lnTo>
                  <a:pt x="23789" y="277460"/>
                </a:lnTo>
                <a:lnTo>
                  <a:pt x="1546" y="228107"/>
                </a:lnTo>
                <a:lnTo>
                  <a:pt x="0" y="2108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8032" y="4666511"/>
            <a:ext cx="1549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4938" y="4239636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622291" y="0"/>
                </a:moveTo>
                <a:lnTo>
                  <a:pt x="0" y="2815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18388" y="4239636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0" y="0"/>
                </a:moveTo>
                <a:lnTo>
                  <a:pt x="622285" y="2815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02995" y="5022534"/>
            <a:ext cx="655574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6300">
              <a:lnSpc>
                <a:spcPct val="100000"/>
              </a:lnSpc>
            </a:pPr>
            <a:r>
              <a:rPr sz="1800" b="1" spc="5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tabLst>
                <a:tab pos="629285" algn="l"/>
                <a:tab pos="1245870" algn="l"/>
                <a:tab pos="1862455" algn="l"/>
                <a:tab pos="2479040" algn="l"/>
                <a:tab pos="3095625" algn="l"/>
                <a:tab pos="3712210" algn="l"/>
                <a:tab pos="4328795" algn="l"/>
                <a:tab pos="4945380" algn="l"/>
                <a:tab pos="5422900" algn="l"/>
                <a:tab pos="6109335" algn="l"/>
              </a:tabLst>
            </a:pP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1	2	3	4	5	6	7	8	9	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11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62400" y="2438400"/>
            <a:ext cx="442214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28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quentia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represen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9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approx</a:t>
            </a:r>
            <a:r>
              <a:rPr lang="en-US"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75" b="1" spc="15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775" b="1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-142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15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775" b="1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-187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15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endParaRPr lang="en-US" sz="2775" baseline="25525" dirty="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00000"/>
              </a:lnSpc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39284"/>
              </p:ext>
            </p:extLst>
          </p:nvPr>
        </p:nvGraphicFramePr>
        <p:xfrm>
          <a:off x="1517650" y="5998209"/>
          <a:ext cx="6781791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0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0813" cy="48006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400" dirty="0"/>
              <a:t>Key difference between sorted list and unsorted list.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2298521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Times New Roman" panose="02020603050405020304" pitchFamily="18" charset="0"/>
                        </a:rPr>
                        <a:t>RetrieveItem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Times New Roman" panose="02020603050405020304" pitchFamily="18" charset="0"/>
                        </a:rPr>
                        <a:t>InsertItem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09127" y="4082603"/>
            <a:ext cx="236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we improve this operation?</a:t>
            </a: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5962918" y="3361386"/>
            <a:ext cx="631065" cy="72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307122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49" y="23411"/>
            <a:ext cx="8382000" cy="1194215"/>
          </a:xfrm>
          <a:prstGeom prst="rect">
            <a:avLst/>
          </a:prstGeom>
        </p:spPr>
        <p:txBody>
          <a:bodyPr vert="horz" wrap="square" lIns="0" tIns="634026" rIns="0" bIns="0" rtlCol="0">
            <a:spAutoFit/>
          </a:bodyPr>
          <a:lstStyle/>
          <a:p>
            <a:pPr marL="1694180">
              <a:lnSpc>
                <a:spcPct val="100000"/>
              </a:lnSpc>
            </a:pP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36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entat</a:t>
            </a: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40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057381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7381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5795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261" y="428981"/>
                </a:lnTo>
                <a:lnTo>
                  <a:pt x="35826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5795" y="2590824"/>
            <a:ext cx="441959" cy="429259"/>
          </a:xfrm>
          <a:custGeom>
            <a:avLst/>
            <a:gdLst/>
            <a:ahLst/>
            <a:cxnLst/>
            <a:rect l="l" t="t" r="r" b="b"/>
            <a:pathLst>
              <a:path w="441959" h="429260">
                <a:moveTo>
                  <a:pt x="0" y="428981"/>
                </a:moveTo>
                <a:lnTo>
                  <a:pt x="441959" y="428981"/>
                </a:lnTo>
                <a:lnTo>
                  <a:pt x="441959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4057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4057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1395" y="2779014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3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5142" y="3119871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62"/>
                </a:moveTo>
                <a:lnTo>
                  <a:pt x="1792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5012" y="3155563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62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3353" y="2802392"/>
            <a:ext cx="408305" cy="487045"/>
          </a:xfrm>
          <a:custGeom>
            <a:avLst/>
            <a:gdLst/>
            <a:ahLst/>
            <a:cxnLst/>
            <a:rect l="l" t="t" r="r" b="b"/>
            <a:pathLst>
              <a:path w="408304" h="487045">
                <a:moveTo>
                  <a:pt x="19690" y="403707"/>
                </a:moveTo>
                <a:lnTo>
                  <a:pt x="0" y="486643"/>
                </a:lnTo>
                <a:lnTo>
                  <a:pt x="78120" y="452627"/>
                </a:lnTo>
                <a:lnTo>
                  <a:pt x="65524" y="442081"/>
                </a:lnTo>
                <a:lnTo>
                  <a:pt x="45598" y="442081"/>
                </a:lnTo>
                <a:lnTo>
                  <a:pt x="35966" y="433821"/>
                </a:lnTo>
                <a:lnTo>
                  <a:pt x="44069" y="424119"/>
                </a:lnTo>
                <a:lnTo>
                  <a:pt x="19690" y="403707"/>
                </a:lnTo>
                <a:close/>
              </a:path>
              <a:path w="408304" h="487045">
                <a:moveTo>
                  <a:pt x="44069" y="424119"/>
                </a:moveTo>
                <a:lnTo>
                  <a:pt x="35966" y="433821"/>
                </a:lnTo>
                <a:lnTo>
                  <a:pt x="45598" y="442081"/>
                </a:lnTo>
                <a:lnTo>
                  <a:pt x="53798" y="432264"/>
                </a:lnTo>
                <a:lnTo>
                  <a:pt x="44069" y="424119"/>
                </a:lnTo>
                <a:close/>
              </a:path>
              <a:path w="408304" h="487045">
                <a:moveTo>
                  <a:pt x="53798" y="432264"/>
                </a:moveTo>
                <a:lnTo>
                  <a:pt x="45598" y="442081"/>
                </a:lnTo>
                <a:lnTo>
                  <a:pt x="65524" y="442081"/>
                </a:lnTo>
                <a:lnTo>
                  <a:pt x="53798" y="432264"/>
                </a:lnTo>
                <a:close/>
              </a:path>
              <a:path w="408304" h="487045">
                <a:moveTo>
                  <a:pt x="398282" y="0"/>
                </a:moveTo>
                <a:lnTo>
                  <a:pt x="44069" y="424119"/>
                </a:lnTo>
                <a:lnTo>
                  <a:pt x="53798" y="432264"/>
                </a:lnTo>
                <a:lnTo>
                  <a:pt x="408066" y="8107"/>
                </a:lnTo>
                <a:lnTo>
                  <a:pt x="398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0903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0903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9318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9318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97701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7701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9728" y="3507851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19690" y="350154"/>
                </a:moveTo>
                <a:lnTo>
                  <a:pt x="0" y="433081"/>
                </a:lnTo>
                <a:lnTo>
                  <a:pt x="78089" y="398922"/>
                </a:lnTo>
                <a:lnTo>
                  <a:pt x="65471" y="388385"/>
                </a:lnTo>
                <a:lnTo>
                  <a:pt x="45598" y="388385"/>
                </a:lnTo>
                <a:lnTo>
                  <a:pt x="35813" y="380253"/>
                </a:lnTo>
                <a:lnTo>
                  <a:pt x="44001" y="370455"/>
                </a:lnTo>
                <a:lnTo>
                  <a:pt x="19690" y="350154"/>
                </a:lnTo>
                <a:close/>
              </a:path>
              <a:path w="363220" h="433070">
                <a:moveTo>
                  <a:pt x="44001" y="370455"/>
                </a:moveTo>
                <a:lnTo>
                  <a:pt x="35813" y="380253"/>
                </a:lnTo>
                <a:lnTo>
                  <a:pt x="45598" y="388385"/>
                </a:lnTo>
                <a:lnTo>
                  <a:pt x="53764" y="378608"/>
                </a:lnTo>
                <a:lnTo>
                  <a:pt x="44001" y="370455"/>
                </a:lnTo>
                <a:close/>
              </a:path>
              <a:path w="363220" h="433070">
                <a:moveTo>
                  <a:pt x="53764" y="378608"/>
                </a:moveTo>
                <a:lnTo>
                  <a:pt x="45598" y="388385"/>
                </a:lnTo>
                <a:lnTo>
                  <a:pt x="65471" y="388385"/>
                </a:lnTo>
                <a:lnTo>
                  <a:pt x="53764" y="378608"/>
                </a:lnTo>
                <a:close/>
              </a:path>
              <a:path w="363220" h="433070">
                <a:moveTo>
                  <a:pt x="353567" y="0"/>
                </a:moveTo>
                <a:lnTo>
                  <a:pt x="44001" y="370455"/>
                </a:lnTo>
                <a:lnTo>
                  <a:pt x="53764" y="378608"/>
                </a:lnTo>
                <a:lnTo>
                  <a:pt x="363199" y="8138"/>
                </a:lnTo>
                <a:lnTo>
                  <a:pt x="353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631" y="3551925"/>
            <a:ext cx="363220" cy="433705"/>
          </a:xfrm>
          <a:custGeom>
            <a:avLst/>
            <a:gdLst/>
            <a:ahLst/>
            <a:cxnLst/>
            <a:rect l="l" t="t" r="r" b="b"/>
            <a:pathLst>
              <a:path w="363220" h="433704">
                <a:moveTo>
                  <a:pt x="309516" y="378661"/>
                </a:moveTo>
                <a:lnTo>
                  <a:pt x="285109" y="399044"/>
                </a:lnTo>
                <a:lnTo>
                  <a:pt x="363199" y="433084"/>
                </a:lnTo>
                <a:lnTo>
                  <a:pt x="352667" y="388376"/>
                </a:lnTo>
                <a:lnTo>
                  <a:pt x="317632" y="388376"/>
                </a:lnTo>
                <a:lnTo>
                  <a:pt x="309516" y="378661"/>
                </a:lnTo>
                <a:close/>
              </a:path>
              <a:path w="363220" h="433704">
                <a:moveTo>
                  <a:pt x="319264" y="370520"/>
                </a:moveTo>
                <a:lnTo>
                  <a:pt x="309516" y="378661"/>
                </a:lnTo>
                <a:lnTo>
                  <a:pt x="317632" y="388376"/>
                </a:lnTo>
                <a:lnTo>
                  <a:pt x="327385" y="380244"/>
                </a:lnTo>
                <a:lnTo>
                  <a:pt x="319264" y="370520"/>
                </a:lnTo>
                <a:close/>
              </a:path>
              <a:path w="363220" h="433704">
                <a:moveTo>
                  <a:pt x="343661" y="350145"/>
                </a:moveTo>
                <a:lnTo>
                  <a:pt x="319264" y="370520"/>
                </a:lnTo>
                <a:lnTo>
                  <a:pt x="327385" y="380244"/>
                </a:lnTo>
                <a:lnTo>
                  <a:pt x="317632" y="388376"/>
                </a:lnTo>
                <a:lnTo>
                  <a:pt x="352667" y="388376"/>
                </a:lnTo>
                <a:lnTo>
                  <a:pt x="343661" y="350145"/>
                </a:lnTo>
                <a:close/>
              </a:path>
              <a:path w="363220" h="433704">
                <a:moveTo>
                  <a:pt x="9784" y="0"/>
                </a:moveTo>
                <a:lnTo>
                  <a:pt x="0" y="8138"/>
                </a:lnTo>
                <a:lnTo>
                  <a:pt x="309516" y="378661"/>
                </a:lnTo>
                <a:lnTo>
                  <a:pt x="319264" y="370520"/>
                </a:lnTo>
                <a:lnTo>
                  <a:pt x="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06733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06733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5026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5026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23409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3409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2576" y="4266950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19659" y="350138"/>
                </a:moveTo>
                <a:lnTo>
                  <a:pt x="0" y="432934"/>
                </a:lnTo>
                <a:lnTo>
                  <a:pt x="78089" y="398906"/>
                </a:lnTo>
                <a:lnTo>
                  <a:pt x="65450" y="388357"/>
                </a:lnTo>
                <a:lnTo>
                  <a:pt x="45567" y="388357"/>
                </a:lnTo>
                <a:lnTo>
                  <a:pt x="35813" y="380237"/>
                </a:lnTo>
                <a:lnTo>
                  <a:pt x="43991" y="370447"/>
                </a:lnTo>
                <a:lnTo>
                  <a:pt x="19659" y="350138"/>
                </a:lnTo>
                <a:close/>
              </a:path>
              <a:path w="363220" h="433070">
                <a:moveTo>
                  <a:pt x="43991" y="370447"/>
                </a:moveTo>
                <a:lnTo>
                  <a:pt x="35813" y="380237"/>
                </a:lnTo>
                <a:lnTo>
                  <a:pt x="45567" y="388357"/>
                </a:lnTo>
                <a:lnTo>
                  <a:pt x="53735" y="378580"/>
                </a:lnTo>
                <a:lnTo>
                  <a:pt x="43991" y="370447"/>
                </a:lnTo>
                <a:close/>
              </a:path>
              <a:path w="363220" h="433070">
                <a:moveTo>
                  <a:pt x="53735" y="378580"/>
                </a:moveTo>
                <a:lnTo>
                  <a:pt x="45567" y="388357"/>
                </a:lnTo>
                <a:lnTo>
                  <a:pt x="65450" y="388357"/>
                </a:lnTo>
                <a:lnTo>
                  <a:pt x="53735" y="378580"/>
                </a:lnTo>
                <a:close/>
              </a:path>
              <a:path w="363220" h="433070">
                <a:moveTo>
                  <a:pt x="353415" y="0"/>
                </a:moveTo>
                <a:lnTo>
                  <a:pt x="43991" y="370447"/>
                </a:lnTo>
                <a:lnTo>
                  <a:pt x="53735" y="378580"/>
                </a:lnTo>
                <a:lnTo>
                  <a:pt x="363199" y="8119"/>
                </a:lnTo>
                <a:lnTo>
                  <a:pt x="353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42469" y="4249042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309526" y="378654"/>
                </a:moveTo>
                <a:lnTo>
                  <a:pt x="285140" y="399025"/>
                </a:lnTo>
                <a:lnTo>
                  <a:pt x="363230" y="433065"/>
                </a:lnTo>
                <a:lnTo>
                  <a:pt x="352680" y="388357"/>
                </a:lnTo>
                <a:lnTo>
                  <a:pt x="317632" y="388357"/>
                </a:lnTo>
                <a:lnTo>
                  <a:pt x="309526" y="378654"/>
                </a:lnTo>
                <a:close/>
              </a:path>
              <a:path w="363220" h="433070">
                <a:moveTo>
                  <a:pt x="319284" y="370503"/>
                </a:moveTo>
                <a:lnTo>
                  <a:pt x="309526" y="378654"/>
                </a:lnTo>
                <a:lnTo>
                  <a:pt x="317632" y="388357"/>
                </a:lnTo>
                <a:lnTo>
                  <a:pt x="327416" y="380237"/>
                </a:lnTo>
                <a:lnTo>
                  <a:pt x="319284" y="370503"/>
                </a:lnTo>
                <a:close/>
              </a:path>
              <a:path w="363220" h="433070">
                <a:moveTo>
                  <a:pt x="343661" y="350138"/>
                </a:moveTo>
                <a:lnTo>
                  <a:pt x="319284" y="370503"/>
                </a:lnTo>
                <a:lnTo>
                  <a:pt x="327416" y="380237"/>
                </a:lnTo>
                <a:lnTo>
                  <a:pt x="317632" y="388357"/>
                </a:lnTo>
                <a:lnTo>
                  <a:pt x="352680" y="388357"/>
                </a:lnTo>
                <a:lnTo>
                  <a:pt x="343661" y="350138"/>
                </a:lnTo>
                <a:close/>
              </a:path>
              <a:path w="363220" h="433070">
                <a:moveTo>
                  <a:pt x="9784" y="0"/>
                </a:moveTo>
                <a:lnTo>
                  <a:pt x="0" y="8119"/>
                </a:lnTo>
                <a:lnTo>
                  <a:pt x="309526" y="378654"/>
                </a:lnTo>
                <a:lnTo>
                  <a:pt x="319284" y="370503"/>
                </a:lnTo>
                <a:lnTo>
                  <a:pt x="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74707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74707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2999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32999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91383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91383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70576" y="4163698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1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4321" y="4504563"/>
            <a:ext cx="179705" cy="123825"/>
          </a:xfrm>
          <a:custGeom>
            <a:avLst/>
            <a:gdLst/>
            <a:ahLst/>
            <a:cxnLst/>
            <a:rect l="l" t="t" r="r" b="b"/>
            <a:pathLst>
              <a:path w="179704" h="123825">
                <a:moveTo>
                  <a:pt x="0" y="123824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54283" y="4540246"/>
            <a:ext cx="179070" cy="124460"/>
          </a:xfrm>
          <a:custGeom>
            <a:avLst/>
            <a:gdLst/>
            <a:ahLst/>
            <a:cxnLst/>
            <a:rect l="l" t="t" r="r" b="b"/>
            <a:pathLst>
              <a:path w="179070" h="124460">
                <a:moveTo>
                  <a:pt x="0" y="123956"/>
                </a:moveTo>
                <a:lnTo>
                  <a:pt x="1790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5355" y="4181605"/>
            <a:ext cx="329565" cy="394970"/>
          </a:xfrm>
          <a:custGeom>
            <a:avLst/>
            <a:gdLst/>
            <a:ahLst/>
            <a:cxnLst/>
            <a:rect l="l" t="t" r="r" b="b"/>
            <a:pathLst>
              <a:path w="329564" h="394970">
                <a:moveTo>
                  <a:pt x="329458" y="0"/>
                </a:moveTo>
                <a:lnTo>
                  <a:pt x="0" y="3944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20839" y="4467605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1000" y="4503289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4931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04931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63345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63345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21607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21607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00800" y="4932295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1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54667" y="5273040"/>
            <a:ext cx="179070" cy="124460"/>
          </a:xfrm>
          <a:custGeom>
            <a:avLst/>
            <a:gdLst/>
            <a:ahLst/>
            <a:cxnLst/>
            <a:rect l="l" t="t" r="r" b="b"/>
            <a:pathLst>
              <a:path w="179070" h="124460">
                <a:moveTo>
                  <a:pt x="0" y="123956"/>
                </a:moveTo>
                <a:lnTo>
                  <a:pt x="1790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84507" y="5308853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56"/>
                </a:moveTo>
                <a:lnTo>
                  <a:pt x="1792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5579" y="4950202"/>
            <a:ext cx="330200" cy="394335"/>
          </a:xfrm>
          <a:custGeom>
            <a:avLst/>
            <a:gdLst/>
            <a:ahLst/>
            <a:cxnLst/>
            <a:rect l="l" t="t" r="r" b="b"/>
            <a:pathLst>
              <a:path w="330200" h="394335">
                <a:moveTo>
                  <a:pt x="329580" y="0"/>
                </a:moveTo>
                <a:lnTo>
                  <a:pt x="0" y="3943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51063" y="5236214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21223" y="5271897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1831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51831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10216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10216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68629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68629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47700" y="4914388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543" y="3933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01567" y="5255264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43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1407" y="5290947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56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2602" y="4932295"/>
            <a:ext cx="329565" cy="394970"/>
          </a:xfrm>
          <a:custGeom>
            <a:avLst/>
            <a:gdLst/>
            <a:ahLst/>
            <a:cxnLst/>
            <a:rect l="l" t="t" r="r" b="b"/>
            <a:pathLst>
              <a:path w="329565" h="394970">
                <a:moveTo>
                  <a:pt x="329427" y="0"/>
                </a:moveTo>
                <a:lnTo>
                  <a:pt x="0" y="3944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98086" y="5218307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8245" y="5253990"/>
            <a:ext cx="179070" cy="214629"/>
          </a:xfrm>
          <a:custGeom>
            <a:avLst/>
            <a:gdLst/>
            <a:ahLst/>
            <a:cxnLst/>
            <a:rect l="l" t="t" r="r" b="b"/>
            <a:pathLst>
              <a:path w="179070" h="214629">
                <a:moveTo>
                  <a:pt x="0" y="0"/>
                </a:moveTo>
                <a:lnTo>
                  <a:pt x="179069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00800" y="1593220"/>
            <a:ext cx="620395" cy="921385"/>
          </a:xfrm>
          <a:custGeom>
            <a:avLst/>
            <a:gdLst/>
            <a:ahLst/>
            <a:cxnLst/>
            <a:rect l="l" t="t" r="r" b="b"/>
            <a:pathLst>
              <a:path w="620395" h="921385">
                <a:moveTo>
                  <a:pt x="599053" y="0"/>
                </a:moveTo>
                <a:lnTo>
                  <a:pt x="556778" y="63367"/>
                </a:lnTo>
                <a:lnTo>
                  <a:pt x="577839" y="77449"/>
                </a:lnTo>
                <a:lnTo>
                  <a:pt x="620146" y="13959"/>
                </a:lnTo>
                <a:lnTo>
                  <a:pt x="599053" y="0"/>
                </a:lnTo>
                <a:close/>
              </a:path>
              <a:path w="620395" h="921385">
                <a:moveTo>
                  <a:pt x="542665" y="84460"/>
                </a:moveTo>
                <a:lnTo>
                  <a:pt x="500390" y="147827"/>
                </a:lnTo>
                <a:lnTo>
                  <a:pt x="521604" y="161909"/>
                </a:lnTo>
                <a:lnTo>
                  <a:pt x="563758" y="98541"/>
                </a:lnTo>
                <a:lnTo>
                  <a:pt x="542665" y="84460"/>
                </a:lnTo>
                <a:close/>
              </a:path>
              <a:path w="620395" h="921385">
                <a:moveTo>
                  <a:pt x="486277" y="169042"/>
                </a:moveTo>
                <a:lnTo>
                  <a:pt x="444002" y="232409"/>
                </a:lnTo>
                <a:lnTo>
                  <a:pt x="465216" y="246491"/>
                </a:lnTo>
                <a:lnTo>
                  <a:pt x="507491" y="183123"/>
                </a:lnTo>
                <a:lnTo>
                  <a:pt x="486277" y="169042"/>
                </a:lnTo>
                <a:close/>
              </a:path>
              <a:path w="620395" h="921385">
                <a:moveTo>
                  <a:pt x="429889" y="253471"/>
                </a:moveTo>
                <a:lnTo>
                  <a:pt x="387736" y="316991"/>
                </a:lnTo>
                <a:lnTo>
                  <a:pt x="408828" y="331073"/>
                </a:lnTo>
                <a:lnTo>
                  <a:pt x="451103" y="267583"/>
                </a:lnTo>
                <a:lnTo>
                  <a:pt x="429889" y="253471"/>
                </a:lnTo>
                <a:close/>
              </a:path>
              <a:path w="620395" h="921385">
                <a:moveTo>
                  <a:pt x="373623" y="338053"/>
                </a:moveTo>
                <a:lnTo>
                  <a:pt x="331348" y="401452"/>
                </a:lnTo>
                <a:lnTo>
                  <a:pt x="352440" y="415533"/>
                </a:lnTo>
                <a:lnTo>
                  <a:pt x="394715" y="352165"/>
                </a:lnTo>
                <a:lnTo>
                  <a:pt x="373623" y="338053"/>
                </a:lnTo>
                <a:close/>
              </a:path>
              <a:path w="620395" h="921385">
                <a:moveTo>
                  <a:pt x="317235" y="422635"/>
                </a:moveTo>
                <a:lnTo>
                  <a:pt x="274960" y="486034"/>
                </a:lnTo>
                <a:lnTo>
                  <a:pt x="296174" y="500115"/>
                </a:lnTo>
                <a:lnTo>
                  <a:pt x="338327" y="436747"/>
                </a:lnTo>
                <a:lnTo>
                  <a:pt x="317235" y="422635"/>
                </a:lnTo>
                <a:close/>
              </a:path>
              <a:path w="620395" h="921385">
                <a:moveTo>
                  <a:pt x="260847" y="507095"/>
                </a:moveTo>
                <a:lnTo>
                  <a:pt x="218572" y="570616"/>
                </a:lnTo>
                <a:lnTo>
                  <a:pt x="239786" y="584697"/>
                </a:lnTo>
                <a:lnTo>
                  <a:pt x="282061" y="521207"/>
                </a:lnTo>
                <a:lnTo>
                  <a:pt x="260847" y="507095"/>
                </a:lnTo>
                <a:close/>
              </a:path>
              <a:path w="620395" h="921385">
                <a:moveTo>
                  <a:pt x="204459" y="591677"/>
                </a:moveTo>
                <a:lnTo>
                  <a:pt x="162305" y="655045"/>
                </a:lnTo>
                <a:lnTo>
                  <a:pt x="183398" y="669157"/>
                </a:lnTo>
                <a:lnTo>
                  <a:pt x="225673" y="605789"/>
                </a:lnTo>
                <a:lnTo>
                  <a:pt x="204459" y="591677"/>
                </a:lnTo>
                <a:close/>
              </a:path>
              <a:path w="620395" h="921385">
                <a:moveTo>
                  <a:pt x="148224" y="676259"/>
                </a:moveTo>
                <a:lnTo>
                  <a:pt x="105917" y="739627"/>
                </a:lnTo>
                <a:lnTo>
                  <a:pt x="127010" y="753739"/>
                </a:lnTo>
                <a:lnTo>
                  <a:pt x="169285" y="690371"/>
                </a:lnTo>
                <a:lnTo>
                  <a:pt x="148224" y="676259"/>
                </a:lnTo>
                <a:close/>
              </a:path>
              <a:path w="620395" h="921385">
                <a:moveTo>
                  <a:pt x="12953" y="799337"/>
                </a:moveTo>
                <a:lnTo>
                  <a:pt x="6979" y="804671"/>
                </a:lnTo>
                <a:lnTo>
                  <a:pt x="6614" y="811651"/>
                </a:lnTo>
                <a:lnTo>
                  <a:pt x="0" y="921379"/>
                </a:lnTo>
                <a:lnTo>
                  <a:pt x="28340" y="907541"/>
                </a:lnTo>
                <a:lnTo>
                  <a:pt x="24505" y="907541"/>
                </a:lnTo>
                <a:lnTo>
                  <a:pt x="3444" y="893429"/>
                </a:lnTo>
                <a:lnTo>
                  <a:pt x="29444" y="854330"/>
                </a:lnTo>
                <a:lnTo>
                  <a:pt x="31882" y="813175"/>
                </a:lnTo>
                <a:lnTo>
                  <a:pt x="32400" y="806195"/>
                </a:lnTo>
                <a:lnTo>
                  <a:pt x="27066" y="800099"/>
                </a:lnTo>
                <a:lnTo>
                  <a:pt x="12953" y="799337"/>
                </a:lnTo>
                <a:close/>
              </a:path>
              <a:path w="620395" h="921385">
                <a:moveTo>
                  <a:pt x="29444" y="854330"/>
                </a:moveTo>
                <a:lnTo>
                  <a:pt x="3444" y="893429"/>
                </a:lnTo>
                <a:lnTo>
                  <a:pt x="24505" y="907541"/>
                </a:lnTo>
                <a:lnTo>
                  <a:pt x="28758" y="901171"/>
                </a:lnTo>
                <a:lnTo>
                  <a:pt x="26669" y="901171"/>
                </a:lnTo>
                <a:lnTo>
                  <a:pt x="8381" y="888979"/>
                </a:lnTo>
                <a:lnTo>
                  <a:pt x="27958" y="879417"/>
                </a:lnTo>
                <a:lnTo>
                  <a:pt x="29444" y="854330"/>
                </a:lnTo>
                <a:close/>
              </a:path>
              <a:path w="620395" h="921385">
                <a:moveTo>
                  <a:pt x="93969" y="847222"/>
                </a:moveTo>
                <a:lnTo>
                  <a:pt x="50691" y="868312"/>
                </a:lnTo>
                <a:lnTo>
                  <a:pt x="24505" y="907541"/>
                </a:lnTo>
                <a:lnTo>
                  <a:pt x="28340" y="907541"/>
                </a:lnTo>
                <a:lnTo>
                  <a:pt x="105034" y="870082"/>
                </a:lnTo>
                <a:lnTo>
                  <a:pt x="107685" y="862462"/>
                </a:lnTo>
                <a:lnTo>
                  <a:pt x="104637" y="856091"/>
                </a:lnTo>
                <a:lnTo>
                  <a:pt x="101467" y="849873"/>
                </a:lnTo>
                <a:lnTo>
                  <a:pt x="93969" y="847222"/>
                </a:lnTo>
                <a:close/>
              </a:path>
              <a:path w="620395" h="921385">
                <a:moveTo>
                  <a:pt x="27958" y="879417"/>
                </a:moveTo>
                <a:lnTo>
                  <a:pt x="8381" y="888979"/>
                </a:lnTo>
                <a:lnTo>
                  <a:pt x="26669" y="901171"/>
                </a:lnTo>
                <a:lnTo>
                  <a:pt x="27958" y="879417"/>
                </a:lnTo>
                <a:close/>
              </a:path>
              <a:path w="620395" h="921385">
                <a:moveTo>
                  <a:pt x="50691" y="868312"/>
                </a:moveTo>
                <a:lnTo>
                  <a:pt x="27958" y="879417"/>
                </a:lnTo>
                <a:lnTo>
                  <a:pt x="26669" y="901171"/>
                </a:lnTo>
                <a:lnTo>
                  <a:pt x="28758" y="901171"/>
                </a:lnTo>
                <a:lnTo>
                  <a:pt x="50691" y="868312"/>
                </a:lnTo>
                <a:close/>
              </a:path>
              <a:path w="620395" h="921385">
                <a:moveTo>
                  <a:pt x="35448" y="845301"/>
                </a:moveTo>
                <a:lnTo>
                  <a:pt x="29444" y="854330"/>
                </a:lnTo>
                <a:lnTo>
                  <a:pt x="27958" y="879417"/>
                </a:lnTo>
                <a:lnTo>
                  <a:pt x="50691" y="868312"/>
                </a:lnTo>
                <a:lnTo>
                  <a:pt x="56631" y="859414"/>
                </a:lnTo>
                <a:lnTo>
                  <a:pt x="35448" y="845301"/>
                </a:lnTo>
                <a:close/>
              </a:path>
              <a:path w="620395" h="921385">
                <a:moveTo>
                  <a:pt x="91836" y="760719"/>
                </a:moveTo>
                <a:lnTo>
                  <a:pt x="49529" y="824209"/>
                </a:lnTo>
                <a:lnTo>
                  <a:pt x="70744" y="838199"/>
                </a:lnTo>
                <a:lnTo>
                  <a:pt x="112897" y="774832"/>
                </a:lnTo>
                <a:lnTo>
                  <a:pt x="91836" y="76071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19068" y="1384659"/>
            <a:ext cx="1638300" cy="244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37160" algn="ctr">
              <a:lnSpc>
                <a:spcPct val="100000"/>
              </a:lnSpc>
            </a:pPr>
            <a:r>
              <a:rPr sz="2800" b="1" spc="-2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2800" b="1" spc="-2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44772" y="3962400"/>
            <a:ext cx="2343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80808"/>
                </a:solidFill>
                <a:latin typeface="Comic Sans MS"/>
                <a:cs typeface="Comic Sans MS"/>
              </a:rPr>
              <a:t>d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912617" y="3886200"/>
            <a:ext cx="20827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80808"/>
                </a:solidFill>
                <a:latin typeface="Comic Sans MS"/>
                <a:cs typeface="Comic Sans MS"/>
              </a:rPr>
              <a:t>c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42842" y="4648200"/>
            <a:ext cx="22415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080808"/>
                </a:solidFill>
                <a:latin typeface="Comic Sans MS"/>
                <a:cs typeface="Comic Sans MS"/>
              </a:rPr>
              <a:t>e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90236" y="4648200"/>
            <a:ext cx="2063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80808"/>
                </a:solidFill>
                <a:latin typeface="Comic Sans MS"/>
                <a:cs typeface="Comic Sans MS"/>
              </a:rPr>
              <a:t>f</a:t>
            </a:r>
            <a:endParaRPr sz="28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81095"/>
              </p:ext>
            </p:extLst>
          </p:nvPr>
        </p:nvGraphicFramePr>
        <p:xfrm>
          <a:off x="374649" y="1822450"/>
          <a:ext cx="5028694" cy="800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09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LCH</a:t>
                      </a:r>
                      <a:r>
                        <a:rPr sz="2800" b="1" spc="-10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257810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RCHI</a:t>
                      </a:r>
                      <a:r>
                        <a:rPr sz="2800" b="1" spc="-10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80808"/>
                      </a:solidFill>
                      <a:prstDash val="solid"/>
                    </a:lnR>
                    <a:lnT w="12700">
                      <a:solidFill>
                        <a:srgbClr val="080808"/>
                      </a:solidFill>
                      <a:prstDash val="solid"/>
                    </a:lnT>
                    <a:lnB w="12700">
                      <a:solidFill>
                        <a:srgbClr val="080808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41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762000"/>
            <a:ext cx="8534400" cy="392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Obse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vat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regardin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ntat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ee</a:t>
            </a: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43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90000"/>
              </a:lnSpc>
              <a:tabLst>
                <a:tab pos="4156075" algn="l"/>
                <a:tab pos="4546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numb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entat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2*n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234315" indent="-342900">
              <a:lnSpc>
                <a:spcPct val="90000"/>
              </a:lnSpc>
              <a:spcBef>
                <a:spcPts val="765"/>
              </a:spcBef>
              <a:tabLst>
                <a:tab pos="1656080" algn="l"/>
                <a:tab pos="4617720" algn="l"/>
                <a:tab pos="504063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ntat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binary 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6975B0-F442-4653-BAD5-6350DCC0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0A15B-D850-4384-A298-A5A480D6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16104"/>
            <a:ext cx="7315200" cy="2832295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837BA58-857A-4D47-8675-7CFC9F92F563}"/>
              </a:ext>
            </a:extLst>
          </p:cNvPr>
          <p:cNvSpPr txBox="1"/>
          <p:nvPr/>
        </p:nvSpPr>
        <p:spPr>
          <a:xfrm>
            <a:off x="304800" y="1676400"/>
            <a:ext cx="853440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try with any number of nodes in the tree, there will always be n+1 NULL pointers in a Binary tree with n Nodes.</a:t>
            </a:r>
            <a:endParaRPr sz="32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83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082675"/>
            <a:ext cx="7543800" cy="4022725"/>
          </a:xfrm>
        </p:spPr>
        <p:txBody>
          <a:bodyPr>
            <a:normAutofit/>
          </a:bodyPr>
          <a:lstStyle/>
          <a:p>
            <a:r>
              <a:rPr lang="en-US" sz="2800" dirty="0"/>
              <a:t>Key property</a:t>
            </a:r>
          </a:p>
          <a:p>
            <a:pPr lvl="1"/>
            <a:r>
              <a:rPr lang="en-US" sz="2400" dirty="0"/>
              <a:t>Value at any node</a:t>
            </a:r>
          </a:p>
          <a:p>
            <a:pPr lvl="2"/>
            <a:r>
              <a:rPr lang="en-US" sz="2000" dirty="0"/>
              <a:t>Larger than the value of left child</a:t>
            </a:r>
          </a:p>
          <a:p>
            <a:pPr lvl="3"/>
            <a:r>
              <a:rPr lang="en-US" sz="2000" dirty="0"/>
              <a:t>Which means that it is larger than all values in left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2"/>
            <a:r>
              <a:rPr lang="en-US" sz="2000" dirty="0"/>
              <a:t>Smaller or equal to the value of right child</a:t>
            </a:r>
          </a:p>
          <a:p>
            <a:pPr lvl="3"/>
            <a:r>
              <a:rPr lang="en-US" sz="2000" dirty="0"/>
              <a:t>Which means that it is smaller than all values in right </a:t>
            </a:r>
            <a:r>
              <a:rPr lang="en-US" sz="2000" dirty="0" err="1"/>
              <a:t>subtree</a:t>
            </a:r>
            <a:endParaRPr lang="en-US" sz="2000" dirty="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810000" y="3633990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971800" y="518656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714875" y="518656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295" name="AutoShape 7"/>
          <p:cNvCxnSpPr>
            <a:cxnSpLocks noChangeShapeType="1"/>
            <a:stCxn id="12292" idx="4"/>
            <a:endCxn id="12294" idx="0"/>
          </p:cNvCxnSpPr>
          <p:nvPr/>
        </p:nvCxnSpPr>
        <p:spPr bwMode="auto">
          <a:xfrm>
            <a:off x="4429125" y="4522990"/>
            <a:ext cx="904875" cy="66357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6" name="AutoShape 8"/>
          <p:cNvCxnSpPr>
            <a:cxnSpLocks noChangeShapeType="1"/>
            <a:stCxn id="12292" idx="4"/>
            <a:endCxn id="12293" idx="0"/>
          </p:cNvCxnSpPr>
          <p:nvPr/>
        </p:nvCxnSpPr>
        <p:spPr bwMode="auto">
          <a:xfrm flipH="1">
            <a:off x="3590925" y="4551565"/>
            <a:ext cx="838200" cy="606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281362" y="5402465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995737" y="3844486"/>
            <a:ext cx="86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838700" y="540246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7877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lvl="1"/>
            <a:endParaRPr 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21" name="AutoShape 9"/>
          <p:cNvCxnSpPr>
            <a:cxnSpLocks noChangeShapeType="1"/>
            <a:stCxn id="13317" idx="4"/>
            <a:endCxn id="13319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0"/>
          <p:cNvCxnSpPr>
            <a:cxnSpLocks noChangeShapeType="1"/>
            <a:stCxn id="13318" idx="4"/>
            <a:endCxn id="13320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1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2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3"/>
          <p:cNvCxnSpPr>
            <a:cxnSpLocks noChangeShapeType="1"/>
            <a:stCxn id="13318" idx="4"/>
            <a:endCxn id="13326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40" name="AutoShape 28"/>
          <p:cNvCxnSpPr>
            <a:cxnSpLocks noChangeShapeType="1"/>
            <a:stCxn id="13336" idx="4"/>
            <a:endCxn id="13338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AutoShape 29"/>
          <p:cNvCxnSpPr>
            <a:cxnSpLocks noChangeShapeType="1"/>
            <a:stCxn id="13336" idx="4"/>
            <a:endCxn id="13339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2" name="AutoShape 30"/>
          <p:cNvCxnSpPr>
            <a:cxnSpLocks noChangeShapeType="1"/>
            <a:stCxn id="13335" idx="4"/>
            <a:endCxn id="13337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3" name="AutoShape 31"/>
          <p:cNvCxnSpPr>
            <a:cxnSpLocks noChangeShapeType="1"/>
            <a:stCxn id="13335" idx="4"/>
            <a:endCxn id="13336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4" name="AutoShape 32"/>
          <p:cNvCxnSpPr>
            <a:cxnSpLocks noChangeShapeType="1"/>
            <a:stCxn id="13337" idx="4"/>
            <a:endCxn id="13345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</a:p>
        </p:txBody>
      </p:sp>
      <p:sp>
        <p:nvSpPr>
          <p:cNvPr id="13352" name="Oval 40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56" name="AutoShape 44"/>
          <p:cNvCxnSpPr>
            <a:cxnSpLocks noChangeShapeType="1"/>
            <a:stCxn id="13354" idx="4"/>
            <a:endCxn id="13355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7" name="AutoShape 45"/>
          <p:cNvCxnSpPr>
            <a:cxnSpLocks noChangeShapeType="1"/>
            <a:stCxn id="13352" idx="4"/>
            <a:endCxn id="13354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8" name="AutoShape 46"/>
          <p:cNvCxnSpPr>
            <a:cxnSpLocks noChangeShapeType="1"/>
            <a:stCxn id="13352" idx="4"/>
            <a:endCxn id="13353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9" name="AutoShape 47"/>
          <p:cNvCxnSpPr>
            <a:cxnSpLocks noChangeShapeType="1"/>
            <a:stCxn id="13355" idx="4"/>
            <a:endCxn id="13360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</a:t>
            </a:r>
          </a:p>
        </p:txBody>
      </p:sp>
      <p:sp>
        <p:nvSpPr>
          <p:cNvPr id="13367" name="Oval 55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68" name="AutoShape 56"/>
          <p:cNvCxnSpPr>
            <a:cxnSpLocks noChangeShapeType="1"/>
            <a:stCxn id="13360" idx="4"/>
            <a:endCxn id="13367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2776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lvl="1"/>
            <a:endParaRPr 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21" name="AutoShape 9"/>
          <p:cNvCxnSpPr>
            <a:cxnSpLocks noChangeShapeType="1"/>
            <a:stCxn id="13317" idx="4"/>
            <a:endCxn id="13319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0"/>
          <p:cNvCxnSpPr>
            <a:cxnSpLocks noChangeShapeType="1"/>
            <a:stCxn id="13318" idx="4"/>
            <a:endCxn id="13320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1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2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3"/>
          <p:cNvCxnSpPr>
            <a:cxnSpLocks noChangeShapeType="1"/>
            <a:stCxn id="13318" idx="4"/>
            <a:endCxn id="13326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524000" y="53340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trees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019800" y="5273675"/>
            <a:ext cx="236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binary search tree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40" name="AutoShape 28"/>
          <p:cNvCxnSpPr>
            <a:cxnSpLocks noChangeShapeType="1"/>
            <a:stCxn id="13336" idx="4"/>
            <a:endCxn id="13338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AutoShape 29"/>
          <p:cNvCxnSpPr>
            <a:cxnSpLocks noChangeShapeType="1"/>
            <a:stCxn id="13336" idx="4"/>
            <a:endCxn id="13339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2" name="AutoShape 30"/>
          <p:cNvCxnSpPr>
            <a:cxnSpLocks noChangeShapeType="1"/>
            <a:stCxn id="13335" idx="4"/>
            <a:endCxn id="13337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3" name="AutoShape 31"/>
          <p:cNvCxnSpPr>
            <a:cxnSpLocks noChangeShapeType="1"/>
            <a:stCxn id="13335" idx="4"/>
            <a:endCxn id="13336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4" name="AutoShape 32"/>
          <p:cNvCxnSpPr>
            <a:cxnSpLocks noChangeShapeType="1"/>
            <a:stCxn id="13337" idx="4"/>
            <a:endCxn id="13345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</a:p>
        </p:txBody>
      </p:sp>
      <p:sp>
        <p:nvSpPr>
          <p:cNvPr id="13352" name="Oval 40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56" name="AutoShape 44"/>
          <p:cNvCxnSpPr>
            <a:cxnSpLocks noChangeShapeType="1"/>
            <a:stCxn id="13354" idx="4"/>
            <a:endCxn id="13355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7" name="AutoShape 45"/>
          <p:cNvCxnSpPr>
            <a:cxnSpLocks noChangeShapeType="1"/>
            <a:stCxn id="13352" idx="4"/>
            <a:endCxn id="13354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8" name="AutoShape 46"/>
          <p:cNvCxnSpPr>
            <a:cxnSpLocks noChangeShapeType="1"/>
            <a:stCxn id="13352" idx="4"/>
            <a:endCxn id="13353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9" name="AutoShape 47"/>
          <p:cNvCxnSpPr>
            <a:cxnSpLocks noChangeShapeType="1"/>
            <a:stCxn id="13355" idx="4"/>
            <a:endCxn id="13360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</a:t>
            </a:r>
          </a:p>
        </p:txBody>
      </p:sp>
      <p:sp>
        <p:nvSpPr>
          <p:cNvPr id="13367" name="Oval 55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68" name="AutoShape 56"/>
          <p:cNvCxnSpPr>
            <a:cxnSpLocks noChangeShapeType="1"/>
            <a:stCxn id="13360" idx="4"/>
            <a:endCxn id="13367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9" name="Line 57"/>
          <p:cNvSpPr>
            <a:spLocks noChangeShapeType="1"/>
          </p:cNvSpPr>
          <p:nvPr/>
        </p:nvSpPr>
        <p:spPr bwMode="auto">
          <a:xfrm>
            <a:off x="5562600" y="1295400"/>
            <a:ext cx="0" cy="510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4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34" y="1618087"/>
            <a:ext cx="3277132" cy="4791075"/>
          </a:xfrm>
        </p:spPr>
      </p:pic>
    </p:spTree>
    <p:extLst>
      <p:ext uri="{BB962C8B-B14F-4D97-AF65-F5344CB8AC3E}">
        <p14:creationId xmlns:p14="http://schemas.microsoft.com/office/powerpoint/2010/main" val="18344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34" y="1618087"/>
            <a:ext cx="3277132" cy="4791075"/>
          </a:xfrm>
        </p:spPr>
      </p:pic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4726546" y="6048709"/>
            <a:ext cx="2569336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95882" y="5864043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95882" y="1886686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leaves</a:t>
            </a:r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5342586" y="2071352"/>
            <a:ext cx="1953296" cy="16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60277" y="4948391"/>
            <a:ext cx="125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Branches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876541" y="2718405"/>
            <a:ext cx="3483736" cy="2414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wrap="square" lIns="0" tIns="361245" rIns="0" bIns="0" rtlCol="0">
            <a:spAutoFit/>
          </a:bodyPr>
          <a:lstStyle/>
          <a:p>
            <a:pPr marL="3150235">
              <a:lnSpc>
                <a:spcPct val="100000"/>
              </a:lnSpc>
            </a:pPr>
            <a:r>
              <a:rPr dirty="0"/>
              <a:t>Tree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8074659" cy="269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2465" marR="5080" indent="-660400" algn="just">
              <a:lnSpc>
                <a:spcPts val="346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 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def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nitio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 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tree repres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nformation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betwee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term</a:t>
            </a:r>
            <a:r>
              <a:rPr sz="32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2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nche</a:t>
            </a:r>
            <a:r>
              <a:rPr lang="en-US"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3200" spc="5" dirty="0">
                <a:latin typeface="Times New Roman" pitchFamily="18" charset="0"/>
                <a:cs typeface="Times New Roman" pitchFamily="18" charset="0"/>
              </a:rPr>
              <a:t>represent an association between the items of information.</a:t>
            </a:r>
            <a:r>
              <a:rPr lang="en-US" sz="3350" spc="-5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350" dirty="0">
              <a:latin typeface="Times New Roman" pitchFamily="18" charset="0"/>
              <a:cs typeface="Times New Roman" pitchFamily="18" charset="0"/>
            </a:endParaRPr>
          </a:p>
          <a:p>
            <a:pPr marL="672465" marR="5080" indent="-660400" algn="just">
              <a:lnSpc>
                <a:spcPts val="346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Tree</a:t>
            </a:r>
            <a:endParaRPr lang="en-US" sz="2800" dirty="0"/>
          </a:p>
          <a:p>
            <a:pPr lvl="1"/>
            <a:r>
              <a:rPr lang="en-US" sz="2400" dirty="0"/>
              <a:t>Collection of nodes linked to each other (similar to linked lists)</a:t>
            </a:r>
          </a:p>
          <a:p>
            <a:pPr lvl="1"/>
            <a:r>
              <a:rPr lang="en-US" sz="2400" dirty="0"/>
              <a:t>Each node can have 0 or more </a:t>
            </a:r>
            <a:r>
              <a:rPr lang="en-US" sz="2400" dirty="0">
                <a:solidFill>
                  <a:srgbClr val="CC0000"/>
                </a:solidFill>
              </a:rPr>
              <a:t>children </a:t>
            </a:r>
            <a:r>
              <a:rPr lang="en-US" sz="2400" dirty="0"/>
              <a:t>(successor nodes)</a:t>
            </a:r>
          </a:p>
          <a:p>
            <a:pPr lvl="1"/>
            <a:r>
              <a:rPr lang="en-US" sz="2400" dirty="0"/>
              <a:t>Each node (except the root) has </a:t>
            </a:r>
            <a:r>
              <a:rPr lang="en-US" sz="2400" u="sng" dirty="0"/>
              <a:t>exactly one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00"/>
                </a:solidFill>
              </a:rPr>
              <a:t>parent </a:t>
            </a:r>
            <a:r>
              <a:rPr lang="en-US" sz="2400" dirty="0"/>
              <a:t>(predecessor node)</a:t>
            </a:r>
          </a:p>
          <a:p>
            <a:pPr lvl="2"/>
            <a:r>
              <a:rPr lang="en-US" sz="2000" dirty="0"/>
              <a:t>This means that there is exactly one path to go from the root to any other node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2578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8006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7150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6294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5438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03" name="AutoShape 11"/>
          <p:cNvCxnSpPr>
            <a:cxnSpLocks noChangeShapeType="1"/>
            <a:stCxn id="8197" idx="4"/>
            <a:endCxn id="8199" idx="0"/>
          </p:cNvCxnSpPr>
          <p:nvPr/>
        </p:nvCxnSpPr>
        <p:spPr bwMode="auto">
          <a:xfrm flipH="1">
            <a:off x="51816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4" name="AutoShape 12"/>
          <p:cNvCxnSpPr>
            <a:cxnSpLocks noChangeShapeType="1"/>
            <a:stCxn id="8197" idx="4"/>
            <a:endCxn id="8200" idx="0"/>
          </p:cNvCxnSpPr>
          <p:nvPr/>
        </p:nvCxnSpPr>
        <p:spPr bwMode="auto">
          <a:xfrm>
            <a:off x="56388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5" name="AutoShape 13"/>
          <p:cNvCxnSpPr>
            <a:cxnSpLocks noChangeShapeType="1"/>
            <a:stCxn id="8198" idx="4"/>
            <a:endCxn id="8201" idx="0"/>
          </p:cNvCxnSpPr>
          <p:nvPr/>
        </p:nvCxnSpPr>
        <p:spPr bwMode="auto">
          <a:xfrm flipH="1">
            <a:off x="70104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8" idx="4"/>
            <a:endCxn id="8202" idx="0"/>
          </p:cNvCxnSpPr>
          <p:nvPr/>
        </p:nvCxnSpPr>
        <p:spPr bwMode="auto">
          <a:xfrm>
            <a:off x="74676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6" idx="4"/>
            <a:endCxn id="8198" idx="0"/>
          </p:cNvCxnSpPr>
          <p:nvPr/>
        </p:nvCxnSpPr>
        <p:spPr bwMode="auto">
          <a:xfrm>
            <a:off x="65532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4"/>
            <a:endCxn id="8197" idx="0"/>
          </p:cNvCxnSpPr>
          <p:nvPr/>
        </p:nvCxnSpPr>
        <p:spPr bwMode="auto">
          <a:xfrm flipH="1">
            <a:off x="56388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21336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12192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22860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7620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16764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25908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35052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16" name="AutoShape 24"/>
          <p:cNvCxnSpPr>
            <a:cxnSpLocks noChangeShapeType="1"/>
            <a:stCxn id="8210" idx="4"/>
            <a:endCxn id="8212" idx="0"/>
          </p:cNvCxnSpPr>
          <p:nvPr/>
        </p:nvCxnSpPr>
        <p:spPr bwMode="auto">
          <a:xfrm flipH="1">
            <a:off x="11430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7" name="AutoShape 25"/>
          <p:cNvCxnSpPr>
            <a:cxnSpLocks noChangeShapeType="1"/>
            <a:stCxn id="8211" idx="4"/>
            <a:endCxn id="8213" idx="0"/>
          </p:cNvCxnSpPr>
          <p:nvPr/>
        </p:nvCxnSpPr>
        <p:spPr bwMode="auto">
          <a:xfrm flipH="1">
            <a:off x="2057400" y="5514975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8" name="AutoShape 26"/>
          <p:cNvCxnSpPr>
            <a:cxnSpLocks noChangeShapeType="1"/>
            <a:stCxn id="8211" idx="4"/>
            <a:endCxn id="8214" idx="0"/>
          </p:cNvCxnSpPr>
          <p:nvPr/>
        </p:nvCxnSpPr>
        <p:spPr bwMode="auto">
          <a:xfrm>
            <a:off x="2667000" y="5514975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9" name="AutoShape 27"/>
          <p:cNvCxnSpPr>
            <a:cxnSpLocks noChangeShapeType="1"/>
            <a:stCxn id="8211" idx="4"/>
            <a:endCxn id="8215" idx="0"/>
          </p:cNvCxnSpPr>
          <p:nvPr/>
        </p:nvCxnSpPr>
        <p:spPr bwMode="auto">
          <a:xfrm>
            <a:off x="2667000" y="5514975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0" name="AutoShape 28"/>
          <p:cNvCxnSpPr>
            <a:cxnSpLocks noChangeShapeType="1"/>
            <a:stCxn id="8209" idx="4"/>
            <a:endCxn id="8211" idx="0"/>
          </p:cNvCxnSpPr>
          <p:nvPr/>
        </p:nvCxnSpPr>
        <p:spPr bwMode="auto">
          <a:xfrm>
            <a:off x="2514600" y="4676775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1" name="AutoShape 29"/>
          <p:cNvCxnSpPr>
            <a:cxnSpLocks noChangeShapeType="1"/>
            <a:stCxn id="8209" idx="4"/>
            <a:endCxn id="8210" idx="0"/>
          </p:cNvCxnSpPr>
          <p:nvPr/>
        </p:nvCxnSpPr>
        <p:spPr bwMode="auto">
          <a:xfrm flipH="1">
            <a:off x="16002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32766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23" name="AutoShape 31"/>
          <p:cNvCxnSpPr>
            <a:cxnSpLocks noChangeShapeType="1"/>
            <a:stCxn id="8209" idx="4"/>
            <a:endCxn id="8222" idx="0"/>
          </p:cNvCxnSpPr>
          <p:nvPr/>
        </p:nvCxnSpPr>
        <p:spPr bwMode="auto">
          <a:xfrm>
            <a:off x="2514600" y="4676775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2057400" y="62484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Tree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715000" y="6248400"/>
            <a:ext cx="141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Tree</a:t>
            </a:r>
          </a:p>
        </p:txBody>
      </p:sp>
      <p:cxnSp>
        <p:nvCxnSpPr>
          <p:cNvPr id="34" name="AutoShape 16"/>
          <p:cNvCxnSpPr>
            <a:cxnSpLocks noChangeShapeType="1"/>
            <a:stCxn id="8196" idx="4"/>
          </p:cNvCxnSpPr>
          <p:nvPr/>
        </p:nvCxnSpPr>
        <p:spPr bwMode="auto">
          <a:xfrm flipH="1">
            <a:off x="6211564" y="4648200"/>
            <a:ext cx="341636" cy="113038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337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Terminology</a:t>
            </a:r>
          </a:p>
          <a:p>
            <a:pPr lvl="1"/>
            <a:r>
              <a:rPr lang="en-US" sz="2800" dirty="0"/>
              <a:t>Root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node with no parent</a:t>
            </a:r>
          </a:p>
          <a:p>
            <a:pPr lvl="1"/>
            <a:r>
              <a:rPr lang="en-US" sz="2800" dirty="0"/>
              <a:t>Leaf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node(s) with no child</a:t>
            </a:r>
          </a:p>
          <a:p>
            <a:pPr lvl="1"/>
            <a:r>
              <a:rPr lang="en-US" sz="2800" dirty="0"/>
              <a:t>Interior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non-leaf nodes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463862" y="4010025"/>
            <a:ext cx="7620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45494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6162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0922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0066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9210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68354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27" name="AutoShape 11"/>
          <p:cNvCxnSpPr>
            <a:cxnSpLocks noChangeShapeType="1"/>
            <a:stCxn id="9221" idx="4"/>
            <a:endCxn id="9223" idx="0"/>
          </p:cNvCxnSpPr>
          <p:nvPr/>
        </p:nvCxnSpPr>
        <p:spPr bwMode="auto">
          <a:xfrm flipH="1">
            <a:off x="447326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2"/>
          <p:cNvCxnSpPr>
            <a:cxnSpLocks noChangeShapeType="1"/>
            <a:stCxn id="9222" idx="4"/>
            <a:endCxn id="9224" idx="0"/>
          </p:cNvCxnSpPr>
          <p:nvPr/>
        </p:nvCxnSpPr>
        <p:spPr bwMode="auto">
          <a:xfrm flipH="1">
            <a:off x="5387662" y="5257800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13"/>
          <p:cNvCxnSpPr>
            <a:cxnSpLocks noChangeShapeType="1"/>
            <a:stCxn id="9222" idx="4"/>
            <a:endCxn id="9225" idx="0"/>
          </p:cNvCxnSpPr>
          <p:nvPr/>
        </p:nvCxnSpPr>
        <p:spPr bwMode="auto">
          <a:xfrm>
            <a:off x="5997262" y="5257800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4"/>
          <p:cNvCxnSpPr>
            <a:cxnSpLocks noChangeShapeType="1"/>
            <a:stCxn id="9222" idx="4"/>
            <a:endCxn id="9226" idx="0"/>
          </p:cNvCxnSpPr>
          <p:nvPr/>
        </p:nvCxnSpPr>
        <p:spPr bwMode="auto">
          <a:xfrm>
            <a:off x="5997262" y="5257800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15"/>
          <p:cNvCxnSpPr>
            <a:cxnSpLocks noChangeShapeType="1"/>
            <a:stCxn id="9220" idx="4"/>
            <a:endCxn id="9222" idx="0"/>
          </p:cNvCxnSpPr>
          <p:nvPr/>
        </p:nvCxnSpPr>
        <p:spPr bwMode="auto">
          <a:xfrm>
            <a:off x="5844862" y="4419600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6"/>
          <p:cNvCxnSpPr>
            <a:cxnSpLocks noChangeShapeType="1"/>
            <a:stCxn id="9220" idx="4"/>
            <a:endCxn id="9221" idx="0"/>
          </p:cNvCxnSpPr>
          <p:nvPr/>
        </p:nvCxnSpPr>
        <p:spPr bwMode="auto">
          <a:xfrm flipH="1">
            <a:off x="4930462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6068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34" name="AutoShape 18"/>
          <p:cNvCxnSpPr>
            <a:cxnSpLocks noChangeShapeType="1"/>
            <a:stCxn id="9220" idx="4"/>
            <a:endCxn id="9233" idx="0"/>
          </p:cNvCxnSpPr>
          <p:nvPr/>
        </p:nvCxnSpPr>
        <p:spPr bwMode="auto">
          <a:xfrm>
            <a:off x="5844862" y="4419600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31818" y="3962400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 node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31818" y="5486400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 nodes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31818" y="4800600"/>
            <a:ext cx="221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Interior nodes</a:t>
            </a:r>
          </a:p>
        </p:txBody>
      </p:sp>
      <p:cxnSp>
        <p:nvCxnSpPr>
          <p:cNvPr id="3" name="Straight Arrow Connector 2"/>
          <p:cNvCxnSpPr>
            <a:stCxn id="9235" idx="3"/>
          </p:cNvCxnSpPr>
          <p:nvPr/>
        </p:nvCxnSpPr>
        <p:spPr>
          <a:xfrm>
            <a:off x="1920918" y="4191000"/>
            <a:ext cx="3466744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97118" y="5734050"/>
            <a:ext cx="1920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42073" y="5077537"/>
            <a:ext cx="2167113" cy="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917324" y="4731010"/>
            <a:ext cx="4000716" cy="1593442"/>
          </a:xfrm>
          <a:custGeom>
            <a:avLst/>
            <a:gdLst>
              <a:gd name="connsiteX0" fmla="*/ 79782 w 4000716"/>
              <a:gd name="connsiteY0" fmla="*/ 822180 h 1593442"/>
              <a:gd name="connsiteX1" fmla="*/ 11544 w 4000716"/>
              <a:gd name="connsiteY1" fmla="*/ 1095135 h 1593442"/>
              <a:gd name="connsiteX2" fmla="*/ 243556 w 4000716"/>
              <a:gd name="connsiteY2" fmla="*/ 1409034 h 1593442"/>
              <a:gd name="connsiteX3" fmla="*/ 1007830 w 4000716"/>
              <a:gd name="connsiteY3" fmla="*/ 1586455 h 1593442"/>
              <a:gd name="connsiteX4" fmla="*/ 1853991 w 4000716"/>
              <a:gd name="connsiteY4" fmla="*/ 1559159 h 1593442"/>
              <a:gd name="connsiteX5" fmla="*/ 2577323 w 4000716"/>
              <a:gd name="connsiteY5" fmla="*/ 1572807 h 1593442"/>
              <a:gd name="connsiteX6" fmla="*/ 3532666 w 4000716"/>
              <a:gd name="connsiteY6" fmla="*/ 1463625 h 1593442"/>
              <a:gd name="connsiteX7" fmla="*/ 3996690 w 4000716"/>
              <a:gd name="connsiteY7" fmla="*/ 1136079 h 1593442"/>
              <a:gd name="connsiteX8" fmla="*/ 3751030 w 4000716"/>
              <a:gd name="connsiteY8" fmla="*/ 712998 h 1593442"/>
              <a:gd name="connsiteX9" fmla="*/ 3628200 w 4000716"/>
              <a:gd name="connsiteY9" fmla="*/ 521929 h 1593442"/>
              <a:gd name="connsiteX10" fmla="*/ 3669144 w 4000716"/>
              <a:gd name="connsiteY10" fmla="*/ 276270 h 1593442"/>
              <a:gd name="connsiteX11" fmla="*/ 3068642 w 4000716"/>
              <a:gd name="connsiteY11" fmla="*/ 3314 h 1593442"/>
              <a:gd name="connsiteX12" fmla="*/ 2672857 w 4000716"/>
              <a:gd name="connsiteY12" fmla="*/ 153440 h 1593442"/>
              <a:gd name="connsiteX13" fmla="*/ 2618266 w 4000716"/>
              <a:gd name="connsiteY13" fmla="*/ 562873 h 1593442"/>
              <a:gd name="connsiteX14" fmla="*/ 2086003 w 4000716"/>
              <a:gd name="connsiteY14" fmla="*/ 685702 h 1593442"/>
              <a:gd name="connsiteX15" fmla="*/ 1226194 w 4000716"/>
              <a:gd name="connsiteY15" fmla="*/ 672055 h 1593442"/>
              <a:gd name="connsiteX16" fmla="*/ 461920 w 4000716"/>
              <a:gd name="connsiteY16" fmla="*/ 753941 h 1593442"/>
              <a:gd name="connsiteX17" fmla="*/ 79782 w 4000716"/>
              <a:gd name="connsiteY17" fmla="*/ 822180 h 159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00716" h="1593442">
                <a:moveTo>
                  <a:pt x="79782" y="822180"/>
                </a:moveTo>
                <a:cubicBezTo>
                  <a:pt x="4719" y="879046"/>
                  <a:pt x="-15752" y="997326"/>
                  <a:pt x="11544" y="1095135"/>
                </a:cubicBezTo>
                <a:cubicBezTo>
                  <a:pt x="38840" y="1192944"/>
                  <a:pt x="77508" y="1327147"/>
                  <a:pt x="243556" y="1409034"/>
                </a:cubicBezTo>
                <a:cubicBezTo>
                  <a:pt x="409604" y="1490921"/>
                  <a:pt x="739424" y="1561434"/>
                  <a:pt x="1007830" y="1586455"/>
                </a:cubicBezTo>
                <a:cubicBezTo>
                  <a:pt x="1276236" y="1611476"/>
                  <a:pt x="1592409" y="1561434"/>
                  <a:pt x="1853991" y="1559159"/>
                </a:cubicBezTo>
                <a:cubicBezTo>
                  <a:pt x="2115573" y="1556884"/>
                  <a:pt x="2297544" y="1588729"/>
                  <a:pt x="2577323" y="1572807"/>
                </a:cubicBezTo>
                <a:cubicBezTo>
                  <a:pt x="2857102" y="1556885"/>
                  <a:pt x="3296105" y="1536413"/>
                  <a:pt x="3532666" y="1463625"/>
                </a:cubicBezTo>
                <a:cubicBezTo>
                  <a:pt x="3769227" y="1390837"/>
                  <a:pt x="3960296" y="1261183"/>
                  <a:pt x="3996690" y="1136079"/>
                </a:cubicBezTo>
                <a:cubicBezTo>
                  <a:pt x="4033084" y="1010975"/>
                  <a:pt x="3812445" y="815356"/>
                  <a:pt x="3751030" y="712998"/>
                </a:cubicBezTo>
                <a:cubicBezTo>
                  <a:pt x="3689615" y="610640"/>
                  <a:pt x="3641848" y="594717"/>
                  <a:pt x="3628200" y="521929"/>
                </a:cubicBezTo>
                <a:cubicBezTo>
                  <a:pt x="3614552" y="449141"/>
                  <a:pt x="3762404" y="362706"/>
                  <a:pt x="3669144" y="276270"/>
                </a:cubicBezTo>
                <a:cubicBezTo>
                  <a:pt x="3575884" y="189834"/>
                  <a:pt x="3234690" y="23786"/>
                  <a:pt x="3068642" y="3314"/>
                </a:cubicBezTo>
                <a:cubicBezTo>
                  <a:pt x="2902594" y="-17158"/>
                  <a:pt x="2747920" y="60180"/>
                  <a:pt x="2672857" y="153440"/>
                </a:cubicBezTo>
                <a:cubicBezTo>
                  <a:pt x="2597794" y="246700"/>
                  <a:pt x="2716075" y="474163"/>
                  <a:pt x="2618266" y="562873"/>
                </a:cubicBezTo>
                <a:cubicBezTo>
                  <a:pt x="2520457" y="651583"/>
                  <a:pt x="2318015" y="667505"/>
                  <a:pt x="2086003" y="685702"/>
                </a:cubicBezTo>
                <a:cubicBezTo>
                  <a:pt x="1853991" y="703899"/>
                  <a:pt x="1496874" y="660682"/>
                  <a:pt x="1226194" y="672055"/>
                </a:cubicBezTo>
                <a:cubicBezTo>
                  <a:pt x="955514" y="683428"/>
                  <a:pt x="652988" y="724371"/>
                  <a:pt x="461920" y="753941"/>
                </a:cubicBezTo>
                <a:cubicBezTo>
                  <a:pt x="270852" y="783511"/>
                  <a:pt x="154845" y="765314"/>
                  <a:pt x="79782" y="822180"/>
                </a:cubicBezTo>
                <a:close/>
              </a:path>
            </a:pathLst>
          </a:cu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396323" y="3901087"/>
            <a:ext cx="2059288" cy="1382672"/>
          </a:xfrm>
          <a:custGeom>
            <a:avLst/>
            <a:gdLst>
              <a:gd name="connsiteX0" fmla="*/ 1322089 w 2059288"/>
              <a:gd name="connsiteY0" fmla="*/ 2173 h 1382672"/>
              <a:gd name="connsiteX1" fmla="*/ 953599 w 2059288"/>
              <a:gd name="connsiteY1" fmla="*/ 193241 h 1382672"/>
              <a:gd name="connsiteX2" fmla="*/ 953599 w 2059288"/>
              <a:gd name="connsiteY2" fmla="*/ 534435 h 1382672"/>
              <a:gd name="connsiteX3" fmla="*/ 475928 w 2059288"/>
              <a:gd name="connsiteY3" fmla="*/ 780095 h 1382672"/>
              <a:gd name="connsiteX4" fmla="*/ 39199 w 2059288"/>
              <a:gd name="connsiteY4" fmla="*/ 1053050 h 1382672"/>
              <a:gd name="connsiteX5" fmla="*/ 107438 w 2059288"/>
              <a:gd name="connsiteY5" fmla="*/ 1326006 h 1382672"/>
              <a:gd name="connsiteX6" fmla="*/ 803474 w 2059288"/>
              <a:gd name="connsiteY6" fmla="*/ 1353301 h 1382672"/>
              <a:gd name="connsiteX7" fmla="*/ 1472214 w 2059288"/>
              <a:gd name="connsiteY7" fmla="*/ 1366949 h 1382672"/>
              <a:gd name="connsiteX8" fmla="*/ 1949886 w 2059288"/>
              <a:gd name="connsiteY8" fmla="*/ 1353301 h 1382672"/>
              <a:gd name="connsiteX9" fmla="*/ 2045420 w 2059288"/>
              <a:gd name="connsiteY9" fmla="*/ 1025755 h 1382672"/>
              <a:gd name="connsiteX10" fmla="*/ 1731522 w 2059288"/>
              <a:gd name="connsiteY10" fmla="*/ 684561 h 1382672"/>
              <a:gd name="connsiteX11" fmla="*/ 1908943 w 2059288"/>
              <a:gd name="connsiteY11" fmla="*/ 397958 h 1382672"/>
              <a:gd name="connsiteX12" fmla="*/ 1895295 w 2059288"/>
              <a:gd name="connsiteY12" fmla="*/ 111355 h 1382672"/>
              <a:gd name="connsiteX13" fmla="*/ 1322089 w 2059288"/>
              <a:gd name="connsiteY13" fmla="*/ 2173 h 138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9288" h="1382672">
                <a:moveTo>
                  <a:pt x="1322089" y="2173"/>
                </a:moveTo>
                <a:cubicBezTo>
                  <a:pt x="1165140" y="15821"/>
                  <a:pt x="1015014" y="104531"/>
                  <a:pt x="953599" y="193241"/>
                </a:cubicBezTo>
                <a:cubicBezTo>
                  <a:pt x="892184" y="281951"/>
                  <a:pt x="1033211" y="436626"/>
                  <a:pt x="953599" y="534435"/>
                </a:cubicBezTo>
                <a:cubicBezTo>
                  <a:pt x="873987" y="632244"/>
                  <a:pt x="628328" y="693659"/>
                  <a:pt x="475928" y="780095"/>
                </a:cubicBezTo>
                <a:cubicBezTo>
                  <a:pt x="323528" y="866531"/>
                  <a:pt x="100614" y="962065"/>
                  <a:pt x="39199" y="1053050"/>
                </a:cubicBezTo>
                <a:cubicBezTo>
                  <a:pt x="-22216" y="1144035"/>
                  <a:pt x="-19941" y="1275964"/>
                  <a:pt x="107438" y="1326006"/>
                </a:cubicBezTo>
                <a:cubicBezTo>
                  <a:pt x="234817" y="1376048"/>
                  <a:pt x="803474" y="1353301"/>
                  <a:pt x="803474" y="1353301"/>
                </a:cubicBezTo>
                <a:lnTo>
                  <a:pt x="1472214" y="1366949"/>
                </a:lnTo>
                <a:cubicBezTo>
                  <a:pt x="1663283" y="1366949"/>
                  <a:pt x="1854352" y="1410167"/>
                  <a:pt x="1949886" y="1353301"/>
                </a:cubicBezTo>
                <a:cubicBezTo>
                  <a:pt x="2045420" y="1296435"/>
                  <a:pt x="2081814" y="1137212"/>
                  <a:pt x="2045420" y="1025755"/>
                </a:cubicBezTo>
                <a:cubicBezTo>
                  <a:pt x="2009026" y="914298"/>
                  <a:pt x="1754268" y="789194"/>
                  <a:pt x="1731522" y="684561"/>
                </a:cubicBezTo>
                <a:cubicBezTo>
                  <a:pt x="1708776" y="579928"/>
                  <a:pt x="1881648" y="493492"/>
                  <a:pt x="1908943" y="397958"/>
                </a:cubicBezTo>
                <a:cubicBezTo>
                  <a:pt x="1936238" y="302424"/>
                  <a:pt x="1995379" y="181868"/>
                  <a:pt x="1895295" y="111355"/>
                </a:cubicBezTo>
                <a:cubicBezTo>
                  <a:pt x="1795211" y="40842"/>
                  <a:pt x="1479038" y="-11475"/>
                  <a:pt x="1322089" y="2173"/>
                </a:cubicBezTo>
                <a:close/>
              </a:path>
            </a:pathLst>
          </a:cu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442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1553</TotalTime>
  <Words>1858</Words>
  <Application>Microsoft Office PowerPoint</Application>
  <PresentationFormat>On-screen Show (4:3)</PresentationFormat>
  <Paragraphs>382</Paragraphs>
  <Slides>45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Britannic Bold</vt:lpstr>
      <vt:lpstr>Calibri</vt:lpstr>
      <vt:lpstr>Calibri Light</vt:lpstr>
      <vt:lpstr>Cambria Math</vt:lpstr>
      <vt:lpstr>Comic Sans MS</vt:lpstr>
      <vt:lpstr>Constantia</vt:lpstr>
      <vt:lpstr>Courier</vt:lpstr>
      <vt:lpstr>Impact</vt:lpstr>
      <vt:lpstr>Times New Roman</vt:lpstr>
      <vt:lpstr>Wingdings 2</vt:lpstr>
      <vt:lpstr>Flow</vt:lpstr>
      <vt:lpstr>Office Theme</vt:lpstr>
      <vt:lpstr>Data Structure and Algorithm    Binary Tree</vt:lpstr>
      <vt:lpstr>Discussed So far</vt:lpstr>
      <vt:lpstr>Motivation</vt:lpstr>
      <vt:lpstr>Motivation</vt:lpstr>
      <vt:lpstr>Tree Data Structure</vt:lpstr>
      <vt:lpstr>Tree Data Structure</vt:lpstr>
      <vt:lpstr>Tree</vt:lpstr>
      <vt:lpstr>Tree Data Structure</vt:lpstr>
      <vt:lpstr>Tree Data Structure</vt:lpstr>
      <vt:lpstr>Tree Terminology</vt:lpstr>
      <vt:lpstr>PowerPoint Presentation</vt:lpstr>
      <vt:lpstr>Tree Data Structure</vt:lpstr>
      <vt:lpstr>PowerPoint Presentation</vt:lpstr>
      <vt:lpstr>PowerPoint Presentation</vt:lpstr>
      <vt:lpstr>Tree Terminology (continued)</vt:lpstr>
      <vt:lpstr>PowerPoint Presentation</vt:lpstr>
      <vt:lpstr>Representation of a tree</vt:lpstr>
      <vt:lpstr>PowerPoint Presentation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PowerPoint Presentation</vt:lpstr>
      <vt:lpstr>PowerPoint Presentation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PowerPoint Presentation</vt:lpstr>
      <vt:lpstr>PowerPoint Presentation</vt:lpstr>
      <vt:lpstr>Linked representation</vt:lpstr>
      <vt:lpstr>PowerPoint Presentation</vt:lpstr>
      <vt:lpstr>PowerPoint Presentation</vt:lpstr>
      <vt:lpstr>Binary Search Trees</vt:lpstr>
      <vt:lpstr>Binary Search Trees</vt:lpstr>
      <vt:lpstr>Binary Search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Dr. Mostofa Kamal Nasir</dc:creator>
  <cp:lastModifiedBy>Ishan Arefin</cp:lastModifiedBy>
  <cp:revision>99</cp:revision>
  <dcterms:created xsi:type="dcterms:W3CDTF">2018-01-05T06:21:57Z</dcterms:created>
  <dcterms:modified xsi:type="dcterms:W3CDTF">2023-03-25T02:52:08Z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