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5"/>
  </p:notesMasterIdLst>
  <p:sldIdLst>
    <p:sldId id="3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82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390" r:id="rId81"/>
    <p:sldId id="391" r:id="rId82"/>
    <p:sldId id="392" r:id="rId83"/>
    <p:sldId id="393" r:id="rId84"/>
    <p:sldId id="394" r:id="rId85"/>
    <p:sldId id="395" r:id="rId86"/>
    <p:sldId id="396" r:id="rId87"/>
    <p:sldId id="397" r:id="rId88"/>
    <p:sldId id="398" r:id="rId89"/>
    <p:sldId id="399" r:id="rId90"/>
    <p:sldId id="400" r:id="rId91"/>
    <p:sldId id="401" r:id="rId92"/>
    <p:sldId id="402" r:id="rId93"/>
    <p:sldId id="403" r:id="rId94"/>
    <p:sldId id="404" r:id="rId95"/>
    <p:sldId id="405" r:id="rId96"/>
    <p:sldId id="406" r:id="rId97"/>
    <p:sldId id="407" r:id="rId98"/>
    <p:sldId id="408" r:id="rId99"/>
    <p:sldId id="409" r:id="rId100"/>
    <p:sldId id="410" r:id="rId101"/>
    <p:sldId id="411" r:id="rId102"/>
    <p:sldId id="412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413" r:id="rId123"/>
    <p:sldId id="414" r:id="rId124"/>
    <p:sldId id="415" r:id="rId125"/>
    <p:sldId id="416" r:id="rId126"/>
    <p:sldId id="417" r:id="rId127"/>
    <p:sldId id="418" r:id="rId128"/>
    <p:sldId id="419" r:id="rId129"/>
    <p:sldId id="420" r:id="rId130"/>
    <p:sldId id="421" r:id="rId131"/>
    <p:sldId id="422" r:id="rId132"/>
    <p:sldId id="423" r:id="rId133"/>
    <p:sldId id="424" r:id="rId134"/>
    <p:sldId id="425" r:id="rId135"/>
    <p:sldId id="426" r:id="rId136"/>
    <p:sldId id="427" r:id="rId137"/>
    <p:sldId id="428" r:id="rId138"/>
    <p:sldId id="429" r:id="rId139"/>
    <p:sldId id="430" r:id="rId140"/>
    <p:sldId id="431" r:id="rId141"/>
    <p:sldId id="432" r:id="rId142"/>
    <p:sldId id="433" r:id="rId143"/>
    <p:sldId id="434" r:id="rId144"/>
    <p:sldId id="435" r:id="rId145"/>
    <p:sldId id="436" r:id="rId146"/>
    <p:sldId id="437" r:id="rId147"/>
    <p:sldId id="438" r:id="rId148"/>
    <p:sldId id="439" r:id="rId149"/>
    <p:sldId id="440" r:id="rId150"/>
    <p:sldId id="441" r:id="rId151"/>
    <p:sldId id="442" r:id="rId152"/>
    <p:sldId id="443" r:id="rId153"/>
    <p:sldId id="444" r:id="rId154"/>
    <p:sldId id="445" r:id="rId155"/>
    <p:sldId id="446" r:id="rId156"/>
    <p:sldId id="447" r:id="rId157"/>
    <p:sldId id="448" r:id="rId158"/>
    <p:sldId id="449" r:id="rId159"/>
    <p:sldId id="450" r:id="rId160"/>
    <p:sldId id="451" r:id="rId161"/>
    <p:sldId id="452" r:id="rId162"/>
    <p:sldId id="453" r:id="rId163"/>
    <p:sldId id="454" r:id="rId164"/>
    <p:sldId id="455" r:id="rId165"/>
    <p:sldId id="456" r:id="rId166"/>
    <p:sldId id="457" r:id="rId167"/>
    <p:sldId id="458" r:id="rId168"/>
    <p:sldId id="459" r:id="rId169"/>
    <p:sldId id="460" r:id="rId170"/>
    <p:sldId id="461" r:id="rId171"/>
    <p:sldId id="462" r:id="rId172"/>
    <p:sldId id="463" r:id="rId173"/>
    <p:sldId id="464" r:id="rId174"/>
    <p:sldId id="465" r:id="rId175"/>
    <p:sldId id="466" r:id="rId176"/>
    <p:sldId id="467" r:id="rId177"/>
    <p:sldId id="468" r:id="rId178"/>
    <p:sldId id="469" r:id="rId179"/>
    <p:sldId id="470" r:id="rId180"/>
    <p:sldId id="471" r:id="rId181"/>
    <p:sldId id="472" r:id="rId182"/>
    <p:sldId id="473" r:id="rId183"/>
    <p:sldId id="474" r:id="rId184"/>
    <p:sldId id="475" r:id="rId185"/>
    <p:sldId id="476" r:id="rId186"/>
    <p:sldId id="477" r:id="rId187"/>
    <p:sldId id="478" r:id="rId188"/>
    <p:sldId id="479" r:id="rId189"/>
    <p:sldId id="480" r:id="rId190"/>
    <p:sldId id="481" r:id="rId191"/>
    <p:sldId id="482" r:id="rId192"/>
    <p:sldId id="483" r:id="rId193"/>
    <p:sldId id="484" r:id="rId194"/>
    <p:sldId id="485" r:id="rId195"/>
    <p:sldId id="486" r:id="rId196"/>
    <p:sldId id="487" r:id="rId197"/>
    <p:sldId id="488" r:id="rId198"/>
    <p:sldId id="489" r:id="rId199"/>
    <p:sldId id="490" r:id="rId200"/>
    <p:sldId id="514" r:id="rId201"/>
    <p:sldId id="491" r:id="rId202"/>
    <p:sldId id="492" r:id="rId203"/>
    <p:sldId id="493" r:id="rId204"/>
    <p:sldId id="494" r:id="rId205"/>
    <p:sldId id="495" r:id="rId206"/>
    <p:sldId id="496" r:id="rId207"/>
    <p:sldId id="497" r:id="rId208"/>
    <p:sldId id="498" r:id="rId209"/>
    <p:sldId id="499" r:id="rId210"/>
    <p:sldId id="314" r:id="rId211"/>
    <p:sldId id="500" r:id="rId212"/>
    <p:sldId id="501" r:id="rId213"/>
    <p:sldId id="502" r:id="rId214"/>
    <p:sldId id="503" r:id="rId215"/>
    <p:sldId id="504" r:id="rId216"/>
    <p:sldId id="505" r:id="rId217"/>
    <p:sldId id="506" r:id="rId218"/>
    <p:sldId id="507" r:id="rId219"/>
    <p:sldId id="508" r:id="rId220"/>
    <p:sldId id="509" r:id="rId221"/>
    <p:sldId id="510" r:id="rId222"/>
    <p:sldId id="511" r:id="rId223"/>
    <p:sldId id="512" r:id="rId2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8:55.52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-669 2485 9 0,'0'0'95'0,"0"0"-26"0,0 0-46 16,0 0 5-16,0 0-28 15,0 0-3-15,-66-38 2 16,47 38 2-16,3-1-1 15,-3 1 0-15,-5 0 6 16,3 6-19-16,-2 2-28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4.2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2646-2605 68 0,'0'0'104'15,"0"0"-52"-15,0 0 33 16,0 0-14-16,0 0 9 16,0 0-18-16,0 0-27 15,-32-15 18-15,32 15-32 16,0 0-20-16,0 0 35 15,0 0-35-15,0 0 8 16,0 0 14-16,-3 0 6 16,3 0 10-16,-1 0-33 15,1 0 0-15,-3 0 17 16,3 0-23-16,0 0 0 0,0-2 14 16,-2 2-1-16,2 0 16 15,-3-1-22-15,2 1 2 16,-2-4 14-16,-2 3-16 15,4-1-7-15,-4-2 21 16,2 1-4-16,-2 2 16 16,4 1-27-16,-2-2-5 15,1-1 25-15,-1 3-26 16,3-1 0-16,-1-2 14 16,-2 1-13-16,1 0-1 15,2 2 0-15,-3 0 1 16,3 0 6-16,0 0-7 15,0 0 0-15,0 0 4 16,0 0-4-16,0 0 6 16,0 0-6-16,0 0 0 0,0-2-2 15,0 2 2 1,0 0-4-16,0 0 1 0,0 0 3 16,0 0 0-16,0 0 0 15,0 0 1-15,0 0-7 16,0 0 6-16,0 0-3 15,0 0-7-15,0 0 10 16,0 0 0-16,0 0 0 16,0 0-8-16,0 0 6 15,0 0-60-15,0 0-49 0,0 0 17 16,0 0-6-16,12 10 2 16,-1 23-23-16,-3-3-23 15,-4-6-81-15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29.1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1647-3360 72 0,'0'0'75'16,"-169"-6"-31"-16,119-3 15 0,-1-2-19 15,5-4 6 1,2 0 9-16,17 1-23 0,8 2-19 16,10 6-13-16,0 6-26 15,5 0 24-15,-8 3-236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8.3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2895-976 172 0,'0'0'186'15,"0"0"-88"-15,0 0-13 16,0 0 18-16,0 0-82 16,0 0-12-16,0 0-18 15,-25-8 8-15,25 8-8 16,0 0 8-16,0 0 2 15,0 0 0-15,0 0-1 16,0 0 0-16,0 0-13 16,0 0 13-16,0 0 0 15,0 0 0-15,0 0 0 16,0 0 10-16,0 0-10 0,0 0 8 16,0 0 14-16,0 0-21 15,0 0 35-15,0 0 39 16,0 0-9-16,-2 0 5 15,-1 0-26-15,1 0-37 16,2 0 37-16,0 0-45 16,0 0 0-16,0 0 4 15,0 0-3-15,0 0-1 16,0 0 0-16,0 0 3 16,0 0-7-16,0 0 4 15,0 0-3-15,0 0 2 16,0 0 2-16,0 0-1 0,0 0 0 15,0 0 1-15,0 0-14 16,0 0 13-16,0 0-57 16,0 0-24-16,0 0-53 15,0 1 60-15,7 13 8 16,6 8-29-16,-1 0-52 16,-3-9-47-16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5.1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2587 1677 62 0,'0'0'108'16,"0"0"9"-16,0 0-55 15,0 0 23-15,0 0-28 16,0 0-34-16,0 0 11 15,-65 0-34-15,65 0 0 16,0 0 1-16,0 0-1 16,0 0 26-16,0 0-10 15,-2 0 1-15,2 0 41 16,0 0-24-16,0 0 7 0,0 0-4 16,-3 0-19-1,3 0 11-15,0 0-29 0,0 0 0 16,0 0 46-16,0 0-45 15,-4 0 11-15,2 0 15 16,-2 0-5-16,-1 0 6 16,2 0-28-16,1 0 0 15,2 0 7-15,-3 0-7 16,-1 0 0-16,4 0-1 16,0 0-5-16,0 0-14 15,-5 0-41-15,5 1-40 16,0 3 12-16,-4 7-107 15,1-3-35-15,1-6-32 0</inkml:trace>
  <inkml:trace contextRef="#ctx0" brushRef="#br0" timeOffset="736.196">2548 1671 65 0,'0'0'144'0,"0"0"-56"15,0 0-23-15,0 0 22 16,0 0-22-16,0 0-9 16,0 0-29-16,-28-7-26 15,28 7 40-15,-3 0-40 16,3-2 20-16,-1 0 10 15,-2 0-15-15,3 2-3 16,-2 0-1-16,2 0-11 0,-3 0 22 16,3 0-23-1,0-2 0-15,-1 2 16 0,1 0-6 16,0 0 6-16,-3 0 4 16,3-2-18-16,-2 2 32 15,-1-2-31-15,1-1 6 16,-5 2 11-16,2-2-11 15,5 1-3-15,-4-2 8 16,-1 1-14-16,2 1 17 16,3 2-17-16,0 0 0 15,0 0 3-15,0 0-3 16,-1 0-1-16,1 0 1 16,0 0 0-16,0 0 15 15,0 0-15-15,0 0 0 16,0 0-10-16,0 0 10 0,0 0 0 15,0 0-6-15,0 0 12 16,0 0-4-16,0 0-2 16,0 0 0-16,0 0-5 15,0 0 5-15,0 0-1 16,0 0 1-16,0 0-17 16,0 0-9-16,0 0-46 15,0 0-38-15,0-15-1 16,13 0-110-16,6-9 75 0</inkml:trace>
  <inkml:trace contextRef="#ctx0" brushRef="#br0" timeOffset="2028.05">2663 1237 202 0,'0'0'198'16,"0"0"-86"-16,0 0-44 0,0 0-42 15,0 0 16-15,0 0-42 16,0 0-7-16,0 0-3 15,-40-11-52-15,40 5-19 16,0-29-23-16,13 2-5 16,-3-12-64-16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4:15.57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 25 91 0,'0'0'221'16,"0"0"-81"-16,0 0-48 16,0 0 12-16,0 0-30 15,0 0-4-15,0 0-70 16,-4-27-21-16,5 30-50 16,16 11-56-16,4-1-20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1:19.20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1590 3045 466 0,'0'0'277'0,"0"0"-84"16,0 0-48-16,0 0 13 15,0 0-24-15,0 0-32 16,0 0-70-16,-23-24 48 0,20 20 1 16,1 0-6-16,-1 2-8 15,-1-3-26-15,2 4 25 16,-2-4-66-16,0 3 1 15,1 1 2-15,2 0-3 16,1 1 0-16,0 0-6 16,0 0 6-16,-3 0-7 15,3 0 7-15,0-4 0 16,-2 4 5-16,2 0-5 16,0-1 7-16,-3 1-7 15,3-3 0-15,0 3-6 16,-1 0 6-16,1-1 0 15,0 1 3-15,0 0-2 0,0 0 3 16,0 0-4-16,0 0 0 16,0 0-13-16,0 0 13 15,0 0-1-15,0 0-7 16,0 0 7-16,0 0 0 16,0 0 1-16,0 0 0 15,0 0-4-15,0 0 4 16,0 0 0-16,0 0-2 15,0 0 8-15,0 0-7 16,0 0 1-16,0 0 0 16,0 0-19-16,0 0 19 15,0 0-16-15,0 0 16 16,0 0-17-16,0 0 16 0,0 0-14 16,0 0 6-16,0 0-9 15,0 0 18-15,0 0-3 16,0 0 2-16,0 0 2 15,0 0 6-15,0 0-7 16,0 0 0-16,0 0-9 16,0 0 9-16,0 0-12 15,0 0 12-15,-3-2-19 16,-2 2 17-16,4 0-11 16,-4-3-3-16,5 3 3 15,-3 0 13-15,3-2-1 16,-1 2 0-16,1 0 1 0,-3 0-8 15,3-1 6-15,-2 1-31 16,2 0 22-16,0 0-42 16,-3 0-17-16,1 0-12 15,-2 0-21-15,-5 0 0 16,-22 9-51-16,0 6-79 16,0-5-109-16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2:25.4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97 27 88 0,'0'0'570'0,"0"0"-322"16,0 0-81-16,0 0-40 15,0 0-23-15,0 0-60 16,-13-29-43-16,13 29 20 16,0 0-21-16,0 0-3 15,-3 0-26-15,-22 3-107 16,3 10-62-16,-12 4-158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3:52.64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2019-2385 117 0,'0'0'144'0,"0"0"-72"16,0 0-40-16,0 0-23 15,0 0 30-15,0 0-39 16,0 0-24-16,-10-16 14 15,10 16 10-15,0 0-1 16,0 0-51-16,0 0-111 0</inkml:trace>
  <inkml:trace contextRef="#ctx0" brushRef="#br0" timeOffset="-109172.852">2527-2152 568 0,'0'0'254'16,"0"0"-142"-16,0 0-58 16,0 0 82-16,0 0-10 15,0 0-83-15,0 0 9 16,0 0-52-16,0 0-7 16,0 0 6-16,-19 3-80 15,-8 3-118-15,-8-2-152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3:40.75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2311 439 67 0,'0'0'122'0,"0"0"-77"16,0 0-31-16,0 0 11 16,0 0-19-16,0 0-5 0,0 0 23 15,0 7-23-15,0-5 19 16,0-2 13-16,-3 2-1 15,3-2 20-15,0 0-17 16,0 0-34-16,0 0 22 16,0 0 2-16,0 0 21 15,0 0 4-15,0 0-21 16,0 0 19-16,0 0-34 16,0 0 11-16,0 0 28 15,0 0-2-15,0 0 7 16,0 0-6-16,0 0-34 15,0 0 40-15,0 0-40 16,0 0-4-16,0 0 16 0,0 0-11 16,0 0 7-16,0 0-26 15,0 0 6-15,0 0 13 16,0 0-19-16,0 0 0 16,0 0 10-16,0 0-8 15,0 0 9-15,0 0-4 16,0 0-6-16,0 0 72 15,0 0-47-15,0 0-2 16,0 0 11-16,0 0-19 16,0 0 5-16,0 0-21 15,0 0 0-15,0 0 2 16,0 0-2-16,0 0 0 0,0 0-6 16,0 0 8-16,-5 2-4 15,1 3-56-15,-4 3-119 16,2 5 89-16,-15 15-37 15,3 1-116-15,-1-4-79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10.59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19 41 108 0,'0'0'176'0,"0"0"-52"0,0 0-64 16,0 0 12-16,0 0 13 15,0 0-26-15,0 0 2 16,-19-34-21-16,19 30-5 15,-1 1 41-15,1 1-41 16,0 2-12-16,0 0 9 16,0 0-31-16,0 0 15 15,0 0-16-15,0 0 0 16,0 0 1-16,0 0 0 16,0 0 5-16,-3 0 12 15,3 0-17-15,0 0 51 0,0 0-40 16,0 0-12-1,0 0 29-15,0 0-19 0,0 0-4 16,0 0-6-16,0 0 2 16,0 0 8-16,0 0-10 15,0 0-10-15,0 0 10 16,0 0-45-16,0 0-73 16,0 0-95-16,0 0-28 15,3 0-23-15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53.23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5621 118 107 0,'0'0'45'0,"0"0"-29"16,0 0-11-16,0 0-5 15,0 0-37-15,0 0-6 16,0 0-34-16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40:03.10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73 17 327 0,'0'0'136'16,"0"0"-8"-16,0 0-7 15,0 0-53-15,0 0-1 16,0 0-20-16,-54-18-18 16,51 18-20-16,3 0-8 15,0 0-2-15,0 0-25 0,0 0-43 16,0 0 12-16,0 0-11 16,0 3 27-16,0 10-24 15,-2 6-42-15,-6-3-27 16,2-3-146-16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40:05.0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4-1 33 0,'0'0'145'0,"0"0"-66"16,0 0-10-16,0 0 28 15,0 0-21-15,0 0-15 16,0 0 4-16,0 0-25 15,-5 0 15-15,5 0-29 16,0 0-13-16,0 0-9 16,0 0-4-16,0 0-62 15,9 0-1-15,12 0 18 16,28 0-4-16,-3 1-69 16,2-1-58-16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44.1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-71 356 65 0,'0'0'94'0,"0"0"-25"16,0 0 2-16,0 0-8 15,0 0 4-15,0 0 15 16,0 0-45-16,-53-103-21 15,53 96 0-15,0 5-16 0,0 2-50 16,0 5-69-16,0 8-83 0</inkml:trace>
  <inkml:trace contextRef="#ctx0" brushRef="#br0" timeOffset="-13966.75">129 257 51 0,'0'0'147'0,"0"0"-88"15,0 0-11-15,0 0-18 16,0 0-26-16,-127-52 9 16,124 33-24-16,3-5 11 15,12-33-42-15,13 6-30 16,-4-3-143-16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0:04.6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-1534 1058 137 0,'0'0'136'16,"0"0"-54"-16,0 0 54 0,0 0-50 16,0 0 25-16,0 0-21 15,0 0-44-15,-21-3 9 16,21 3-10-16,0-3-25 16,0 3 35-16,0 0-55 15,0 0 0-15,0 0 7 16,0 0-6-16,0 0 12 15,0 0-13-15,0 0 0 16,0 0 7-16,0 0-5 16,0 0-2-16,0 0 16 15,0 0-15-15,0 0 13 16,0 0-14-16,0 0 7 16,0 0-2-16,0 0 2 0,0 0-7 15,0 0 26-15,0 0-12 16,0 0 11-16,0 0-13 15,0 0-5-15,0 0 35 16,0 0-42-16,0 0 0 16,0 0 17-16,0 0-16 15,0 0-1-15,0 0 0 16,0 0-4-16,0 0-13 16,0 0-31-16,0 0-39 15,0 0 5-15,-14 0-41 16,2 0-46-16,-6 0-111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1:06.28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116 52 45 0,'0'0'56'0,"0"0"-8"16,0 0 27-16,0 0-22 0,0 0 16 15,0 0-30-15,0 0-4 16,-44-42 17-16,39 39-43 16,0-2 24-16,2 3-9 15,2 2-5-15,1 0 3 16,0 0-22-16,0 0 1 15,0 0 3-15,0 0-4 16,0 0 0-16,0 0 1 16,0 0-1-16,0 0 5 15,0 0-5-15,0 0 0 16,0 0-6-16,0 0 6 16,-3 0-6-16,3 0 5 15,-2 0 2-15,-2 2-1 0,1 6 0 16,-2-2 1-1,1 3 4-15,-1 0-5 0,2 2-11 16,-2 5-14-16,-4 7-25 16,0 0-61-16,3-6-72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1:06.83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36 1 175 0,'0'0'150'0,"0"0"-46"15,0 0-45-15,0 0-9 16,0 0-1-16,0 0-30 0,0 0-9 15,-36-2 54 1,36 2-25-16,0 0-6 0,0 0-7 16,0 0-25-16,0 0 10 15,0 0-11-15,0 0 1 16,0 0 18-16,0 0-19 16,0 0 7-16,0 0-6 15,0 0 11-15,0 0-2 16,0 0-10-16,0 0 0 15,0 0 6-15,0 0-6 16,0 0 1-16,0 0 8 16,0 0-9-16,0 0-2 15,4 0-6-15,1 0-15 16,3 8 8-16,5 2-43 16,19 10-43-16,0-2-31 0,6-8-86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8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374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09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060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573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046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475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912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521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0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471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00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67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9" Type="http://schemas.openxmlformats.org/officeDocument/2006/relationships/customXml" Target="../ink/ink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1" Type="http://schemas.openxmlformats.org/officeDocument/2006/relationships/customXml" Target="../ink/ink5.xml"/><Relationship Id="rId17" Type="http://schemas.openxmlformats.org/officeDocument/2006/relationships/customXml" Target="../ink/ink4.xml"/><Relationship Id="rId2" Type="http://schemas.openxmlformats.org/officeDocument/2006/relationships/image" Target="../media/image4.png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6.xml"/><Relationship Id="rId22" Type="http://schemas.openxmlformats.org/officeDocument/2006/relationships/image" Target="../media/image35.emf"/><Relationship Id="rId56" Type="http://schemas.openxmlformats.org/officeDocument/2006/relationships/image" Target="../media/image52.emf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emf"/><Relationship Id="rId5" Type="http://schemas.openxmlformats.org/officeDocument/2006/relationships/customXml" Target="../ink/ink9.xml"/><Relationship Id="rId4" Type="http://schemas.openxmlformats.org/officeDocument/2006/relationships/image" Target="../media/image75.emf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customXml" Target="../ink/ink13.xml"/><Relationship Id="rId3" Type="http://schemas.openxmlformats.org/officeDocument/2006/relationships/customXml" Target="../ink/ink10.xml"/><Relationship Id="rId12" Type="http://schemas.openxmlformats.org/officeDocument/2006/relationships/image" Target="../media/image96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2.xml"/><Relationship Id="rId10" Type="http://schemas.openxmlformats.org/officeDocument/2006/relationships/image" Target="../media/image95.emf"/><Relationship Id="rId9" Type="http://schemas.openxmlformats.org/officeDocument/2006/relationships/customXml" Target="../ink/ink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2" Type="http://schemas.openxmlformats.org/officeDocument/2006/relationships/customXml" Target="../ink/ink17.xml"/><Relationship Id="rId46" Type="http://schemas.openxmlformats.org/officeDocument/2006/relationships/customXml" Target="../ink/ink18.xml"/><Relationship Id="rId59" Type="http://schemas.openxmlformats.org/officeDocument/2006/relationships/image" Target="../media/image139.emf"/><Relationship Id="rId2" Type="http://schemas.openxmlformats.org/officeDocument/2006/relationships/notesSlide" Target="../notesSlides/notesSlide11.xml"/><Relationship Id="rId41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132.emf"/><Relationship Id="rId36" Type="http://schemas.openxmlformats.org/officeDocument/2006/relationships/customXml" Target="../ink/ink16.xml"/><Relationship Id="rId4" Type="http://schemas.openxmlformats.org/officeDocument/2006/relationships/customXml" Target="../ink/ink15.xml"/><Relationship Id="rId35" Type="http://schemas.openxmlformats.org/officeDocument/2006/relationships/image" Target="../media/image127.emf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B4D246-1836-4C74-986B-5E90F06B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375257-7933-48F3-AB00-FB104708AED5}"/>
              </a:ext>
            </a:extLst>
          </p:cNvPr>
          <p:cNvSpPr txBox="1">
            <a:spLocks/>
          </p:cNvSpPr>
          <p:nvPr/>
        </p:nvSpPr>
        <p:spPr>
          <a:xfrm>
            <a:off x="304800" y="494694"/>
            <a:ext cx="8229600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Operations on a BST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AE1CA-DC24-4387-8AC0-57CFD67C5F07}"/>
              </a:ext>
            </a:extLst>
          </p:cNvPr>
          <p:cNvSpPr/>
          <p:nvPr/>
        </p:nvSpPr>
        <p:spPr>
          <a:xfrm>
            <a:off x="381000" y="1951672"/>
            <a:ext cx="87567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Creating the 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Inserting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Retrieving (finding)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Deleting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Printing the BST</a:t>
            </a:r>
          </a:p>
        </p:txBody>
      </p:sp>
    </p:spTree>
    <p:extLst>
      <p:ext uri="{BB962C8B-B14F-4D97-AF65-F5344CB8AC3E}">
        <p14:creationId xmlns:p14="http://schemas.microsoft.com/office/powerpoint/2010/main" val="138424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8121" y="1016358"/>
            <a:ext cx="4217832" cy="43154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try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false;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catch(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bad_alloc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015285"/>
            <a:ext cx="4217832" cy="3852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binarysearchtree.h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&lt;new&gt;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root 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return root ==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66841" y="207984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66841" y="3290462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86342" y="254939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binarysearchtree.cpp</a:t>
            </a:r>
          </a:p>
        </p:txBody>
      </p:sp>
    </p:spTree>
    <p:extLst>
      <p:ext uri="{BB962C8B-B14F-4D97-AF65-F5344CB8AC3E}">
        <p14:creationId xmlns:p14="http://schemas.microsoft.com/office/powerpoint/2010/main" val="40980665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015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386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584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192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824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694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536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07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47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848797" y="254035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2337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639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31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868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94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60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671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875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320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7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5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848797" y="254035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815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40710" y="152423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931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91867" y="1414790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3653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800" dirty="0"/>
              <a:t>Find the target node recursively</a:t>
            </a:r>
          </a:p>
          <a:p>
            <a:pPr lvl="1"/>
            <a:r>
              <a:rPr lang="en-US" sz="2400" dirty="0"/>
              <a:t>If tree is empty (base case 1)</a:t>
            </a:r>
          </a:p>
          <a:p>
            <a:pPr lvl="2"/>
            <a:r>
              <a:rPr lang="en-US" sz="2000" dirty="0"/>
              <a:t>Item is not found in the tree</a:t>
            </a:r>
          </a:p>
          <a:p>
            <a:pPr lvl="1"/>
            <a:r>
              <a:rPr lang="en-US" sz="2400" dirty="0"/>
              <a:t>Item == </a:t>
            </a:r>
            <a:r>
              <a:rPr lang="en-US" sz="2400" dirty="0" err="1"/>
              <a:t>current_node_info</a:t>
            </a:r>
            <a:r>
              <a:rPr lang="en-US" sz="2400" dirty="0"/>
              <a:t> (base case 2)</a:t>
            </a:r>
          </a:p>
          <a:p>
            <a:pPr lvl="2"/>
            <a:r>
              <a:rPr lang="en-US" sz="2000" dirty="0"/>
              <a:t>Item is found</a:t>
            </a:r>
          </a:p>
          <a:p>
            <a:pPr lvl="1"/>
            <a:r>
              <a:rPr lang="en-US" sz="2400" dirty="0"/>
              <a:t>Item &lt; </a:t>
            </a:r>
            <a:r>
              <a:rPr lang="en-US" sz="2400" dirty="0" err="1"/>
              <a:t>current_node_info</a:t>
            </a:r>
            <a:r>
              <a:rPr lang="en-US" sz="2400" dirty="0"/>
              <a:t> (general case 1)</a:t>
            </a:r>
          </a:p>
          <a:p>
            <a:pPr lvl="2"/>
            <a:r>
              <a:rPr lang="en-US" sz="2000" dirty="0"/>
              <a:t>Search the left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1"/>
            <a:r>
              <a:rPr lang="en-US" sz="2400" dirty="0"/>
              <a:t>Item &gt; </a:t>
            </a:r>
            <a:r>
              <a:rPr lang="en-US" sz="2400" dirty="0" err="1"/>
              <a:t>current_node_info</a:t>
            </a:r>
            <a:r>
              <a:rPr lang="en-US" sz="2400" dirty="0"/>
              <a:t> (general case 2)</a:t>
            </a:r>
          </a:p>
          <a:p>
            <a:pPr lvl="2"/>
            <a:r>
              <a:rPr lang="en-US" sz="2000" dirty="0"/>
              <a:t>Search the right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6767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Retrieve(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Retrieve(tree-&gt;left,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Retrieve(tree-&gt;right,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Retrieve(root,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313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9033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960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350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9615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597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1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5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494628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02966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753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0892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4616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8085" y="4269273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case 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4751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0971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0447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061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2203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525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5762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3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9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494628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02966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9122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837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500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8085" y="4269273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case 1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9827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Retrieve(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Retrieve(tree-&gt;left,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Retrieve(tree-&gt;right,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Retrieve(root,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25400" y="2131889"/>
            <a:ext cx="30155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/>
              <a:t>Worst case:</a:t>
            </a:r>
            <a:r>
              <a:rPr lang="en-US" sz="2800" b="1" dirty="0"/>
              <a:t> O(N)</a:t>
            </a:r>
          </a:p>
          <a:p>
            <a:pPr eaLnBrk="1" hangingPunct="1"/>
            <a:r>
              <a:rPr lang="en-US" sz="2800" dirty="0"/>
              <a:t>Best case:</a:t>
            </a:r>
            <a:r>
              <a:rPr lang="en-US" sz="2800" b="1" dirty="0"/>
              <a:t> O(</a:t>
            </a:r>
            <a:r>
              <a:rPr lang="en-US" sz="2800" b="1" dirty="0" err="1"/>
              <a:t>logN</a:t>
            </a:r>
            <a:r>
              <a:rPr lang="en-US" sz="2800" b="1" dirty="0"/>
              <a:t>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0351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800" dirty="0"/>
              <a:t>Print the items in the tree (in sorted order) recursively</a:t>
            </a:r>
          </a:p>
          <a:p>
            <a:pPr lvl="1"/>
            <a:r>
              <a:rPr lang="en-US" sz="2400" dirty="0"/>
              <a:t>If tree is empty (base case)</a:t>
            </a:r>
          </a:p>
          <a:p>
            <a:pPr lvl="2"/>
            <a:r>
              <a:rPr lang="en-US" sz="2000" dirty="0"/>
              <a:t>Nothing to print</a:t>
            </a:r>
          </a:p>
          <a:p>
            <a:pPr lvl="1"/>
            <a:r>
              <a:rPr lang="en-US" sz="2400" dirty="0"/>
              <a:t>If tree is non-empty (general case)</a:t>
            </a:r>
          </a:p>
          <a:p>
            <a:pPr lvl="2"/>
            <a:r>
              <a:rPr lang="en-US" sz="2000" dirty="0"/>
              <a:t>Print the items in the left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2"/>
            <a:r>
              <a:rPr lang="en-US" sz="2000" dirty="0"/>
              <a:t>Print the item at the current node</a:t>
            </a:r>
            <a:endParaRPr lang="en-US" sz="2400" dirty="0"/>
          </a:p>
          <a:p>
            <a:pPr lvl="2"/>
            <a:r>
              <a:rPr lang="en-US" sz="2000" dirty="0"/>
              <a:t>Print the items in the right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65068939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tree-&gt;info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4562880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707378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99519640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53409111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5778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9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89726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9821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252097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1014317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8607648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89908148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220664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1360826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63082875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96290068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6298184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61585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7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89726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928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91590046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72573660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6382245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8309221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1607159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18948878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4896264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9930568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2470036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44827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7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608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7685728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25789019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54982110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49130322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8046461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4403531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84449750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8026822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21898122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3336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3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386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7756232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1752144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76913700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98242810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72459675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tree-&gt;info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720860" y="2067495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65960344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44133069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leaf node (20).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91258217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leaf node (20).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868993" y="381312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3537852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one child (18).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254133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3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4193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one child (18).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7122017" y="3189668"/>
            <a:ext cx="1289478" cy="1357565"/>
          </a:xfrm>
          <a:custGeom>
            <a:avLst/>
            <a:gdLst>
              <a:gd name="connsiteX0" fmla="*/ 0 w 1289478"/>
              <a:gd name="connsiteY0" fmla="*/ 4293 h 1357565"/>
              <a:gd name="connsiteX1" fmla="*/ 656822 w 1289478"/>
              <a:gd name="connsiteY1" fmla="*/ 42929 h 1357565"/>
              <a:gd name="connsiteX2" fmla="*/ 1146220 w 1289478"/>
              <a:gd name="connsiteY2" fmla="*/ 313386 h 1357565"/>
              <a:gd name="connsiteX3" fmla="*/ 1287887 w 1289478"/>
              <a:gd name="connsiteY3" fmla="*/ 725509 h 1357565"/>
              <a:gd name="connsiteX4" fmla="*/ 1262129 w 1289478"/>
              <a:gd name="connsiteY4" fmla="*/ 1356574 h 135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478" h="1357565">
                <a:moveTo>
                  <a:pt x="0" y="4293"/>
                </a:moveTo>
                <a:cubicBezTo>
                  <a:pt x="232892" y="-2147"/>
                  <a:pt x="465785" y="-8586"/>
                  <a:pt x="656822" y="42929"/>
                </a:cubicBezTo>
                <a:cubicBezTo>
                  <a:pt x="847859" y="94444"/>
                  <a:pt x="1041043" y="199623"/>
                  <a:pt x="1146220" y="313386"/>
                </a:cubicBezTo>
                <a:cubicBezTo>
                  <a:pt x="1251397" y="427149"/>
                  <a:pt x="1268569" y="551644"/>
                  <a:pt x="1287887" y="725509"/>
                </a:cubicBezTo>
                <a:cubicBezTo>
                  <a:pt x="1307205" y="899374"/>
                  <a:pt x="1141926" y="1382332"/>
                  <a:pt x="1262129" y="1356574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980349" y="3284113"/>
            <a:ext cx="1022431" cy="77273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424352779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60558246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92423192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237978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257063601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2534951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77900793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518628" y="4262907"/>
            <a:ext cx="444290" cy="1017431"/>
          </a:xfrm>
          <a:custGeom>
            <a:avLst/>
            <a:gdLst>
              <a:gd name="connsiteX0" fmla="*/ 444290 w 444290"/>
              <a:gd name="connsiteY0" fmla="*/ 0 h 1017431"/>
              <a:gd name="connsiteX1" fmla="*/ 19287 w 444290"/>
              <a:gd name="connsiteY1" fmla="*/ 244699 h 1017431"/>
              <a:gd name="connsiteX2" fmla="*/ 6409 w 444290"/>
              <a:gd name="connsiteY2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90" h="1017431">
                <a:moveTo>
                  <a:pt x="444290" y="0"/>
                </a:moveTo>
                <a:cubicBezTo>
                  <a:pt x="268278" y="37563"/>
                  <a:pt x="92267" y="75127"/>
                  <a:pt x="19287" y="244699"/>
                </a:cubicBezTo>
                <a:cubicBezTo>
                  <a:pt x="-53693" y="414271"/>
                  <a:pt x="111586" y="865031"/>
                  <a:pt x="6409" y="1017431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44738232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data);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Delete(root,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Delete(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Delete(tree-&gt;left,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Delete(tree-&gt;right,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5779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tree;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(tree-&gt;left == NULL &amp;&amp; tree-&gt;right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(tree-&gt;left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tree-&gt;right;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(tree-&gt;right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tree-&gt;left;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data);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tree-&gt;info = data;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Delete(tree-&gt;left, data);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1065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data)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(tree-&gt;right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tree-&gt;right;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placement of each element in the binary tree must satisfy the binary search property: The value of the key of an element is greater than the value of the key of any element in its left </a:t>
                      </a:r>
                      <a:r>
                        <a:rPr lang="en-US" dirty="0" err="1"/>
                        <a:t>subtree</a:t>
                      </a:r>
                      <a:r>
                        <a:rPr lang="en-US" dirty="0"/>
                        <a:t>, and less than the value of the key of any element in its right </a:t>
                      </a:r>
                      <a:r>
                        <a:rPr lang="en-US" dirty="0" err="1"/>
                        <a:t>subtree</a:t>
                      </a:r>
                      <a:r>
                        <a:rPr lang="en-US" dirty="0"/>
                        <a:t>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Initializes tree to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Tree exists and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Determines whether tree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tree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Determines whether tree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tree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4120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8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4573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80304" y="4172754"/>
            <a:ext cx="3904986" cy="229222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/>
              <a:t>Inorder</a:t>
            </a:r>
            <a:endParaRPr lang="en-US" sz="2400" b="1" dirty="0"/>
          </a:p>
          <a:p>
            <a:r>
              <a:rPr lang="en-US" sz="2400" dirty="0"/>
              <a:t>3 4 9 10 12 13 14 16 18 20</a:t>
            </a:r>
          </a:p>
          <a:p>
            <a:r>
              <a:rPr lang="en-US" sz="2400" b="1" dirty="0" err="1"/>
              <a:t>Postorder</a:t>
            </a:r>
            <a:endParaRPr lang="en-US" sz="2400" b="1" dirty="0"/>
          </a:p>
          <a:p>
            <a:r>
              <a:rPr lang="en-US" sz="2400" dirty="0"/>
              <a:t>4 3 12 13 14 10 20 18 16 9</a:t>
            </a:r>
          </a:p>
          <a:p>
            <a:r>
              <a:rPr lang="en-US" sz="2400" b="1" dirty="0"/>
              <a:t>Preorder</a:t>
            </a:r>
          </a:p>
          <a:p>
            <a:r>
              <a:rPr lang="en-US" sz="2400" dirty="0"/>
              <a:t>9 3 4 16 10 14 13 12 18 20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5" idx="2"/>
            <a:endCxn id="12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9" idx="2"/>
            <a:endCxn id="22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16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9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29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32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/>
          <p:cNvCxnSpPr>
            <a:stCxn id="41" idx="2"/>
            <a:endCxn id="4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Straight Arrow Connector 54"/>
          <p:cNvCxnSpPr>
            <a:endCxn id="52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7629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93997"/>
            <a:ext cx="8229600" cy="1008397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201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066800"/>
            <a:ext cx="8458200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traversin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</a:t>
            </a:r>
            <a:r>
              <a:rPr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722630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34035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98500">
              <a:lnSpc>
                <a:spcPct val="100000"/>
              </a:lnSpc>
              <a:spcBef>
                <a:spcPts val="221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(NLR)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49"/>
              <p14:cNvContentPartPr/>
              <p14:nvPr/>
            </p14:nvContentPartPr>
            <p14:xfrm>
              <a:off x="4150374" y="3075531"/>
              <a:ext cx="68040" cy="144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5694" y="3070491"/>
                <a:ext cx="777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0" name="Ink 59"/>
              <p14:cNvContentPartPr/>
              <p14:nvPr/>
            </p14:nvContentPartPr>
            <p14:xfrm>
              <a:off x="5997174" y="3889491"/>
              <a:ext cx="7200" cy="151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87094" y="3879411"/>
                <a:ext cx="25200" cy="3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Pre-order Traversing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362200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202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10000" y="2286000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Visit root node.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left subtree.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982" y="4017219"/>
            <a:ext cx="4998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pre-order traversal, we first visit </a:t>
            </a:r>
            <a:r>
              <a:rPr lang="en-US" b="1" dirty="0"/>
              <a:t>A</a:t>
            </a:r>
            <a:r>
              <a:rPr lang="en-US" dirty="0"/>
              <a:t> itself and then move to its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pre-order. The process goes on until all the nodes are visited. The output of pre-order traversal of this tree will be −</a:t>
            </a:r>
          </a:p>
          <a:p>
            <a:pPr algn="ctr"/>
            <a:r>
              <a:rPr lang="en-US" b="1" i="1" dirty="0"/>
              <a:t>A →         B → D → E →         C → F → G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346" y="1165443"/>
            <a:ext cx="8707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root node is visited first, then the left subtree and finally the right subtree.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/>
              <p14:cNvContentPartPr/>
              <p14:nvPr/>
            </p14:nvContentPartPr>
            <p14:xfrm>
              <a:off x="4062894" y="2867811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58214" y="2863131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/>
              <p14:cNvContentPartPr/>
              <p14:nvPr/>
            </p14:nvContentPartPr>
            <p14:xfrm>
              <a:off x="4652214" y="3574491"/>
              <a:ext cx="26640" cy="230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47894" y="3565491"/>
                <a:ext cx="39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/>
              <p14:cNvContentPartPr/>
              <p14:nvPr/>
            </p14:nvContentPartPr>
            <p14:xfrm>
              <a:off x="7029294" y="3548571"/>
              <a:ext cx="62280" cy="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0" y="0"/>
                <a:ext cx="622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0" name="Ink 119"/>
              <p14:cNvContentPartPr/>
              <p14:nvPr/>
            </p14:nvContentPartPr>
            <p14:xfrm>
              <a:off x="1994694" y="2825331"/>
              <a:ext cx="91440" cy="12852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87854" y="2821371"/>
                <a:ext cx="104040" cy="1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8297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Programming Code for preorder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615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printPreorder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printPreorder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printPreorder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203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203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203</a:t>
            </a:fld>
            <a:fld id="{4EFF5715-5B77-4287-A039-A1FBAFA5902F}" type="slidenum">
              <a:rPr lang="en-US" smtClean="0"/>
              <a:pPr marL="7279640">
                <a:lnSpc>
                  <a:spcPct val="100000"/>
                </a:lnSpc>
              </a:pPr>
              <a:t>203</a:t>
            </a:fld>
            <a:endParaRPr lang="en-US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281406" y="2802032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Visit root node.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left subtree.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229600" cy="1143000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45" algn="r">
              <a:lnSpc>
                <a:spcPct val="100000"/>
              </a:lnSpc>
              <a:spcBef>
                <a:spcPts val="1670"/>
              </a:spcBef>
            </a:pPr>
            <a:fld id="{81D60167-4931-47E6-BA6A-407CBD079E47}" type="slidenum">
              <a:rPr smtClean="0"/>
              <a:pPr marR="17145" algn="r">
                <a:lnSpc>
                  <a:spcPct val="100000"/>
                </a:lnSpc>
                <a:spcBef>
                  <a:spcPts val="1670"/>
                </a:spcBef>
              </a:pPr>
              <a:t>204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33600"/>
            <a:ext cx="7993380" cy="3960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In-order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averse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err="1">
                <a:latin typeface="Times New Roman" pitchFamily="18" charset="0"/>
                <a:cs typeface="Times New Roman" pitchFamily="18" charset="0"/>
              </a:rPr>
              <a:t>inorder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- order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spcBef>
                <a:spcPts val="770"/>
              </a:spcBef>
            </a:pPr>
            <a:r>
              <a:rPr lang="en-US" sz="3200" dirty="0">
                <a:solidFill>
                  <a:srgbClr val="000000"/>
                </a:solidFill>
              </a:rPr>
              <a:t>a.</a:t>
            </a:r>
            <a:r>
              <a:rPr lang="en-US" sz="32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0000"/>
                </a:solidFill>
              </a:rPr>
              <a:t>k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  <a:r>
              <a:rPr lang="en-US" sz="32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-US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lef</a:t>
            </a:r>
            <a:r>
              <a:rPr lang="en-US" sz="3200" spc="5" dirty="0">
                <a:solidFill>
                  <a:srgbClr val="000000"/>
                </a:solidFill>
              </a:rPr>
              <a:t>t</a:t>
            </a:r>
            <a:r>
              <a:rPr lang="en-US" sz="3200" spc="-5" dirty="0">
                <a:solidFill>
                  <a:srgbClr val="000000"/>
                </a:solidFill>
              </a:rPr>
              <a:t>-nod</a:t>
            </a:r>
            <a:r>
              <a:rPr lang="en-US" sz="3200" dirty="0">
                <a:solidFill>
                  <a:srgbClr val="000000"/>
                </a:solidFill>
              </a:rPr>
              <a:t>e</a:t>
            </a:r>
            <a:r>
              <a:rPr lang="en-US" sz="3200" spc="-5" dirty="0">
                <a:solidFill>
                  <a:srgbClr val="000000"/>
                </a:solidFill>
              </a:rPr>
              <a:t>-righ</a:t>
            </a:r>
            <a:r>
              <a:rPr lang="en-US" sz="3200" dirty="0">
                <a:solidFill>
                  <a:srgbClr val="000000"/>
                </a:solidFill>
              </a:rPr>
              <a:t>t</a:t>
            </a:r>
            <a:r>
              <a:rPr lang="en-US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0000"/>
                </a:solidFill>
              </a:rPr>
              <a:t>traversa</a:t>
            </a:r>
            <a:r>
              <a:rPr lang="en-US" sz="3200" dirty="0">
                <a:solidFill>
                  <a:srgbClr val="000000"/>
                </a:solidFill>
              </a:rPr>
              <a:t>l</a:t>
            </a:r>
            <a:r>
              <a:rPr lang="en-US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0000"/>
                </a:solidFill>
              </a:rPr>
              <a:t>(LNR)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In-order Traversing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009900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205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62400" y="2410408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</a:t>
            </a:r>
            <a:r>
              <a:rPr lang="en-US" altLang="en-US" sz="2000" dirty="0">
                <a:latin typeface="Arial Unicode MS" panose="020B0604020202020204" pitchFamily="34" charset="-128"/>
              </a:rPr>
              <a:t>Recursively traverse left subtree.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sz="2000" dirty="0">
                <a:latin typeface="Arial Unicode MS" panose="020B0604020202020204" pitchFamily="34" charset="-128"/>
              </a:rPr>
              <a:t> Visit root node.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8926" y="4038600"/>
            <a:ext cx="4998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in-order traversal, we move to its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in-order. The process goes on until all the nodes are visited. The output of </a:t>
            </a:r>
            <a:r>
              <a:rPr lang="en-US" dirty="0" err="1"/>
              <a:t>inorder</a:t>
            </a:r>
            <a:r>
              <a:rPr lang="en-US" dirty="0"/>
              <a:t> traversal of this tree will be −</a:t>
            </a:r>
          </a:p>
          <a:p>
            <a:pPr algn="just"/>
            <a:r>
              <a:rPr lang="en-US" b="1" i="1" dirty="0"/>
              <a:t>D → B → E          → A→          F → C → G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820" y="786901"/>
            <a:ext cx="8756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left subtree is visited first, then the root and later the right sub-tree. We should always remember that every node may represent a subtree itself.</a:t>
            </a:r>
          </a:p>
          <a:p>
            <a:endParaRPr lang="en-US" dirty="0"/>
          </a:p>
          <a:p>
            <a:r>
              <a:rPr lang="en-US" dirty="0"/>
              <a:t>If a binary tree is traversed </a:t>
            </a:r>
            <a:r>
              <a:rPr lang="en-US" b="1" dirty="0"/>
              <a:t>in-order</a:t>
            </a:r>
            <a:r>
              <a:rPr lang="en-US" dirty="0"/>
              <a:t>, the output will produce sorted key values in an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58913364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/>
              <a:t>Programming Code for </a:t>
            </a:r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printInorder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printInorder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printInorder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206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206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206</a:t>
            </a:fld>
            <a:fld id="{4EFF5715-5B77-4287-A039-A1FBAFA5902F}" type="slidenum">
              <a:rPr lang="en-US" smtClean="0"/>
              <a:pPr marL="7279640">
                <a:lnSpc>
                  <a:spcPct val="100000"/>
                </a:lnSpc>
              </a:pPr>
              <a:t>206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2749283" y="3601491"/>
              <a:ext cx="23760" cy="1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3163" y="3591051"/>
                <a:ext cx="38160" cy="1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207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864995"/>
            <a:ext cx="8458200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averse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order</a:t>
            </a:r>
          </a:p>
          <a:p>
            <a:pPr marL="355600" marR="502284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spc="-5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 err="1">
                <a:latin typeface="Times New Roman" pitchFamily="18" charset="0"/>
                <a:cs typeface="Times New Roman" pitchFamily="18" charset="0"/>
              </a:rPr>
              <a:t>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98500">
              <a:lnSpc>
                <a:spcPct val="100000"/>
              </a:lnSpc>
              <a:spcBef>
                <a:spcPts val="23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-righ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(L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5640774" y="2756094"/>
              <a:ext cx="42120" cy="45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5734" y="2748894"/>
                <a:ext cx="53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605854" y="2887134"/>
              <a:ext cx="47880" cy="23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7574" y="2878494"/>
                <a:ext cx="61560" cy="3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Post-order Traversing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40" y="2888916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208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62400" y="2410408"/>
            <a:ext cx="507061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</a:t>
            </a:r>
            <a:r>
              <a:rPr lang="en-US" altLang="en-US" sz="2000" dirty="0">
                <a:latin typeface="Arial Unicode MS" panose="020B0604020202020204" pitchFamily="34" charset="-128"/>
              </a:rPr>
              <a:t>Recursively traverse left subtree.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sz="2000" dirty="0">
                <a:latin typeface="Arial Unicode MS" panose="020B0604020202020204" pitchFamily="34" charset="-128"/>
              </a:rPr>
              <a:t> Recursively traverse right subtree</a:t>
            </a:r>
            <a:r>
              <a:rPr lang="en-US" altLang="en-US" sz="1000" dirty="0">
                <a:latin typeface="Arial Unicode MS" panose="020B0604020202020204" pitchFamily="34" charset="-128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/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dirty="0">
                <a:latin typeface="Arial Unicode MS" panose="020B0604020202020204" pitchFamily="34" charset="-128"/>
              </a:rPr>
              <a:t>Visit root node.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8926" y="4038600"/>
            <a:ext cx="4998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Post-order traversal, we first visit the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post-order. The process goes on until all the nodes are visited. The output of post-order traversal of this tree will be −</a:t>
            </a:r>
          </a:p>
          <a:p>
            <a:r>
              <a:rPr lang="en-US" b="1" i="1" dirty="0"/>
              <a:t>D → E → B →        F → G → C       → A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066800"/>
            <a:ext cx="8756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root node is visited last, hence the name. First we traverse the left subtree, then the right subtree and finally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218969100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Programming Code for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printPostorder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printPostorder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printPostorder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172200"/>
            <a:ext cx="762000" cy="365125"/>
          </a:xfrm>
        </p:spPr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209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209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209</a:t>
            </a:fld>
            <a:r>
              <a:rPr lang="en-US" dirty="0"/>
              <a:t>38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1258494" y="3781851"/>
              <a:ext cx="30600" cy="349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9134" y="3772491"/>
                <a:ext cx="468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/>
              <p14:cNvContentPartPr/>
              <p14:nvPr/>
            </p14:nvContentPartPr>
            <p14:xfrm>
              <a:off x="770694" y="3495291"/>
              <a:ext cx="158760" cy="320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6014" y="3489171"/>
                <a:ext cx="168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/>
              <p14:cNvContentPartPr/>
              <p14:nvPr/>
            </p14:nvContentPartPr>
            <p14:xfrm>
              <a:off x="1367214" y="4382691"/>
              <a:ext cx="14760" cy="259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57854" y="4373331"/>
                <a:ext cx="288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/>
              <p14:cNvContentPartPr/>
              <p14:nvPr/>
            </p14:nvContentPartPr>
            <p14:xfrm>
              <a:off x="1226454" y="5135091"/>
              <a:ext cx="68760" cy="2149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17454" y="5130771"/>
                <a:ext cx="84960" cy="22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8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7781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are basically three ways of binary tree traversals.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1. </a:t>
            </a:r>
            <a:r>
              <a:rPr lang="en-US" b="1" dirty="0" err="1"/>
              <a:t>Inorder</a:t>
            </a:r>
            <a:r>
              <a:rPr lang="en-US" b="1" dirty="0"/>
              <a:t> ---    (left </a:t>
            </a:r>
            <a:r>
              <a:rPr lang="en-US" b="1" dirty="0" err="1"/>
              <a:t>child,root,right</a:t>
            </a:r>
            <a:r>
              <a:rPr lang="en-US" b="1" dirty="0"/>
              <a:t> child)</a:t>
            </a:r>
            <a:endParaRPr lang="en-US" dirty="0"/>
          </a:p>
          <a:p>
            <a:pPr>
              <a:buNone/>
            </a:pPr>
            <a:r>
              <a:rPr lang="en-US" b="1" dirty="0"/>
              <a:t>2. Preorder ---  (</a:t>
            </a:r>
            <a:r>
              <a:rPr lang="en-US" b="1" dirty="0" err="1"/>
              <a:t>root,left</a:t>
            </a:r>
            <a:r>
              <a:rPr lang="en-US" b="1" dirty="0"/>
              <a:t> </a:t>
            </a:r>
            <a:r>
              <a:rPr lang="en-US" b="1" dirty="0" err="1"/>
              <a:t>child,right</a:t>
            </a:r>
            <a:r>
              <a:rPr lang="en-US" b="1" dirty="0"/>
              <a:t> child)</a:t>
            </a:r>
            <a:endParaRPr lang="en-US" dirty="0"/>
          </a:p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Postorder</a:t>
            </a:r>
            <a:r>
              <a:rPr lang="en-US" b="1" dirty="0"/>
              <a:t> --- (left </a:t>
            </a:r>
            <a:r>
              <a:rPr lang="en-US" b="1" dirty="0" err="1"/>
              <a:t>child,right</a:t>
            </a:r>
            <a:r>
              <a:rPr lang="en-US" b="1" dirty="0"/>
              <a:t> </a:t>
            </a:r>
            <a:r>
              <a:rPr lang="en-US" b="1" dirty="0" err="1"/>
              <a:t>child,root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210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2569974" y="3523011"/>
              <a:ext cx="13320" cy="104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2054" y="3515091"/>
                <a:ext cx="27360" cy="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1. Some applications of preorder traversal are the evaluation of expressions in prefix notation and the processing of abstract syntax trees by compilers.</a:t>
            </a:r>
          </a:p>
          <a:p>
            <a:pPr algn="just">
              <a:buNone/>
            </a:pPr>
            <a:r>
              <a:rPr lang="en-US" dirty="0"/>
              <a:t> 2. Binary search trees (a special type of BT) use </a:t>
            </a:r>
            <a:r>
              <a:rPr lang="en-US" dirty="0" err="1"/>
              <a:t>inorder</a:t>
            </a:r>
            <a:r>
              <a:rPr lang="en-US" dirty="0"/>
              <a:t> traversal to print all of their data in alphanumeric order.</a:t>
            </a:r>
          </a:p>
          <a:p>
            <a:pPr algn="just">
              <a:buNone/>
            </a:pPr>
            <a:r>
              <a:rPr lang="en-US" dirty="0"/>
              <a:t> 3. A popular application for the use of </a:t>
            </a:r>
            <a:r>
              <a:rPr lang="en-US" dirty="0" err="1"/>
              <a:t>postorder</a:t>
            </a:r>
            <a:r>
              <a:rPr lang="en-US" dirty="0"/>
              <a:t> traversal is the evaluating of expressions in postfix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211</a:t>
            </a:fld>
            <a:endParaRPr lang="en-US" dirty="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513" y="433868"/>
            <a:ext cx="74847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4095" algn="l"/>
                <a:tab pos="4638040" algn="l"/>
              </a:tabLst>
            </a:pP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Il</a:t>
            </a:r>
            <a:r>
              <a:rPr sz="4400" b="1" spc="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ustrations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Traversals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125" y="1219200"/>
            <a:ext cx="8159087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printi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lab</a:t>
            </a:r>
            <a:r>
              <a:rPr sz="3200" u="heavy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l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sz="3200" b="1" spc="-2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</a:t>
            </a:r>
            <a:r>
              <a:rPr sz="3200" b="1" spc="-1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 err="1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b="1" spc="-1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sz="3200" b="1" spc="-1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212</a:t>
            </a:fld>
            <a:endParaRPr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28800"/>
            <a:ext cx="4506299" cy="3487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8" name="Ink 167"/>
              <p14:cNvContentPartPr/>
              <p14:nvPr/>
            </p14:nvContentPartPr>
            <p14:xfrm>
              <a:off x="8185254" y="4874635"/>
              <a:ext cx="69480" cy="2412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8774" y="4861315"/>
                <a:ext cx="87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4" name="Ink 183"/>
              <p14:cNvContentPartPr/>
              <p14:nvPr/>
            </p14:nvContentPartPr>
            <p14:xfrm>
              <a:off x="6915174" y="4876435"/>
              <a:ext cx="35280" cy="1152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07974" y="4865275"/>
                <a:ext cx="53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2" name="Ink 191"/>
              <p14:cNvContentPartPr/>
              <p14:nvPr/>
            </p14:nvContentPartPr>
            <p14:xfrm>
              <a:off x="8405214" y="2937835"/>
              <a:ext cx="186840" cy="939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99454" y="2932075"/>
                <a:ext cx="203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/>
              <p14:cNvContentPartPr/>
              <p14:nvPr/>
            </p14:nvContentPartPr>
            <p14:xfrm>
              <a:off x="8483694" y="3960955"/>
              <a:ext cx="29160" cy="4320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77934" y="3953395"/>
                <a:ext cx="45360" cy="5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513" y="433868"/>
            <a:ext cx="74847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4095" algn="l"/>
                <a:tab pos="4638040" algn="l"/>
              </a:tabLst>
            </a:pP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Il</a:t>
            </a:r>
            <a:r>
              <a:rPr sz="4400" b="1" spc="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ustrations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Traversals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295400"/>
            <a:ext cx="8150860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printi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u="heavy" dirty="0">
                <a:latin typeface="Times New Roman" pitchFamily="18" charset="0"/>
                <a:cs typeface="Times New Roman" pitchFamily="18" charset="0"/>
              </a:rPr>
              <a:t>info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/>
              <a:t>A B D H I E J C F G 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b="1" spc="-1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3200" dirty="0"/>
              <a:t>H D I B J E A F C K G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sz="3200" b="1" spc="-1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/>
              <a:t>H I D J E B F K G C A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213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92" y="3505200"/>
            <a:ext cx="3939498" cy="30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332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458200" cy="700738"/>
          </a:xfrm>
          <a:prstGeom prst="rect">
            <a:avLst/>
          </a:prstGeom>
        </p:spPr>
        <p:txBody>
          <a:bodyPr vert="horz" wrap="square" lIns="0" tIns="145321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Formulation</a:t>
            </a:r>
            <a:r>
              <a:rPr sz="36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6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6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traversal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7947659" cy="3421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18820" indent="-342900">
              <a:lnSpc>
                <a:spcPct val="70000"/>
              </a:lnSpc>
              <a:buFont typeface="Comic Sans MS"/>
              <a:buAutoNum type="arabicPeriod"/>
              <a:tabLst>
                <a:tab pos="39306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preorder</a:t>
            </a:r>
            <a:r>
              <a:rPr sz="3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en=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&gt;Firs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355600" marR="695960" indent="-1905">
              <a:lnSpc>
                <a:spcPct val="70000"/>
              </a:lnSpc>
              <a:spcBef>
                <a:spcPts val="720"/>
              </a:spcBef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sz="3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en=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&gt;Las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70000"/>
              </a:lnSpc>
              <a:buFont typeface="Comic Sans MS"/>
              <a:buAutoNum type="arabicPeriod" startAt="2"/>
              <a:tabLst>
                <a:tab pos="45402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Onc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ide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tifie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nodes 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identifie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Comic Sans MS"/>
              <a:buAutoNum type="arabicPeriod" startAt="2"/>
            </a:pP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453390" indent="-440690">
              <a:lnSpc>
                <a:spcPts val="3060"/>
              </a:lnSpc>
              <a:buFont typeface="Comic Sans MS"/>
              <a:buAutoNum type="arabicPeriod" startAt="2"/>
              <a:tabLst>
                <a:tab pos="45402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tec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niqu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plied</a:t>
            </a:r>
            <a:r>
              <a:rPr sz="3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repeatedly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40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685800"/>
            <a:ext cx="845820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8270" indent="-3429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ssential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shou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anoth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postorder</a:t>
            </a:r>
          </a:p>
          <a:p>
            <a:pPr marL="12700">
              <a:lnSpc>
                <a:spcPct val="10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But we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can’t form a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inary tree if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145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3200" spc="14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215</a:t>
            </a:fld>
            <a:endParaRPr lang="en-US" dirty="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6530" marR="5080" indent="-2704465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36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6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600" spc="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Inor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sz="36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Preorder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8077200" cy="3477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CG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Now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12700" marR="1158875">
              <a:lnSpc>
                <a:spcPct val="12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12700" marR="1158875">
              <a:lnSpc>
                <a:spcPct val="12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2480945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7186930">
                <a:lnSpc>
                  <a:spcPct val="100000"/>
                </a:lnSpc>
              </a:pPr>
              <a:t>217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676400"/>
            <a:ext cx="2857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198120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096" y="2462509"/>
            <a:ext cx="197929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In: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Pre:B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6928" y="2462509"/>
            <a:ext cx="17018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742691"/>
            <a:ext cx="2819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7814" y="3742683"/>
            <a:ext cx="128498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0610" y="3742683"/>
            <a:ext cx="944244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5957" y="3742683"/>
            <a:ext cx="267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2311" y="5023085"/>
            <a:ext cx="6413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sz="2800" u="heavy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sz="2800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6930" y="5023085"/>
            <a:ext cx="2616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651" y="5450131"/>
            <a:ext cx="4038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1975469"/>
            <a:ext cx="1374775" cy="692150"/>
          </a:xfrm>
          <a:custGeom>
            <a:avLst/>
            <a:gdLst/>
            <a:ahLst/>
            <a:cxnLst/>
            <a:rect l="l" t="t" r="r" b="b"/>
            <a:pathLst>
              <a:path w="1374775" h="692150">
                <a:moveTo>
                  <a:pt x="51053" y="623315"/>
                </a:moveTo>
                <a:lnTo>
                  <a:pt x="0" y="691530"/>
                </a:lnTo>
                <a:lnTo>
                  <a:pt x="85212" y="691530"/>
                </a:lnTo>
                <a:lnTo>
                  <a:pt x="73826" y="668792"/>
                </a:lnTo>
                <a:lnTo>
                  <a:pt x="59685" y="668792"/>
                </a:lnTo>
                <a:lnTo>
                  <a:pt x="53970" y="657484"/>
                </a:lnTo>
                <a:lnTo>
                  <a:pt x="65321" y="651808"/>
                </a:lnTo>
                <a:lnTo>
                  <a:pt x="51053" y="623315"/>
                </a:lnTo>
                <a:close/>
              </a:path>
              <a:path w="1374775" h="692150">
                <a:moveTo>
                  <a:pt x="65321" y="651808"/>
                </a:moveTo>
                <a:lnTo>
                  <a:pt x="53970" y="657484"/>
                </a:lnTo>
                <a:lnTo>
                  <a:pt x="59685" y="668792"/>
                </a:lnTo>
                <a:lnTo>
                  <a:pt x="70995" y="663137"/>
                </a:lnTo>
                <a:lnTo>
                  <a:pt x="65321" y="651808"/>
                </a:lnTo>
                <a:close/>
              </a:path>
              <a:path w="1374775" h="692150">
                <a:moveTo>
                  <a:pt x="70995" y="663137"/>
                </a:moveTo>
                <a:lnTo>
                  <a:pt x="59685" y="668792"/>
                </a:lnTo>
                <a:lnTo>
                  <a:pt x="73826" y="668792"/>
                </a:lnTo>
                <a:lnTo>
                  <a:pt x="70995" y="663137"/>
                </a:lnTo>
                <a:close/>
              </a:path>
              <a:path w="1374775" h="692150">
                <a:moveTo>
                  <a:pt x="1368801" y="0"/>
                </a:moveTo>
                <a:lnTo>
                  <a:pt x="65321" y="651808"/>
                </a:lnTo>
                <a:lnTo>
                  <a:pt x="70995" y="663137"/>
                </a:lnTo>
                <a:lnTo>
                  <a:pt x="1374398" y="11429"/>
                </a:lnTo>
                <a:lnTo>
                  <a:pt x="1368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97595" y="1975469"/>
            <a:ext cx="1374775" cy="692150"/>
          </a:xfrm>
          <a:custGeom>
            <a:avLst/>
            <a:gdLst/>
            <a:ahLst/>
            <a:cxnLst/>
            <a:rect l="l" t="t" r="r" b="b"/>
            <a:pathLst>
              <a:path w="1374775" h="692150">
                <a:moveTo>
                  <a:pt x="1303365" y="663112"/>
                </a:moveTo>
                <a:lnTo>
                  <a:pt x="1289182" y="691530"/>
                </a:lnTo>
                <a:lnTo>
                  <a:pt x="1374404" y="691530"/>
                </a:lnTo>
                <a:lnTo>
                  <a:pt x="1357345" y="668792"/>
                </a:lnTo>
                <a:lnTo>
                  <a:pt x="1314724" y="668792"/>
                </a:lnTo>
                <a:lnTo>
                  <a:pt x="1303365" y="663112"/>
                </a:lnTo>
                <a:close/>
              </a:path>
              <a:path w="1374775" h="692150">
                <a:moveTo>
                  <a:pt x="1309020" y="651781"/>
                </a:moveTo>
                <a:lnTo>
                  <a:pt x="1303365" y="663112"/>
                </a:lnTo>
                <a:lnTo>
                  <a:pt x="1314724" y="668792"/>
                </a:lnTo>
                <a:lnTo>
                  <a:pt x="1320424" y="657484"/>
                </a:lnTo>
                <a:lnTo>
                  <a:pt x="1309020" y="651781"/>
                </a:lnTo>
                <a:close/>
              </a:path>
              <a:path w="1374775" h="692150">
                <a:moveTo>
                  <a:pt x="1323228" y="623315"/>
                </a:moveTo>
                <a:lnTo>
                  <a:pt x="1309020" y="651781"/>
                </a:lnTo>
                <a:lnTo>
                  <a:pt x="1320424" y="657484"/>
                </a:lnTo>
                <a:lnTo>
                  <a:pt x="1314724" y="668792"/>
                </a:lnTo>
                <a:lnTo>
                  <a:pt x="1357345" y="668792"/>
                </a:lnTo>
                <a:lnTo>
                  <a:pt x="1323228" y="623315"/>
                </a:lnTo>
                <a:close/>
              </a:path>
              <a:path w="1374775" h="692150">
                <a:moveTo>
                  <a:pt x="5608" y="0"/>
                </a:moveTo>
                <a:lnTo>
                  <a:pt x="0" y="11429"/>
                </a:lnTo>
                <a:lnTo>
                  <a:pt x="1303365" y="663112"/>
                </a:lnTo>
                <a:lnTo>
                  <a:pt x="1309020" y="651781"/>
                </a:lnTo>
                <a:lnTo>
                  <a:pt x="5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000" y="3271631"/>
            <a:ext cx="690245" cy="538480"/>
          </a:xfrm>
          <a:custGeom>
            <a:avLst/>
            <a:gdLst/>
            <a:ahLst/>
            <a:cxnLst/>
            <a:rect l="l" t="t" r="r" b="b"/>
            <a:pathLst>
              <a:path w="690244" h="538479">
                <a:moveTo>
                  <a:pt x="36755" y="461528"/>
                </a:moveTo>
                <a:lnTo>
                  <a:pt x="0" y="538368"/>
                </a:lnTo>
                <a:lnTo>
                  <a:pt x="83545" y="521604"/>
                </a:lnTo>
                <a:lnTo>
                  <a:pt x="70085" y="504322"/>
                </a:lnTo>
                <a:lnTo>
                  <a:pt x="54031" y="504322"/>
                </a:lnTo>
                <a:lnTo>
                  <a:pt x="46232" y="494416"/>
                </a:lnTo>
                <a:lnTo>
                  <a:pt x="56281" y="486598"/>
                </a:lnTo>
                <a:lnTo>
                  <a:pt x="36755" y="461528"/>
                </a:lnTo>
                <a:close/>
              </a:path>
              <a:path w="690244" h="538479">
                <a:moveTo>
                  <a:pt x="56281" y="486598"/>
                </a:moveTo>
                <a:lnTo>
                  <a:pt x="46232" y="494416"/>
                </a:lnTo>
                <a:lnTo>
                  <a:pt x="54031" y="504322"/>
                </a:lnTo>
                <a:lnTo>
                  <a:pt x="64029" y="496546"/>
                </a:lnTo>
                <a:lnTo>
                  <a:pt x="56281" y="486598"/>
                </a:lnTo>
                <a:close/>
              </a:path>
              <a:path w="690244" h="538479">
                <a:moveTo>
                  <a:pt x="64029" y="496546"/>
                </a:moveTo>
                <a:lnTo>
                  <a:pt x="54031" y="504322"/>
                </a:lnTo>
                <a:lnTo>
                  <a:pt x="70085" y="504322"/>
                </a:lnTo>
                <a:lnTo>
                  <a:pt x="64029" y="496546"/>
                </a:lnTo>
                <a:close/>
              </a:path>
              <a:path w="690244" h="538479">
                <a:moveTo>
                  <a:pt x="681858" y="0"/>
                </a:moveTo>
                <a:lnTo>
                  <a:pt x="56281" y="486598"/>
                </a:lnTo>
                <a:lnTo>
                  <a:pt x="64029" y="496546"/>
                </a:lnTo>
                <a:lnTo>
                  <a:pt x="689741" y="9905"/>
                </a:lnTo>
                <a:lnTo>
                  <a:pt x="681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8305" y="3194944"/>
            <a:ext cx="836290" cy="615315"/>
          </a:xfrm>
          <a:custGeom>
            <a:avLst/>
            <a:gdLst/>
            <a:ahLst/>
            <a:cxnLst/>
            <a:rect l="l" t="t" r="r" b="b"/>
            <a:pathLst>
              <a:path w="1069975" h="615314">
                <a:moveTo>
                  <a:pt x="1000684" y="582739"/>
                </a:moveTo>
                <a:lnTo>
                  <a:pt x="984884" y="610361"/>
                </a:lnTo>
                <a:lnTo>
                  <a:pt x="1069979" y="615055"/>
                </a:lnTo>
                <a:lnTo>
                  <a:pt x="1052625" y="589025"/>
                </a:lnTo>
                <a:lnTo>
                  <a:pt x="1011686" y="589025"/>
                </a:lnTo>
                <a:lnTo>
                  <a:pt x="1000684" y="582739"/>
                </a:lnTo>
                <a:close/>
              </a:path>
              <a:path w="1069975" h="615314">
                <a:moveTo>
                  <a:pt x="1006965" y="571759"/>
                </a:moveTo>
                <a:lnTo>
                  <a:pt x="1000684" y="582739"/>
                </a:lnTo>
                <a:lnTo>
                  <a:pt x="1011686" y="589025"/>
                </a:lnTo>
                <a:lnTo>
                  <a:pt x="1018031" y="578083"/>
                </a:lnTo>
                <a:lnTo>
                  <a:pt x="1006965" y="571759"/>
                </a:lnTo>
                <a:close/>
              </a:path>
              <a:path w="1069975" h="615314">
                <a:moveTo>
                  <a:pt x="1022735" y="544189"/>
                </a:moveTo>
                <a:lnTo>
                  <a:pt x="1006965" y="571759"/>
                </a:lnTo>
                <a:lnTo>
                  <a:pt x="1018031" y="578083"/>
                </a:lnTo>
                <a:lnTo>
                  <a:pt x="1011686" y="589025"/>
                </a:lnTo>
                <a:lnTo>
                  <a:pt x="1052625" y="589025"/>
                </a:lnTo>
                <a:lnTo>
                  <a:pt x="1022735" y="544189"/>
                </a:lnTo>
                <a:close/>
              </a:path>
              <a:path w="1069975" h="615314">
                <a:moveTo>
                  <a:pt x="6358" y="0"/>
                </a:moveTo>
                <a:lnTo>
                  <a:pt x="0" y="10911"/>
                </a:lnTo>
                <a:lnTo>
                  <a:pt x="1000684" y="582739"/>
                </a:lnTo>
                <a:lnTo>
                  <a:pt x="1006965" y="571759"/>
                </a:lnTo>
                <a:lnTo>
                  <a:pt x="6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62400" y="3197595"/>
            <a:ext cx="311150" cy="612775"/>
          </a:xfrm>
          <a:custGeom>
            <a:avLst/>
            <a:gdLst/>
            <a:ahLst/>
            <a:cxnLst/>
            <a:rect l="l" t="t" r="r" b="b"/>
            <a:pathLst>
              <a:path w="311150" h="612775">
                <a:moveTo>
                  <a:pt x="0" y="527182"/>
                </a:moveTo>
                <a:lnTo>
                  <a:pt x="0" y="612404"/>
                </a:lnTo>
                <a:lnTo>
                  <a:pt x="68214" y="561228"/>
                </a:lnTo>
                <a:lnTo>
                  <a:pt x="62595" y="558424"/>
                </a:lnTo>
                <a:lnTo>
                  <a:pt x="34046" y="558424"/>
                </a:lnTo>
                <a:lnTo>
                  <a:pt x="22738" y="552724"/>
                </a:lnTo>
                <a:lnTo>
                  <a:pt x="28417" y="541365"/>
                </a:lnTo>
                <a:lnTo>
                  <a:pt x="0" y="527182"/>
                </a:lnTo>
                <a:close/>
              </a:path>
              <a:path w="311150" h="612775">
                <a:moveTo>
                  <a:pt x="28417" y="541365"/>
                </a:moveTo>
                <a:lnTo>
                  <a:pt x="22738" y="552724"/>
                </a:lnTo>
                <a:lnTo>
                  <a:pt x="34046" y="558424"/>
                </a:lnTo>
                <a:lnTo>
                  <a:pt x="39749" y="547021"/>
                </a:lnTo>
                <a:lnTo>
                  <a:pt x="28417" y="541365"/>
                </a:lnTo>
                <a:close/>
              </a:path>
              <a:path w="311150" h="612775">
                <a:moveTo>
                  <a:pt x="39749" y="547021"/>
                </a:moveTo>
                <a:lnTo>
                  <a:pt x="34046" y="558424"/>
                </a:lnTo>
                <a:lnTo>
                  <a:pt x="62595" y="558424"/>
                </a:lnTo>
                <a:lnTo>
                  <a:pt x="39749" y="547021"/>
                </a:lnTo>
                <a:close/>
              </a:path>
              <a:path w="311150" h="612775">
                <a:moveTo>
                  <a:pt x="299100" y="0"/>
                </a:moveTo>
                <a:lnTo>
                  <a:pt x="28417" y="541365"/>
                </a:lnTo>
                <a:lnTo>
                  <a:pt x="39749" y="547021"/>
                </a:lnTo>
                <a:lnTo>
                  <a:pt x="310530" y="5608"/>
                </a:lnTo>
                <a:lnTo>
                  <a:pt x="29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0230" y="3194944"/>
            <a:ext cx="1069975" cy="615315"/>
          </a:xfrm>
          <a:custGeom>
            <a:avLst/>
            <a:gdLst/>
            <a:ahLst/>
            <a:cxnLst/>
            <a:rect l="l" t="t" r="r" b="b"/>
            <a:pathLst>
              <a:path w="1069975" h="615314">
                <a:moveTo>
                  <a:pt x="1000676" y="582731"/>
                </a:moveTo>
                <a:lnTo>
                  <a:pt x="984869" y="610361"/>
                </a:lnTo>
                <a:lnTo>
                  <a:pt x="1069969" y="615055"/>
                </a:lnTo>
                <a:lnTo>
                  <a:pt x="1052616" y="589025"/>
                </a:lnTo>
                <a:lnTo>
                  <a:pt x="1011692" y="589025"/>
                </a:lnTo>
                <a:lnTo>
                  <a:pt x="1000676" y="582731"/>
                </a:lnTo>
                <a:close/>
              </a:path>
              <a:path w="1069975" h="615314">
                <a:moveTo>
                  <a:pt x="1006956" y="571754"/>
                </a:moveTo>
                <a:lnTo>
                  <a:pt x="1000676" y="582731"/>
                </a:lnTo>
                <a:lnTo>
                  <a:pt x="1011692" y="589025"/>
                </a:lnTo>
                <a:lnTo>
                  <a:pt x="1018031" y="578083"/>
                </a:lnTo>
                <a:lnTo>
                  <a:pt x="1006956" y="571754"/>
                </a:lnTo>
                <a:close/>
              </a:path>
              <a:path w="1069975" h="615314">
                <a:moveTo>
                  <a:pt x="1022725" y="544189"/>
                </a:moveTo>
                <a:lnTo>
                  <a:pt x="1006956" y="571754"/>
                </a:lnTo>
                <a:lnTo>
                  <a:pt x="1018031" y="578083"/>
                </a:lnTo>
                <a:lnTo>
                  <a:pt x="1011692" y="589025"/>
                </a:lnTo>
                <a:lnTo>
                  <a:pt x="1052616" y="589025"/>
                </a:lnTo>
                <a:lnTo>
                  <a:pt x="1022725" y="544189"/>
                </a:lnTo>
                <a:close/>
              </a:path>
              <a:path w="1069975" h="615314">
                <a:moveTo>
                  <a:pt x="6339" y="0"/>
                </a:moveTo>
                <a:lnTo>
                  <a:pt x="0" y="10911"/>
                </a:lnTo>
                <a:lnTo>
                  <a:pt x="1000676" y="582731"/>
                </a:lnTo>
                <a:lnTo>
                  <a:pt x="1006956" y="571754"/>
                </a:lnTo>
                <a:lnTo>
                  <a:pt x="6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4493002"/>
            <a:ext cx="311150" cy="612775"/>
          </a:xfrm>
          <a:custGeom>
            <a:avLst/>
            <a:gdLst/>
            <a:ahLst/>
            <a:cxnLst/>
            <a:rect l="l" t="t" r="r" b="b"/>
            <a:pathLst>
              <a:path w="311150" h="612775">
                <a:moveTo>
                  <a:pt x="0" y="527185"/>
                </a:moveTo>
                <a:lnTo>
                  <a:pt x="0" y="612398"/>
                </a:lnTo>
                <a:lnTo>
                  <a:pt x="68214" y="561212"/>
                </a:lnTo>
                <a:lnTo>
                  <a:pt x="62629" y="558427"/>
                </a:lnTo>
                <a:lnTo>
                  <a:pt x="34046" y="558427"/>
                </a:lnTo>
                <a:lnTo>
                  <a:pt x="22738" y="552712"/>
                </a:lnTo>
                <a:lnTo>
                  <a:pt x="28414" y="541359"/>
                </a:lnTo>
                <a:lnTo>
                  <a:pt x="0" y="527185"/>
                </a:lnTo>
                <a:close/>
              </a:path>
              <a:path w="311150" h="612775">
                <a:moveTo>
                  <a:pt x="28414" y="541359"/>
                </a:moveTo>
                <a:lnTo>
                  <a:pt x="22738" y="552712"/>
                </a:lnTo>
                <a:lnTo>
                  <a:pt x="34046" y="558427"/>
                </a:lnTo>
                <a:lnTo>
                  <a:pt x="39753" y="547015"/>
                </a:lnTo>
                <a:lnTo>
                  <a:pt x="28414" y="541359"/>
                </a:lnTo>
                <a:close/>
              </a:path>
              <a:path w="311150" h="612775">
                <a:moveTo>
                  <a:pt x="39753" y="547015"/>
                </a:moveTo>
                <a:lnTo>
                  <a:pt x="34046" y="558427"/>
                </a:lnTo>
                <a:lnTo>
                  <a:pt x="62629" y="558427"/>
                </a:lnTo>
                <a:lnTo>
                  <a:pt x="39753" y="547015"/>
                </a:lnTo>
                <a:close/>
              </a:path>
              <a:path w="311150" h="612775">
                <a:moveTo>
                  <a:pt x="299100" y="0"/>
                </a:moveTo>
                <a:lnTo>
                  <a:pt x="28414" y="541359"/>
                </a:lnTo>
                <a:lnTo>
                  <a:pt x="39753" y="547015"/>
                </a:lnTo>
                <a:lnTo>
                  <a:pt x="310530" y="5596"/>
                </a:lnTo>
                <a:lnTo>
                  <a:pt x="29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58224" y="4490978"/>
            <a:ext cx="614045" cy="538480"/>
          </a:xfrm>
          <a:custGeom>
            <a:avLst/>
            <a:gdLst/>
            <a:ahLst/>
            <a:cxnLst/>
            <a:rect l="l" t="t" r="r" b="b"/>
            <a:pathLst>
              <a:path w="614045" h="538479">
                <a:moveTo>
                  <a:pt x="552302" y="492792"/>
                </a:moveTo>
                <a:lnTo>
                  <a:pt x="531357" y="516754"/>
                </a:lnTo>
                <a:lnTo>
                  <a:pt x="613775" y="538221"/>
                </a:lnTo>
                <a:lnTo>
                  <a:pt x="598610" y="501133"/>
                </a:lnTo>
                <a:lnTo>
                  <a:pt x="561837" y="501133"/>
                </a:lnTo>
                <a:lnTo>
                  <a:pt x="552302" y="492792"/>
                </a:lnTo>
                <a:close/>
              </a:path>
              <a:path w="614045" h="538479">
                <a:moveTo>
                  <a:pt x="560653" y="483237"/>
                </a:moveTo>
                <a:lnTo>
                  <a:pt x="552302" y="492792"/>
                </a:lnTo>
                <a:lnTo>
                  <a:pt x="561837" y="501133"/>
                </a:lnTo>
                <a:lnTo>
                  <a:pt x="570219" y="491608"/>
                </a:lnTo>
                <a:lnTo>
                  <a:pt x="560653" y="483237"/>
                </a:lnTo>
                <a:close/>
              </a:path>
              <a:path w="614045" h="538479">
                <a:moveTo>
                  <a:pt x="581527" y="459354"/>
                </a:moveTo>
                <a:lnTo>
                  <a:pt x="560653" y="483237"/>
                </a:lnTo>
                <a:lnTo>
                  <a:pt x="570219" y="491608"/>
                </a:lnTo>
                <a:lnTo>
                  <a:pt x="561837" y="501133"/>
                </a:lnTo>
                <a:lnTo>
                  <a:pt x="598610" y="501133"/>
                </a:lnTo>
                <a:lnTo>
                  <a:pt x="581527" y="459354"/>
                </a:lnTo>
                <a:close/>
              </a:path>
              <a:path w="614045" h="538479">
                <a:moveTo>
                  <a:pt x="8381" y="0"/>
                </a:moveTo>
                <a:lnTo>
                  <a:pt x="0" y="9643"/>
                </a:lnTo>
                <a:lnTo>
                  <a:pt x="552302" y="492792"/>
                </a:lnTo>
                <a:lnTo>
                  <a:pt x="560653" y="483237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0200" y="4567678"/>
            <a:ext cx="843280" cy="918844"/>
          </a:xfrm>
          <a:custGeom>
            <a:avLst/>
            <a:gdLst/>
            <a:ahLst/>
            <a:cxnLst/>
            <a:rect l="l" t="t" r="r" b="b"/>
            <a:pathLst>
              <a:path w="843280" h="918845">
                <a:moveTo>
                  <a:pt x="23372" y="836807"/>
                </a:moveTo>
                <a:lnTo>
                  <a:pt x="0" y="918722"/>
                </a:lnTo>
                <a:lnTo>
                  <a:pt x="79628" y="888242"/>
                </a:lnTo>
                <a:lnTo>
                  <a:pt x="66437" y="876181"/>
                </a:lnTo>
                <a:lnTo>
                  <a:pt x="47624" y="876181"/>
                </a:lnTo>
                <a:lnTo>
                  <a:pt x="38231" y="867668"/>
                </a:lnTo>
                <a:lnTo>
                  <a:pt x="46845" y="858268"/>
                </a:lnTo>
                <a:lnTo>
                  <a:pt x="23372" y="836807"/>
                </a:lnTo>
                <a:close/>
              </a:path>
              <a:path w="843280" h="918845">
                <a:moveTo>
                  <a:pt x="46845" y="858268"/>
                </a:moveTo>
                <a:lnTo>
                  <a:pt x="38231" y="867668"/>
                </a:lnTo>
                <a:lnTo>
                  <a:pt x="47624" y="876181"/>
                </a:lnTo>
                <a:lnTo>
                  <a:pt x="56202" y="866823"/>
                </a:lnTo>
                <a:lnTo>
                  <a:pt x="46845" y="858268"/>
                </a:lnTo>
                <a:close/>
              </a:path>
              <a:path w="843280" h="918845">
                <a:moveTo>
                  <a:pt x="56202" y="866823"/>
                </a:moveTo>
                <a:lnTo>
                  <a:pt x="47624" y="876181"/>
                </a:lnTo>
                <a:lnTo>
                  <a:pt x="66437" y="876181"/>
                </a:lnTo>
                <a:lnTo>
                  <a:pt x="56202" y="866823"/>
                </a:lnTo>
                <a:close/>
              </a:path>
              <a:path w="843280" h="918845">
                <a:moveTo>
                  <a:pt x="833496" y="0"/>
                </a:moveTo>
                <a:lnTo>
                  <a:pt x="46845" y="858268"/>
                </a:lnTo>
                <a:lnTo>
                  <a:pt x="56202" y="866823"/>
                </a:lnTo>
                <a:lnTo>
                  <a:pt x="842903" y="8644"/>
                </a:lnTo>
                <a:lnTo>
                  <a:pt x="83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218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4801" y="303776"/>
            <a:ext cx="8534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36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6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6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err="1">
                <a:latin typeface="Times New Roman" pitchFamily="18" charset="0"/>
                <a:cs typeface="Times New Roman" pitchFamily="18" charset="0"/>
              </a:rPr>
              <a:t>Inor</a:t>
            </a:r>
            <a:r>
              <a:rPr sz="3600" spc="5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-25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sz="36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0" dirty="0" err="1">
                <a:latin typeface="Times New Roman" pitchFamily="18" charset="0"/>
                <a:cs typeface="Times New Roman" pitchFamily="18" charset="0"/>
              </a:rPr>
              <a:t>Postor</a:t>
            </a:r>
            <a:r>
              <a:rPr sz="3600" spc="-3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-25" dirty="0" err="1">
                <a:latin typeface="Times New Roman" pitchFamily="18" charset="0"/>
                <a:cs typeface="Times New Roman" pitchFamily="18" charset="0"/>
              </a:rPr>
              <a:t>er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371600"/>
            <a:ext cx="8534400" cy="2595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800" spc="-5" dirty="0" err="1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spc="16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n1,n2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800" spc="-15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n4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800" spc="-2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b="1" spc="-5" dirty="0">
                <a:latin typeface="Times New Roman" pitchFamily="18" charset="0"/>
                <a:cs typeface="Times New Roman" pitchFamily="18" charset="0"/>
              </a:rPr>
              <a:t>n6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n7,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n8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n9</a:t>
            </a:r>
            <a:endParaRPr sz="3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800" dirty="0" err="1">
                <a:latin typeface="Times New Roman" pitchFamily="18" charset="0"/>
                <a:cs typeface="Times New Roman" pitchFamily="18" charset="0"/>
              </a:rPr>
              <a:t>Postorde</a:t>
            </a:r>
            <a:r>
              <a:rPr sz="3800" spc="-2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n1,</a:t>
            </a:r>
            <a:r>
              <a:rPr sz="38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n5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n4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n2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n8,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n7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>
                <a:latin typeface="Times New Roman" pitchFamily="18" charset="0"/>
                <a:cs typeface="Times New Roman" pitchFamily="18" charset="0"/>
              </a:rPr>
              <a:t>n9</a:t>
            </a:r>
            <a:r>
              <a:rPr sz="3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b="1" spc="-5" dirty="0">
                <a:latin typeface="Times New Roman" pitchFamily="18" charset="0"/>
                <a:cs typeface="Times New Roman" pitchFamily="18" charset="0"/>
              </a:rPr>
              <a:t>n6</a:t>
            </a:r>
            <a:endParaRPr sz="3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3450" dirty="0">
              <a:latin typeface="Times New Roman" pitchFamily="18" charset="0"/>
              <a:cs typeface="Times New Roman" pitchFamily="18" charset="0"/>
            </a:endParaRPr>
          </a:p>
          <a:p>
            <a:pPr marL="165100">
              <a:lnSpc>
                <a:spcPct val="100000"/>
              </a:lnSpc>
            </a:pPr>
            <a:r>
              <a:rPr sz="5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400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dirty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sz="5400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4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5400" spc="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400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5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4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>
                <a:latin typeface="Times New Roman" pitchFamily="18" charset="0"/>
                <a:cs typeface="Times New Roman" pitchFamily="18" charset="0"/>
              </a:rPr>
              <a:t>root</a:t>
            </a:r>
            <a:endParaRPr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578" y="241404"/>
            <a:ext cx="428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57" y="1613259"/>
            <a:ext cx="3199130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In:n1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,n3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n4,n5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Post: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n1,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3,n5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n4,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0853" y="1613259"/>
            <a:ext cx="1507490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n7,n8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n8,n7,n9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56" y="3518642"/>
            <a:ext cx="3714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5994" y="3442442"/>
            <a:ext cx="14306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,n5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5994" y="4204704"/>
            <a:ext cx="14306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n3,n5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462" y="3442442"/>
            <a:ext cx="9290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,n8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3262" y="4204704"/>
            <a:ext cx="92836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n8,n7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411" y="5590720"/>
            <a:ext cx="428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395" y="5576626"/>
            <a:ext cx="428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1445" y="5652826"/>
            <a:ext cx="428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000" y="603869"/>
            <a:ext cx="2060575" cy="998219"/>
          </a:xfrm>
          <a:custGeom>
            <a:avLst/>
            <a:gdLst/>
            <a:ahLst/>
            <a:cxnLst/>
            <a:rect l="l" t="t" r="r" b="b"/>
            <a:pathLst>
              <a:path w="2060575" h="998219">
                <a:moveTo>
                  <a:pt x="52065" y="928877"/>
                </a:moveTo>
                <a:lnTo>
                  <a:pt x="0" y="996330"/>
                </a:lnTo>
                <a:lnTo>
                  <a:pt x="85212" y="997610"/>
                </a:lnTo>
                <a:lnTo>
                  <a:pt x="74056" y="974476"/>
                </a:lnTo>
                <a:lnTo>
                  <a:pt x="59948" y="974476"/>
                </a:lnTo>
                <a:lnTo>
                  <a:pt x="54482" y="963046"/>
                </a:lnTo>
                <a:lnTo>
                  <a:pt x="65894" y="957551"/>
                </a:lnTo>
                <a:lnTo>
                  <a:pt x="52065" y="928877"/>
                </a:lnTo>
                <a:close/>
              </a:path>
              <a:path w="2060575" h="998219">
                <a:moveTo>
                  <a:pt x="65894" y="957551"/>
                </a:moveTo>
                <a:lnTo>
                  <a:pt x="54482" y="963046"/>
                </a:lnTo>
                <a:lnTo>
                  <a:pt x="59948" y="974476"/>
                </a:lnTo>
                <a:lnTo>
                  <a:pt x="71397" y="968963"/>
                </a:lnTo>
                <a:lnTo>
                  <a:pt x="65894" y="957551"/>
                </a:lnTo>
                <a:close/>
              </a:path>
              <a:path w="2060575" h="998219">
                <a:moveTo>
                  <a:pt x="71397" y="968963"/>
                </a:moveTo>
                <a:lnTo>
                  <a:pt x="59948" y="974476"/>
                </a:lnTo>
                <a:lnTo>
                  <a:pt x="74056" y="974476"/>
                </a:lnTo>
                <a:lnTo>
                  <a:pt x="71397" y="968963"/>
                </a:lnTo>
                <a:close/>
              </a:path>
              <a:path w="2060575" h="998219">
                <a:moveTo>
                  <a:pt x="2054595" y="0"/>
                </a:moveTo>
                <a:lnTo>
                  <a:pt x="65894" y="957551"/>
                </a:lnTo>
                <a:lnTo>
                  <a:pt x="71397" y="968963"/>
                </a:lnTo>
                <a:lnTo>
                  <a:pt x="2060204" y="11429"/>
                </a:lnTo>
                <a:lnTo>
                  <a:pt x="2054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9592" y="603747"/>
            <a:ext cx="2440940" cy="1003300"/>
          </a:xfrm>
          <a:custGeom>
            <a:avLst/>
            <a:gdLst/>
            <a:ahLst/>
            <a:cxnLst/>
            <a:rect l="l" t="t" r="r" b="b"/>
            <a:pathLst>
              <a:path w="2440940" h="1003300">
                <a:moveTo>
                  <a:pt x="2367818" y="973620"/>
                </a:moveTo>
                <a:lnTo>
                  <a:pt x="2355860" y="1003066"/>
                </a:lnTo>
                <a:lnTo>
                  <a:pt x="2440807" y="996452"/>
                </a:lnTo>
                <a:lnTo>
                  <a:pt x="2424946" y="978407"/>
                </a:lnTo>
                <a:lnTo>
                  <a:pt x="2379604" y="978407"/>
                </a:lnTo>
                <a:lnTo>
                  <a:pt x="2367818" y="973620"/>
                </a:lnTo>
                <a:close/>
              </a:path>
              <a:path w="2440940" h="1003300">
                <a:moveTo>
                  <a:pt x="2372612" y="961816"/>
                </a:moveTo>
                <a:lnTo>
                  <a:pt x="2367818" y="973620"/>
                </a:lnTo>
                <a:lnTo>
                  <a:pt x="2379604" y="978407"/>
                </a:lnTo>
                <a:lnTo>
                  <a:pt x="2384419" y="966612"/>
                </a:lnTo>
                <a:lnTo>
                  <a:pt x="2372612" y="961816"/>
                </a:lnTo>
                <a:close/>
              </a:path>
              <a:path w="2440940" h="1003300">
                <a:moveTo>
                  <a:pt x="2384541" y="932444"/>
                </a:moveTo>
                <a:lnTo>
                  <a:pt x="2372612" y="961816"/>
                </a:lnTo>
                <a:lnTo>
                  <a:pt x="2384419" y="966612"/>
                </a:lnTo>
                <a:lnTo>
                  <a:pt x="2379604" y="978407"/>
                </a:lnTo>
                <a:lnTo>
                  <a:pt x="2424946" y="978407"/>
                </a:lnTo>
                <a:lnTo>
                  <a:pt x="2384541" y="932444"/>
                </a:lnTo>
                <a:close/>
              </a:path>
              <a:path w="2440940" h="1003300">
                <a:moveTo>
                  <a:pt x="4815" y="0"/>
                </a:moveTo>
                <a:lnTo>
                  <a:pt x="0" y="11704"/>
                </a:lnTo>
                <a:lnTo>
                  <a:pt x="2367818" y="973620"/>
                </a:lnTo>
                <a:lnTo>
                  <a:pt x="2372612" y="961816"/>
                </a:lnTo>
                <a:lnTo>
                  <a:pt x="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66800" y="2737347"/>
            <a:ext cx="1450340" cy="621030"/>
          </a:xfrm>
          <a:custGeom>
            <a:avLst/>
            <a:gdLst/>
            <a:ahLst/>
            <a:cxnLst/>
            <a:rect l="l" t="t" r="r" b="b"/>
            <a:pathLst>
              <a:path w="1450339" h="621029">
                <a:moveTo>
                  <a:pt x="55446" y="550804"/>
                </a:moveTo>
                <a:lnTo>
                  <a:pt x="0" y="615452"/>
                </a:lnTo>
                <a:lnTo>
                  <a:pt x="85011" y="621029"/>
                </a:lnTo>
                <a:lnTo>
                  <a:pt x="74745" y="596645"/>
                </a:lnTo>
                <a:lnTo>
                  <a:pt x="60984" y="596645"/>
                </a:lnTo>
                <a:lnTo>
                  <a:pt x="56055" y="584972"/>
                </a:lnTo>
                <a:lnTo>
                  <a:pt x="67756" y="580045"/>
                </a:lnTo>
                <a:lnTo>
                  <a:pt x="55446" y="550804"/>
                </a:lnTo>
                <a:close/>
              </a:path>
              <a:path w="1450339" h="621029">
                <a:moveTo>
                  <a:pt x="67756" y="580045"/>
                </a:moveTo>
                <a:lnTo>
                  <a:pt x="56055" y="584972"/>
                </a:lnTo>
                <a:lnTo>
                  <a:pt x="60984" y="596645"/>
                </a:lnTo>
                <a:lnTo>
                  <a:pt x="72673" y="591724"/>
                </a:lnTo>
                <a:lnTo>
                  <a:pt x="67756" y="580045"/>
                </a:lnTo>
                <a:close/>
              </a:path>
              <a:path w="1450339" h="621029">
                <a:moveTo>
                  <a:pt x="72673" y="591724"/>
                </a:moveTo>
                <a:lnTo>
                  <a:pt x="60984" y="596645"/>
                </a:lnTo>
                <a:lnTo>
                  <a:pt x="74745" y="596645"/>
                </a:lnTo>
                <a:lnTo>
                  <a:pt x="72673" y="591724"/>
                </a:lnTo>
                <a:close/>
              </a:path>
              <a:path w="1450339" h="621029">
                <a:moveTo>
                  <a:pt x="1445382" y="0"/>
                </a:moveTo>
                <a:lnTo>
                  <a:pt x="67756" y="580045"/>
                </a:lnTo>
                <a:lnTo>
                  <a:pt x="72673" y="591724"/>
                </a:lnTo>
                <a:lnTo>
                  <a:pt x="1450217" y="11704"/>
                </a:lnTo>
                <a:lnTo>
                  <a:pt x="1445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91789" y="2661910"/>
            <a:ext cx="1146810" cy="843280"/>
          </a:xfrm>
          <a:custGeom>
            <a:avLst/>
            <a:gdLst/>
            <a:ahLst/>
            <a:cxnLst/>
            <a:rect l="l" t="t" r="r" b="b"/>
            <a:pathLst>
              <a:path w="1146810" h="843279">
                <a:moveTo>
                  <a:pt x="1081598" y="803390"/>
                </a:moveTo>
                <a:lnTo>
                  <a:pt x="1062868" y="828934"/>
                </a:lnTo>
                <a:lnTo>
                  <a:pt x="1146809" y="843290"/>
                </a:lnTo>
                <a:lnTo>
                  <a:pt x="1130206" y="810889"/>
                </a:lnTo>
                <a:lnTo>
                  <a:pt x="1091824" y="810889"/>
                </a:lnTo>
                <a:lnTo>
                  <a:pt x="1081598" y="803390"/>
                </a:lnTo>
                <a:close/>
              </a:path>
              <a:path w="1146810" h="843279">
                <a:moveTo>
                  <a:pt x="1089118" y="793135"/>
                </a:moveTo>
                <a:lnTo>
                  <a:pt x="1081598" y="803390"/>
                </a:lnTo>
                <a:lnTo>
                  <a:pt x="1091824" y="810889"/>
                </a:lnTo>
                <a:lnTo>
                  <a:pt x="1099322" y="800618"/>
                </a:lnTo>
                <a:lnTo>
                  <a:pt x="1089118" y="793135"/>
                </a:lnTo>
                <a:close/>
              </a:path>
              <a:path w="1146810" h="843279">
                <a:moveTo>
                  <a:pt x="1107947" y="767455"/>
                </a:moveTo>
                <a:lnTo>
                  <a:pt x="1089118" y="793135"/>
                </a:lnTo>
                <a:lnTo>
                  <a:pt x="1099322" y="800618"/>
                </a:lnTo>
                <a:lnTo>
                  <a:pt x="1091824" y="810889"/>
                </a:lnTo>
                <a:lnTo>
                  <a:pt x="1130206" y="810889"/>
                </a:lnTo>
                <a:lnTo>
                  <a:pt x="1107947" y="767455"/>
                </a:lnTo>
                <a:close/>
              </a:path>
              <a:path w="1146810" h="843279">
                <a:moveTo>
                  <a:pt x="7619" y="0"/>
                </a:moveTo>
                <a:lnTo>
                  <a:pt x="0" y="10180"/>
                </a:lnTo>
                <a:lnTo>
                  <a:pt x="1081598" y="803390"/>
                </a:lnTo>
                <a:lnTo>
                  <a:pt x="1089118" y="793135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05000" y="4642616"/>
            <a:ext cx="1603375" cy="843915"/>
          </a:xfrm>
          <a:custGeom>
            <a:avLst/>
            <a:gdLst/>
            <a:ahLst/>
            <a:cxnLst/>
            <a:rect l="l" t="t" r="r" b="b"/>
            <a:pathLst>
              <a:path w="1603375" h="843914">
                <a:moveTo>
                  <a:pt x="49779" y="774691"/>
                </a:moveTo>
                <a:lnTo>
                  <a:pt x="0" y="843783"/>
                </a:lnTo>
                <a:lnTo>
                  <a:pt x="85212" y="842128"/>
                </a:lnTo>
                <a:lnTo>
                  <a:pt x="73539" y="819911"/>
                </a:lnTo>
                <a:lnTo>
                  <a:pt x="59186" y="819911"/>
                </a:lnTo>
                <a:lnTo>
                  <a:pt x="53339" y="808731"/>
                </a:lnTo>
                <a:lnTo>
                  <a:pt x="64573" y="802847"/>
                </a:lnTo>
                <a:lnTo>
                  <a:pt x="49779" y="774691"/>
                </a:lnTo>
                <a:close/>
              </a:path>
              <a:path w="1603375" h="843914">
                <a:moveTo>
                  <a:pt x="64573" y="802847"/>
                </a:moveTo>
                <a:lnTo>
                  <a:pt x="53339" y="808731"/>
                </a:lnTo>
                <a:lnTo>
                  <a:pt x="59186" y="819911"/>
                </a:lnTo>
                <a:lnTo>
                  <a:pt x="70441" y="814016"/>
                </a:lnTo>
                <a:lnTo>
                  <a:pt x="64573" y="802847"/>
                </a:lnTo>
                <a:close/>
              </a:path>
              <a:path w="1603375" h="843914">
                <a:moveTo>
                  <a:pt x="70441" y="814016"/>
                </a:moveTo>
                <a:lnTo>
                  <a:pt x="59186" y="819911"/>
                </a:lnTo>
                <a:lnTo>
                  <a:pt x="73539" y="819911"/>
                </a:lnTo>
                <a:lnTo>
                  <a:pt x="70441" y="814016"/>
                </a:lnTo>
                <a:close/>
              </a:path>
              <a:path w="1603375" h="843914">
                <a:moveTo>
                  <a:pt x="1597273" y="0"/>
                </a:moveTo>
                <a:lnTo>
                  <a:pt x="64573" y="802847"/>
                </a:lnTo>
                <a:lnTo>
                  <a:pt x="70441" y="814016"/>
                </a:lnTo>
                <a:lnTo>
                  <a:pt x="1603126" y="11167"/>
                </a:lnTo>
                <a:lnTo>
                  <a:pt x="1597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81871" y="4643496"/>
            <a:ext cx="918844" cy="843280"/>
          </a:xfrm>
          <a:custGeom>
            <a:avLst/>
            <a:gdLst/>
            <a:ahLst/>
            <a:cxnLst/>
            <a:rect l="l" t="t" r="r" b="b"/>
            <a:pathLst>
              <a:path w="918845" h="843279">
                <a:moveTo>
                  <a:pt x="858279" y="796061"/>
                </a:moveTo>
                <a:lnTo>
                  <a:pt x="836828" y="819530"/>
                </a:lnTo>
                <a:lnTo>
                  <a:pt x="918728" y="842903"/>
                </a:lnTo>
                <a:lnTo>
                  <a:pt x="904094" y="804671"/>
                </a:lnTo>
                <a:lnTo>
                  <a:pt x="867674" y="804671"/>
                </a:lnTo>
                <a:lnTo>
                  <a:pt x="858279" y="796061"/>
                </a:lnTo>
                <a:close/>
              </a:path>
              <a:path w="918845" h="843279">
                <a:moveTo>
                  <a:pt x="866829" y="786707"/>
                </a:moveTo>
                <a:lnTo>
                  <a:pt x="858279" y="796061"/>
                </a:lnTo>
                <a:lnTo>
                  <a:pt x="867674" y="804671"/>
                </a:lnTo>
                <a:lnTo>
                  <a:pt x="876178" y="795278"/>
                </a:lnTo>
                <a:lnTo>
                  <a:pt x="866829" y="786707"/>
                </a:lnTo>
                <a:close/>
              </a:path>
              <a:path w="918845" h="843279">
                <a:moveTo>
                  <a:pt x="888248" y="763274"/>
                </a:moveTo>
                <a:lnTo>
                  <a:pt x="866829" y="786707"/>
                </a:lnTo>
                <a:lnTo>
                  <a:pt x="876178" y="795278"/>
                </a:lnTo>
                <a:lnTo>
                  <a:pt x="867674" y="804671"/>
                </a:lnTo>
                <a:lnTo>
                  <a:pt x="904094" y="804671"/>
                </a:lnTo>
                <a:lnTo>
                  <a:pt x="888248" y="763274"/>
                </a:lnTo>
                <a:close/>
              </a:path>
              <a:path w="918845" h="843279">
                <a:moveTo>
                  <a:pt x="8656" y="0"/>
                </a:moveTo>
                <a:lnTo>
                  <a:pt x="0" y="9406"/>
                </a:lnTo>
                <a:lnTo>
                  <a:pt x="858279" y="796061"/>
                </a:lnTo>
                <a:lnTo>
                  <a:pt x="866829" y="786707"/>
                </a:lnTo>
                <a:lnTo>
                  <a:pt x="8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48400" y="2663708"/>
            <a:ext cx="462915" cy="765810"/>
          </a:xfrm>
          <a:custGeom>
            <a:avLst/>
            <a:gdLst/>
            <a:ahLst/>
            <a:cxnLst/>
            <a:rect l="l" t="t" r="r" b="b"/>
            <a:pathLst>
              <a:path w="462915" h="765810">
                <a:moveTo>
                  <a:pt x="6492" y="680313"/>
                </a:moveTo>
                <a:lnTo>
                  <a:pt x="0" y="765291"/>
                </a:lnTo>
                <a:lnTo>
                  <a:pt x="71871" y="719571"/>
                </a:lnTo>
                <a:lnTo>
                  <a:pt x="62785" y="714115"/>
                </a:lnTo>
                <a:lnTo>
                  <a:pt x="38099" y="714115"/>
                </a:lnTo>
                <a:lnTo>
                  <a:pt x="27188" y="707623"/>
                </a:lnTo>
                <a:lnTo>
                  <a:pt x="33752" y="696682"/>
                </a:lnTo>
                <a:lnTo>
                  <a:pt x="6492" y="680313"/>
                </a:lnTo>
                <a:close/>
              </a:path>
              <a:path w="462915" h="765810">
                <a:moveTo>
                  <a:pt x="33752" y="696682"/>
                </a:moveTo>
                <a:lnTo>
                  <a:pt x="27188" y="707623"/>
                </a:lnTo>
                <a:lnTo>
                  <a:pt x="38099" y="714115"/>
                </a:lnTo>
                <a:lnTo>
                  <a:pt x="44638" y="703219"/>
                </a:lnTo>
                <a:lnTo>
                  <a:pt x="33752" y="696682"/>
                </a:lnTo>
                <a:close/>
              </a:path>
              <a:path w="462915" h="765810">
                <a:moveTo>
                  <a:pt x="44638" y="703219"/>
                </a:moveTo>
                <a:lnTo>
                  <a:pt x="38099" y="714115"/>
                </a:lnTo>
                <a:lnTo>
                  <a:pt x="62785" y="714115"/>
                </a:lnTo>
                <a:lnTo>
                  <a:pt x="44638" y="703219"/>
                </a:lnTo>
                <a:close/>
              </a:path>
              <a:path w="462915" h="765810">
                <a:moveTo>
                  <a:pt x="451744" y="0"/>
                </a:moveTo>
                <a:lnTo>
                  <a:pt x="33752" y="696682"/>
                </a:lnTo>
                <a:lnTo>
                  <a:pt x="44638" y="703219"/>
                </a:lnTo>
                <a:lnTo>
                  <a:pt x="462655" y="6583"/>
                </a:lnTo>
                <a:lnTo>
                  <a:pt x="451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25071" y="4719696"/>
            <a:ext cx="918844" cy="843280"/>
          </a:xfrm>
          <a:custGeom>
            <a:avLst/>
            <a:gdLst/>
            <a:ahLst/>
            <a:cxnLst/>
            <a:rect l="l" t="t" r="r" b="b"/>
            <a:pathLst>
              <a:path w="918845" h="843279">
                <a:moveTo>
                  <a:pt x="858279" y="796061"/>
                </a:moveTo>
                <a:lnTo>
                  <a:pt x="836828" y="819530"/>
                </a:lnTo>
                <a:lnTo>
                  <a:pt x="918728" y="842903"/>
                </a:lnTo>
                <a:lnTo>
                  <a:pt x="904094" y="804671"/>
                </a:lnTo>
                <a:lnTo>
                  <a:pt x="867674" y="804671"/>
                </a:lnTo>
                <a:lnTo>
                  <a:pt x="858279" y="796061"/>
                </a:lnTo>
                <a:close/>
              </a:path>
              <a:path w="918845" h="843279">
                <a:moveTo>
                  <a:pt x="866829" y="786707"/>
                </a:moveTo>
                <a:lnTo>
                  <a:pt x="858279" y="796061"/>
                </a:lnTo>
                <a:lnTo>
                  <a:pt x="867674" y="804671"/>
                </a:lnTo>
                <a:lnTo>
                  <a:pt x="876178" y="795278"/>
                </a:lnTo>
                <a:lnTo>
                  <a:pt x="866829" y="786707"/>
                </a:lnTo>
                <a:close/>
              </a:path>
              <a:path w="918845" h="843279">
                <a:moveTo>
                  <a:pt x="888248" y="763274"/>
                </a:moveTo>
                <a:lnTo>
                  <a:pt x="866829" y="786707"/>
                </a:lnTo>
                <a:lnTo>
                  <a:pt x="876178" y="795278"/>
                </a:lnTo>
                <a:lnTo>
                  <a:pt x="867674" y="804671"/>
                </a:lnTo>
                <a:lnTo>
                  <a:pt x="904094" y="804671"/>
                </a:lnTo>
                <a:lnTo>
                  <a:pt x="888248" y="763274"/>
                </a:lnTo>
                <a:close/>
              </a:path>
              <a:path w="918845" h="843279">
                <a:moveTo>
                  <a:pt x="8656" y="0"/>
                </a:moveTo>
                <a:lnTo>
                  <a:pt x="0" y="9406"/>
                </a:lnTo>
                <a:lnTo>
                  <a:pt x="858279" y="796061"/>
                </a:lnTo>
                <a:lnTo>
                  <a:pt x="866829" y="786707"/>
                </a:lnTo>
                <a:lnTo>
                  <a:pt x="8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7186930">
                <a:lnSpc>
                  <a:spcPct val="100000"/>
                </a:lnSpc>
              </a:pPr>
              <a:t>219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12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23116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02442"/>
            <a:ext cx="8229600" cy="1143000"/>
          </a:xfrm>
        </p:spPr>
        <p:txBody>
          <a:bodyPr/>
          <a:lstStyle/>
          <a:p>
            <a:r>
              <a:rPr lang="en-US" altLang="en-US" dirty="0" err="1"/>
              <a:t>Inorder</a:t>
            </a:r>
            <a:r>
              <a:rPr lang="en-US" altLang="en-US" dirty="0"/>
              <a:t> And Preorder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9158"/>
            <a:ext cx="7772400" cy="3048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/>
              <a:t>inorder</a:t>
            </a:r>
            <a:r>
              <a:rPr lang="en-US" altLang="en-US" dirty="0"/>
              <a:t> = </a:t>
            </a:r>
            <a:r>
              <a:rPr lang="en-US" altLang="en-US" sz="3600" dirty="0"/>
              <a:t>g d h b e </a:t>
            </a:r>
            <a:r>
              <a:rPr lang="en-US" altLang="en-US" sz="3600" dirty="0" err="1"/>
              <a:t>i</a:t>
            </a:r>
            <a:r>
              <a:rPr lang="en-US" altLang="en-US" sz="3600" dirty="0"/>
              <a:t> a f j c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preorder = </a:t>
            </a:r>
            <a:r>
              <a:rPr lang="en-US" altLang="en-US" sz="4000" dirty="0"/>
              <a:t>a b d g h e </a:t>
            </a:r>
            <a:r>
              <a:rPr lang="en-US" altLang="en-US" sz="4000" dirty="0" err="1"/>
              <a:t>i</a:t>
            </a:r>
            <a:r>
              <a:rPr lang="en-US" altLang="en-US" sz="4000" dirty="0"/>
              <a:t> c f j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Scan the preorder left to right using the </a:t>
            </a:r>
            <a:r>
              <a:rPr lang="en-US" altLang="en-US" dirty="0" err="1"/>
              <a:t>inorder</a:t>
            </a:r>
            <a:r>
              <a:rPr lang="en-US" altLang="en-US" dirty="0"/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</a:t>
            </a:r>
            <a:r>
              <a:rPr lang="en-US" altLang="en-US" dirty="0"/>
              <a:t> is the root of the tree; </a:t>
            </a:r>
            <a:r>
              <a:rPr lang="en-US" altLang="en-US" dirty="0" err="1">
                <a:solidFill>
                  <a:schemeClr val="hlink"/>
                </a:solidFill>
              </a:rPr>
              <a:t>gdhbei</a:t>
            </a:r>
            <a:r>
              <a:rPr lang="en-US" altLang="en-US" dirty="0"/>
              <a:t> are in the left subtree; </a:t>
            </a:r>
            <a:r>
              <a:rPr lang="en-US" altLang="en-US" dirty="0" err="1">
                <a:solidFill>
                  <a:schemeClr val="hlink"/>
                </a:solidFill>
              </a:rPr>
              <a:t>fjc</a:t>
            </a:r>
            <a:r>
              <a:rPr lang="en-US" altLang="en-US" dirty="0"/>
              <a:t> are in the right subtree.</a:t>
            </a:r>
          </a:p>
        </p:txBody>
      </p:sp>
      <p:grpSp>
        <p:nvGrpSpPr>
          <p:cNvPr id="241704" name="Group 40"/>
          <p:cNvGrpSpPr>
            <a:grpSpLocks/>
          </p:cNvGrpSpPr>
          <p:nvPr/>
        </p:nvGrpSpPr>
        <p:grpSpPr bwMode="auto">
          <a:xfrm>
            <a:off x="2286000" y="4367216"/>
            <a:ext cx="4572000" cy="1979615"/>
            <a:chOff x="1440" y="2751"/>
            <a:chExt cx="2880" cy="1247"/>
          </a:xfrm>
        </p:grpSpPr>
        <p:grpSp>
          <p:nvGrpSpPr>
            <p:cNvPr id="241695" name="Group 31"/>
            <p:cNvGrpSpPr>
              <a:grpSpLocks/>
            </p:cNvGrpSpPr>
            <p:nvPr/>
          </p:nvGrpSpPr>
          <p:grpSpPr bwMode="auto">
            <a:xfrm>
              <a:off x="2688" y="2832"/>
              <a:ext cx="240" cy="365"/>
              <a:chOff x="4176" y="1104"/>
              <a:chExt cx="240" cy="365"/>
            </a:xfrm>
          </p:grpSpPr>
          <p:sp>
            <p:nvSpPr>
              <p:cNvPr id="241696" name="Oval 3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97" name="Text Box 3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1698" name="Line 34"/>
            <p:cNvSpPr>
              <a:spLocks noChangeShapeType="1"/>
            </p:cNvSpPr>
            <p:nvPr/>
          </p:nvSpPr>
          <p:spPr bwMode="auto">
            <a:xfrm flipH="1">
              <a:off x="1824" y="3024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9" name="Line 35"/>
            <p:cNvSpPr>
              <a:spLocks noChangeShapeType="1"/>
            </p:cNvSpPr>
            <p:nvPr/>
          </p:nvSpPr>
          <p:spPr bwMode="auto">
            <a:xfrm>
              <a:off x="2880" y="3072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700" name="Text Box 36"/>
            <p:cNvSpPr txBox="1">
              <a:spLocks noChangeArrowheads="1"/>
            </p:cNvSpPr>
            <p:nvPr/>
          </p:nvSpPr>
          <p:spPr bwMode="auto">
            <a:xfrm>
              <a:off x="2688" y="2751"/>
              <a:ext cx="48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1701" name="Text Box 37"/>
            <p:cNvSpPr txBox="1">
              <a:spLocks noChangeArrowheads="1"/>
            </p:cNvSpPr>
            <p:nvPr/>
          </p:nvSpPr>
          <p:spPr bwMode="auto">
            <a:xfrm>
              <a:off x="1440" y="3552"/>
              <a:ext cx="10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600" dirty="0" err="1"/>
                <a:t>gdhbei</a:t>
              </a:r>
              <a:endParaRPr lang="en-US" altLang="en-US" sz="3600" dirty="0"/>
            </a:p>
          </p:txBody>
        </p:sp>
        <p:sp>
          <p:nvSpPr>
            <p:cNvPr id="241703" name="Text Box 39"/>
            <p:cNvSpPr txBox="1">
              <a:spLocks noChangeArrowheads="1"/>
            </p:cNvSpPr>
            <p:nvPr/>
          </p:nvSpPr>
          <p:spPr bwMode="auto">
            <a:xfrm>
              <a:off x="3504" y="3552"/>
              <a:ext cx="8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 dirty="0" err="1"/>
                <a:t>fjc</a:t>
              </a:r>
              <a:endParaRPr lang="en-US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3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Inorder And Preorder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667000"/>
            <a:ext cx="77724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preorder</a:t>
            </a:r>
            <a:r>
              <a:rPr lang="en-US" altLang="en-US" sz="3600" dirty="0">
                <a:solidFill>
                  <a:schemeClr val="hlink"/>
                </a:solidFill>
              </a:rPr>
              <a:t> = </a:t>
            </a:r>
            <a:r>
              <a:rPr lang="en-US" altLang="en-US" sz="3600" dirty="0">
                <a:solidFill>
                  <a:schemeClr val="bg1"/>
                </a:solidFill>
              </a:rPr>
              <a:t>a</a:t>
            </a:r>
            <a:r>
              <a:rPr lang="en-US" altLang="en-US" sz="3600" dirty="0">
                <a:solidFill>
                  <a:schemeClr val="hlink"/>
                </a:solidFill>
              </a:rPr>
              <a:t> </a:t>
            </a:r>
            <a:r>
              <a:rPr lang="en-US" altLang="en-US" sz="3600" dirty="0">
                <a:solidFill>
                  <a:srgbClr val="C00000"/>
                </a:solidFill>
              </a:rPr>
              <a:t>b d g h e </a:t>
            </a:r>
            <a:r>
              <a:rPr lang="en-US" altLang="en-US" sz="3600" dirty="0" err="1">
                <a:solidFill>
                  <a:srgbClr val="C00000"/>
                </a:solidFill>
              </a:rPr>
              <a:t>i</a:t>
            </a:r>
            <a:r>
              <a:rPr lang="en-US" altLang="en-US" sz="3600" dirty="0">
                <a:solidFill>
                  <a:srgbClr val="C00000"/>
                </a:solidFill>
              </a:rPr>
              <a:t> c f j</a:t>
            </a:r>
          </a:p>
          <a:p>
            <a:pPr>
              <a:lnSpc>
                <a:spcPct val="90000"/>
              </a:lnSpc>
            </a:pPr>
            <a:r>
              <a:rPr lang="en-US" altLang="en-US" sz="3600" dirty="0">
                <a:solidFill>
                  <a:srgbClr val="C00000"/>
                </a:solidFill>
              </a:rPr>
              <a:t>b</a:t>
            </a:r>
            <a:r>
              <a:rPr lang="en-US" altLang="en-US" sz="3600" dirty="0"/>
              <a:t> is the next root; </a:t>
            </a:r>
            <a:r>
              <a:rPr lang="en-US" altLang="en-US" sz="3600" dirty="0" err="1">
                <a:solidFill>
                  <a:srgbClr val="C00000"/>
                </a:solidFill>
              </a:rPr>
              <a:t>gdh</a:t>
            </a:r>
            <a:r>
              <a:rPr lang="en-US" altLang="en-US" sz="3600" dirty="0"/>
              <a:t> are in the left subtree; </a:t>
            </a:r>
            <a:r>
              <a:rPr lang="en-US" altLang="en-US" sz="3600" dirty="0" err="1"/>
              <a:t>ei</a:t>
            </a:r>
            <a:r>
              <a:rPr lang="en-US" altLang="en-US" sz="3600" dirty="0"/>
              <a:t> are in the right subtree.</a:t>
            </a:r>
          </a:p>
        </p:txBody>
      </p:sp>
      <p:grpSp>
        <p:nvGrpSpPr>
          <p:cNvPr id="242701" name="Group 13"/>
          <p:cNvGrpSpPr>
            <a:grpSpLocks/>
          </p:cNvGrpSpPr>
          <p:nvPr/>
        </p:nvGrpSpPr>
        <p:grpSpPr bwMode="auto">
          <a:xfrm>
            <a:off x="1905000" y="838200"/>
            <a:ext cx="4572000" cy="1662113"/>
            <a:chOff x="1440" y="2832"/>
            <a:chExt cx="2880" cy="1047"/>
          </a:xfrm>
        </p:grpSpPr>
        <p:grpSp>
          <p:nvGrpSpPr>
            <p:cNvPr id="242702" name="Group 14"/>
            <p:cNvGrpSpPr>
              <a:grpSpLocks/>
            </p:cNvGrpSpPr>
            <p:nvPr/>
          </p:nvGrpSpPr>
          <p:grpSpPr bwMode="auto">
            <a:xfrm>
              <a:off x="2688" y="2832"/>
              <a:ext cx="240" cy="365"/>
              <a:chOff x="4176" y="1104"/>
              <a:chExt cx="240" cy="365"/>
            </a:xfrm>
          </p:grpSpPr>
          <p:sp>
            <p:nvSpPr>
              <p:cNvPr id="242703" name="Oval 1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04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 flipH="1">
              <a:off x="1824" y="3024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>
              <a:off x="2880" y="3072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07" name="Text Box 19"/>
            <p:cNvSpPr txBox="1">
              <a:spLocks noChangeArrowheads="1"/>
            </p:cNvSpPr>
            <p:nvPr/>
          </p:nvSpPr>
          <p:spPr bwMode="auto">
            <a:xfrm>
              <a:off x="2688" y="28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2708" name="Text Box 20"/>
            <p:cNvSpPr txBox="1">
              <a:spLocks noChangeArrowheads="1"/>
            </p:cNvSpPr>
            <p:nvPr/>
          </p:nvSpPr>
          <p:spPr bwMode="auto">
            <a:xfrm>
              <a:off x="1440" y="355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gdhbei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2709" name="Text Box 21"/>
            <p:cNvSpPr txBox="1">
              <a:spLocks noChangeArrowheads="1"/>
            </p:cNvSpPr>
            <p:nvPr/>
          </p:nvSpPr>
          <p:spPr bwMode="auto">
            <a:xfrm>
              <a:off x="3504" y="355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fjc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2726" name="Group 38"/>
          <p:cNvGrpSpPr>
            <a:grpSpLocks/>
          </p:cNvGrpSpPr>
          <p:nvPr/>
        </p:nvGrpSpPr>
        <p:grpSpPr bwMode="auto">
          <a:xfrm>
            <a:off x="1295400" y="4267200"/>
            <a:ext cx="4876800" cy="2271713"/>
            <a:chOff x="816" y="2688"/>
            <a:chExt cx="3072" cy="1431"/>
          </a:xfrm>
        </p:grpSpPr>
        <p:grpSp>
          <p:nvGrpSpPr>
            <p:cNvPr id="242711" name="Group 23"/>
            <p:cNvGrpSpPr>
              <a:grpSpLocks/>
            </p:cNvGrpSpPr>
            <p:nvPr/>
          </p:nvGrpSpPr>
          <p:grpSpPr bwMode="auto">
            <a:xfrm>
              <a:off x="2256" y="2688"/>
              <a:ext cx="240" cy="365"/>
              <a:chOff x="4176" y="1104"/>
              <a:chExt cx="240" cy="365"/>
            </a:xfrm>
          </p:grpSpPr>
          <p:sp>
            <p:nvSpPr>
              <p:cNvPr id="242712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13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 flipH="1">
              <a:off x="1392" y="2880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5" name="Line 27"/>
            <p:cNvSpPr>
              <a:spLocks noChangeShapeType="1"/>
            </p:cNvSpPr>
            <p:nvPr/>
          </p:nvSpPr>
          <p:spPr bwMode="auto">
            <a:xfrm>
              <a:off x="2448" y="2928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6" name="Text Box 28"/>
            <p:cNvSpPr txBox="1">
              <a:spLocks noChangeArrowheads="1"/>
            </p:cNvSpPr>
            <p:nvPr/>
          </p:nvSpPr>
          <p:spPr bwMode="auto">
            <a:xfrm>
              <a:off x="2256" y="268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2717" name="Text Box 29"/>
            <p:cNvSpPr txBox="1">
              <a:spLocks noChangeArrowheads="1"/>
            </p:cNvSpPr>
            <p:nvPr/>
          </p:nvSpPr>
          <p:spPr bwMode="auto">
            <a:xfrm>
              <a:off x="816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gdh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2718" name="Text Box 30"/>
            <p:cNvSpPr txBox="1">
              <a:spLocks noChangeArrowheads="1"/>
            </p:cNvSpPr>
            <p:nvPr/>
          </p:nvSpPr>
          <p:spPr bwMode="auto">
            <a:xfrm>
              <a:off x="3072" y="3408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fjc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grpSp>
          <p:nvGrpSpPr>
            <p:cNvPr id="242719" name="Group 31"/>
            <p:cNvGrpSpPr>
              <a:grpSpLocks/>
            </p:cNvGrpSpPr>
            <p:nvPr/>
          </p:nvGrpSpPr>
          <p:grpSpPr bwMode="auto">
            <a:xfrm>
              <a:off x="1248" y="3360"/>
              <a:ext cx="240" cy="365"/>
              <a:chOff x="4176" y="1104"/>
              <a:chExt cx="240" cy="365"/>
            </a:xfrm>
          </p:grpSpPr>
          <p:sp>
            <p:nvSpPr>
              <p:cNvPr id="242720" name="Oval 3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21" name="Text Box 3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2722" name="Text Box 34"/>
            <p:cNvSpPr txBox="1">
              <a:spLocks noChangeArrowheads="1"/>
            </p:cNvSpPr>
            <p:nvPr/>
          </p:nvSpPr>
          <p:spPr bwMode="auto">
            <a:xfrm>
              <a:off x="1248" y="336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2723" name="Text Box 35"/>
            <p:cNvSpPr txBox="1">
              <a:spLocks noChangeArrowheads="1"/>
            </p:cNvSpPr>
            <p:nvPr/>
          </p:nvSpPr>
          <p:spPr bwMode="auto">
            <a:xfrm>
              <a:off x="1536" y="379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ei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2724" name="Line 36"/>
            <p:cNvSpPr>
              <a:spLocks noChangeShapeType="1"/>
            </p:cNvSpPr>
            <p:nvPr/>
          </p:nvSpPr>
          <p:spPr bwMode="auto">
            <a:xfrm flipH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25" name="Line 37"/>
            <p:cNvSpPr>
              <a:spLocks noChangeShapeType="1"/>
            </p:cNvSpPr>
            <p:nvPr/>
          </p:nvSpPr>
          <p:spPr bwMode="auto">
            <a:xfrm>
              <a:off x="1440" y="364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0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Inorder And Preorder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19400"/>
            <a:ext cx="77724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preorder</a:t>
            </a:r>
            <a:r>
              <a:rPr lang="en-US" altLang="en-US" sz="3600" dirty="0">
                <a:solidFill>
                  <a:schemeClr val="hlink"/>
                </a:solidFill>
              </a:rPr>
              <a:t> = </a:t>
            </a:r>
            <a:r>
              <a:rPr lang="en-US" altLang="en-US" sz="3600" dirty="0">
                <a:solidFill>
                  <a:schemeClr val="bg1"/>
                </a:solidFill>
              </a:rPr>
              <a:t>a</a:t>
            </a:r>
            <a:r>
              <a:rPr lang="en-US" altLang="en-US" sz="3600" dirty="0">
                <a:solidFill>
                  <a:schemeClr val="hlink"/>
                </a:solidFill>
              </a:rPr>
              <a:t> </a:t>
            </a:r>
            <a:r>
              <a:rPr lang="en-US" altLang="en-US" sz="3600" dirty="0">
                <a:solidFill>
                  <a:schemeClr val="bg1"/>
                </a:solidFill>
              </a:rPr>
              <a:t>b</a:t>
            </a:r>
            <a:r>
              <a:rPr lang="en-US" altLang="en-US" sz="3600" dirty="0">
                <a:solidFill>
                  <a:schemeClr val="hlink"/>
                </a:solidFill>
              </a:rPr>
              <a:t> </a:t>
            </a:r>
            <a:r>
              <a:rPr lang="en-US" altLang="en-US" sz="3600" dirty="0">
                <a:solidFill>
                  <a:srgbClr val="C00000"/>
                </a:solidFill>
              </a:rPr>
              <a:t>d g h e </a:t>
            </a:r>
            <a:r>
              <a:rPr lang="en-US" altLang="en-US" sz="3600" dirty="0" err="1">
                <a:solidFill>
                  <a:srgbClr val="C00000"/>
                </a:solidFill>
              </a:rPr>
              <a:t>i</a:t>
            </a:r>
            <a:r>
              <a:rPr lang="en-US" altLang="en-US" sz="3600" dirty="0">
                <a:solidFill>
                  <a:srgbClr val="C00000"/>
                </a:solidFill>
              </a:rPr>
              <a:t> c f j</a:t>
            </a:r>
          </a:p>
          <a:p>
            <a:pPr>
              <a:lnSpc>
                <a:spcPct val="90000"/>
              </a:lnSpc>
            </a:pPr>
            <a:r>
              <a:rPr lang="en-US" altLang="en-US" sz="3600" dirty="0">
                <a:solidFill>
                  <a:schemeClr val="hlink"/>
                </a:solidFill>
              </a:rPr>
              <a:t>d</a:t>
            </a:r>
            <a:r>
              <a:rPr lang="en-US" altLang="en-US" sz="3600" dirty="0"/>
              <a:t> is the next root; </a:t>
            </a:r>
            <a:r>
              <a:rPr lang="en-US" altLang="en-US" sz="3600" dirty="0">
                <a:solidFill>
                  <a:schemeClr val="hlink"/>
                </a:solidFill>
              </a:rPr>
              <a:t>g</a:t>
            </a:r>
            <a:r>
              <a:rPr lang="en-US" altLang="en-US" sz="3600" dirty="0"/>
              <a:t> is in the left subtree; </a:t>
            </a:r>
            <a:r>
              <a:rPr lang="en-US" altLang="en-US" sz="3600" dirty="0">
                <a:solidFill>
                  <a:schemeClr val="hlink"/>
                </a:solidFill>
              </a:rPr>
              <a:t>h</a:t>
            </a:r>
            <a:r>
              <a:rPr lang="en-US" altLang="en-US" sz="3600" dirty="0"/>
              <a:t> is in the right subtree.</a:t>
            </a:r>
          </a:p>
        </p:txBody>
      </p:sp>
      <p:grpSp>
        <p:nvGrpSpPr>
          <p:cNvPr id="243725" name="Group 13"/>
          <p:cNvGrpSpPr>
            <a:grpSpLocks/>
          </p:cNvGrpSpPr>
          <p:nvPr/>
        </p:nvGrpSpPr>
        <p:grpSpPr bwMode="auto">
          <a:xfrm>
            <a:off x="1676400" y="685800"/>
            <a:ext cx="4876800" cy="2271713"/>
            <a:chOff x="816" y="2688"/>
            <a:chExt cx="3072" cy="1431"/>
          </a:xfrm>
        </p:grpSpPr>
        <p:grpSp>
          <p:nvGrpSpPr>
            <p:cNvPr id="243726" name="Group 14"/>
            <p:cNvGrpSpPr>
              <a:grpSpLocks/>
            </p:cNvGrpSpPr>
            <p:nvPr/>
          </p:nvGrpSpPr>
          <p:grpSpPr bwMode="auto">
            <a:xfrm>
              <a:off x="2256" y="2688"/>
              <a:ext cx="240" cy="365"/>
              <a:chOff x="4176" y="1104"/>
              <a:chExt cx="240" cy="365"/>
            </a:xfrm>
          </p:grpSpPr>
          <p:sp>
            <p:nvSpPr>
              <p:cNvPr id="243727" name="Oval 1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28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29" name="Line 17"/>
            <p:cNvSpPr>
              <a:spLocks noChangeShapeType="1"/>
            </p:cNvSpPr>
            <p:nvPr/>
          </p:nvSpPr>
          <p:spPr bwMode="auto">
            <a:xfrm flipH="1">
              <a:off x="1392" y="2880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30" name="Line 18"/>
            <p:cNvSpPr>
              <a:spLocks noChangeShapeType="1"/>
            </p:cNvSpPr>
            <p:nvPr/>
          </p:nvSpPr>
          <p:spPr bwMode="auto">
            <a:xfrm>
              <a:off x="2448" y="2928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31" name="Text Box 19"/>
            <p:cNvSpPr txBox="1">
              <a:spLocks noChangeArrowheads="1"/>
            </p:cNvSpPr>
            <p:nvPr/>
          </p:nvSpPr>
          <p:spPr bwMode="auto">
            <a:xfrm>
              <a:off x="2256" y="268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3732" name="Text Box 20"/>
            <p:cNvSpPr txBox="1">
              <a:spLocks noChangeArrowheads="1"/>
            </p:cNvSpPr>
            <p:nvPr/>
          </p:nvSpPr>
          <p:spPr bwMode="auto">
            <a:xfrm>
              <a:off x="816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gdh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3733" name="Text Box 21"/>
            <p:cNvSpPr txBox="1">
              <a:spLocks noChangeArrowheads="1"/>
            </p:cNvSpPr>
            <p:nvPr/>
          </p:nvSpPr>
          <p:spPr bwMode="auto">
            <a:xfrm>
              <a:off x="3072" y="3408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fjc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grpSp>
          <p:nvGrpSpPr>
            <p:cNvPr id="243734" name="Group 22"/>
            <p:cNvGrpSpPr>
              <a:grpSpLocks/>
            </p:cNvGrpSpPr>
            <p:nvPr/>
          </p:nvGrpSpPr>
          <p:grpSpPr bwMode="auto">
            <a:xfrm>
              <a:off x="1248" y="3360"/>
              <a:ext cx="240" cy="365"/>
              <a:chOff x="4176" y="1104"/>
              <a:chExt cx="240" cy="365"/>
            </a:xfrm>
          </p:grpSpPr>
          <p:sp>
            <p:nvSpPr>
              <p:cNvPr id="243735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36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37" name="Text Box 25"/>
            <p:cNvSpPr txBox="1">
              <a:spLocks noChangeArrowheads="1"/>
            </p:cNvSpPr>
            <p:nvPr/>
          </p:nvSpPr>
          <p:spPr bwMode="auto">
            <a:xfrm>
              <a:off x="1248" y="336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3738" name="Text Box 26"/>
            <p:cNvSpPr txBox="1">
              <a:spLocks noChangeArrowheads="1"/>
            </p:cNvSpPr>
            <p:nvPr/>
          </p:nvSpPr>
          <p:spPr bwMode="auto">
            <a:xfrm>
              <a:off x="1536" y="379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ei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3739" name="Line 27"/>
            <p:cNvSpPr>
              <a:spLocks noChangeShapeType="1"/>
            </p:cNvSpPr>
            <p:nvPr/>
          </p:nvSpPr>
          <p:spPr bwMode="auto">
            <a:xfrm flipH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>
              <a:off x="1440" y="364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3770" name="Group 58"/>
          <p:cNvGrpSpPr>
            <a:grpSpLocks/>
          </p:cNvGrpSpPr>
          <p:nvPr/>
        </p:nvGrpSpPr>
        <p:grpSpPr bwMode="auto">
          <a:xfrm>
            <a:off x="1981200" y="4357688"/>
            <a:ext cx="4572000" cy="2347912"/>
            <a:chOff x="1248" y="2745"/>
            <a:chExt cx="2880" cy="1479"/>
          </a:xfrm>
        </p:grpSpPr>
        <p:grpSp>
          <p:nvGrpSpPr>
            <p:cNvPr id="243742" name="Group 30"/>
            <p:cNvGrpSpPr>
              <a:grpSpLocks/>
            </p:cNvGrpSpPr>
            <p:nvPr/>
          </p:nvGrpSpPr>
          <p:grpSpPr bwMode="auto">
            <a:xfrm>
              <a:off x="2544" y="2745"/>
              <a:ext cx="240" cy="365"/>
              <a:chOff x="4176" y="1104"/>
              <a:chExt cx="240" cy="365"/>
            </a:xfrm>
          </p:grpSpPr>
          <p:sp>
            <p:nvSpPr>
              <p:cNvPr id="243743" name="Oval 3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44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47" name="Text Box 35"/>
            <p:cNvSpPr txBox="1">
              <a:spLocks noChangeArrowheads="1"/>
            </p:cNvSpPr>
            <p:nvPr/>
          </p:nvSpPr>
          <p:spPr bwMode="auto">
            <a:xfrm>
              <a:off x="2544" y="2745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3748" name="Text Box 36"/>
            <p:cNvSpPr txBox="1">
              <a:spLocks noChangeArrowheads="1"/>
            </p:cNvSpPr>
            <p:nvPr/>
          </p:nvSpPr>
          <p:spPr bwMode="auto">
            <a:xfrm>
              <a:off x="1248" y="384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243749" name="Text Box 37"/>
            <p:cNvSpPr txBox="1">
              <a:spLocks noChangeArrowheads="1"/>
            </p:cNvSpPr>
            <p:nvPr/>
          </p:nvSpPr>
          <p:spPr bwMode="auto">
            <a:xfrm>
              <a:off x="3312" y="307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fjc</a:t>
              </a:r>
            </a:p>
          </p:txBody>
        </p:sp>
        <p:grpSp>
          <p:nvGrpSpPr>
            <p:cNvPr id="243750" name="Group 38"/>
            <p:cNvGrpSpPr>
              <a:grpSpLocks/>
            </p:cNvGrpSpPr>
            <p:nvPr/>
          </p:nvGrpSpPr>
          <p:grpSpPr bwMode="auto">
            <a:xfrm>
              <a:off x="1824" y="3072"/>
              <a:ext cx="240" cy="365"/>
              <a:chOff x="4176" y="1104"/>
              <a:chExt cx="240" cy="365"/>
            </a:xfrm>
          </p:grpSpPr>
          <p:sp>
            <p:nvSpPr>
              <p:cNvPr id="243751" name="Oval 3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52" name="Text Box 4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53" name="Text Box 41"/>
            <p:cNvSpPr txBox="1">
              <a:spLocks noChangeArrowheads="1"/>
            </p:cNvSpPr>
            <p:nvPr/>
          </p:nvSpPr>
          <p:spPr bwMode="auto">
            <a:xfrm>
              <a:off x="1824" y="307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3754" name="Text Box 42"/>
            <p:cNvSpPr txBox="1">
              <a:spLocks noChangeArrowheads="1"/>
            </p:cNvSpPr>
            <p:nvPr/>
          </p:nvSpPr>
          <p:spPr bwMode="auto">
            <a:xfrm>
              <a:off x="2112" y="350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ei</a:t>
              </a:r>
            </a:p>
          </p:txBody>
        </p:sp>
        <p:sp>
          <p:nvSpPr>
            <p:cNvPr id="243755" name="Line 43"/>
            <p:cNvSpPr>
              <a:spLocks noChangeShapeType="1"/>
            </p:cNvSpPr>
            <p:nvPr/>
          </p:nvSpPr>
          <p:spPr bwMode="auto">
            <a:xfrm flipH="1">
              <a:off x="1680" y="336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6" name="Line 44"/>
            <p:cNvSpPr>
              <a:spLocks noChangeShapeType="1"/>
            </p:cNvSpPr>
            <p:nvPr/>
          </p:nvSpPr>
          <p:spPr bwMode="auto">
            <a:xfrm>
              <a:off x="2016" y="3360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7" name="Line 45"/>
            <p:cNvSpPr>
              <a:spLocks noChangeShapeType="1"/>
            </p:cNvSpPr>
            <p:nvPr/>
          </p:nvSpPr>
          <p:spPr bwMode="auto">
            <a:xfrm flipH="1">
              <a:off x="1968" y="2928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8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3759" name="Group 47"/>
            <p:cNvGrpSpPr>
              <a:grpSpLocks/>
            </p:cNvGrpSpPr>
            <p:nvPr/>
          </p:nvGrpSpPr>
          <p:grpSpPr bwMode="auto">
            <a:xfrm>
              <a:off x="1536" y="3504"/>
              <a:ext cx="240" cy="365"/>
              <a:chOff x="4176" y="1104"/>
              <a:chExt cx="240" cy="365"/>
            </a:xfrm>
          </p:grpSpPr>
          <p:sp>
            <p:nvSpPr>
              <p:cNvPr id="243760" name="Oval 4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61" name="Text Box 4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62" name="Text Box 50"/>
            <p:cNvSpPr txBox="1">
              <a:spLocks noChangeArrowheads="1"/>
            </p:cNvSpPr>
            <p:nvPr/>
          </p:nvSpPr>
          <p:spPr bwMode="auto">
            <a:xfrm>
              <a:off x="1536" y="350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3763" name="Line 51"/>
            <p:cNvSpPr>
              <a:spLocks noChangeShapeType="1"/>
            </p:cNvSpPr>
            <p:nvPr/>
          </p:nvSpPr>
          <p:spPr bwMode="auto">
            <a:xfrm flipH="1">
              <a:off x="1392" y="379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64" name="Line 52"/>
            <p:cNvSpPr>
              <a:spLocks noChangeShapeType="1"/>
            </p:cNvSpPr>
            <p:nvPr/>
          </p:nvSpPr>
          <p:spPr bwMode="auto">
            <a:xfrm>
              <a:off x="1728" y="379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69" name="Text Box 57"/>
            <p:cNvSpPr txBox="1">
              <a:spLocks noChangeArrowheads="1"/>
            </p:cNvSpPr>
            <p:nvPr/>
          </p:nvSpPr>
          <p:spPr bwMode="auto">
            <a:xfrm>
              <a:off x="1872" y="3897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7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Inorder And Postorder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Scan </a:t>
            </a:r>
            <a:r>
              <a:rPr lang="en-US" altLang="en-US" dirty="0" err="1"/>
              <a:t>postorder</a:t>
            </a:r>
            <a:r>
              <a:rPr lang="en-US" altLang="en-US" dirty="0"/>
              <a:t> from right to left using </a:t>
            </a:r>
            <a:r>
              <a:rPr lang="en-US" altLang="en-US" dirty="0" err="1"/>
              <a:t>inorder</a:t>
            </a:r>
            <a:r>
              <a:rPr lang="en-US" altLang="en-US" dirty="0"/>
              <a:t> to separate left and right subtrees.</a:t>
            </a:r>
          </a:p>
          <a:p>
            <a:r>
              <a:rPr lang="en-US" altLang="en-US" sz="3600" dirty="0"/>
              <a:t> </a:t>
            </a:r>
            <a:r>
              <a:rPr lang="en-US" altLang="en-US" sz="3600" dirty="0" err="1"/>
              <a:t>inorder</a:t>
            </a:r>
            <a:r>
              <a:rPr lang="en-US" altLang="en-US" sz="3600" dirty="0"/>
              <a:t> </a:t>
            </a:r>
            <a:r>
              <a:rPr lang="en-US" altLang="en-US" sz="3600" dirty="0">
                <a:solidFill>
                  <a:schemeClr val="hlink"/>
                </a:solidFill>
              </a:rPr>
              <a:t>= </a:t>
            </a:r>
            <a:r>
              <a:rPr lang="en-US" altLang="en-US" sz="3600" dirty="0">
                <a:solidFill>
                  <a:srgbClr val="C00000"/>
                </a:solidFill>
              </a:rPr>
              <a:t>g d h b e </a:t>
            </a:r>
            <a:r>
              <a:rPr lang="en-US" altLang="en-US" sz="3600" dirty="0" err="1">
                <a:solidFill>
                  <a:srgbClr val="C00000"/>
                </a:solidFill>
              </a:rPr>
              <a:t>i</a:t>
            </a:r>
            <a:r>
              <a:rPr lang="en-US" altLang="en-US" sz="3600" dirty="0">
                <a:solidFill>
                  <a:srgbClr val="C00000"/>
                </a:solidFill>
              </a:rPr>
              <a:t> a f j c</a:t>
            </a:r>
          </a:p>
          <a:p>
            <a:r>
              <a:rPr lang="en-US" altLang="en-US" sz="3600" dirty="0">
                <a:solidFill>
                  <a:schemeClr val="hlink"/>
                </a:solidFill>
              </a:rPr>
              <a:t> </a:t>
            </a:r>
            <a:r>
              <a:rPr lang="en-US" altLang="en-US" sz="3600" dirty="0" err="1"/>
              <a:t>postorder</a:t>
            </a:r>
            <a:r>
              <a:rPr lang="en-US" altLang="en-US" sz="3600" dirty="0">
                <a:solidFill>
                  <a:schemeClr val="hlink"/>
                </a:solidFill>
              </a:rPr>
              <a:t> = </a:t>
            </a:r>
            <a:r>
              <a:rPr lang="en-US" altLang="en-US" sz="3600" dirty="0">
                <a:solidFill>
                  <a:srgbClr val="C00000"/>
                </a:solidFill>
              </a:rPr>
              <a:t>g h d </a:t>
            </a:r>
            <a:r>
              <a:rPr lang="en-US" altLang="en-US" sz="3600" dirty="0" err="1">
                <a:solidFill>
                  <a:srgbClr val="C00000"/>
                </a:solidFill>
              </a:rPr>
              <a:t>i</a:t>
            </a:r>
            <a:r>
              <a:rPr lang="en-US" altLang="en-US" sz="3600" dirty="0">
                <a:solidFill>
                  <a:srgbClr val="C00000"/>
                </a:solidFill>
              </a:rPr>
              <a:t> e b j f c a</a:t>
            </a:r>
          </a:p>
          <a:p>
            <a:r>
              <a:rPr lang="en-US" altLang="en-US" dirty="0"/>
              <a:t>Tree root is </a:t>
            </a:r>
            <a:r>
              <a:rPr lang="en-US" altLang="en-US" dirty="0">
                <a:solidFill>
                  <a:srgbClr val="C00000"/>
                </a:solidFill>
              </a:rPr>
              <a:t>a; </a:t>
            </a:r>
            <a:r>
              <a:rPr lang="en-US" altLang="en-US" dirty="0" err="1">
                <a:solidFill>
                  <a:srgbClr val="C00000"/>
                </a:solidFill>
              </a:rPr>
              <a:t>gdhbei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are in left subtree; </a:t>
            </a:r>
            <a:r>
              <a:rPr lang="en-US" altLang="en-US" dirty="0" err="1">
                <a:solidFill>
                  <a:srgbClr val="C00000"/>
                </a:solidFill>
              </a:rPr>
              <a:t>fjc</a:t>
            </a:r>
            <a:r>
              <a:rPr lang="en-US" altLang="en-US" dirty="0"/>
              <a:t> are in right subtree.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068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12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9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6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8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6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59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4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3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4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20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98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14445" y="552931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55211" y="552931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46873" y="552931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2" idx="2"/>
            <a:endCxn id="25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22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28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1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2"/>
            <a:endCxn id="34" idx="0"/>
          </p:cNvCxnSpPr>
          <p:nvPr/>
        </p:nvCxnSpPr>
        <p:spPr>
          <a:xfrm>
            <a:off x="7656491" y="524599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446873" y="552931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155211" y="55254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20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8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number of elements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item.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item whose key matches item's key (if present).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 member of item is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is an element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 whose key matches item's key, then found = true and item is a copy of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; otherwise, found = false and item is unchanged. Tree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item to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 is not full. item is not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is in tree. Binary search property is maintained.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78128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*&amp;tree,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NULL)//Base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case:Insertion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place found.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tree-&gt;right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tree-&gt;left = NULL: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tree-&gt;info = item;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Insert(tree-&gt;left, item);//General case 1:Insert in left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Insert(tree-&gt;right, item);//General case 2:Insert in right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Insert(root, item):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3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06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38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4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9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63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84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2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76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9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element whose key matches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member of item is initialized. One and only one element in tree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element in tree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Print()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the values in the tree in ascending key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in the tree are printed in ascending key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176272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08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07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54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9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40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60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95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05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4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367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ResetTree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order)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current position for an iteration through the tree in </a:t>
                      </a:r>
                      <a:r>
                        <a:rPr lang="en-US" dirty="0" err="1"/>
                        <a:t>OrderType</a:t>
                      </a:r>
                      <a:r>
                        <a:rPr lang="en-US" dirty="0"/>
                        <a:t>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prior to root of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item,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order, Boolean&amp; finished)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Gets the next element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position is defined. Element at current position is not last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position is one position beyond current position at entry to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. finished = (current position is last in tree). item is a copy of element at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60068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71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37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57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4118" y="345406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1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4118" y="345406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94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5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56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59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83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34129" y="1377233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475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350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84879" y="1957589"/>
            <a:ext cx="656822" cy="74697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66" y="1943904"/>
            <a:ext cx="695459" cy="7332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921" y="1903274"/>
            <a:ext cx="27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Nodes in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42524218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48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54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8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62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212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583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43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95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 of order of insertion on tree height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74993"/>
          <a:stretch/>
        </p:blipFill>
        <p:spPr bwMode="auto">
          <a:xfrm>
            <a:off x="289775" y="2136627"/>
            <a:ext cx="8573952" cy="25770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936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 of order of insertion on tree height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4565" b="41203"/>
          <a:stretch/>
        </p:blipFill>
        <p:spPr bwMode="auto">
          <a:xfrm>
            <a:off x="276895" y="2164912"/>
            <a:ext cx="8586831" cy="3533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7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921" y="1903274"/>
            <a:ext cx="27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5834129" y="1377233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475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350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84879" y="1957589"/>
            <a:ext cx="656822" cy="74697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66" y="1943904"/>
            <a:ext cx="695459" cy="7332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38816" y="38185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79582" y="38185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1244" y="38185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32281" y="457629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73047" y="457629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64709" y="457629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stCxn id="27" idx="2"/>
            <a:endCxn id="29" idx="0"/>
          </p:cNvCxnSpPr>
          <p:nvPr/>
        </p:nvCxnSpPr>
        <p:spPr>
          <a:xfrm flipH="1">
            <a:off x="4152664" y="4269345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33914" y="45762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74680" y="45762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66342" y="45762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6" idx="2"/>
            <a:endCxn id="34" idx="0"/>
          </p:cNvCxnSpPr>
          <p:nvPr/>
        </p:nvCxnSpPr>
        <p:spPr>
          <a:xfrm>
            <a:off x="5813368" y="42693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3672" y="53103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04438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6100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8555" y="53103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999321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90983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20336" y="531038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61102" y="531038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52764" y="531038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71244" y="604447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2010" y="604447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03672" y="604447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93148" y="604447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33914" y="604447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5576" y="604447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91061" y="604447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31827" y="604447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23489" y="604447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0" idx="2"/>
            <a:endCxn id="46" idx="0"/>
          </p:cNvCxnSpPr>
          <p:nvPr/>
        </p:nvCxnSpPr>
        <p:spPr>
          <a:xfrm>
            <a:off x="4506833" y="5027052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2"/>
            <a:endCxn id="40" idx="0"/>
          </p:cNvCxnSpPr>
          <p:nvPr/>
        </p:nvCxnSpPr>
        <p:spPr>
          <a:xfrm flipH="1">
            <a:off x="5784055" y="5027051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5" idx="2"/>
            <a:endCxn id="43" idx="0"/>
          </p:cNvCxnSpPr>
          <p:nvPr/>
        </p:nvCxnSpPr>
        <p:spPr>
          <a:xfrm>
            <a:off x="7108466" y="5027051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2"/>
            <a:endCxn id="49" idx="0"/>
          </p:cNvCxnSpPr>
          <p:nvPr/>
        </p:nvCxnSpPr>
        <p:spPr>
          <a:xfrm flipH="1">
            <a:off x="5191627" y="5761145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Straight Arrow Connector 6144"/>
          <p:cNvCxnSpPr>
            <a:stCxn id="41" idx="2"/>
            <a:endCxn id="52" idx="0"/>
          </p:cNvCxnSpPr>
          <p:nvPr/>
        </p:nvCxnSpPr>
        <p:spPr>
          <a:xfrm>
            <a:off x="6138224" y="5761145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7" name="Straight Arrow Connector 6146"/>
          <p:cNvCxnSpPr>
            <a:stCxn id="44" idx="2"/>
            <a:endCxn id="55" idx="0"/>
          </p:cNvCxnSpPr>
          <p:nvPr/>
        </p:nvCxnSpPr>
        <p:spPr>
          <a:xfrm>
            <a:off x="8133107" y="5761145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325413" y="305550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52" name="Straight Arrow Connector 6151"/>
          <p:cNvCxnSpPr>
            <a:stCxn id="71" idx="2"/>
            <a:endCxn id="25" idx="0"/>
          </p:cNvCxnSpPr>
          <p:nvPr/>
        </p:nvCxnSpPr>
        <p:spPr>
          <a:xfrm>
            <a:off x="5459199" y="3506268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6152"/>
          <p:cNvSpPr txBox="1"/>
          <p:nvPr/>
        </p:nvSpPr>
        <p:spPr>
          <a:xfrm>
            <a:off x="5679582" y="3109243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664709" y="45762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155043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857162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90983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923489" y="60444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533914" y="60509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824519" y="604447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6889" y="604058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701861" y="60509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631827" y="604058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" y="3709115"/>
            <a:ext cx="3196978" cy="233146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Nodes in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8178367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 of order of insertion on tree height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8512" b="-192"/>
          <a:stretch/>
        </p:blipFill>
        <p:spPr bwMode="auto">
          <a:xfrm>
            <a:off x="264015" y="2187408"/>
            <a:ext cx="8586831" cy="4302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528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*&amp;tree,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NULL)//Base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case:Insertion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place found.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tree-&gt;right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tree-&gt;left = NULL: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tree-&gt;info = item;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Insert(tree-&gt;left, item);//General case 1:Insert in left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Insert(tree-&gt;right, item);//General case 2:Insert in right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Insert(root, item):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35248" y="2421761"/>
            <a:ext cx="30155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/>
              <a:t>Worst case:</a:t>
            </a:r>
            <a:r>
              <a:rPr lang="en-US" sz="2800" b="1" dirty="0"/>
              <a:t> O(N)</a:t>
            </a:r>
          </a:p>
          <a:p>
            <a:pPr eaLnBrk="1" hangingPunct="1"/>
            <a:r>
              <a:rPr lang="en-US" sz="2800" dirty="0"/>
              <a:t>Best case:</a:t>
            </a:r>
            <a:r>
              <a:rPr lang="en-US" sz="2800" b="1" dirty="0"/>
              <a:t> O(</a:t>
            </a:r>
            <a:r>
              <a:rPr lang="en-US" sz="2800" b="1" dirty="0" err="1"/>
              <a:t>logN</a:t>
            </a:r>
            <a:r>
              <a:rPr lang="en-US" sz="2800" b="1" dirty="0"/>
              <a:t>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426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/>
              <a:t>Calculate the number of nodes in the tree recursively</a:t>
            </a:r>
          </a:p>
          <a:p>
            <a:r>
              <a:rPr lang="en-US" sz="2400" dirty="0"/>
              <a:t>If tree is empty (base case)</a:t>
            </a:r>
          </a:p>
          <a:p>
            <a:pPr lvl="1"/>
            <a:r>
              <a:rPr lang="en-US" sz="2000" dirty="0"/>
              <a:t>length = 0</a:t>
            </a:r>
          </a:p>
          <a:p>
            <a:r>
              <a:rPr lang="en-US" sz="2400" dirty="0"/>
              <a:t>If tree is non-empty (general case)</a:t>
            </a:r>
          </a:p>
          <a:p>
            <a:pPr lvl="1"/>
            <a:r>
              <a:rPr lang="en-US" sz="2000" dirty="0"/>
              <a:t>Length = number of nodes in the left </a:t>
            </a:r>
            <a:r>
              <a:rPr lang="en-US" sz="2000" dirty="0" err="1"/>
              <a:t>subtree</a:t>
            </a:r>
            <a:r>
              <a:rPr lang="en-US" sz="2000" dirty="0"/>
              <a:t> + number of nodes in the right </a:t>
            </a:r>
            <a:r>
              <a:rPr lang="en-US" sz="2000" dirty="0" err="1"/>
              <a:t>subtree</a:t>
            </a:r>
            <a:r>
              <a:rPr lang="en-US" sz="2000" dirty="0"/>
              <a:t> + 1</a:t>
            </a:r>
          </a:p>
          <a:p>
            <a:pPr lvl="1"/>
            <a:endParaRPr lang="en-US" sz="2000" dirty="0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62861" y="3901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248461" y="47401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5077261" y="47401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37056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55344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2"/>
          <p:cNvCxnSpPr>
            <a:cxnSpLocks noChangeShapeType="1"/>
            <a:stCxn id="30" idx="4"/>
            <a:endCxn id="32" idx="0"/>
          </p:cNvCxnSpPr>
          <p:nvPr/>
        </p:nvCxnSpPr>
        <p:spPr bwMode="auto">
          <a:xfrm>
            <a:off x="36294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4"/>
          <p:cNvCxnSpPr>
            <a:cxnSpLocks noChangeShapeType="1"/>
            <a:stCxn id="31" idx="4"/>
            <a:endCxn id="33" idx="0"/>
          </p:cNvCxnSpPr>
          <p:nvPr/>
        </p:nvCxnSpPr>
        <p:spPr bwMode="auto">
          <a:xfrm>
            <a:off x="54582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5"/>
          <p:cNvCxnSpPr>
            <a:cxnSpLocks noChangeShapeType="1"/>
            <a:stCxn id="29" idx="4"/>
            <a:endCxn id="31" idx="0"/>
          </p:cNvCxnSpPr>
          <p:nvPr/>
        </p:nvCxnSpPr>
        <p:spPr bwMode="auto">
          <a:xfrm>
            <a:off x="4543861" y="4311557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6"/>
          <p:cNvCxnSpPr>
            <a:cxnSpLocks noChangeShapeType="1"/>
            <a:stCxn id="29" idx="4"/>
            <a:endCxn id="30" idx="0"/>
          </p:cNvCxnSpPr>
          <p:nvPr/>
        </p:nvCxnSpPr>
        <p:spPr bwMode="auto">
          <a:xfrm flipH="1">
            <a:off x="3629461" y="4311557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9"/>
          <p:cNvSpPr>
            <a:spLocks noChangeArrowheads="1"/>
          </p:cNvSpPr>
          <p:nvPr/>
        </p:nvSpPr>
        <p:spPr bwMode="auto">
          <a:xfrm>
            <a:off x="46200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13"/>
          <p:cNvCxnSpPr>
            <a:cxnSpLocks noChangeShapeType="1"/>
            <a:endCxn id="50" idx="0"/>
          </p:cNvCxnSpPr>
          <p:nvPr/>
        </p:nvCxnSpPr>
        <p:spPr bwMode="auto">
          <a:xfrm flipH="1">
            <a:off x="50010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4188082" y="61117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" name="AutoShape 13"/>
          <p:cNvCxnSpPr>
            <a:cxnSpLocks noChangeShapeType="1"/>
            <a:endCxn id="52" idx="0"/>
          </p:cNvCxnSpPr>
          <p:nvPr/>
        </p:nvCxnSpPr>
        <p:spPr bwMode="auto">
          <a:xfrm flipH="1">
            <a:off x="4569082" y="58355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>
          <a:xfrm rot="2628887">
            <a:off x="3059311" y="4776784"/>
            <a:ext cx="1586165" cy="967841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63594" y="3521200"/>
            <a:ext cx="853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nodes in left </a:t>
            </a:r>
            <a:r>
              <a:rPr lang="en-US" b="1" dirty="0" err="1"/>
              <a:t>subtree</a:t>
            </a:r>
            <a:r>
              <a:rPr lang="en-US" b="1" dirty="0"/>
              <a:t>    +   1   +   Number of nodes in right </a:t>
            </a:r>
            <a:r>
              <a:rPr lang="en-US" b="1" dirty="0" err="1"/>
              <a:t>subtree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57" name="Straight Arrow Connector 56"/>
          <p:cNvCxnSpPr>
            <a:endCxn id="59" idx="12"/>
          </p:cNvCxnSpPr>
          <p:nvPr/>
        </p:nvCxnSpPr>
        <p:spPr>
          <a:xfrm flipH="1">
            <a:off x="5949805" y="3871656"/>
            <a:ext cx="764126" cy="901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2"/>
          </p:cNvCxnSpPr>
          <p:nvPr/>
        </p:nvCxnSpPr>
        <p:spPr>
          <a:xfrm>
            <a:off x="2240921" y="3871656"/>
            <a:ext cx="1039198" cy="839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025841" y="4566915"/>
            <a:ext cx="2483541" cy="2131174"/>
          </a:xfrm>
          <a:custGeom>
            <a:avLst/>
            <a:gdLst>
              <a:gd name="connsiteX0" fmla="*/ 1576234 w 2483541"/>
              <a:gd name="connsiteY0" fmla="*/ 474 h 2131174"/>
              <a:gd name="connsiteX1" fmla="*/ 893654 w 2483541"/>
              <a:gd name="connsiteY1" fmla="*/ 258052 h 2131174"/>
              <a:gd name="connsiteX2" fmla="*/ 842138 w 2483541"/>
              <a:gd name="connsiteY2" fmla="*/ 708812 h 2131174"/>
              <a:gd name="connsiteX3" fmla="*/ 610319 w 2483541"/>
              <a:gd name="connsiteY3" fmla="*/ 850480 h 2131174"/>
              <a:gd name="connsiteX4" fmla="*/ 533045 w 2483541"/>
              <a:gd name="connsiteY4" fmla="*/ 1017905 h 2131174"/>
              <a:gd name="connsiteX5" fmla="*/ 545924 w 2483541"/>
              <a:gd name="connsiteY5" fmla="*/ 1275483 h 2131174"/>
              <a:gd name="connsiteX6" fmla="*/ 120921 w 2483541"/>
              <a:gd name="connsiteY6" fmla="*/ 1545939 h 2131174"/>
              <a:gd name="connsiteX7" fmla="*/ 43648 w 2483541"/>
              <a:gd name="connsiteY7" fmla="*/ 1880790 h 2131174"/>
              <a:gd name="connsiteX8" fmla="*/ 726228 w 2483541"/>
              <a:gd name="connsiteY8" fmla="*/ 2112609 h 2131174"/>
              <a:gd name="connsiteX9" fmla="*/ 1782296 w 2483541"/>
              <a:gd name="connsiteY9" fmla="*/ 1378514 h 2131174"/>
              <a:gd name="connsiteX10" fmla="*/ 2477755 w 2483541"/>
              <a:gd name="connsiteY10" fmla="*/ 1198209 h 2131174"/>
              <a:gd name="connsiteX11" fmla="*/ 2104268 w 2483541"/>
              <a:gd name="connsiteY11" fmla="*/ 670176 h 2131174"/>
              <a:gd name="connsiteX12" fmla="*/ 1923964 w 2483541"/>
              <a:gd name="connsiteY12" fmla="*/ 206536 h 2131174"/>
              <a:gd name="connsiteX13" fmla="*/ 1576234 w 2483541"/>
              <a:gd name="connsiteY13" fmla="*/ 474 h 213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3541" h="2131174">
                <a:moveTo>
                  <a:pt x="1576234" y="474"/>
                </a:moveTo>
                <a:cubicBezTo>
                  <a:pt x="1404516" y="9060"/>
                  <a:pt x="1016003" y="139996"/>
                  <a:pt x="893654" y="258052"/>
                </a:cubicBezTo>
                <a:cubicBezTo>
                  <a:pt x="771305" y="376108"/>
                  <a:pt x="889360" y="610074"/>
                  <a:pt x="842138" y="708812"/>
                </a:cubicBezTo>
                <a:cubicBezTo>
                  <a:pt x="794915" y="807550"/>
                  <a:pt x="661834" y="798965"/>
                  <a:pt x="610319" y="850480"/>
                </a:cubicBezTo>
                <a:cubicBezTo>
                  <a:pt x="558804" y="901995"/>
                  <a:pt x="543777" y="947071"/>
                  <a:pt x="533045" y="1017905"/>
                </a:cubicBezTo>
                <a:cubicBezTo>
                  <a:pt x="522313" y="1088739"/>
                  <a:pt x="614611" y="1187477"/>
                  <a:pt x="545924" y="1275483"/>
                </a:cubicBezTo>
                <a:cubicBezTo>
                  <a:pt x="477237" y="1363489"/>
                  <a:pt x="204634" y="1445055"/>
                  <a:pt x="120921" y="1545939"/>
                </a:cubicBezTo>
                <a:cubicBezTo>
                  <a:pt x="37208" y="1646823"/>
                  <a:pt x="-57236" y="1786345"/>
                  <a:pt x="43648" y="1880790"/>
                </a:cubicBezTo>
                <a:cubicBezTo>
                  <a:pt x="144532" y="1975235"/>
                  <a:pt x="436453" y="2196322"/>
                  <a:pt x="726228" y="2112609"/>
                </a:cubicBezTo>
                <a:cubicBezTo>
                  <a:pt x="1016003" y="2028896"/>
                  <a:pt x="1490375" y="1530914"/>
                  <a:pt x="1782296" y="1378514"/>
                </a:cubicBezTo>
                <a:cubicBezTo>
                  <a:pt x="2074217" y="1226114"/>
                  <a:pt x="2424093" y="1316265"/>
                  <a:pt x="2477755" y="1198209"/>
                </a:cubicBezTo>
                <a:cubicBezTo>
                  <a:pt x="2531417" y="1080153"/>
                  <a:pt x="2196567" y="835455"/>
                  <a:pt x="2104268" y="670176"/>
                </a:cubicBezTo>
                <a:cubicBezTo>
                  <a:pt x="2011970" y="504897"/>
                  <a:pt x="2014116" y="311714"/>
                  <a:pt x="1923964" y="206536"/>
                </a:cubicBezTo>
                <a:cubicBezTo>
                  <a:pt x="1833812" y="101359"/>
                  <a:pt x="1747952" y="-8112"/>
                  <a:pt x="1576234" y="474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344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00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33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202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65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132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788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862885"/>
            <a:ext cx="8583769" cy="579549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BINARYSEARCHTREE_H_INCLUDED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#define BINARYSEARCHTREE_H_INCLUDED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char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info;TreeNode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*left, *right;};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enum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{PRE_ORDER, IN_ORDER, POST_ORDER};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~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found);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ResetTree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order);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order,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finished);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Print();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root;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// BINARYSEARCHTREE_H_INCLUDED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binarysearchtree.h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823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54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06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515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41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088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54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06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738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73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0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8121" y="1016358"/>
            <a:ext cx="4217832" cy="43154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try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false;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catch(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bad_alloc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015285"/>
            <a:ext cx="4217832" cy="3852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binarysearchtree.h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&lt;new&gt;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root 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return root ==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binarysearchtree.cpp</a:t>
            </a:r>
          </a:p>
        </p:txBody>
      </p:sp>
    </p:spTree>
    <p:extLst>
      <p:ext uri="{BB962C8B-B14F-4D97-AF65-F5344CB8AC3E}">
        <p14:creationId xmlns:p14="http://schemas.microsoft.com/office/powerpoint/2010/main" val="26943919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185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81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130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75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252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057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331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12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263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6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6633</Words>
  <Application>Microsoft Office PowerPoint</Application>
  <PresentationFormat>On-screen Show (4:3)</PresentationFormat>
  <Paragraphs>2978</Paragraphs>
  <Slides>223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223</vt:i4>
      </vt:variant>
    </vt:vector>
  </HeadingPairs>
  <TitlesOfParts>
    <vt:vector size="234" baseType="lpstr">
      <vt:lpstr>Arial</vt:lpstr>
      <vt:lpstr>Arial Unicode MS</vt:lpstr>
      <vt:lpstr>Britannic Bold</vt:lpstr>
      <vt:lpstr>Calibri</vt:lpstr>
      <vt:lpstr>Calibri Light</vt:lpstr>
      <vt:lpstr>Comic Sans MS</vt:lpstr>
      <vt:lpstr>Courier New</vt:lpstr>
      <vt:lpstr>Garamond</vt:lpstr>
      <vt:lpstr>Impact</vt:lpstr>
      <vt:lpstr>Times New Roman</vt:lpstr>
      <vt:lpstr>Office Theme</vt:lpstr>
      <vt:lpstr>PowerPoint Presentation</vt:lpstr>
      <vt:lpstr>Binary Search Tree Specification</vt:lpstr>
      <vt:lpstr>Binary Search Tree Specification</vt:lpstr>
      <vt:lpstr>Binary Search Tree Specification</vt:lpstr>
      <vt:lpstr>Binary Search Tree Specification</vt:lpstr>
      <vt:lpstr>Implementing the Nodes in Binary Search Tree</vt:lpstr>
      <vt:lpstr>Implementing the Nodes in Binary Search Tree</vt:lpstr>
      <vt:lpstr>binarysearchtree.h</vt:lpstr>
      <vt:lpstr>binarysearchtree.cpp</vt:lpstr>
      <vt:lpstr>binarysearchtree.cpp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Function DeleteItem</vt:lpstr>
      <vt:lpstr>Function DeleteItem</vt:lpstr>
      <vt:lpstr>Function DeleteItem</vt:lpstr>
      <vt:lpstr>Traversal Techniques</vt:lpstr>
      <vt:lpstr>Traversing Binary Tree</vt:lpstr>
      <vt:lpstr>Pre-order Traversing</vt:lpstr>
      <vt:lpstr>Programming Code for preorder</vt:lpstr>
      <vt:lpstr>Traversing Binary Tree</vt:lpstr>
      <vt:lpstr>In-order Traversing</vt:lpstr>
      <vt:lpstr>Programming Code for inorder</vt:lpstr>
      <vt:lpstr>Traversing Binary Tree</vt:lpstr>
      <vt:lpstr>Post-order Traversing</vt:lpstr>
      <vt:lpstr>Programming Code for postorder</vt:lpstr>
      <vt:lpstr>Tree Traversal</vt:lpstr>
      <vt:lpstr>APPLICATIONS </vt:lpstr>
      <vt:lpstr>PowerPoint Presentation</vt:lpstr>
      <vt:lpstr>PowerPoint Presentation</vt:lpstr>
      <vt:lpstr>Formulation of Binary tree from Its traversal</vt:lpstr>
      <vt:lpstr>PowerPoint Presentation</vt:lpstr>
      <vt:lpstr>Example: For Given Inorder and Preorder</vt:lpstr>
      <vt:lpstr>continues.</vt:lpstr>
      <vt:lpstr>PowerPoint Presentation</vt:lpstr>
      <vt:lpstr>PowerPoint Presentation</vt:lpstr>
      <vt:lpstr>Inorder And Preorder</vt:lpstr>
      <vt:lpstr>Inorder And Preorder</vt:lpstr>
      <vt:lpstr>Inorder And Preorder</vt:lpstr>
      <vt:lpstr>Inorder And Postorder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Ishan Arefin</cp:lastModifiedBy>
  <cp:revision>43</cp:revision>
  <dcterms:created xsi:type="dcterms:W3CDTF">2014-09-11T18:03:18Z</dcterms:created>
  <dcterms:modified xsi:type="dcterms:W3CDTF">2023-03-30T02:59:40Z</dcterms:modified>
</cp:coreProperties>
</file>