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8"/>
  </p:notesMasterIdLst>
  <p:sldIdLst>
    <p:sldId id="256" r:id="rId2"/>
    <p:sldId id="257" r:id="rId3"/>
    <p:sldId id="258" r:id="rId4"/>
    <p:sldId id="259" r:id="rId5"/>
    <p:sldId id="260" r:id="rId6"/>
    <p:sldId id="261" r:id="rId7"/>
    <p:sldId id="262" r:id="rId8"/>
    <p:sldId id="358" r:id="rId9"/>
    <p:sldId id="263" r:id="rId10"/>
    <p:sldId id="264" r:id="rId11"/>
    <p:sldId id="265" r:id="rId12"/>
    <p:sldId id="332" r:id="rId13"/>
    <p:sldId id="333" r:id="rId14"/>
    <p:sldId id="284" r:id="rId15"/>
    <p:sldId id="334" r:id="rId16"/>
    <p:sldId id="335" r:id="rId17"/>
    <p:sldId id="287" r:id="rId18"/>
    <p:sldId id="336" r:id="rId19"/>
    <p:sldId id="289" r:id="rId20"/>
    <p:sldId id="337" r:id="rId21"/>
    <p:sldId id="338" r:id="rId22"/>
    <p:sldId id="339" r:id="rId23"/>
    <p:sldId id="340" r:id="rId24"/>
    <p:sldId id="291" r:id="rId25"/>
    <p:sldId id="292" r:id="rId26"/>
    <p:sldId id="341" r:id="rId27"/>
    <p:sldId id="342" r:id="rId28"/>
    <p:sldId id="343" r:id="rId29"/>
    <p:sldId id="344" r:id="rId30"/>
    <p:sldId id="345" r:id="rId31"/>
    <p:sldId id="346" r:id="rId32"/>
    <p:sldId id="347" r:id="rId33"/>
    <p:sldId id="348" r:id="rId34"/>
    <p:sldId id="349" r:id="rId35"/>
    <p:sldId id="350" r:id="rId36"/>
    <p:sldId id="351" r:id="rId37"/>
    <p:sldId id="352" r:id="rId38"/>
    <p:sldId id="353" r:id="rId39"/>
    <p:sldId id="354" r:id="rId40"/>
    <p:sldId id="355" r:id="rId41"/>
    <p:sldId id="356" r:id="rId42"/>
    <p:sldId id="357" r:id="rId43"/>
    <p:sldId id="303" r:id="rId44"/>
    <p:sldId id="304" r:id="rId45"/>
    <p:sldId id="305" r:id="rId46"/>
    <p:sldId id="306" r:id="rId47"/>
    <p:sldId id="307" r:id="rId48"/>
    <p:sldId id="308" r:id="rId49"/>
    <p:sldId id="309" r:id="rId50"/>
    <p:sldId id="310" r:id="rId51"/>
    <p:sldId id="311" r:id="rId52"/>
    <p:sldId id="312" r:id="rId53"/>
    <p:sldId id="313" r:id="rId54"/>
    <p:sldId id="314" r:id="rId55"/>
    <p:sldId id="315" r:id="rId56"/>
    <p:sldId id="318" r:id="rId57"/>
    <p:sldId id="319" r:id="rId58"/>
    <p:sldId id="320" r:id="rId59"/>
    <p:sldId id="321" r:id="rId60"/>
    <p:sldId id="322" r:id="rId61"/>
    <p:sldId id="323" r:id="rId62"/>
    <p:sldId id="324" r:id="rId63"/>
    <p:sldId id="325" r:id="rId64"/>
    <p:sldId id="326" r:id="rId65"/>
    <p:sldId id="327" r:id="rId66"/>
    <p:sldId id="328" r:id="rId6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3F3D3"/>
    <a:srgbClr val="F8FCF4"/>
    <a:srgbClr val="CFD5EA"/>
    <a:srgbClr val="5F2C0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191" autoAdjust="0"/>
    <p:restoredTop sz="94660"/>
  </p:normalViewPr>
  <p:slideViewPr>
    <p:cSldViewPr snapToGrid="0">
      <p:cViewPr varScale="1">
        <p:scale>
          <a:sx n="68" d="100"/>
          <a:sy n="68" d="100"/>
        </p:scale>
        <p:origin x="150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FA3797-872C-47C4-85CC-A7A373325DBF}" type="datetimeFigureOut">
              <a:rPr lang="en-US" smtClean="0"/>
              <a:t>4/15/2023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36E7A3-2378-4B71-B4BC-0FE0947082EB}" type="slidenum">
              <a:rPr lang="en-US" smtClean="0"/>
              <a:t>‹#›</a:t>
            </a:fld>
            <a:endParaRPr lang="en-US"/>
          </a:p>
        </p:txBody>
      </p:sp>
    </p:spTree>
    <p:extLst>
      <p:ext uri="{BB962C8B-B14F-4D97-AF65-F5344CB8AC3E}">
        <p14:creationId xmlns:p14="http://schemas.microsoft.com/office/powerpoint/2010/main" val="28196785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1CD53D0-27A6-44F4-8630-4AA2FA98A771}" type="slidenum">
              <a:rPr lang="en-US" smtClean="0"/>
              <a:t>5</a:t>
            </a:fld>
            <a:endParaRPr lang="en-US"/>
          </a:p>
        </p:txBody>
      </p:sp>
    </p:spTree>
    <p:extLst>
      <p:ext uri="{BB962C8B-B14F-4D97-AF65-F5344CB8AC3E}">
        <p14:creationId xmlns:p14="http://schemas.microsoft.com/office/powerpoint/2010/main" val="30569339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4034" name="Text Box 1"/>
          <p:cNvSpPr txBox="1">
            <a:spLocks noGrp="1" noChangeArrowheads="1"/>
          </p:cNvSpPr>
          <p:nvPr>
            <p:ph type="body"/>
          </p:nvPr>
        </p:nvSpPr>
        <p:spPr>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3000"/>
              </a:lnSpc>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latin typeface="Arial" panose="020B0604020202020204" pitchFamily="34" charset="0"/>
                <a:ea typeface="Arial Unicode MS" panose="020B0604020202020204" pitchFamily="34" charset="-128"/>
                <a:cs typeface="Arial Unicode MS" panose="020B0604020202020204" pitchFamily="34" charset="-128"/>
              </a:rPr>
              <a:t>...and when a level is filled you start the next level at the left.</a:t>
            </a:r>
          </a:p>
        </p:txBody>
      </p:sp>
      <p:sp>
        <p:nvSpPr>
          <p:cNvPr id="44035" name="Rectangle 2"/>
          <p:cNvSpPr>
            <a:spLocks noGrp="1" noRot="1" noChangeAspect="1" noChangeArrowheads="1" noTextEdit="1"/>
          </p:cNvSpPr>
          <p:nvPr>
            <p:ph type="sldImg" idx="1"/>
          </p:nvPr>
        </p:nvSpPr>
        <p:spPr>
          <a:xfrm>
            <a:off x="1150938" y="692150"/>
            <a:ext cx="4556125" cy="3416300"/>
          </a:xfrm>
          <a:prstGeom prst="rect">
            <a:avLst/>
          </a:prstGeom>
          <a:ln/>
        </p:spPr>
      </p:sp>
    </p:spTree>
    <p:extLst>
      <p:ext uri="{BB962C8B-B14F-4D97-AF65-F5344CB8AC3E}">
        <p14:creationId xmlns:p14="http://schemas.microsoft.com/office/powerpoint/2010/main" val="9031011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Text Box 1"/>
          <p:cNvSpPr txBox="1">
            <a:spLocks noGrp="1" noChangeArrowheads="1"/>
          </p:cNvSpPr>
          <p:nvPr>
            <p:ph type="body"/>
          </p:nvPr>
        </p:nvSpPr>
        <p:spPr>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3000"/>
              </a:lnSpc>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latin typeface="Arial" panose="020B0604020202020204" pitchFamily="34" charset="0"/>
                <a:ea typeface="Arial Unicode MS" panose="020B0604020202020204" pitchFamily="34" charset="-128"/>
                <a:cs typeface="Arial Unicode MS" panose="020B0604020202020204" pitchFamily="34" charset="-128"/>
              </a:rPr>
              <a:t>So, a heap is a complete binary tree. Each node in a heap contains a key, and these keys must be organized in a particular manner. Notice that this is </a:t>
            </a:r>
            <a:r>
              <a:rPr lang="en-GB" altLang="en-US" u="sng">
                <a:latin typeface="Arial" panose="020B0604020202020204" pitchFamily="34" charset="0"/>
                <a:ea typeface="Arial Unicode MS" panose="020B0604020202020204" pitchFamily="34" charset="-128"/>
                <a:cs typeface="Arial Unicode MS" panose="020B0604020202020204" pitchFamily="34" charset="-128"/>
              </a:rPr>
              <a:t>not</a:t>
            </a:r>
            <a:r>
              <a:rPr lang="en-GB" altLang="en-US">
                <a:latin typeface="Arial" panose="020B0604020202020204" pitchFamily="34" charset="0"/>
                <a:ea typeface="Arial Unicode MS" panose="020B0604020202020204" pitchFamily="34" charset="-128"/>
                <a:cs typeface="Arial Unicode MS" panose="020B0604020202020204" pitchFamily="34" charset="-128"/>
              </a:rPr>
              <a:t> a binary search tree, but the keys do follow some semblance of order.</a:t>
            </a:r>
          </a:p>
          <a:p>
            <a:pPr>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en-US">
              <a:latin typeface="Arial" panose="020B0604020202020204" pitchFamily="34" charset="0"/>
              <a:ea typeface="Arial Unicode MS" panose="020B0604020202020204" pitchFamily="34" charset="-128"/>
              <a:cs typeface="Arial Unicode MS" panose="020B0604020202020204" pitchFamily="34" charset="-128"/>
            </a:endParaRPr>
          </a:p>
          <a:p>
            <a:pPr>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latin typeface="Arial" panose="020B0604020202020204" pitchFamily="34" charset="0"/>
                <a:ea typeface="Arial Unicode MS" panose="020B0604020202020204" pitchFamily="34" charset="-128"/>
                <a:cs typeface="Arial Unicode MS" panose="020B0604020202020204" pitchFamily="34" charset="-128"/>
              </a:rPr>
              <a:t>Can you see what rule is being enforced here?</a:t>
            </a:r>
          </a:p>
        </p:txBody>
      </p:sp>
      <p:sp>
        <p:nvSpPr>
          <p:cNvPr id="45059" name="Rectangle 2"/>
          <p:cNvSpPr>
            <a:spLocks noGrp="1" noRot="1" noChangeAspect="1" noChangeArrowheads="1" noTextEdit="1"/>
          </p:cNvSpPr>
          <p:nvPr>
            <p:ph type="sldImg" idx="1"/>
          </p:nvPr>
        </p:nvSpPr>
        <p:spPr>
          <a:xfrm>
            <a:off x="1150938" y="692150"/>
            <a:ext cx="4556125" cy="3416300"/>
          </a:xfrm>
          <a:prstGeom prst="rect">
            <a:avLst/>
          </a:prstGeom>
          <a:ln/>
        </p:spPr>
      </p:sp>
    </p:spTree>
    <p:extLst>
      <p:ext uri="{BB962C8B-B14F-4D97-AF65-F5344CB8AC3E}">
        <p14:creationId xmlns:p14="http://schemas.microsoft.com/office/powerpoint/2010/main" val="6867620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082" name="Text Box 1"/>
          <p:cNvSpPr txBox="1">
            <a:spLocks noGrp="1" noChangeArrowheads="1"/>
          </p:cNvSpPr>
          <p:nvPr>
            <p:ph type="body"/>
          </p:nvPr>
        </p:nvSpPr>
        <p:spPr>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3000"/>
              </a:lnSpc>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latin typeface="Arial" panose="020B0604020202020204" pitchFamily="34" charset="0"/>
                <a:ea typeface="Arial Unicode MS" panose="020B0604020202020204" pitchFamily="34" charset="-128"/>
                <a:cs typeface="Arial Unicode MS" panose="020B0604020202020204" pitchFamily="34" charset="-128"/>
              </a:rPr>
              <a:t>The heap property requires that each node's key is &gt;= to the keys of its children.</a:t>
            </a:r>
          </a:p>
          <a:p>
            <a:pPr>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en-US">
              <a:latin typeface="Arial" panose="020B0604020202020204" pitchFamily="34" charset="0"/>
              <a:ea typeface="Arial Unicode MS" panose="020B0604020202020204" pitchFamily="34" charset="-128"/>
              <a:cs typeface="Arial Unicode MS" panose="020B0604020202020204" pitchFamily="34" charset="-128"/>
            </a:endParaRPr>
          </a:p>
          <a:p>
            <a:pPr>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latin typeface="Arial" panose="020B0604020202020204" pitchFamily="34" charset="0"/>
                <a:ea typeface="Arial Unicode MS" panose="020B0604020202020204" pitchFamily="34" charset="-128"/>
                <a:cs typeface="Arial Unicode MS" panose="020B0604020202020204" pitchFamily="34" charset="-128"/>
              </a:rPr>
              <a:t>This is a handy property because the biggest node is always at the top. Because of this, a heap can easily implement a priority queue (where we need quick access to the highest priority item).</a:t>
            </a:r>
          </a:p>
        </p:txBody>
      </p:sp>
      <p:sp>
        <p:nvSpPr>
          <p:cNvPr id="46083" name="Rectangle 2"/>
          <p:cNvSpPr>
            <a:spLocks noGrp="1" noRot="1" noChangeAspect="1" noChangeArrowheads="1" noTextEdit="1"/>
          </p:cNvSpPr>
          <p:nvPr>
            <p:ph type="sldImg" idx="1"/>
          </p:nvPr>
        </p:nvSpPr>
        <p:spPr>
          <a:xfrm>
            <a:off x="1150938" y="692150"/>
            <a:ext cx="4556125" cy="3416300"/>
          </a:xfrm>
          <a:prstGeom prst="rect">
            <a:avLst/>
          </a:prstGeom>
          <a:ln/>
        </p:spPr>
      </p:sp>
    </p:spTree>
    <p:extLst>
      <p:ext uri="{BB962C8B-B14F-4D97-AF65-F5344CB8AC3E}">
        <p14:creationId xmlns:p14="http://schemas.microsoft.com/office/powerpoint/2010/main" val="17427173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7346" name="Text Box 1"/>
          <p:cNvSpPr txBox="1">
            <a:spLocks noGrp="1" noChangeArrowheads="1"/>
          </p:cNvSpPr>
          <p:nvPr>
            <p:ph type="body"/>
          </p:nvPr>
        </p:nvSpPr>
        <p:spPr>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3000"/>
              </a:lnSpc>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latin typeface="Arial" panose="020B0604020202020204" pitchFamily="34" charset="0"/>
                <a:ea typeface="Arial Unicode MS" panose="020B0604020202020204" pitchFamily="34" charset="-128"/>
                <a:cs typeface="Arial Unicode MS" panose="020B0604020202020204" pitchFamily="34" charset="-128"/>
              </a:rPr>
              <a:t>This slide shows the typical way that a heap is implemented. For the most part, there is nothing new here, because you already know how to implement a complete binary tree using a partially-filled array. That is what we are doing with the heap.</a:t>
            </a:r>
          </a:p>
        </p:txBody>
      </p:sp>
      <p:sp>
        <p:nvSpPr>
          <p:cNvPr id="57347" name="Rectangle 2"/>
          <p:cNvSpPr>
            <a:spLocks noGrp="1" noRot="1" noChangeAspect="1" noChangeArrowheads="1" noTextEdit="1"/>
          </p:cNvSpPr>
          <p:nvPr>
            <p:ph type="sldImg" idx="1"/>
          </p:nvPr>
        </p:nvSpPr>
        <p:spPr>
          <a:xfrm>
            <a:off x="1150938" y="692150"/>
            <a:ext cx="4556125" cy="3416300"/>
          </a:xfrm>
          <a:prstGeom prst="rect">
            <a:avLst/>
          </a:prstGeom>
          <a:ln/>
        </p:spPr>
      </p:sp>
    </p:spTree>
    <p:extLst>
      <p:ext uri="{BB962C8B-B14F-4D97-AF65-F5344CB8AC3E}">
        <p14:creationId xmlns:p14="http://schemas.microsoft.com/office/powerpoint/2010/main" val="37732477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8370" name="Text Box 1"/>
          <p:cNvSpPr txBox="1">
            <a:spLocks noGrp="1" noChangeArrowheads="1"/>
          </p:cNvSpPr>
          <p:nvPr>
            <p:ph type="body"/>
          </p:nvPr>
        </p:nvSpPr>
        <p:spPr>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3000"/>
              </a:lnSpc>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latin typeface="Arial" panose="020B0604020202020204" pitchFamily="34" charset="0"/>
                <a:ea typeface="Arial Unicode MS" panose="020B0604020202020204" pitchFamily="34" charset="-128"/>
                <a:cs typeface="Arial Unicode MS" panose="020B0604020202020204" pitchFamily="34" charset="-128"/>
              </a:rPr>
              <a:t>Following the usual technique for implementing a complete binary tree, the data from the root is stored in the first entry of the array.</a:t>
            </a:r>
          </a:p>
          <a:p>
            <a:pPr>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en-US">
              <a:latin typeface="Arial" panose="020B0604020202020204" pitchFamily="34" charset="0"/>
              <a:ea typeface="Arial Unicode MS" panose="020B0604020202020204" pitchFamily="34" charset="-128"/>
              <a:cs typeface="Arial Unicode MS" panose="020B0604020202020204" pitchFamily="34" charset="-128"/>
            </a:endParaRPr>
          </a:p>
        </p:txBody>
      </p:sp>
      <p:sp>
        <p:nvSpPr>
          <p:cNvPr id="58371" name="Rectangle 2"/>
          <p:cNvSpPr>
            <a:spLocks noGrp="1" noRot="1" noChangeAspect="1" noChangeArrowheads="1" noTextEdit="1"/>
          </p:cNvSpPr>
          <p:nvPr>
            <p:ph type="sldImg" idx="1"/>
          </p:nvPr>
        </p:nvSpPr>
        <p:spPr>
          <a:xfrm>
            <a:off x="1150938" y="692150"/>
            <a:ext cx="4556125" cy="3416300"/>
          </a:xfrm>
          <a:prstGeom prst="rect">
            <a:avLst/>
          </a:prstGeom>
          <a:ln/>
        </p:spPr>
      </p:sp>
    </p:spTree>
    <p:extLst>
      <p:ext uri="{BB962C8B-B14F-4D97-AF65-F5344CB8AC3E}">
        <p14:creationId xmlns:p14="http://schemas.microsoft.com/office/powerpoint/2010/main" val="21009142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9394" name="Text Box 1"/>
          <p:cNvSpPr txBox="1">
            <a:spLocks noGrp="1" noChangeArrowheads="1"/>
          </p:cNvSpPr>
          <p:nvPr>
            <p:ph type="body"/>
          </p:nvPr>
        </p:nvSpPr>
        <p:spPr>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3000"/>
              </a:lnSpc>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latin typeface="Arial" panose="020B0604020202020204" pitchFamily="34" charset="0"/>
                <a:ea typeface="Arial Unicode MS" panose="020B0604020202020204" pitchFamily="34" charset="-128"/>
                <a:cs typeface="Arial Unicode MS" panose="020B0604020202020204" pitchFamily="34" charset="-128"/>
              </a:rPr>
              <a:t>The next two nodes go in the next two locations of the array.</a:t>
            </a:r>
          </a:p>
        </p:txBody>
      </p:sp>
      <p:sp>
        <p:nvSpPr>
          <p:cNvPr id="59395" name="Rectangle 2"/>
          <p:cNvSpPr>
            <a:spLocks noGrp="1" noRot="1" noChangeAspect="1" noChangeArrowheads="1" noTextEdit="1"/>
          </p:cNvSpPr>
          <p:nvPr>
            <p:ph type="sldImg" idx="1"/>
          </p:nvPr>
        </p:nvSpPr>
        <p:spPr>
          <a:xfrm>
            <a:off x="1150938" y="692150"/>
            <a:ext cx="4556125" cy="3416300"/>
          </a:xfrm>
          <a:prstGeom prst="rect">
            <a:avLst/>
          </a:prstGeom>
          <a:ln/>
        </p:spPr>
      </p:sp>
    </p:spTree>
    <p:extLst>
      <p:ext uri="{BB962C8B-B14F-4D97-AF65-F5344CB8AC3E}">
        <p14:creationId xmlns:p14="http://schemas.microsoft.com/office/powerpoint/2010/main" val="23883936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0418" name="Text Box 1"/>
          <p:cNvSpPr txBox="1">
            <a:spLocks noGrp="1" noChangeArrowheads="1"/>
          </p:cNvSpPr>
          <p:nvPr>
            <p:ph type="body"/>
          </p:nvPr>
        </p:nvSpPr>
        <p:spPr>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3000"/>
              </a:lnSpc>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latin typeface="Arial" panose="020B0604020202020204" pitchFamily="34" charset="0"/>
                <a:ea typeface="Arial Unicode MS" panose="020B0604020202020204" pitchFamily="34" charset="-128"/>
                <a:cs typeface="Arial Unicode MS" panose="020B0604020202020204" pitchFamily="34" charset="-128"/>
              </a:rPr>
              <a:t>and so on.</a:t>
            </a:r>
          </a:p>
        </p:txBody>
      </p:sp>
      <p:sp>
        <p:nvSpPr>
          <p:cNvPr id="60419" name="Rectangle 2"/>
          <p:cNvSpPr>
            <a:spLocks noGrp="1" noRot="1" noChangeAspect="1" noChangeArrowheads="1" noTextEdit="1"/>
          </p:cNvSpPr>
          <p:nvPr>
            <p:ph type="sldImg" idx="1"/>
          </p:nvPr>
        </p:nvSpPr>
        <p:spPr>
          <a:xfrm>
            <a:off x="1150938" y="692150"/>
            <a:ext cx="4556125" cy="3416300"/>
          </a:xfrm>
          <a:prstGeom prst="rect">
            <a:avLst/>
          </a:prstGeom>
          <a:ln/>
        </p:spPr>
      </p:sp>
    </p:spTree>
    <p:extLst>
      <p:ext uri="{BB962C8B-B14F-4D97-AF65-F5344CB8AC3E}">
        <p14:creationId xmlns:p14="http://schemas.microsoft.com/office/powerpoint/2010/main" val="23595335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42" name="Text Box 1"/>
          <p:cNvSpPr txBox="1">
            <a:spLocks noGrp="1" noChangeArrowheads="1"/>
          </p:cNvSpPr>
          <p:nvPr>
            <p:ph type="body"/>
          </p:nvPr>
        </p:nvSpPr>
        <p:spPr>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3000"/>
              </a:lnSpc>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latin typeface="Arial" panose="020B0604020202020204" pitchFamily="34" charset="0"/>
                <a:ea typeface="Arial Unicode MS" panose="020B0604020202020204" pitchFamily="34" charset="-128"/>
                <a:cs typeface="Arial Unicode MS" panose="020B0604020202020204" pitchFamily="34" charset="-128"/>
              </a:rPr>
              <a:t>As with any partially-filled array, we are only concerned with the front part of the array. If the tree has five nodes, then we are only concerned with the entries in the first five components of the array.</a:t>
            </a:r>
          </a:p>
        </p:txBody>
      </p:sp>
      <p:sp>
        <p:nvSpPr>
          <p:cNvPr id="61443" name="Rectangle 2"/>
          <p:cNvSpPr>
            <a:spLocks noGrp="1" noRot="1" noChangeAspect="1" noChangeArrowheads="1" noTextEdit="1"/>
          </p:cNvSpPr>
          <p:nvPr>
            <p:ph type="sldImg" idx="1"/>
          </p:nvPr>
        </p:nvSpPr>
        <p:spPr>
          <a:xfrm>
            <a:off x="1150938" y="692150"/>
            <a:ext cx="4556125" cy="3416300"/>
          </a:xfrm>
          <a:prstGeom prst="rect">
            <a:avLst/>
          </a:prstGeom>
          <a:ln/>
        </p:spPr>
      </p:sp>
    </p:spTree>
    <p:extLst>
      <p:ext uri="{BB962C8B-B14F-4D97-AF65-F5344CB8AC3E}">
        <p14:creationId xmlns:p14="http://schemas.microsoft.com/office/powerpoint/2010/main" val="9545881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2466" name="Text Box 1"/>
          <p:cNvSpPr txBox="1">
            <a:spLocks noGrp="1" noChangeArrowheads="1"/>
          </p:cNvSpPr>
          <p:nvPr>
            <p:ph type="body"/>
          </p:nvPr>
        </p:nvSpPr>
        <p:spPr>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3000"/>
              </a:lnSpc>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latin typeface="Arial" panose="020B0604020202020204" pitchFamily="34" charset="0"/>
                <a:ea typeface="Arial Unicode MS" panose="020B0604020202020204" pitchFamily="34" charset="-128"/>
                <a:cs typeface="Arial Unicode MS" panose="020B0604020202020204" pitchFamily="34" charset="-128"/>
              </a:rPr>
              <a:t>With this implementation of a heap, there are no pointers. The only way that we know that the array is a heap is the manner in which we manipulate it.</a:t>
            </a:r>
          </a:p>
        </p:txBody>
      </p:sp>
      <p:sp>
        <p:nvSpPr>
          <p:cNvPr id="62467" name="Rectangle 2"/>
          <p:cNvSpPr>
            <a:spLocks noGrp="1" noRot="1" noChangeAspect="1" noChangeArrowheads="1" noTextEdit="1"/>
          </p:cNvSpPr>
          <p:nvPr>
            <p:ph type="sldImg" idx="1"/>
          </p:nvPr>
        </p:nvSpPr>
        <p:spPr>
          <a:xfrm>
            <a:off x="1150938" y="692150"/>
            <a:ext cx="4556125" cy="3416300"/>
          </a:xfrm>
          <a:prstGeom prst="rect">
            <a:avLst/>
          </a:prstGeom>
          <a:ln/>
        </p:spPr>
      </p:sp>
    </p:spTree>
    <p:extLst>
      <p:ext uri="{BB962C8B-B14F-4D97-AF65-F5344CB8AC3E}">
        <p14:creationId xmlns:p14="http://schemas.microsoft.com/office/powerpoint/2010/main" val="1775542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3490" name="Text Box 1"/>
          <p:cNvSpPr txBox="1">
            <a:spLocks noGrp="1" noChangeArrowheads="1"/>
          </p:cNvSpPr>
          <p:nvPr>
            <p:ph type="body"/>
          </p:nvPr>
        </p:nvSpPr>
        <p:spPr>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3000"/>
              </a:lnSpc>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latin typeface="Arial" panose="020B0604020202020204" pitchFamily="34" charset="0"/>
                <a:ea typeface="Arial Unicode MS" panose="020B0604020202020204" pitchFamily="34" charset="-128"/>
                <a:cs typeface="Arial Unicode MS" panose="020B0604020202020204" pitchFamily="34" charset="-128"/>
              </a:rPr>
              <a:t>The manipulations are the same manipulations that you've used for a complete binary tree, making it easy to compute the index where various nodes are stored.</a:t>
            </a:r>
          </a:p>
        </p:txBody>
      </p:sp>
      <p:sp>
        <p:nvSpPr>
          <p:cNvPr id="63491" name="Rectangle 2"/>
          <p:cNvSpPr>
            <a:spLocks noGrp="1" noRot="1" noChangeAspect="1" noChangeArrowheads="1" noTextEdit="1"/>
          </p:cNvSpPr>
          <p:nvPr>
            <p:ph type="sldImg" idx="1"/>
          </p:nvPr>
        </p:nvSpPr>
        <p:spPr>
          <a:xfrm>
            <a:off x="1150938" y="692150"/>
            <a:ext cx="4556125" cy="3416300"/>
          </a:xfrm>
          <a:prstGeom prst="rect">
            <a:avLst/>
          </a:prstGeom>
          <a:ln/>
        </p:spPr>
      </p:sp>
    </p:spTree>
    <p:extLst>
      <p:ext uri="{BB962C8B-B14F-4D97-AF65-F5344CB8AC3E}">
        <p14:creationId xmlns:p14="http://schemas.microsoft.com/office/powerpoint/2010/main" val="12286055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1CD53D0-27A6-44F4-8630-4AA2FA98A771}" type="slidenum">
              <a:rPr lang="en-US" smtClean="0"/>
              <a:t>6</a:t>
            </a:fld>
            <a:endParaRPr lang="en-US"/>
          </a:p>
        </p:txBody>
      </p:sp>
    </p:spTree>
    <p:extLst>
      <p:ext uri="{BB962C8B-B14F-4D97-AF65-F5344CB8AC3E}">
        <p14:creationId xmlns:p14="http://schemas.microsoft.com/office/powerpoint/2010/main" val="37701534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7106" name="Text Box 1"/>
          <p:cNvSpPr txBox="1">
            <a:spLocks noGrp="1" noChangeArrowheads="1"/>
          </p:cNvSpPr>
          <p:nvPr>
            <p:ph type="body"/>
          </p:nvPr>
        </p:nvSpPr>
        <p:spPr>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3000"/>
              </a:lnSpc>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latin typeface="Arial" panose="020B0604020202020204" pitchFamily="34" charset="0"/>
                <a:ea typeface="Arial Unicode MS" panose="020B0604020202020204" pitchFamily="34" charset="-128"/>
                <a:cs typeface="Arial Unicode MS" panose="020B0604020202020204" pitchFamily="34" charset="-128"/>
              </a:rPr>
              <a:t>We can add new elements to a heap whenever we like. Because the heap is a complete binary search tree, we must add the new element at the next available location, filling in the levels from left-to-right. </a:t>
            </a:r>
          </a:p>
          <a:p>
            <a:pPr>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en-US">
              <a:latin typeface="Arial" panose="020B0604020202020204" pitchFamily="34" charset="0"/>
              <a:ea typeface="Arial Unicode MS" panose="020B0604020202020204" pitchFamily="34" charset="-128"/>
              <a:cs typeface="Arial Unicode MS" panose="020B0604020202020204" pitchFamily="34" charset="-128"/>
            </a:endParaRPr>
          </a:p>
          <a:p>
            <a:pPr>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latin typeface="Arial" panose="020B0604020202020204" pitchFamily="34" charset="0"/>
                <a:ea typeface="Arial Unicode MS" panose="020B0604020202020204" pitchFamily="34" charset="-128"/>
                <a:cs typeface="Arial Unicode MS" panose="020B0604020202020204" pitchFamily="34" charset="-128"/>
              </a:rPr>
              <a:t>In this example, I have just added the new element with a key of 42.</a:t>
            </a:r>
          </a:p>
          <a:p>
            <a:pPr>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en-US">
              <a:latin typeface="Arial" panose="020B0604020202020204" pitchFamily="34" charset="0"/>
              <a:ea typeface="Arial Unicode MS" panose="020B0604020202020204" pitchFamily="34" charset="-128"/>
              <a:cs typeface="Arial Unicode MS" panose="020B0604020202020204" pitchFamily="34" charset="-128"/>
            </a:endParaRPr>
          </a:p>
          <a:p>
            <a:pPr>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latin typeface="Arial" panose="020B0604020202020204" pitchFamily="34" charset="0"/>
                <a:ea typeface="Arial Unicode MS" panose="020B0604020202020204" pitchFamily="34" charset="-128"/>
                <a:cs typeface="Arial Unicode MS" panose="020B0604020202020204" pitchFamily="34" charset="-128"/>
              </a:rPr>
              <a:t>Of course, we now have a problem: The heap property is no longer valid. The 42 is bigger than its parent 27.  </a:t>
            </a:r>
          </a:p>
          <a:p>
            <a:pPr>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en-US">
              <a:latin typeface="Arial" panose="020B0604020202020204" pitchFamily="34" charset="0"/>
              <a:ea typeface="Arial Unicode MS" panose="020B0604020202020204" pitchFamily="34" charset="-128"/>
              <a:cs typeface="Arial Unicode MS" panose="020B0604020202020204" pitchFamily="34" charset="-128"/>
            </a:endParaRPr>
          </a:p>
          <a:p>
            <a:pPr>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latin typeface="Arial" panose="020B0604020202020204" pitchFamily="34" charset="0"/>
                <a:ea typeface="Arial Unicode MS" panose="020B0604020202020204" pitchFamily="34" charset="-128"/>
                <a:cs typeface="Arial Unicode MS" panose="020B0604020202020204" pitchFamily="34" charset="-128"/>
              </a:rPr>
              <a:t>To fix the problem, we will push the new node upwards until it reaches an acceptable location.</a:t>
            </a:r>
          </a:p>
        </p:txBody>
      </p:sp>
      <p:sp>
        <p:nvSpPr>
          <p:cNvPr id="47107" name="Rectangle 2"/>
          <p:cNvSpPr>
            <a:spLocks noGrp="1" noRot="1" noChangeAspect="1" noChangeArrowheads="1" noTextEdit="1"/>
          </p:cNvSpPr>
          <p:nvPr>
            <p:ph type="sldImg" idx="1"/>
          </p:nvPr>
        </p:nvSpPr>
        <p:spPr>
          <a:xfrm>
            <a:off x="1150938" y="692150"/>
            <a:ext cx="4556125" cy="3416300"/>
          </a:xfrm>
          <a:prstGeom prst="rect">
            <a:avLst/>
          </a:prstGeom>
          <a:ln/>
        </p:spPr>
      </p:sp>
    </p:spTree>
    <p:extLst>
      <p:ext uri="{BB962C8B-B14F-4D97-AF65-F5344CB8AC3E}">
        <p14:creationId xmlns:p14="http://schemas.microsoft.com/office/powerpoint/2010/main" val="41934428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8130" name="Text Box 1"/>
          <p:cNvSpPr txBox="1">
            <a:spLocks noGrp="1" noChangeArrowheads="1"/>
          </p:cNvSpPr>
          <p:nvPr>
            <p:ph type="body"/>
          </p:nvPr>
        </p:nvSpPr>
        <p:spPr>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3000"/>
              </a:lnSpc>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latin typeface="Arial" panose="020B0604020202020204" pitchFamily="34" charset="0"/>
                <a:ea typeface="Arial Unicode MS" panose="020B0604020202020204" pitchFamily="34" charset="-128"/>
                <a:cs typeface="Arial Unicode MS" panose="020B0604020202020204" pitchFamily="34" charset="-128"/>
              </a:rPr>
              <a:t>Here we have pushed the 42 upward one level, swapping it with its smaller parent 27.  </a:t>
            </a:r>
          </a:p>
          <a:p>
            <a:pPr>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en-US">
              <a:latin typeface="Arial" panose="020B0604020202020204" pitchFamily="34" charset="0"/>
              <a:ea typeface="Arial Unicode MS" panose="020B0604020202020204" pitchFamily="34" charset="-128"/>
              <a:cs typeface="Arial Unicode MS" panose="020B0604020202020204" pitchFamily="34" charset="-128"/>
            </a:endParaRPr>
          </a:p>
          <a:p>
            <a:pPr>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latin typeface="Arial" panose="020B0604020202020204" pitchFamily="34" charset="0"/>
                <a:ea typeface="Arial Unicode MS" panose="020B0604020202020204" pitchFamily="34" charset="-128"/>
                <a:cs typeface="Arial Unicode MS" panose="020B0604020202020204" pitchFamily="34" charset="-128"/>
              </a:rPr>
              <a:t>We can't stop here though, because the parent 35 is still smaller than the new node 42.</a:t>
            </a:r>
          </a:p>
        </p:txBody>
      </p:sp>
      <p:sp>
        <p:nvSpPr>
          <p:cNvPr id="48131" name="Rectangle 2"/>
          <p:cNvSpPr>
            <a:spLocks noGrp="1" noRot="1" noChangeAspect="1" noChangeArrowheads="1" noTextEdit="1"/>
          </p:cNvSpPr>
          <p:nvPr>
            <p:ph type="sldImg" idx="1"/>
          </p:nvPr>
        </p:nvSpPr>
        <p:spPr>
          <a:xfrm>
            <a:off x="1150938" y="692150"/>
            <a:ext cx="4556125" cy="3416300"/>
          </a:xfrm>
          <a:prstGeom prst="rect">
            <a:avLst/>
          </a:prstGeom>
          <a:ln/>
        </p:spPr>
      </p:sp>
    </p:spTree>
    <p:extLst>
      <p:ext uri="{BB962C8B-B14F-4D97-AF65-F5344CB8AC3E}">
        <p14:creationId xmlns:p14="http://schemas.microsoft.com/office/powerpoint/2010/main" val="9888268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9154" name="Text Box 1"/>
          <p:cNvSpPr txBox="1">
            <a:spLocks noGrp="1" noChangeArrowheads="1"/>
          </p:cNvSpPr>
          <p:nvPr>
            <p:ph type="body"/>
          </p:nvPr>
        </p:nvSpPr>
        <p:spPr>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3000"/>
              </a:lnSpc>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latin typeface="Arial" panose="020B0604020202020204" pitchFamily="34" charset="0"/>
                <a:ea typeface="Arial Unicode MS" panose="020B0604020202020204" pitchFamily="34" charset="-128"/>
                <a:cs typeface="Arial Unicode MS" panose="020B0604020202020204" pitchFamily="34" charset="-128"/>
              </a:rPr>
              <a:t>Can we stop now?  Yes, because the 42 is less than or equal to its parent. </a:t>
            </a:r>
          </a:p>
        </p:txBody>
      </p:sp>
      <p:sp>
        <p:nvSpPr>
          <p:cNvPr id="49155" name="Rectangle 2"/>
          <p:cNvSpPr>
            <a:spLocks noGrp="1" noRot="1" noChangeAspect="1" noChangeArrowheads="1" noTextEdit="1"/>
          </p:cNvSpPr>
          <p:nvPr>
            <p:ph type="sldImg" idx="1"/>
          </p:nvPr>
        </p:nvSpPr>
        <p:spPr>
          <a:xfrm>
            <a:off x="1150938" y="692150"/>
            <a:ext cx="4556125" cy="3416300"/>
          </a:xfrm>
          <a:prstGeom prst="rect">
            <a:avLst/>
          </a:prstGeom>
          <a:ln/>
        </p:spPr>
      </p:sp>
    </p:spTree>
    <p:extLst>
      <p:ext uri="{BB962C8B-B14F-4D97-AF65-F5344CB8AC3E}">
        <p14:creationId xmlns:p14="http://schemas.microsoft.com/office/powerpoint/2010/main" val="398127894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0178" name="Text Box 1"/>
          <p:cNvSpPr txBox="1">
            <a:spLocks noGrp="1" noChangeArrowheads="1"/>
          </p:cNvSpPr>
          <p:nvPr>
            <p:ph type="body"/>
          </p:nvPr>
        </p:nvSpPr>
        <p:spPr>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3000"/>
              </a:lnSpc>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latin typeface="Arial" panose="020B0604020202020204" pitchFamily="34" charset="0"/>
                <a:ea typeface="Arial Unicode MS" panose="020B0604020202020204" pitchFamily="34" charset="-128"/>
                <a:cs typeface="Arial Unicode MS" panose="020B0604020202020204" pitchFamily="34" charset="-128"/>
              </a:rPr>
              <a:t>In general, there are two conditions that can stop the pushing upward:</a:t>
            </a:r>
          </a:p>
          <a:p>
            <a:pPr>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latin typeface="Arial" panose="020B0604020202020204" pitchFamily="34" charset="0"/>
                <a:ea typeface="Arial Unicode MS" panose="020B0604020202020204" pitchFamily="34" charset="-128"/>
                <a:cs typeface="Arial Unicode MS" panose="020B0604020202020204" pitchFamily="34" charset="-128"/>
              </a:rPr>
              <a:t>1. We reach a spot where the parent is &gt;= the new node, or</a:t>
            </a:r>
          </a:p>
          <a:p>
            <a:pPr>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latin typeface="Arial" panose="020B0604020202020204" pitchFamily="34" charset="0"/>
                <a:ea typeface="Arial Unicode MS" panose="020B0604020202020204" pitchFamily="34" charset="-128"/>
                <a:cs typeface="Arial Unicode MS" panose="020B0604020202020204" pitchFamily="34" charset="-128"/>
              </a:rPr>
              <a:t>2. We reach the root.</a:t>
            </a:r>
          </a:p>
          <a:p>
            <a:pPr>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en-US">
              <a:latin typeface="Arial" panose="020B0604020202020204" pitchFamily="34" charset="0"/>
              <a:ea typeface="Arial Unicode MS" panose="020B0604020202020204" pitchFamily="34" charset="-128"/>
              <a:cs typeface="Arial Unicode MS" panose="020B0604020202020204" pitchFamily="34" charset="-128"/>
            </a:endParaRPr>
          </a:p>
          <a:p>
            <a:pPr>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latin typeface="Arial" panose="020B0604020202020204" pitchFamily="34" charset="0"/>
                <a:ea typeface="Arial Unicode MS" panose="020B0604020202020204" pitchFamily="34" charset="-128"/>
                <a:cs typeface="Arial Unicode MS" panose="020B0604020202020204" pitchFamily="34" charset="-128"/>
              </a:rPr>
              <a:t>This process is called </a:t>
            </a:r>
            <a:r>
              <a:rPr lang="en-GB" altLang="en-US" u="sng">
                <a:latin typeface="Arial" panose="020B0604020202020204" pitchFamily="34" charset="0"/>
                <a:ea typeface="Arial Unicode MS" panose="020B0604020202020204" pitchFamily="34" charset="-128"/>
                <a:cs typeface="Arial Unicode MS" panose="020B0604020202020204" pitchFamily="34" charset="-128"/>
              </a:rPr>
              <a:t>reheapification upward </a:t>
            </a:r>
            <a:r>
              <a:rPr lang="en-GB" altLang="en-US">
                <a:latin typeface="Arial" panose="020B0604020202020204" pitchFamily="34" charset="0"/>
                <a:ea typeface="Arial Unicode MS" panose="020B0604020202020204" pitchFamily="34" charset="-128"/>
                <a:cs typeface="Arial Unicode MS" panose="020B0604020202020204" pitchFamily="34" charset="-128"/>
              </a:rPr>
              <a:t>(I didn't just make up that name, really).</a:t>
            </a:r>
          </a:p>
        </p:txBody>
      </p:sp>
      <p:sp>
        <p:nvSpPr>
          <p:cNvPr id="50179" name="Rectangle 2"/>
          <p:cNvSpPr>
            <a:spLocks noGrp="1" noRot="1" noChangeAspect="1" noChangeArrowheads="1" noTextEdit="1"/>
          </p:cNvSpPr>
          <p:nvPr>
            <p:ph type="sldImg" idx="1"/>
          </p:nvPr>
        </p:nvSpPr>
        <p:spPr>
          <a:xfrm>
            <a:off x="1150938" y="692150"/>
            <a:ext cx="4556125" cy="3416300"/>
          </a:xfrm>
          <a:prstGeom prst="rect">
            <a:avLst/>
          </a:prstGeom>
          <a:ln/>
        </p:spPr>
      </p:sp>
    </p:spTree>
    <p:extLst>
      <p:ext uri="{BB962C8B-B14F-4D97-AF65-F5344CB8AC3E}">
        <p14:creationId xmlns:p14="http://schemas.microsoft.com/office/powerpoint/2010/main" val="28736040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02" name="Text Box 1"/>
          <p:cNvSpPr txBox="1">
            <a:spLocks noGrp="1" noChangeArrowheads="1"/>
          </p:cNvSpPr>
          <p:nvPr>
            <p:ph type="body"/>
          </p:nvPr>
        </p:nvSpPr>
        <p:spPr>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3000"/>
              </a:lnSpc>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latin typeface="Arial" panose="020B0604020202020204" pitchFamily="34" charset="0"/>
                <a:ea typeface="Arial Unicode MS" panose="020B0604020202020204" pitchFamily="34" charset="-128"/>
                <a:cs typeface="Arial Unicode MS" panose="020B0604020202020204" pitchFamily="34" charset="-128"/>
              </a:rPr>
              <a:t>We can also remove the top node from a heap. The first step of the removal is to move the last node of the tree onto the root. In this example we move the 27 onto the root.</a:t>
            </a:r>
          </a:p>
        </p:txBody>
      </p:sp>
      <p:sp>
        <p:nvSpPr>
          <p:cNvPr id="51203" name="Rectangle 2"/>
          <p:cNvSpPr>
            <a:spLocks noGrp="1" noRot="1" noChangeAspect="1" noChangeArrowheads="1" noTextEdit="1"/>
          </p:cNvSpPr>
          <p:nvPr>
            <p:ph type="sldImg" idx="1"/>
          </p:nvPr>
        </p:nvSpPr>
        <p:spPr>
          <a:xfrm>
            <a:off x="1150938" y="692150"/>
            <a:ext cx="4556125" cy="3416300"/>
          </a:xfrm>
          <a:prstGeom prst="rect">
            <a:avLst/>
          </a:prstGeom>
          <a:ln/>
        </p:spPr>
      </p:sp>
    </p:spTree>
    <p:extLst>
      <p:ext uri="{BB962C8B-B14F-4D97-AF65-F5344CB8AC3E}">
        <p14:creationId xmlns:p14="http://schemas.microsoft.com/office/powerpoint/2010/main" val="94536453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2226" name="Text Box 1"/>
          <p:cNvSpPr txBox="1">
            <a:spLocks noGrp="1" noChangeArrowheads="1"/>
          </p:cNvSpPr>
          <p:nvPr>
            <p:ph type="body"/>
          </p:nvPr>
        </p:nvSpPr>
        <p:spPr>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3000"/>
              </a:lnSpc>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latin typeface="Arial" panose="020B0604020202020204" pitchFamily="34" charset="0"/>
                <a:ea typeface="Arial Unicode MS" panose="020B0604020202020204" pitchFamily="34" charset="-128"/>
                <a:cs typeface="Arial Unicode MS" panose="020B0604020202020204" pitchFamily="34" charset="-128"/>
              </a:rPr>
              <a:t>Now the 27 is on top of the heap, and the original root (45) is no longer around. But the heap property is once again violated. </a:t>
            </a:r>
          </a:p>
        </p:txBody>
      </p:sp>
      <p:sp>
        <p:nvSpPr>
          <p:cNvPr id="52227" name="Rectangle 2"/>
          <p:cNvSpPr>
            <a:spLocks noGrp="1" noRot="1" noChangeAspect="1" noChangeArrowheads="1" noTextEdit="1"/>
          </p:cNvSpPr>
          <p:nvPr>
            <p:ph type="sldImg" idx="1"/>
          </p:nvPr>
        </p:nvSpPr>
        <p:spPr>
          <a:xfrm>
            <a:off x="1150938" y="692150"/>
            <a:ext cx="4556125" cy="3416300"/>
          </a:xfrm>
          <a:prstGeom prst="rect">
            <a:avLst/>
          </a:prstGeom>
          <a:ln/>
        </p:spPr>
      </p:sp>
    </p:spTree>
    <p:extLst>
      <p:ext uri="{BB962C8B-B14F-4D97-AF65-F5344CB8AC3E}">
        <p14:creationId xmlns:p14="http://schemas.microsoft.com/office/powerpoint/2010/main" val="91635723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3250" name="Text Box 1"/>
          <p:cNvSpPr txBox="1">
            <a:spLocks noGrp="1" noChangeArrowheads="1"/>
          </p:cNvSpPr>
          <p:nvPr>
            <p:ph type="body"/>
          </p:nvPr>
        </p:nvSpPr>
        <p:spPr>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3000"/>
              </a:lnSpc>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latin typeface="Arial" panose="020B0604020202020204" pitchFamily="34" charset="0"/>
                <a:ea typeface="Arial Unicode MS" panose="020B0604020202020204" pitchFamily="34" charset="-128"/>
                <a:cs typeface="Arial Unicode MS" panose="020B0604020202020204" pitchFamily="34" charset="-128"/>
              </a:rPr>
              <a:t>We'll fix the problem by pushing the out-of-place node downward. Perhaps you can guess what the downward pushing is called....</a:t>
            </a:r>
            <a:r>
              <a:rPr lang="en-GB" altLang="en-US" u="sng">
                <a:latin typeface="Arial" panose="020B0604020202020204" pitchFamily="34" charset="0"/>
                <a:ea typeface="Arial Unicode MS" panose="020B0604020202020204" pitchFamily="34" charset="-128"/>
                <a:cs typeface="Arial Unicode MS" panose="020B0604020202020204" pitchFamily="34" charset="-128"/>
              </a:rPr>
              <a:t>reheapification downward</a:t>
            </a:r>
            <a:r>
              <a:rPr lang="en-GB" altLang="en-US">
                <a:latin typeface="Arial" panose="020B0604020202020204" pitchFamily="34" charset="0"/>
                <a:ea typeface="Arial Unicode MS" panose="020B0604020202020204" pitchFamily="34" charset="-128"/>
                <a:cs typeface="Arial Unicode MS" panose="020B0604020202020204" pitchFamily="34" charset="-128"/>
              </a:rPr>
              <a:t>.</a:t>
            </a:r>
          </a:p>
        </p:txBody>
      </p:sp>
      <p:sp>
        <p:nvSpPr>
          <p:cNvPr id="53251" name="Rectangle 2"/>
          <p:cNvSpPr>
            <a:spLocks noGrp="1" noRot="1" noChangeAspect="1" noChangeArrowheads="1" noTextEdit="1"/>
          </p:cNvSpPr>
          <p:nvPr>
            <p:ph type="sldImg" idx="1"/>
          </p:nvPr>
        </p:nvSpPr>
        <p:spPr>
          <a:xfrm>
            <a:off x="1150938" y="692150"/>
            <a:ext cx="4556125" cy="3416300"/>
          </a:xfrm>
          <a:prstGeom prst="rect">
            <a:avLst/>
          </a:prstGeom>
          <a:ln/>
        </p:spPr>
      </p:sp>
    </p:spTree>
    <p:extLst>
      <p:ext uri="{BB962C8B-B14F-4D97-AF65-F5344CB8AC3E}">
        <p14:creationId xmlns:p14="http://schemas.microsoft.com/office/powerpoint/2010/main" val="89922671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4274" name="Text Box 1"/>
          <p:cNvSpPr txBox="1">
            <a:spLocks noGrp="1" noChangeArrowheads="1"/>
          </p:cNvSpPr>
          <p:nvPr>
            <p:ph type="body"/>
          </p:nvPr>
        </p:nvSpPr>
        <p:spPr>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3000"/>
              </a:lnSpc>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latin typeface="Arial" panose="020B0604020202020204" pitchFamily="34" charset="0"/>
                <a:ea typeface="Arial Unicode MS" panose="020B0604020202020204" pitchFamily="34" charset="-128"/>
                <a:cs typeface="Arial Unicode MS" panose="020B0604020202020204" pitchFamily="34" charset="-128"/>
              </a:rPr>
              <a:t>When we push a node downward it is important to swap it with its largest child.  (Otherwise we are creating extra problems by placing the smaller child on top of the larger child.) This is what the tree looks like after one swap. </a:t>
            </a:r>
          </a:p>
          <a:p>
            <a:pPr>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en-US">
              <a:latin typeface="Arial" panose="020B0604020202020204" pitchFamily="34" charset="0"/>
              <a:ea typeface="Arial Unicode MS" panose="020B0604020202020204" pitchFamily="34" charset="-128"/>
              <a:cs typeface="Arial Unicode MS" panose="020B0604020202020204" pitchFamily="34" charset="-128"/>
            </a:endParaRPr>
          </a:p>
          <a:p>
            <a:pPr>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latin typeface="Arial" panose="020B0604020202020204" pitchFamily="34" charset="0"/>
                <a:ea typeface="Arial Unicode MS" panose="020B0604020202020204" pitchFamily="34" charset="-128"/>
                <a:cs typeface="Arial Unicode MS" panose="020B0604020202020204" pitchFamily="34" charset="-128"/>
              </a:rPr>
              <a:t>Should I continue with the reheapification downward?</a:t>
            </a:r>
          </a:p>
        </p:txBody>
      </p:sp>
      <p:sp>
        <p:nvSpPr>
          <p:cNvPr id="54275" name="Rectangle 2"/>
          <p:cNvSpPr>
            <a:spLocks noGrp="1" noRot="1" noChangeAspect="1" noChangeArrowheads="1" noTextEdit="1"/>
          </p:cNvSpPr>
          <p:nvPr>
            <p:ph type="sldImg" idx="1"/>
          </p:nvPr>
        </p:nvSpPr>
        <p:spPr>
          <a:xfrm>
            <a:off x="1150938" y="692150"/>
            <a:ext cx="4556125" cy="3416300"/>
          </a:xfrm>
          <a:prstGeom prst="rect">
            <a:avLst/>
          </a:prstGeom>
          <a:ln/>
        </p:spPr>
      </p:sp>
    </p:spTree>
    <p:extLst>
      <p:ext uri="{BB962C8B-B14F-4D97-AF65-F5344CB8AC3E}">
        <p14:creationId xmlns:p14="http://schemas.microsoft.com/office/powerpoint/2010/main" val="411037388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8" name="Text Box 1"/>
          <p:cNvSpPr txBox="1">
            <a:spLocks noGrp="1" noChangeArrowheads="1"/>
          </p:cNvSpPr>
          <p:nvPr>
            <p:ph type="body"/>
          </p:nvPr>
        </p:nvSpPr>
        <p:spPr>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3000"/>
              </a:lnSpc>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latin typeface="Arial" panose="020B0604020202020204" pitchFamily="34" charset="0"/>
                <a:ea typeface="Arial Unicode MS" panose="020B0604020202020204" pitchFamily="34" charset="-128"/>
                <a:cs typeface="Arial Unicode MS" panose="020B0604020202020204" pitchFamily="34" charset="-128"/>
              </a:rPr>
              <a:t>Yes, I swap again, and now the 27 is in an acceptable location.</a:t>
            </a:r>
          </a:p>
        </p:txBody>
      </p:sp>
      <p:sp>
        <p:nvSpPr>
          <p:cNvPr id="55299" name="Rectangle 2"/>
          <p:cNvSpPr>
            <a:spLocks noGrp="1" noRot="1" noChangeAspect="1" noChangeArrowheads="1" noTextEdit="1"/>
          </p:cNvSpPr>
          <p:nvPr>
            <p:ph type="sldImg" idx="1"/>
          </p:nvPr>
        </p:nvSpPr>
        <p:spPr>
          <a:xfrm>
            <a:off x="1150938" y="692150"/>
            <a:ext cx="4556125" cy="3416300"/>
          </a:xfrm>
          <a:prstGeom prst="rect">
            <a:avLst/>
          </a:prstGeom>
          <a:ln/>
        </p:spPr>
      </p:sp>
    </p:spTree>
    <p:extLst>
      <p:ext uri="{BB962C8B-B14F-4D97-AF65-F5344CB8AC3E}">
        <p14:creationId xmlns:p14="http://schemas.microsoft.com/office/powerpoint/2010/main" val="33760071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6322" name="Text Box 1"/>
          <p:cNvSpPr txBox="1">
            <a:spLocks noGrp="1" noChangeArrowheads="1"/>
          </p:cNvSpPr>
          <p:nvPr>
            <p:ph type="body"/>
          </p:nvPr>
        </p:nvSpPr>
        <p:spPr>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3000"/>
              </a:lnSpc>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latin typeface="Arial" panose="020B0604020202020204" pitchFamily="34" charset="0"/>
                <a:ea typeface="Arial Unicode MS" panose="020B0604020202020204" pitchFamily="34" charset="-128"/>
                <a:cs typeface="Arial Unicode MS" panose="020B0604020202020204" pitchFamily="34" charset="-128"/>
              </a:rPr>
              <a:t>Reheapification downward can stop under two circumstances:</a:t>
            </a:r>
          </a:p>
          <a:p>
            <a:pPr>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latin typeface="Arial" panose="020B0604020202020204" pitchFamily="34" charset="0"/>
                <a:ea typeface="Arial Unicode MS" panose="020B0604020202020204" pitchFamily="34" charset="-128"/>
                <a:cs typeface="Arial Unicode MS" panose="020B0604020202020204" pitchFamily="34" charset="-128"/>
              </a:rPr>
              <a:t>1. The children all have keys that are &lt;= the out-of-place node.</a:t>
            </a:r>
          </a:p>
          <a:p>
            <a:pPr>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latin typeface="Arial" panose="020B0604020202020204" pitchFamily="34" charset="0"/>
                <a:ea typeface="Arial Unicode MS" panose="020B0604020202020204" pitchFamily="34" charset="-128"/>
                <a:cs typeface="Arial Unicode MS" panose="020B0604020202020204" pitchFamily="34" charset="-128"/>
              </a:rPr>
              <a:t>2. The out-of-place node reaches a leaf.</a:t>
            </a:r>
          </a:p>
        </p:txBody>
      </p:sp>
      <p:sp>
        <p:nvSpPr>
          <p:cNvPr id="56323" name="Rectangle 2"/>
          <p:cNvSpPr>
            <a:spLocks noGrp="1" noRot="1" noChangeAspect="1" noChangeArrowheads="1" noTextEdit="1"/>
          </p:cNvSpPr>
          <p:nvPr>
            <p:ph type="sldImg" idx="1"/>
          </p:nvPr>
        </p:nvSpPr>
        <p:spPr>
          <a:xfrm>
            <a:off x="1150938" y="692150"/>
            <a:ext cx="4556125" cy="3416300"/>
          </a:xfrm>
          <a:prstGeom prst="rect">
            <a:avLst/>
          </a:prstGeom>
          <a:ln/>
        </p:spPr>
      </p:sp>
    </p:spTree>
    <p:extLst>
      <p:ext uri="{BB962C8B-B14F-4D97-AF65-F5344CB8AC3E}">
        <p14:creationId xmlns:p14="http://schemas.microsoft.com/office/powerpoint/2010/main" val="10043621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866" name="Text Box 1"/>
          <p:cNvSpPr txBox="1">
            <a:spLocks noGrp="1" noChangeArrowheads="1"/>
          </p:cNvSpPr>
          <p:nvPr>
            <p:ph type="body"/>
          </p:nvPr>
        </p:nvSpPr>
        <p:spPr>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3000"/>
              </a:lnSpc>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latin typeface="Arial" panose="020B0604020202020204" pitchFamily="34" charset="0"/>
                <a:ea typeface="Arial Unicode MS" panose="020B0604020202020204" pitchFamily="34" charset="-128"/>
                <a:cs typeface="Arial Unicode MS" panose="020B0604020202020204" pitchFamily="34" charset="-128"/>
              </a:rPr>
              <a:t>The first node of a complete binary tree is always the root...</a:t>
            </a:r>
          </a:p>
        </p:txBody>
      </p:sp>
      <p:sp>
        <p:nvSpPr>
          <p:cNvPr id="36867" name="Rectangle 2"/>
          <p:cNvSpPr>
            <a:spLocks noGrp="1" noRot="1" noChangeAspect="1" noChangeArrowheads="1" noTextEdit="1"/>
          </p:cNvSpPr>
          <p:nvPr>
            <p:ph type="sldImg" idx="1"/>
          </p:nvPr>
        </p:nvSpPr>
        <p:spPr>
          <a:xfrm>
            <a:off x="1150938" y="692150"/>
            <a:ext cx="4556125" cy="3416300"/>
          </a:xfrm>
          <a:prstGeom prst="rect">
            <a:avLst/>
          </a:prstGeom>
          <a:ln/>
        </p:spPr>
      </p:sp>
    </p:spTree>
    <p:extLst>
      <p:ext uri="{BB962C8B-B14F-4D97-AF65-F5344CB8AC3E}">
        <p14:creationId xmlns:p14="http://schemas.microsoft.com/office/powerpoint/2010/main" val="5949941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890" name="Text Box 1"/>
          <p:cNvSpPr txBox="1">
            <a:spLocks noGrp="1" noChangeArrowheads="1"/>
          </p:cNvSpPr>
          <p:nvPr>
            <p:ph type="body"/>
          </p:nvPr>
        </p:nvSpPr>
        <p:spPr>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3000"/>
              </a:lnSpc>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latin typeface="Arial" panose="020B0604020202020204" pitchFamily="34" charset="0"/>
                <a:ea typeface="Arial Unicode MS" panose="020B0604020202020204" pitchFamily="34" charset="-128"/>
                <a:cs typeface="Arial Unicode MS" panose="020B0604020202020204" pitchFamily="34" charset="-128"/>
              </a:rPr>
              <a:t>...the second node is always the left child of the root...</a:t>
            </a:r>
          </a:p>
        </p:txBody>
      </p:sp>
      <p:sp>
        <p:nvSpPr>
          <p:cNvPr id="37891" name="Rectangle 2"/>
          <p:cNvSpPr>
            <a:spLocks noGrp="1" noRot="1" noChangeAspect="1" noChangeArrowheads="1" noTextEdit="1"/>
          </p:cNvSpPr>
          <p:nvPr>
            <p:ph type="sldImg" idx="1"/>
          </p:nvPr>
        </p:nvSpPr>
        <p:spPr>
          <a:xfrm>
            <a:off x="1150938" y="692150"/>
            <a:ext cx="4556125" cy="3416300"/>
          </a:xfrm>
          <a:prstGeom prst="rect">
            <a:avLst/>
          </a:prstGeom>
          <a:ln/>
        </p:spPr>
      </p:sp>
    </p:spTree>
    <p:extLst>
      <p:ext uri="{BB962C8B-B14F-4D97-AF65-F5344CB8AC3E}">
        <p14:creationId xmlns:p14="http://schemas.microsoft.com/office/powerpoint/2010/main" val="12108605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914" name="Text Box 1"/>
          <p:cNvSpPr txBox="1">
            <a:spLocks noGrp="1" noChangeArrowheads="1"/>
          </p:cNvSpPr>
          <p:nvPr>
            <p:ph type="body"/>
          </p:nvPr>
        </p:nvSpPr>
        <p:spPr>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3000"/>
              </a:lnSpc>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latin typeface="Arial" panose="020B0604020202020204" pitchFamily="34" charset="0"/>
                <a:ea typeface="Arial Unicode MS" panose="020B0604020202020204" pitchFamily="34" charset="-128"/>
                <a:cs typeface="Arial Unicode MS" panose="020B0604020202020204" pitchFamily="34" charset="-128"/>
              </a:rPr>
              <a:t>...then the right child of the root...</a:t>
            </a:r>
          </a:p>
        </p:txBody>
      </p:sp>
      <p:sp>
        <p:nvSpPr>
          <p:cNvPr id="38915" name="Rectangle 2"/>
          <p:cNvSpPr>
            <a:spLocks noGrp="1" noRot="1" noChangeAspect="1" noChangeArrowheads="1" noTextEdit="1"/>
          </p:cNvSpPr>
          <p:nvPr>
            <p:ph type="sldImg" idx="1"/>
          </p:nvPr>
        </p:nvSpPr>
        <p:spPr>
          <a:xfrm>
            <a:off x="1150938" y="692150"/>
            <a:ext cx="4556125" cy="3416300"/>
          </a:xfrm>
          <a:prstGeom prst="rect">
            <a:avLst/>
          </a:prstGeom>
          <a:ln/>
        </p:spPr>
      </p:sp>
    </p:spTree>
    <p:extLst>
      <p:ext uri="{BB962C8B-B14F-4D97-AF65-F5344CB8AC3E}">
        <p14:creationId xmlns:p14="http://schemas.microsoft.com/office/powerpoint/2010/main" val="19453313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938" name="Text Box 1"/>
          <p:cNvSpPr txBox="1">
            <a:spLocks noGrp="1" noChangeArrowheads="1"/>
          </p:cNvSpPr>
          <p:nvPr>
            <p:ph type="body"/>
          </p:nvPr>
        </p:nvSpPr>
        <p:spPr>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3000"/>
              </a:lnSpc>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latin typeface="Arial" panose="020B0604020202020204" pitchFamily="34" charset="0"/>
                <a:ea typeface="Arial Unicode MS" panose="020B0604020202020204" pitchFamily="34" charset="-128"/>
                <a:cs typeface="Arial Unicode MS" panose="020B0604020202020204" pitchFamily="34" charset="-128"/>
              </a:rPr>
              <a:t>...and so on. The nodes always fill each level from left-to-right...</a:t>
            </a:r>
          </a:p>
          <a:p>
            <a:pPr marL="1828800" lvl="4" indent="0">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en-US">
              <a:latin typeface="Arial" panose="020B0604020202020204" pitchFamily="34" charset="0"/>
              <a:ea typeface="Arial Unicode MS" panose="020B0604020202020204" pitchFamily="34" charset="-128"/>
              <a:cs typeface="Arial Unicode MS" panose="020B0604020202020204" pitchFamily="34" charset="-128"/>
            </a:endParaRPr>
          </a:p>
        </p:txBody>
      </p:sp>
      <p:sp>
        <p:nvSpPr>
          <p:cNvPr id="39939" name="Rectangle 2"/>
          <p:cNvSpPr>
            <a:spLocks noGrp="1" noRot="1" noChangeAspect="1" noChangeArrowheads="1" noTextEdit="1"/>
          </p:cNvSpPr>
          <p:nvPr>
            <p:ph type="sldImg" idx="1"/>
          </p:nvPr>
        </p:nvSpPr>
        <p:spPr>
          <a:xfrm>
            <a:off x="1150938" y="692150"/>
            <a:ext cx="4556125" cy="3416300"/>
          </a:xfrm>
          <a:prstGeom prst="rect">
            <a:avLst/>
          </a:prstGeom>
          <a:ln/>
        </p:spPr>
      </p:sp>
    </p:spTree>
    <p:extLst>
      <p:ext uri="{BB962C8B-B14F-4D97-AF65-F5344CB8AC3E}">
        <p14:creationId xmlns:p14="http://schemas.microsoft.com/office/powerpoint/2010/main" val="29959523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62" name="Text Box 1"/>
          <p:cNvSpPr txBox="1">
            <a:spLocks noGrp="1" noChangeArrowheads="1"/>
          </p:cNvSpPr>
          <p:nvPr>
            <p:ph type="body"/>
          </p:nvPr>
        </p:nvSpPr>
        <p:spPr>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3000"/>
              </a:lnSpc>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latin typeface="Arial" panose="020B0604020202020204" pitchFamily="34" charset="0"/>
                <a:ea typeface="Arial Unicode MS" panose="020B0604020202020204" pitchFamily="34" charset="-128"/>
                <a:cs typeface="Arial Unicode MS" panose="020B0604020202020204" pitchFamily="34" charset="-128"/>
              </a:rPr>
              <a:t>...from left-to-right...</a:t>
            </a:r>
          </a:p>
        </p:txBody>
      </p:sp>
      <p:sp>
        <p:nvSpPr>
          <p:cNvPr id="40963" name="Rectangle 2"/>
          <p:cNvSpPr>
            <a:spLocks noGrp="1" noRot="1" noChangeAspect="1" noChangeArrowheads="1" noTextEdit="1"/>
          </p:cNvSpPr>
          <p:nvPr>
            <p:ph type="sldImg" idx="1"/>
          </p:nvPr>
        </p:nvSpPr>
        <p:spPr>
          <a:xfrm>
            <a:off x="1150938" y="692150"/>
            <a:ext cx="4556125" cy="3416300"/>
          </a:xfrm>
          <a:prstGeom prst="rect">
            <a:avLst/>
          </a:prstGeom>
          <a:ln/>
        </p:spPr>
      </p:sp>
    </p:spTree>
    <p:extLst>
      <p:ext uri="{BB962C8B-B14F-4D97-AF65-F5344CB8AC3E}">
        <p14:creationId xmlns:p14="http://schemas.microsoft.com/office/powerpoint/2010/main" val="31925603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986" name="Text Box 1"/>
          <p:cNvSpPr txBox="1">
            <a:spLocks noGrp="1" noChangeArrowheads="1"/>
          </p:cNvSpPr>
          <p:nvPr>
            <p:ph type="body"/>
          </p:nvPr>
        </p:nvSpPr>
        <p:spPr>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3000"/>
              </a:lnSpc>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latin typeface="Arial" panose="020B0604020202020204" pitchFamily="34" charset="0"/>
                <a:ea typeface="Arial Unicode MS" panose="020B0604020202020204" pitchFamily="34" charset="-128"/>
                <a:cs typeface="Arial Unicode MS" panose="020B0604020202020204" pitchFamily="34" charset="-128"/>
              </a:rPr>
              <a:t>...from left-to-right...</a:t>
            </a:r>
          </a:p>
        </p:txBody>
      </p:sp>
      <p:sp>
        <p:nvSpPr>
          <p:cNvPr id="41987" name="Rectangle 2"/>
          <p:cNvSpPr>
            <a:spLocks noGrp="1" noRot="1" noChangeAspect="1" noChangeArrowheads="1" noTextEdit="1"/>
          </p:cNvSpPr>
          <p:nvPr>
            <p:ph type="sldImg" idx="1"/>
          </p:nvPr>
        </p:nvSpPr>
        <p:spPr>
          <a:xfrm>
            <a:off x="1150938" y="692150"/>
            <a:ext cx="4556125" cy="3416300"/>
          </a:xfrm>
          <a:prstGeom prst="rect">
            <a:avLst/>
          </a:prstGeom>
          <a:ln/>
        </p:spPr>
      </p:sp>
    </p:spTree>
    <p:extLst>
      <p:ext uri="{BB962C8B-B14F-4D97-AF65-F5344CB8AC3E}">
        <p14:creationId xmlns:p14="http://schemas.microsoft.com/office/powerpoint/2010/main" val="40182025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010" name="Text Box 1"/>
          <p:cNvSpPr txBox="1">
            <a:spLocks noGrp="1" noChangeArrowheads="1"/>
          </p:cNvSpPr>
          <p:nvPr>
            <p:ph type="body"/>
          </p:nvPr>
        </p:nvSpPr>
        <p:spPr>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3000"/>
              </a:lnSpc>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latin typeface="Arial" panose="020B0604020202020204" pitchFamily="34" charset="0"/>
                <a:ea typeface="Arial Unicode MS" panose="020B0604020202020204" pitchFamily="34" charset="-128"/>
                <a:cs typeface="Arial Unicode MS" panose="020B0604020202020204" pitchFamily="34" charset="-128"/>
              </a:rPr>
              <a:t>...from left-to-right...</a:t>
            </a:r>
          </a:p>
        </p:txBody>
      </p:sp>
      <p:sp>
        <p:nvSpPr>
          <p:cNvPr id="43011" name="Rectangle 2"/>
          <p:cNvSpPr>
            <a:spLocks noGrp="1" noRot="1" noChangeAspect="1" noChangeArrowheads="1" noTextEdit="1"/>
          </p:cNvSpPr>
          <p:nvPr>
            <p:ph type="sldImg" idx="1"/>
          </p:nvPr>
        </p:nvSpPr>
        <p:spPr>
          <a:xfrm>
            <a:off x="1150938" y="692150"/>
            <a:ext cx="4556125" cy="3416300"/>
          </a:xfrm>
          <a:prstGeom prst="rect">
            <a:avLst/>
          </a:prstGeom>
          <a:ln/>
        </p:spPr>
      </p:sp>
    </p:spTree>
    <p:extLst>
      <p:ext uri="{BB962C8B-B14F-4D97-AF65-F5344CB8AC3E}">
        <p14:creationId xmlns:p14="http://schemas.microsoft.com/office/powerpoint/2010/main" val="278667769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55575" y="2951163"/>
            <a:ext cx="7772400" cy="2387600"/>
          </a:xfrm>
        </p:spPr>
        <p:txBody>
          <a:bodyPr anchor="b">
            <a:noAutofit/>
          </a:bodyPr>
          <a:lstStyle>
            <a:lvl1pPr algn="l">
              <a:defRPr sz="6600" b="0">
                <a:solidFill>
                  <a:schemeClr val="tx1"/>
                </a:solidFill>
                <a:latin typeface="Impact" panose="020B0806030902050204" pitchFamily="34" charset="0"/>
                <a:ea typeface="Gungsuh" panose="02030600000101010101" pitchFamily="18" charset="-127"/>
              </a:defRPr>
            </a:lvl1pPr>
          </a:lstStyle>
          <a:p>
            <a:r>
              <a:rPr lang="en-US" dirty="0"/>
              <a:t>Lecture 01</a:t>
            </a:r>
            <a:br>
              <a:rPr lang="en-US" dirty="0"/>
            </a:br>
            <a:r>
              <a:rPr lang="en-US" dirty="0"/>
              <a:t>Click to edit Master title style</a:t>
            </a:r>
          </a:p>
        </p:txBody>
      </p:sp>
      <p:sp>
        <p:nvSpPr>
          <p:cNvPr id="3" name="Subtitle 2"/>
          <p:cNvSpPr>
            <a:spLocks noGrp="1"/>
          </p:cNvSpPr>
          <p:nvPr>
            <p:ph type="subTitle" idx="1"/>
          </p:nvPr>
        </p:nvSpPr>
        <p:spPr>
          <a:xfrm>
            <a:off x="155574" y="5443538"/>
            <a:ext cx="4352925" cy="411162"/>
          </a:xfrm>
        </p:spPr>
        <p:txBody>
          <a:bodyPr/>
          <a:lstStyle>
            <a:lvl1pPr marL="0" indent="0" algn="l">
              <a:buNone/>
              <a:defRPr sz="2400">
                <a:solidFill>
                  <a:schemeClr val="tx1"/>
                </a:solidFill>
                <a:latin typeface="Britannic Bold" panose="020B0903060703020204" pitchFamily="34" charset="0"/>
                <a:ea typeface="Verdana" panose="020B0604030504040204" pitchFamily="34" charset="0"/>
                <a:cs typeface="Aharoni" panose="02010803020104030203" pitchFamily="2" charset="-79"/>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endParaRPr lang="en-US" dirty="0"/>
          </a:p>
        </p:txBody>
      </p:sp>
      <p:sp>
        <p:nvSpPr>
          <p:cNvPr id="4" name="Date Placeholder 3"/>
          <p:cNvSpPr>
            <a:spLocks noGrp="1"/>
          </p:cNvSpPr>
          <p:nvPr>
            <p:ph type="dt" sz="half" idx="10"/>
          </p:nvPr>
        </p:nvSpPr>
        <p:spPr/>
        <p:txBody>
          <a:bodyPr/>
          <a:lstStyle/>
          <a:p>
            <a:fld id="{7F0EFFA2-600D-494C-ABE9-5EAC64BA1475}" type="datetimeFigureOut">
              <a:rPr lang="en-US" smtClean="0"/>
              <a:t>4/15/2023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B7FB1F-0B1F-427A-8C2D-34012998026E}" type="slidenum">
              <a:rPr lang="en-US" smtClean="0"/>
              <a:t>‹#›</a:t>
            </a:fld>
            <a:endParaRPr lang="en-US"/>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5400000">
            <a:off x="5091112" y="-85725"/>
            <a:ext cx="3609975" cy="4038600"/>
          </a:xfrm>
          <a:prstGeom prst="rect">
            <a:avLst/>
          </a:prstGeom>
        </p:spPr>
      </p:pic>
    </p:spTree>
    <p:extLst>
      <p:ext uri="{BB962C8B-B14F-4D97-AF65-F5344CB8AC3E}">
        <p14:creationId xmlns:p14="http://schemas.microsoft.com/office/powerpoint/2010/main" val="38739911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0EFFA2-600D-494C-ABE9-5EAC64BA1475}" type="datetimeFigureOut">
              <a:rPr lang="en-US" smtClean="0"/>
              <a:t>4/15/2023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B7FB1F-0B1F-427A-8C2D-34012998026E}" type="slidenum">
              <a:rPr lang="en-US" smtClean="0"/>
              <a:t>‹#›</a:t>
            </a:fld>
            <a:endParaRPr lang="en-US"/>
          </a:p>
        </p:txBody>
      </p:sp>
    </p:spTree>
    <p:extLst>
      <p:ext uri="{BB962C8B-B14F-4D97-AF65-F5344CB8AC3E}">
        <p14:creationId xmlns:p14="http://schemas.microsoft.com/office/powerpoint/2010/main" val="9141326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0EFFA2-600D-494C-ABE9-5EAC64BA1475}" type="datetimeFigureOut">
              <a:rPr lang="en-US" smtClean="0"/>
              <a:t>4/15/2023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B7FB1F-0B1F-427A-8C2D-34012998026E}" type="slidenum">
              <a:rPr lang="en-US" smtClean="0"/>
              <a:t>‹#›</a:t>
            </a:fld>
            <a:endParaRPr lang="en-US"/>
          </a:p>
        </p:txBody>
      </p:sp>
    </p:spTree>
    <p:extLst>
      <p:ext uri="{BB962C8B-B14F-4D97-AF65-F5344CB8AC3E}">
        <p14:creationId xmlns:p14="http://schemas.microsoft.com/office/powerpoint/2010/main" val="6832076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7F0EFFA2-600D-494C-ABE9-5EAC64BA1475}" type="datetimeFigureOut">
              <a:rPr lang="en-US" smtClean="0"/>
              <a:t>4/15/2023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B7FB1F-0B1F-427A-8C2D-34012998026E}" type="slidenum">
              <a:rPr lang="en-US" smtClean="0"/>
              <a:t>‹#›</a:t>
            </a:fld>
            <a:endParaRPr lang="en-US"/>
          </a:p>
        </p:txBody>
      </p:sp>
    </p:spTree>
    <p:extLst>
      <p:ext uri="{BB962C8B-B14F-4D97-AF65-F5344CB8AC3E}">
        <p14:creationId xmlns:p14="http://schemas.microsoft.com/office/powerpoint/2010/main" val="16696950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0EFFA2-600D-494C-ABE9-5EAC64BA1475}" type="datetimeFigureOut">
              <a:rPr lang="en-US" smtClean="0"/>
              <a:t>4/15/2023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B7FB1F-0B1F-427A-8C2D-34012998026E}" type="slidenum">
              <a:rPr lang="en-US" smtClean="0"/>
              <a:t>‹#›</a:t>
            </a:fld>
            <a:endParaRPr lang="en-US"/>
          </a:p>
        </p:txBody>
      </p:sp>
    </p:spTree>
    <p:extLst>
      <p:ext uri="{BB962C8B-B14F-4D97-AF65-F5344CB8AC3E}">
        <p14:creationId xmlns:p14="http://schemas.microsoft.com/office/powerpoint/2010/main" val="28395394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F0EFFA2-600D-494C-ABE9-5EAC64BA1475}" type="datetimeFigureOut">
              <a:rPr lang="en-US" smtClean="0"/>
              <a:t>4/15/2023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B7FB1F-0B1F-427A-8C2D-34012998026E}" type="slidenum">
              <a:rPr lang="en-US" smtClean="0"/>
              <a:t>‹#›</a:t>
            </a:fld>
            <a:endParaRPr lang="en-US"/>
          </a:p>
        </p:txBody>
      </p:sp>
    </p:spTree>
    <p:extLst>
      <p:ext uri="{BB962C8B-B14F-4D97-AF65-F5344CB8AC3E}">
        <p14:creationId xmlns:p14="http://schemas.microsoft.com/office/powerpoint/2010/main" val="29453463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F0EFFA2-600D-494C-ABE9-5EAC64BA1475}" type="datetimeFigureOut">
              <a:rPr lang="en-US" smtClean="0"/>
              <a:t>4/15/2023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2B7FB1F-0B1F-427A-8C2D-34012998026E}" type="slidenum">
              <a:rPr lang="en-US" smtClean="0"/>
              <a:t>‹#›</a:t>
            </a:fld>
            <a:endParaRPr lang="en-US"/>
          </a:p>
        </p:txBody>
      </p:sp>
    </p:spTree>
    <p:extLst>
      <p:ext uri="{BB962C8B-B14F-4D97-AF65-F5344CB8AC3E}">
        <p14:creationId xmlns:p14="http://schemas.microsoft.com/office/powerpoint/2010/main" val="31861988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F0EFFA2-600D-494C-ABE9-5EAC64BA1475}" type="datetimeFigureOut">
              <a:rPr lang="en-US" smtClean="0"/>
              <a:t>4/15/2023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2B7FB1F-0B1F-427A-8C2D-34012998026E}" type="slidenum">
              <a:rPr lang="en-US" smtClean="0"/>
              <a:t>‹#›</a:t>
            </a:fld>
            <a:endParaRPr lang="en-US"/>
          </a:p>
        </p:txBody>
      </p:sp>
    </p:spTree>
    <p:extLst>
      <p:ext uri="{BB962C8B-B14F-4D97-AF65-F5344CB8AC3E}">
        <p14:creationId xmlns:p14="http://schemas.microsoft.com/office/powerpoint/2010/main" val="42720115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0EFFA2-600D-494C-ABE9-5EAC64BA1475}" type="datetimeFigureOut">
              <a:rPr lang="en-US" smtClean="0"/>
              <a:t>4/15/2023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2B7FB1F-0B1F-427A-8C2D-34012998026E}" type="slidenum">
              <a:rPr lang="en-US" smtClean="0"/>
              <a:t>‹#›</a:t>
            </a:fld>
            <a:endParaRPr lang="en-US"/>
          </a:p>
        </p:txBody>
      </p:sp>
    </p:spTree>
    <p:extLst>
      <p:ext uri="{BB962C8B-B14F-4D97-AF65-F5344CB8AC3E}">
        <p14:creationId xmlns:p14="http://schemas.microsoft.com/office/powerpoint/2010/main" val="15460215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F0EFFA2-600D-494C-ABE9-5EAC64BA1475}" type="datetimeFigureOut">
              <a:rPr lang="en-US" smtClean="0"/>
              <a:t>4/15/2023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B7FB1F-0B1F-427A-8C2D-34012998026E}" type="slidenum">
              <a:rPr lang="en-US" smtClean="0"/>
              <a:t>‹#›</a:t>
            </a:fld>
            <a:endParaRPr lang="en-US"/>
          </a:p>
        </p:txBody>
      </p:sp>
    </p:spTree>
    <p:extLst>
      <p:ext uri="{BB962C8B-B14F-4D97-AF65-F5344CB8AC3E}">
        <p14:creationId xmlns:p14="http://schemas.microsoft.com/office/powerpoint/2010/main" val="40748411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F0EFFA2-600D-494C-ABE9-5EAC64BA1475}" type="datetimeFigureOut">
              <a:rPr lang="en-US" smtClean="0"/>
              <a:t>4/15/2023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B7FB1F-0B1F-427A-8C2D-34012998026E}" type="slidenum">
              <a:rPr lang="en-US" smtClean="0"/>
              <a:t>‹#›</a:t>
            </a:fld>
            <a:endParaRPr lang="en-US"/>
          </a:p>
        </p:txBody>
      </p:sp>
    </p:spTree>
    <p:extLst>
      <p:ext uri="{BB962C8B-B14F-4D97-AF65-F5344CB8AC3E}">
        <p14:creationId xmlns:p14="http://schemas.microsoft.com/office/powerpoint/2010/main" val="41230813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5575" y="161927"/>
            <a:ext cx="8797925" cy="676274"/>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155575" y="939800"/>
            <a:ext cx="8797925" cy="52371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55575"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0EFFA2-600D-494C-ABE9-5EAC64BA1475}" type="datetimeFigureOut">
              <a:rPr lang="en-US" smtClean="0"/>
              <a:t>4/15/2023</a:t>
            </a:fld>
            <a:endParaRPr lang="en-US"/>
          </a:p>
        </p:txBody>
      </p:sp>
      <p:sp>
        <p:nvSpPr>
          <p:cNvPr id="5" name="Footer Placeholder 4"/>
          <p:cNvSpPr>
            <a:spLocks noGrp="1"/>
          </p:cNvSpPr>
          <p:nvPr>
            <p:ph type="ftr" sz="quarter" idx="3"/>
          </p:nvPr>
        </p:nvSpPr>
        <p:spPr>
          <a:xfrm>
            <a:off x="2400300" y="6356351"/>
            <a:ext cx="42799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89610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B7FB1F-0B1F-427A-8C2D-34012998026E}" type="slidenum">
              <a:rPr lang="en-US" smtClean="0"/>
              <a:t>‹#›</a:t>
            </a:fld>
            <a:endParaRPr lang="en-US"/>
          </a:p>
        </p:txBody>
      </p:sp>
    </p:spTree>
    <p:extLst>
      <p:ext uri="{BB962C8B-B14F-4D97-AF65-F5344CB8AC3E}">
        <p14:creationId xmlns:p14="http://schemas.microsoft.com/office/powerpoint/2010/main" val="382319811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Slide 14</a:t>
            </a:r>
            <a:br>
              <a:rPr lang="en-US" dirty="0"/>
            </a:br>
            <a:r>
              <a:rPr lang="en-US" sz="3200" dirty="0"/>
              <a:t>Heaps and Priority Queues</a:t>
            </a:r>
            <a:endParaRPr lang="en-US" sz="8000" dirty="0"/>
          </a:p>
        </p:txBody>
      </p:sp>
      <p:sp>
        <p:nvSpPr>
          <p:cNvPr id="3" name="Subtitle 2"/>
          <p:cNvSpPr>
            <a:spLocks noGrp="1"/>
          </p:cNvSpPr>
          <p:nvPr>
            <p:ph type="subTitle" idx="1"/>
          </p:nvPr>
        </p:nvSpPr>
        <p:spPr/>
        <p:txBody>
          <a:bodyPr>
            <a:normAutofit fontScale="70000" lnSpcReduction="20000"/>
          </a:bodyPr>
          <a:lstStyle/>
          <a:p>
            <a:r>
              <a:rPr lang="en-US"/>
              <a:t>CSE225: Data Structures and Algorithms</a:t>
            </a:r>
            <a:endParaRPr lang="en-US" dirty="0"/>
          </a:p>
        </p:txBody>
      </p:sp>
    </p:spTree>
    <p:extLst>
      <p:ext uri="{BB962C8B-B14F-4D97-AF65-F5344CB8AC3E}">
        <p14:creationId xmlns:p14="http://schemas.microsoft.com/office/powerpoint/2010/main" val="41082476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Content Placeholder 2"/>
          <p:cNvSpPr>
            <a:spLocks noGrp="1"/>
          </p:cNvSpPr>
          <p:nvPr>
            <p:ph idx="1"/>
          </p:nvPr>
        </p:nvSpPr>
        <p:spPr>
          <a:xfrm>
            <a:off x="353192" y="990600"/>
            <a:ext cx="8592396" cy="1778445"/>
          </a:xfrm>
        </p:spPr>
        <p:txBody>
          <a:bodyPr>
            <a:normAutofit/>
          </a:bodyPr>
          <a:lstStyle/>
          <a:p>
            <a:r>
              <a:rPr lang="en-US" sz="2000" dirty="0"/>
              <a:t>A complete binary tree</a:t>
            </a:r>
          </a:p>
          <a:p>
            <a:pPr lvl="1"/>
            <a:r>
              <a:rPr lang="en-US" sz="2000" dirty="0"/>
              <a:t>Each of the elements contains a value that is less than or equal to the value of each of its children (Min-heap)</a:t>
            </a:r>
          </a:p>
          <a:p>
            <a:pPr lvl="1"/>
            <a:r>
              <a:rPr lang="en-US" sz="2000" dirty="0"/>
              <a:t>Each of the elements contains a value that is greater than or equal to the value of each of its children (Max-heap)</a:t>
            </a:r>
          </a:p>
        </p:txBody>
      </p:sp>
      <p:grpSp>
        <p:nvGrpSpPr>
          <p:cNvPr id="36" name="Group 35"/>
          <p:cNvGrpSpPr/>
          <p:nvPr/>
        </p:nvGrpSpPr>
        <p:grpSpPr>
          <a:xfrm>
            <a:off x="4899434" y="3019782"/>
            <a:ext cx="3925160" cy="2535059"/>
            <a:chOff x="353191" y="2900862"/>
            <a:chExt cx="3925160" cy="2535059"/>
          </a:xfrm>
        </p:grpSpPr>
        <p:sp>
          <p:nvSpPr>
            <p:cNvPr id="2" name="Oval 1"/>
            <p:cNvSpPr>
              <a:spLocks noChangeAspect="1"/>
            </p:cNvSpPr>
            <p:nvPr/>
          </p:nvSpPr>
          <p:spPr>
            <a:xfrm>
              <a:off x="2176390" y="2900862"/>
              <a:ext cx="395289" cy="3952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b="1" dirty="0">
                  <a:solidFill>
                    <a:schemeClr val="tx1"/>
                  </a:solidFill>
                  <a:latin typeface="Courier New" panose="02070309020205020404" pitchFamily="49" charset="0"/>
                  <a:cs typeface="Courier New" panose="02070309020205020404" pitchFamily="49" charset="0"/>
                </a:rPr>
                <a:t>11</a:t>
              </a:r>
            </a:p>
          </p:txBody>
        </p:sp>
        <p:sp>
          <p:nvSpPr>
            <p:cNvPr id="5" name="Oval 4"/>
            <p:cNvSpPr>
              <a:spLocks noChangeAspect="1"/>
            </p:cNvSpPr>
            <p:nvPr/>
          </p:nvSpPr>
          <p:spPr>
            <a:xfrm>
              <a:off x="1233308" y="3550151"/>
              <a:ext cx="395289" cy="3952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b="1" dirty="0">
                  <a:solidFill>
                    <a:schemeClr val="tx1"/>
                  </a:solidFill>
                  <a:latin typeface="Courier New" panose="02070309020205020404" pitchFamily="49" charset="0"/>
                  <a:cs typeface="Courier New" panose="02070309020205020404" pitchFamily="49" charset="0"/>
                </a:rPr>
                <a:t>9</a:t>
              </a:r>
            </a:p>
          </p:txBody>
        </p:sp>
        <p:cxnSp>
          <p:nvCxnSpPr>
            <p:cNvPr id="4" name="Straight Arrow Connector 3"/>
            <p:cNvCxnSpPr>
              <a:stCxn id="2" idx="3"/>
              <a:endCxn id="5" idx="7"/>
            </p:cNvCxnSpPr>
            <p:nvPr/>
          </p:nvCxnSpPr>
          <p:spPr>
            <a:xfrm flipH="1">
              <a:off x="1570708" y="3238262"/>
              <a:ext cx="663571" cy="3697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2" idx="5"/>
              <a:endCxn id="20" idx="1"/>
            </p:cNvCxnSpPr>
            <p:nvPr/>
          </p:nvCxnSpPr>
          <p:spPr>
            <a:xfrm>
              <a:off x="2513790" y="3238262"/>
              <a:ext cx="672522" cy="3715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5" idx="3"/>
            </p:cNvCxnSpPr>
            <p:nvPr/>
          </p:nvCxnSpPr>
          <p:spPr>
            <a:xfrm flipH="1">
              <a:off x="970633" y="3887551"/>
              <a:ext cx="320564" cy="3643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5" idx="5"/>
            </p:cNvCxnSpPr>
            <p:nvPr/>
          </p:nvCxnSpPr>
          <p:spPr>
            <a:xfrm>
              <a:off x="1570708" y="3887551"/>
              <a:ext cx="305134" cy="3706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Oval 19"/>
            <p:cNvSpPr>
              <a:spLocks noChangeAspect="1"/>
            </p:cNvSpPr>
            <p:nvPr/>
          </p:nvSpPr>
          <p:spPr>
            <a:xfrm>
              <a:off x="3128423" y="3551948"/>
              <a:ext cx="395289" cy="3952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b="1" dirty="0">
                  <a:solidFill>
                    <a:schemeClr val="tx1"/>
                  </a:solidFill>
                  <a:latin typeface="Courier New" panose="02070309020205020404" pitchFamily="49" charset="0"/>
                  <a:cs typeface="Courier New" panose="02070309020205020404" pitchFamily="49" charset="0"/>
                </a:rPr>
                <a:t>4</a:t>
              </a:r>
            </a:p>
          </p:txBody>
        </p:sp>
        <p:sp>
          <p:nvSpPr>
            <p:cNvPr id="21" name="Oval 20"/>
            <p:cNvSpPr>
              <a:spLocks noChangeAspect="1"/>
            </p:cNvSpPr>
            <p:nvPr/>
          </p:nvSpPr>
          <p:spPr>
            <a:xfrm>
              <a:off x="3713068" y="4202085"/>
              <a:ext cx="395289" cy="3952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b="1" dirty="0">
                  <a:solidFill>
                    <a:schemeClr val="tx1"/>
                  </a:solidFill>
                  <a:latin typeface="Courier New" panose="02070309020205020404" pitchFamily="49" charset="0"/>
                  <a:cs typeface="Courier New" panose="02070309020205020404" pitchFamily="49" charset="0"/>
                </a:rPr>
                <a:t>1</a:t>
              </a:r>
            </a:p>
          </p:txBody>
        </p:sp>
        <p:sp>
          <p:nvSpPr>
            <p:cNvPr id="22" name="Oval 21"/>
            <p:cNvSpPr>
              <a:spLocks noChangeAspect="1"/>
            </p:cNvSpPr>
            <p:nvPr/>
          </p:nvSpPr>
          <p:spPr>
            <a:xfrm>
              <a:off x="2528348" y="4195836"/>
              <a:ext cx="395289" cy="3952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b="1" dirty="0">
                  <a:solidFill>
                    <a:schemeClr val="tx1"/>
                  </a:solidFill>
                  <a:latin typeface="Courier New" panose="02070309020205020404" pitchFamily="49" charset="0"/>
                  <a:cs typeface="Courier New" panose="02070309020205020404" pitchFamily="49" charset="0"/>
                </a:rPr>
                <a:t>3</a:t>
              </a:r>
            </a:p>
          </p:txBody>
        </p:sp>
        <p:cxnSp>
          <p:nvCxnSpPr>
            <p:cNvPr id="23" name="Straight Arrow Connector 22"/>
            <p:cNvCxnSpPr>
              <a:stCxn id="20" idx="3"/>
              <a:endCxn id="22" idx="7"/>
            </p:cNvCxnSpPr>
            <p:nvPr/>
          </p:nvCxnSpPr>
          <p:spPr>
            <a:xfrm flipH="1">
              <a:off x="2865748" y="3889348"/>
              <a:ext cx="320564" cy="3643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20" idx="5"/>
              <a:endCxn id="21" idx="1"/>
            </p:cNvCxnSpPr>
            <p:nvPr/>
          </p:nvCxnSpPr>
          <p:spPr>
            <a:xfrm>
              <a:off x="3465823" y="3889348"/>
              <a:ext cx="305134" cy="3706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Oval 28"/>
            <p:cNvSpPr>
              <a:spLocks noChangeAspect="1"/>
            </p:cNvSpPr>
            <p:nvPr/>
          </p:nvSpPr>
          <p:spPr>
            <a:xfrm>
              <a:off x="680466" y="4220224"/>
              <a:ext cx="395289" cy="3952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b="1" dirty="0">
                  <a:solidFill>
                    <a:schemeClr val="tx1"/>
                  </a:solidFill>
                  <a:latin typeface="Courier New" panose="02070309020205020404" pitchFamily="49" charset="0"/>
                  <a:cs typeface="Courier New" panose="02070309020205020404" pitchFamily="49" charset="0"/>
                </a:rPr>
                <a:t>7</a:t>
              </a:r>
            </a:p>
          </p:txBody>
        </p:sp>
        <p:sp>
          <p:nvSpPr>
            <p:cNvPr id="30" name="Oval 29"/>
            <p:cNvSpPr>
              <a:spLocks noChangeAspect="1"/>
            </p:cNvSpPr>
            <p:nvPr/>
          </p:nvSpPr>
          <p:spPr>
            <a:xfrm>
              <a:off x="1021749" y="4868947"/>
              <a:ext cx="395289" cy="3952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b="1" dirty="0">
                  <a:solidFill>
                    <a:schemeClr val="tx1"/>
                  </a:solidFill>
                  <a:latin typeface="Courier New" panose="02070309020205020404" pitchFamily="49" charset="0"/>
                  <a:cs typeface="Courier New" panose="02070309020205020404" pitchFamily="49" charset="0"/>
                </a:rPr>
                <a:t>5</a:t>
              </a:r>
            </a:p>
          </p:txBody>
        </p:sp>
        <p:sp>
          <p:nvSpPr>
            <p:cNvPr id="31" name="Oval 30"/>
            <p:cNvSpPr>
              <a:spLocks noChangeAspect="1"/>
            </p:cNvSpPr>
            <p:nvPr/>
          </p:nvSpPr>
          <p:spPr>
            <a:xfrm>
              <a:off x="353191" y="4868946"/>
              <a:ext cx="395289" cy="3952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b="1" dirty="0">
                  <a:solidFill>
                    <a:schemeClr val="tx1"/>
                  </a:solidFill>
                  <a:latin typeface="Courier New" panose="02070309020205020404" pitchFamily="49" charset="0"/>
                  <a:cs typeface="Courier New" panose="02070309020205020404" pitchFamily="49" charset="0"/>
                </a:rPr>
                <a:t>2</a:t>
              </a:r>
            </a:p>
          </p:txBody>
        </p:sp>
        <p:cxnSp>
          <p:nvCxnSpPr>
            <p:cNvPr id="32" name="Straight Arrow Connector 31"/>
            <p:cNvCxnSpPr>
              <a:stCxn id="29" idx="3"/>
              <a:endCxn id="31" idx="0"/>
            </p:cNvCxnSpPr>
            <p:nvPr/>
          </p:nvCxnSpPr>
          <p:spPr>
            <a:xfrm flipH="1">
              <a:off x="550836" y="4557624"/>
              <a:ext cx="187519" cy="3113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29" idx="5"/>
              <a:endCxn id="30" idx="0"/>
            </p:cNvCxnSpPr>
            <p:nvPr/>
          </p:nvCxnSpPr>
          <p:spPr>
            <a:xfrm>
              <a:off x="1017866" y="4557624"/>
              <a:ext cx="201528" cy="3113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Oval 39"/>
            <p:cNvSpPr>
              <a:spLocks noChangeAspect="1"/>
            </p:cNvSpPr>
            <p:nvPr/>
          </p:nvSpPr>
          <p:spPr>
            <a:xfrm>
              <a:off x="1803947" y="4220224"/>
              <a:ext cx="395289" cy="3952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b="1" dirty="0">
                  <a:solidFill>
                    <a:schemeClr val="tx1"/>
                  </a:solidFill>
                  <a:latin typeface="Courier New" panose="02070309020205020404" pitchFamily="49" charset="0"/>
                  <a:cs typeface="Courier New" panose="02070309020205020404" pitchFamily="49" charset="0"/>
                </a:rPr>
                <a:t>8</a:t>
              </a:r>
            </a:p>
          </p:txBody>
        </p:sp>
        <p:sp>
          <p:nvSpPr>
            <p:cNvPr id="42" name="Oval 41"/>
            <p:cNvSpPr>
              <a:spLocks noChangeAspect="1"/>
            </p:cNvSpPr>
            <p:nvPr/>
          </p:nvSpPr>
          <p:spPr>
            <a:xfrm>
              <a:off x="1480553" y="4870359"/>
              <a:ext cx="395289" cy="3952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b="1" dirty="0">
                  <a:solidFill>
                    <a:schemeClr val="tx1"/>
                  </a:solidFill>
                  <a:latin typeface="Courier New" panose="02070309020205020404" pitchFamily="49" charset="0"/>
                  <a:cs typeface="Courier New" panose="02070309020205020404" pitchFamily="49" charset="0"/>
                </a:rPr>
                <a:t>6</a:t>
              </a:r>
            </a:p>
          </p:txBody>
        </p:sp>
        <p:cxnSp>
          <p:nvCxnSpPr>
            <p:cNvPr id="43" name="Straight Arrow Connector 42"/>
            <p:cNvCxnSpPr>
              <a:stCxn id="40" idx="3"/>
              <a:endCxn id="42" idx="0"/>
            </p:cNvCxnSpPr>
            <p:nvPr/>
          </p:nvCxnSpPr>
          <p:spPr>
            <a:xfrm flipH="1">
              <a:off x="1678198" y="4557624"/>
              <a:ext cx="183638" cy="3127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2939383" y="5066589"/>
              <a:ext cx="1338968" cy="369332"/>
            </a:xfrm>
            <a:prstGeom prst="rect">
              <a:avLst/>
            </a:prstGeom>
            <a:noFill/>
          </p:spPr>
          <p:txBody>
            <a:bodyPr wrap="square" rtlCol="0">
              <a:spAutoFit/>
            </a:bodyPr>
            <a:lstStyle/>
            <a:p>
              <a:r>
                <a:rPr lang="en-US" dirty="0"/>
                <a:t>Max-heap</a:t>
              </a:r>
            </a:p>
          </p:txBody>
        </p:sp>
      </p:grpSp>
      <p:grpSp>
        <p:nvGrpSpPr>
          <p:cNvPr id="37" name="Group 36"/>
          <p:cNvGrpSpPr/>
          <p:nvPr/>
        </p:nvGrpSpPr>
        <p:grpSpPr>
          <a:xfrm>
            <a:off x="323590" y="3030368"/>
            <a:ext cx="3934683" cy="2535060"/>
            <a:chOff x="5010904" y="2900861"/>
            <a:chExt cx="3934683" cy="2535060"/>
          </a:xfrm>
        </p:grpSpPr>
        <p:sp>
          <p:nvSpPr>
            <p:cNvPr id="55" name="Oval 54"/>
            <p:cNvSpPr>
              <a:spLocks noChangeAspect="1"/>
            </p:cNvSpPr>
            <p:nvPr/>
          </p:nvSpPr>
          <p:spPr>
            <a:xfrm>
              <a:off x="6834103" y="2900861"/>
              <a:ext cx="395289" cy="3952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b="1" dirty="0">
                  <a:solidFill>
                    <a:schemeClr val="tx1"/>
                  </a:solidFill>
                  <a:latin typeface="Courier New" panose="02070309020205020404" pitchFamily="49" charset="0"/>
                  <a:cs typeface="Courier New" panose="02070309020205020404" pitchFamily="49" charset="0"/>
                </a:rPr>
                <a:t>1</a:t>
              </a:r>
            </a:p>
          </p:txBody>
        </p:sp>
        <p:sp>
          <p:nvSpPr>
            <p:cNvPr id="56" name="Oval 55"/>
            <p:cNvSpPr>
              <a:spLocks noChangeAspect="1"/>
            </p:cNvSpPr>
            <p:nvPr/>
          </p:nvSpPr>
          <p:spPr>
            <a:xfrm>
              <a:off x="5891021" y="3550150"/>
              <a:ext cx="395289" cy="3952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b="1" dirty="0">
                  <a:solidFill>
                    <a:schemeClr val="tx1"/>
                  </a:solidFill>
                  <a:latin typeface="Courier New" panose="02070309020205020404" pitchFamily="49" charset="0"/>
                  <a:cs typeface="Courier New" panose="02070309020205020404" pitchFamily="49" charset="0"/>
                </a:rPr>
                <a:t>2</a:t>
              </a:r>
            </a:p>
          </p:txBody>
        </p:sp>
        <p:cxnSp>
          <p:nvCxnSpPr>
            <p:cNvPr id="57" name="Straight Arrow Connector 56"/>
            <p:cNvCxnSpPr>
              <a:stCxn id="55" idx="3"/>
              <a:endCxn id="56" idx="7"/>
            </p:cNvCxnSpPr>
            <p:nvPr/>
          </p:nvCxnSpPr>
          <p:spPr>
            <a:xfrm flipH="1">
              <a:off x="6228421" y="3238261"/>
              <a:ext cx="663571" cy="3697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55" idx="5"/>
              <a:endCxn id="61" idx="1"/>
            </p:cNvCxnSpPr>
            <p:nvPr/>
          </p:nvCxnSpPr>
          <p:spPr>
            <a:xfrm>
              <a:off x="7171503" y="3238261"/>
              <a:ext cx="672522" cy="3715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56" idx="3"/>
            </p:cNvCxnSpPr>
            <p:nvPr/>
          </p:nvCxnSpPr>
          <p:spPr>
            <a:xfrm flipH="1">
              <a:off x="5628346" y="3887550"/>
              <a:ext cx="320564" cy="3643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56" idx="5"/>
            </p:cNvCxnSpPr>
            <p:nvPr/>
          </p:nvCxnSpPr>
          <p:spPr>
            <a:xfrm>
              <a:off x="6228421" y="3887550"/>
              <a:ext cx="305134" cy="3706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1" name="Oval 60"/>
            <p:cNvSpPr>
              <a:spLocks noChangeAspect="1"/>
            </p:cNvSpPr>
            <p:nvPr/>
          </p:nvSpPr>
          <p:spPr>
            <a:xfrm>
              <a:off x="7786136" y="3551947"/>
              <a:ext cx="395289" cy="3952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b="1" dirty="0">
                  <a:solidFill>
                    <a:schemeClr val="tx1"/>
                  </a:solidFill>
                  <a:latin typeface="Courier New" panose="02070309020205020404" pitchFamily="49" charset="0"/>
                  <a:cs typeface="Courier New" panose="02070309020205020404" pitchFamily="49" charset="0"/>
                </a:rPr>
                <a:t>5</a:t>
              </a:r>
            </a:p>
          </p:txBody>
        </p:sp>
        <p:sp>
          <p:nvSpPr>
            <p:cNvPr id="62" name="Oval 61"/>
            <p:cNvSpPr>
              <a:spLocks noChangeAspect="1"/>
            </p:cNvSpPr>
            <p:nvPr/>
          </p:nvSpPr>
          <p:spPr>
            <a:xfrm>
              <a:off x="8370781" y="4202084"/>
              <a:ext cx="395289" cy="3952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b="1" dirty="0">
                  <a:solidFill>
                    <a:schemeClr val="tx1"/>
                  </a:solidFill>
                  <a:latin typeface="Courier New" panose="02070309020205020404" pitchFamily="49" charset="0"/>
                  <a:cs typeface="Courier New" panose="02070309020205020404" pitchFamily="49" charset="0"/>
                </a:rPr>
                <a:t>7</a:t>
              </a:r>
            </a:p>
          </p:txBody>
        </p:sp>
        <p:sp>
          <p:nvSpPr>
            <p:cNvPr id="63" name="Oval 62"/>
            <p:cNvSpPr>
              <a:spLocks noChangeAspect="1"/>
            </p:cNvSpPr>
            <p:nvPr/>
          </p:nvSpPr>
          <p:spPr>
            <a:xfrm>
              <a:off x="7186061" y="4195835"/>
              <a:ext cx="395289" cy="3952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b="1" dirty="0">
                  <a:solidFill>
                    <a:schemeClr val="tx1"/>
                  </a:solidFill>
                  <a:latin typeface="Courier New" panose="02070309020205020404" pitchFamily="49" charset="0"/>
                  <a:cs typeface="Courier New" panose="02070309020205020404" pitchFamily="49" charset="0"/>
                </a:rPr>
                <a:t>8</a:t>
              </a:r>
            </a:p>
          </p:txBody>
        </p:sp>
        <p:cxnSp>
          <p:nvCxnSpPr>
            <p:cNvPr id="64" name="Straight Arrow Connector 63"/>
            <p:cNvCxnSpPr>
              <a:stCxn id="61" idx="3"/>
              <a:endCxn id="63" idx="7"/>
            </p:cNvCxnSpPr>
            <p:nvPr/>
          </p:nvCxnSpPr>
          <p:spPr>
            <a:xfrm flipH="1">
              <a:off x="7523461" y="3889347"/>
              <a:ext cx="320564" cy="3643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61" idx="5"/>
              <a:endCxn id="62" idx="1"/>
            </p:cNvCxnSpPr>
            <p:nvPr/>
          </p:nvCxnSpPr>
          <p:spPr>
            <a:xfrm>
              <a:off x="8123536" y="3889347"/>
              <a:ext cx="305134" cy="3706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6" name="Oval 65"/>
            <p:cNvSpPr>
              <a:spLocks noChangeAspect="1"/>
            </p:cNvSpPr>
            <p:nvPr/>
          </p:nvSpPr>
          <p:spPr>
            <a:xfrm>
              <a:off x="5338179" y="4220223"/>
              <a:ext cx="395289" cy="3952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b="1" dirty="0">
                  <a:solidFill>
                    <a:schemeClr val="tx1"/>
                  </a:solidFill>
                  <a:latin typeface="Courier New" panose="02070309020205020404" pitchFamily="49" charset="0"/>
                  <a:cs typeface="Courier New" panose="02070309020205020404" pitchFamily="49" charset="0"/>
                </a:rPr>
                <a:t>3</a:t>
              </a:r>
            </a:p>
          </p:txBody>
        </p:sp>
        <p:sp>
          <p:nvSpPr>
            <p:cNvPr id="67" name="Oval 66"/>
            <p:cNvSpPr>
              <a:spLocks noChangeAspect="1"/>
            </p:cNvSpPr>
            <p:nvPr/>
          </p:nvSpPr>
          <p:spPr>
            <a:xfrm>
              <a:off x="5679462" y="4868946"/>
              <a:ext cx="395289" cy="3952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b="1" dirty="0">
                  <a:solidFill>
                    <a:schemeClr val="tx1"/>
                  </a:solidFill>
                  <a:latin typeface="Courier New" panose="02070309020205020404" pitchFamily="49" charset="0"/>
                  <a:cs typeface="Courier New" panose="02070309020205020404" pitchFamily="49" charset="0"/>
                </a:rPr>
                <a:t>6</a:t>
              </a:r>
            </a:p>
          </p:txBody>
        </p:sp>
        <p:sp>
          <p:nvSpPr>
            <p:cNvPr id="68" name="Oval 67"/>
            <p:cNvSpPr>
              <a:spLocks noChangeAspect="1"/>
            </p:cNvSpPr>
            <p:nvPr/>
          </p:nvSpPr>
          <p:spPr>
            <a:xfrm>
              <a:off x="5010904" y="4868945"/>
              <a:ext cx="395289" cy="3952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b="1" dirty="0">
                  <a:solidFill>
                    <a:schemeClr val="tx1"/>
                  </a:solidFill>
                  <a:latin typeface="Courier New" panose="02070309020205020404" pitchFamily="49" charset="0"/>
                  <a:cs typeface="Courier New" panose="02070309020205020404" pitchFamily="49" charset="0"/>
                </a:rPr>
                <a:t>11</a:t>
              </a:r>
            </a:p>
          </p:txBody>
        </p:sp>
        <p:cxnSp>
          <p:nvCxnSpPr>
            <p:cNvPr id="69" name="Straight Arrow Connector 68"/>
            <p:cNvCxnSpPr>
              <a:stCxn id="66" idx="3"/>
              <a:endCxn id="68" idx="0"/>
            </p:cNvCxnSpPr>
            <p:nvPr/>
          </p:nvCxnSpPr>
          <p:spPr>
            <a:xfrm flipH="1">
              <a:off x="5208549" y="4557623"/>
              <a:ext cx="187519" cy="3113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stCxn id="66" idx="5"/>
              <a:endCxn id="67" idx="0"/>
            </p:cNvCxnSpPr>
            <p:nvPr/>
          </p:nvCxnSpPr>
          <p:spPr>
            <a:xfrm>
              <a:off x="5675579" y="4557623"/>
              <a:ext cx="201528" cy="3113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1" name="Oval 70"/>
            <p:cNvSpPr>
              <a:spLocks noChangeAspect="1"/>
            </p:cNvSpPr>
            <p:nvPr/>
          </p:nvSpPr>
          <p:spPr>
            <a:xfrm>
              <a:off x="6461660" y="4220223"/>
              <a:ext cx="395289" cy="3952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b="1" dirty="0">
                  <a:solidFill>
                    <a:schemeClr val="tx1"/>
                  </a:solidFill>
                  <a:latin typeface="Courier New" panose="02070309020205020404" pitchFamily="49" charset="0"/>
                  <a:cs typeface="Courier New" panose="02070309020205020404" pitchFamily="49" charset="0"/>
                </a:rPr>
                <a:t>4</a:t>
              </a:r>
            </a:p>
          </p:txBody>
        </p:sp>
        <p:sp>
          <p:nvSpPr>
            <p:cNvPr id="72" name="Oval 71"/>
            <p:cNvSpPr>
              <a:spLocks noChangeAspect="1"/>
            </p:cNvSpPr>
            <p:nvPr/>
          </p:nvSpPr>
          <p:spPr>
            <a:xfrm>
              <a:off x="6138266" y="4870358"/>
              <a:ext cx="395289" cy="3952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b="1" dirty="0">
                  <a:solidFill>
                    <a:schemeClr val="tx1"/>
                  </a:solidFill>
                  <a:latin typeface="Courier New" panose="02070309020205020404" pitchFamily="49" charset="0"/>
                  <a:cs typeface="Courier New" panose="02070309020205020404" pitchFamily="49" charset="0"/>
                </a:rPr>
                <a:t>9</a:t>
              </a:r>
            </a:p>
          </p:txBody>
        </p:sp>
        <p:cxnSp>
          <p:nvCxnSpPr>
            <p:cNvPr id="73" name="Straight Arrow Connector 72"/>
            <p:cNvCxnSpPr>
              <a:stCxn id="71" idx="3"/>
              <a:endCxn id="72" idx="0"/>
            </p:cNvCxnSpPr>
            <p:nvPr/>
          </p:nvCxnSpPr>
          <p:spPr>
            <a:xfrm flipH="1">
              <a:off x="6335911" y="4557623"/>
              <a:ext cx="183638" cy="3127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7606619" y="5066589"/>
              <a:ext cx="1338968" cy="369332"/>
            </a:xfrm>
            <a:prstGeom prst="rect">
              <a:avLst/>
            </a:prstGeom>
            <a:noFill/>
          </p:spPr>
          <p:txBody>
            <a:bodyPr wrap="square" rtlCol="0">
              <a:spAutoFit/>
            </a:bodyPr>
            <a:lstStyle/>
            <a:p>
              <a:r>
                <a:rPr lang="en-US" dirty="0"/>
                <a:t>Min-heap</a:t>
              </a:r>
            </a:p>
          </p:txBody>
        </p:sp>
      </p:grpSp>
      <p:sp>
        <p:nvSpPr>
          <p:cNvPr id="3" name="Rectangle 2"/>
          <p:cNvSpPr/>
          <p:nvPr/>
        </p:nvSpPr>
        <p:spPr>
          <a:xfrm>
            <a:off x="609600" y="1030668"/>
            <a:ext cx="2647949" cy="264732"/>
          </a:xfrm>
          <a:prstGeom prst="rect">
            <a:avLst/>
          </a:prstGeom>
          <a:solidFill>
            <a:schemeClr val="accent1">
              <a:alpha val="1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7003964" y="1021630"/>
            <a:ext cx="1959631" cy="338554"/>
          </a:xfrm>
          <a:prstGeom prst="rect">
            <a:avLst/>
          </a:prstGeom>
          <a:noFill/>
        </p:spPr>
        <p:txBody>
          <a:bodyPr wrap="square" rtlCol="0">
            <a:spAutoFit/>
          </a:bodyPr>
          <a:lstStyle/>
          <a:p>
            <a:r>
              <a:rPr lang="en-US" sz="1600" b="1" dirty="0">
                <a:solidFill>
                  <a:schemeClr val="tx2"/>
                </a:solidFill>
              </a:rPr>
              <a:t>Shape property</a:t>
            </a:r>
          </a:p>
        </p:txBody>
      </p:sp>
      <p:cxnSp>
        <p:nvCxnSpPr>
          <p:cNvPr id="10" name="Straight Arrow Connector 9"/>
          <p:cNvCxnSpPr>
            <a:stCxn id="6" idx="1"/>
            <a:endCxn id="3" idx="3"/>
          </p:cNvCxnSpPr>
          <p:nvPr/>
        </p:nvCxnSpPr>
        <p:spPr>
          <a:xfrm flipH="1" flipV="1">
            <a:off x="3257549" y="1163034"/>
            <a:ext cx="3746415" cy="2787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466368" y="5654985"/>
            <a:ext cx="8197400" cy="369332"/>
          </a:xfrm>
          <a:prstGeom prst="rect">
            <a:avLst/>
          </a:prstGeom>
          <a:noFill/>
        </p:spPr>
        <p:txBody>
          <a:bodyPr wrap="square" rtlCol="0">
            <a:spAutoFit/>
          </a:bodyPr>
          <a:lstStyle/>
          <a:p>
            <a:pPr marL="285750" indent="-285750">
              <a:buFont typeface="Arial" panose="020B0604020202020204" pitchFamily="34" charset="0"/>
              <a:buChar char="•"/>
            </a:pPr>
            <a:r>
              <a:rPr lang="en-US" dirty="0"/>
              <a:t>The shape of all heaps with a given number of elements is the same.</a:t>
            </a:r>
          </a:p>
        </p:txBody>
      </p:sp>
      <p:sp>
        <p:nvSpPr>
          <p:cNvPr id="51" name="Title 2"/>
          <p:cNvSpPr>
            <a:spLocks noGrp="1"/>
          </p:cNvSpPr>
          <p:nvPr>
            <p:ph type="title"/>
          </p:nvPr>
        </p:nvSpPr>
        <p:spPr>
          <a:xfrm>
            <a:off x="155575" y="161927"/>
            <a:ext cx="8797925" cy="676274"/>
          </a:xfrm>
        </p:spPr>
        <p:txBody>
          <a:bodyPr>
            <a:normAutofit fontScale="90000"/>
          </a:bodyPr>
          <a:lstStyle/>
          <a:p>
            <a:r>
              <a:rPr lang="en-US" dirty="0"/>
              <a:t>Heaps</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8284384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Content Placeholder 2"/>
          <p:cNvSpPr>
            <a:spLocks noGrp="1"/>
          </p:cNvSpPr>
          <p:nvPr>
            <p:ph idx="1"/>
          </p:nvPr>
        </p:nvSpPr>
        <p:spPr>
          <a:xfrm>
            <a:off x="353192" y="990600"/>
            <a:ext cx="8592396" cy="1778445"/>
          </a:xfrm>
        </p:spPr>
        <p:txBody>
          <a:bodyPr>
            <a:normAutofit/>
          </a:bodyPr>
          <a:lstStyle/>
          <a:p>
            <a:r>
              <a:rPr lang="en-US" sz="2000" dirty="0"/>
              <a:t>A complete binary tree</a:t>
            </a:r>
          </a:p>
          <a:p>
            <a:pPr lvl="1"/>
            <a:r>
              <a:rPr lang="en-US" sz="2000" dirty="0"/>
              <a:t>Each of the elements contains a value that is less than or equal to the value of each of its children (Min-heap)</a:t>
            </a:r>
          </a:p>
          <a:p>
            <a:pPr lvl="1"/>
            <a:r>
              <a:rPr lang="en-US" sz="2000" dirty="0"/>
              <a:t>Each of the elements contains a value that is greater than or equal to the value of each of its children (Max-heap)</a:t>
            </a:r>
          </a:p>
        </p:txBody>
      </p:sp>
      <p:grpSp>
        <p:nvGrpSpPr>
          <p:cNvPr id="36" name="Group 35"/>
          <p:cNvGrpSpPr/>
          <p:nvPr/>
        </p:nvGrpSpPr>
        <p:grpSpPr>
          <a:xfrm>
            <a:off x="4899434" y="3019782"/>
            <a:ext cx="3925160" cy="2535059"/>
            <a:chOff x="353191" y="2900862"/>
            <a:chExt cx="3925160" cy="2535059"/>
          </a:xfrm>
        </p:grpSpPr>
        <p:sp>
          <p:nvSpPr>
            <p:cNvPr id="2" name="Oval 1"/>
            <p:cNvSpPr>
              <a:spLocks noChangeAspect="1"/>
            </p:cNvSpPr>
            <p:nvPr/>
          </p:nvSpPr>
          <p:spPr>
            <a:xfrm>
              <a:off x="2176390" y="2900862"/>
              <a:ext cx="395289" cy="395289"/>
            </a:xfrm>
            <a:prstGeom prst="ellipse">
              <a:avLst/>
            </a:prstGeom>
            <a:solidFill>
              <a:srgbClr val="FFC000">
                <a:alpha val="33000"/>
              </a:srgb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b="1" dirty="0">
                  <a:solidFill>
                    <a:schemeClr val="tx1"/>
                  </a:solidFill>
                  <a:latin typeface="Courier New" panose="02070309020205020404" pitchFamily="49" charset="0"/>
                  <a:cs typeface="Courier New" panose="02070309020205020404" pitchFamily="49" charset="0"/>
                </a:rPr>
                <a:t>11</a:t>
              </a:r>
            </a:p>
          </p:txBody>
        </p:sp>
        <p:sp>
          <p:nvSpPr>
            <p:cNvPr id="5" name="Oval 4"/>
            <p:cNvSpPr>
              <a:spLocks noChangeAspect="1"/>
            </p:cNvSpPr>
            <p:nvPr/>
          </p:nvSpPr>
          <p:spPr>
            <a:xfrm>
              <a:off x="1233308" y="3550151"/>
              <a:ext cx="395289" cy="3952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b="1" dirty="0">
                  <a:solidFill>
                    <a:schemeClr val="tx1"/>
                  </a:solidFill>
                  <a:latin typeface="Courier New" panose="02070309020205020404" pitchFamily="49" charset="0"/>
                  <a:cs typeface="Courier New" panose="02070309020205020404" pitchFamily="49" charset="0"/>
                </a:rPr>
                <a:t>9</a:t>
              </a:r>
            </a:p>
          </p:txBody>
        </p:sp>
        <p:cxnSp>
          <p:nvCxnSpPr>
            <p:cNvPr id="4" name="Straight Arrow Connector 3"/>
            <p:cNvCxnSpPr>
              <a:stCxn id="2" idx="3"/>
              <a:endCxn id="5" idx="7"/>
            </p:cNvCxnSpPr>
            <p:nvPr/>
          </p:nvCxnSpPr>
          <p:spPr>
            <a:xfrm flipH="1">
              <a:off x="1570708" y="3238262"/>
              <a:ext cx="663571" cy="3697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2" idx="5"/>
              <a:endCxn id="20" idx="1"/>
            </p:cNvCxnSpPr>
            <p:nvPr/>
          </p:nvCxnSpPr>
          <p:spPr>
            <a:xfrm>
              <a:off x="2513790" y="3238262"/>
              <a:ext cx="672522" cy="3715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5" idx="3"/>
            </p:cNvCxnSpPr>
            <p:nvPr/>
          </p:nvCxnSpPr>
          <p:spPr>
            <a:xfrm flipH="1">
              <a:off x="970633" y="3887551"/>
              <a:ext cx="320564" cy="3643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5" idx="5"/>
            </p:cNvCxnSpPr>
            <p:nvPr/>
          </p:nvCxnSpPr>
          <p:spPr>
            <a:xfrm>
              <a:off x="1570708" y="3887551"/>
              <a:ext cx="305134" cy="3706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Oval 19"/>
            <p:cNvSpPr>
              <a:spLocks noChangeAspect="1"/>
            </p:cNvSpPr>
            <p:nvPr/>
          </p:nvSpPr>
          <p:spPr>
            <a:xfrm>
              <a:off x="3128423" y="3551948"/>
              <a:ext cx="395289" cy="3952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b="1" dirty="0">
                  <a:solidFill>
                    <a:schemeClr val="tx1"/>
                  </a:solidFill>
                  <a:latin typeface="Courier New" panose="02070309020205020404" pitchFamily="49" charset="0"/>
                  <a:cs typeface="Courier New" panose="02070309020205020404" pitchFamily="49" charset="0"/>
                </a:rPr>
                <a:t>4</a:t>
              </a:r>
            </a:p>
          </p:txBody>
        </p:sp>
        <p:sp>
          <p:nvSpPr>
            <p:cNvPr id="21" name="Oval 20"/>
            <p:cNvSpPr>
              <a:spLocks noChangeAspect="1"/>
            </p:cNvSpPr>
            <p:nvPr/>
          </p:nvSpPr>
          <p:spPr>
            <a:xfrm>
              <a:off x="3713068" y="4202085"/>
              <a:ext cx="395289" cy="3952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b="1" dirty="0">
                  <a:solidFill>
                    <a:schemeClr val="tx1"/>
                  </a:solidFill>
                  <a:latin typeface="Courier New" panose="02070309020205020404" pitchFamily="49" charset="0"/>
                  <a:cs typeface="Courier New" panose="02070309020205020404" pitchFamily="49" charset="0"/>
                </a:rPr>
                <a:t>1</a:t>
              </a:r>
            </a:p>
          </p:txBody>
        </p:sp>
        <p:sp>
          <p:nvSpPr>
            <p:cNvPr id="22" name="Oval 21"/>
            <p:cNvSpPr>
              <a:spLocks noChangeAspect="1"/>
            </p:cNvSpPr>
            <p:nvPr/>
          </p:nvSpPr>
          <p:spPr>
            <a:xfrm>
              <a:off x="2528348" y="4195836"/>
              <a:ext cx="395289" cy="3952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b="1" dirty="0">
                  <a:solidFill>
                    <a:schemeClr val="tx1"/>
                  </a:solidFill>
                  <a:latin typeface="Courier New" panose="02070309020205020404" pitchFamily="49" charset="0"/>
                  <a:cs typeface="Courier New" panose="02070309020205020404" pitchFamily="49" charset="0"/>
                </a:rPr>
                <a:t>3</a:t>
              </a:r>
            </a:p>
          </p:txBody>
        </p:sp>
        <p:cxnSp>
          <p:nvCxnSpPr>
            <p:cNvPr id="23" name="Straight Arrow Connector 22"/>
            <p:cNvCxnSpPr>
              <a:stCxn id="20" idx="3"/>
              <a:endCxn id="22" idx="7"/>
            </p:cNvCxnSpPr>
            <p:nvPr/>
          </p:nvCxnSpPr>
          <p:spPr>
            <a:xfrm flipH="1">
              <a:off x="2865748" y="3889348"/>
              <a:ext cx="320564" cy="3643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20" idx="5"/>
              <a:endCxn id="21" idx="1"/>
            </p:cNvCxnSpPr>
            <p:nvPr/>
          </p:nvCxnSpPr>
          <p:spPr>
            <a:xfrm>
              <a:off x="3465823" y="3889348"/>
              <a:ext cx="305134" cy="3706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Oval 28"/>
            <p:cNvSpPr>
              <a:spLocks noChangeAspect="1"/>
            </p:cNvSpPr>
            <p:nvPr/>
          </p:nvSpPr>
          <p:spPr>
            <a:xfrm>
              <a:off x="680466" y="4220224"/>
              <a:ext cx="395289" cy="3952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b="1" dirty="0">
                  <a:solidFill>
                    <a:schemeClr val="tx1"/>
                  </a:solidFill>
                  <a:latin typeface="Courier New" panose="02070309020205020404" pitchFamily="49" charset="0"/>
                  <a:cs typeface="Courier New" panose="02070309020205020404" pitchFamily="49" charset="0"/>
                </a:rPr>
                <a:t>7</a:t>
              </a:r>
            </a:p>
          </p:txBody>
        </p:sp>
        <p:sp>
          <p:nvSpPr>
            <p:cNvPr id="30" name="Oval 29"/>
            <p:cNvSpPr>
              <a:spLocks noChangeAspect="1"/>
            </p:cNvSpPr>
            <p:nvPr/>
          </p:nvSpPr>
          <p:spPr>
            <a:xfrm>
              <a:off x="1021749" y="4868947"/>
              <a:ext cx="395289" cy="3952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b="1" dirty="0">
                  <a:solidFill>
                    <a:schemeClr val="tx1"/>
                  </a:solidFill>
                  <a:latin typeface="Courier New" panose="02070309020205020404" pitchFamily="49" charset="0"/>
                  <a:cs typeface="Courier New" panose="02070309020205020404" pitchFamily="49" charset="0"/>
                </a:rPr>
                <a:t>5</a:t>
              </a:r>
            </a:p>
          </p:txBody>
        </p:sp>
        <p:sp>
          <p:nvSpPr>
            <p:cNvPr id="31" name="Oval 30"/>
            <p:cNvSpPr>
              <a:spLocks noChangeAspect="1"/>
            </p:cNvSpPr>
            <p:nvPr/>
          </p:nvSpPr>
          <p:spPr>
            <a:xfrm>
              <a:off x="353191" y="4868946"/>
              <a:ext cx="395289" cy="3952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b="1" dirty="0">
                  <a:solidFill>
                    <a:schemeClr val="tx1"/>
                  </a:solidFill>
                  <a:latin typeface="Courier New" panose="02070309020205020404" pitchFamily="49" charset="0"/>
                  <a:cs typeface="Courier New" panose="02070309020205020404" pitchFamily="49" charset="0"/>
                </a:rPr>
                <a:t>2</a:t>
              </a:r>
            </a:p>
          </p:txBody>
        </p:sp>
        <p:cxnSp>
          <p:nvCxnSpPr>
            <p:cNvPr id="32" name="Straight Arrow Connector 31"/>
            <p:cNvCxnSpPr>
              <a:stCxn id="29" idx="3"/>
              <a:endCxn id="31" idx="0"/>
            </p:cNvCxnSpPr>
            <p:nvPr/>
          </p:nvCxnSpPr>
          <p:spPr>
            <a:xfrm flipH="1">
              <a:off x="550836" y="4557624"/>
              <a:ext cx="187519" cy="3113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29" idx="5"/>
              <a:endCxn id="30" idx="0"/>
            </p:cNvCxnSpPr>
            <p:nvPr/>
          </p:nvCxnSpPr>
          <p:spPr>
            <a:xfrm>
              <a:off x="1017866" y="4557624"/>
              <a:ext cx="201528" cy="3113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Oval 39"/>
            <p:cNvSpPr>
              <a:spLocks noChangeAspect="1"/>
            </p:cNvSpPr>
            <p:nvPr/>
          </p:nvSpPr>
          <p:spPr>
            <a:xfrm>
              <a:off x="1803947" y="4220224"/>
              <a:ext cx="395289" cy="3952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b="1" dirty="0">
                  <a:solidFill>
                    <a:schemeClr val="tx1"/>
                  </a:solidFill>
                  <a:latin typeface="Courier New" panose="02070309020205020404" pitchFamily="49" charset="0"/>
                  <a:cs typeface="Courier New" panose="02070309020205020404" pitchFamily="49" charset="0"/>
                </a:rPr>
                <a:t>8</a:t>
              </a:r>
            </a:p>
          </p:txBody>
        </p:sp>
        <p:sp>
          <p:nvSpPr>
            <p:cNvPr id="42" name="Oval 41"/>
            <p:cNvSpPr>
              <a:spLocks noChangeAspect="1"/>
            </p:cNvSpPr>
            <p:nvPr/>
          </p:nvSpPr>
          <p:spPr>
            <a:xfrm>
              <a:off x="1480553" y="4870359"/>
              <a:ext cx="395289" cy="3952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b="1" dirty="0">
                  <a:solidFill>
                    <a:schemeClr val="tx1"/>
                  </a:solidFill>
                  <a:latin typeface="Courier New" panose="02070309020205020404" pitchFamily="49" charset="0"/>
                  <a:cs typeface="Courier New" panose="02070309020205020404" pitchFamily="49" charset="0"/>
                </a:rPr>
                <a:t>6</a:t>
              </a:r>
            </a:p>
          </p:txBody>
        </p:sp>
        <p:cxnSp>
          <p:nvCxnSpPr>
            <p:cNvPr id="43" name="Straight Arrow Connector 42"/>
            <p:cNvCxnSpPr>
              <a:stCxn id="40" idx="3"/>
              <a:endCxn id="42" idx="0"/>
            </p:cNvCxnSpPr>
            <p:nvPr/>
          </p:nvCxnSpPr>
          <p:spPr>
            <a:xfrm flipH="1">
              <a:off x="1678198" y="4557624"/>
              <a:ext cx="183638" cy="3127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2939383" y="5066589"/>
              <a:ext cx="1338968" cy="369332"/>
            </a:xfrm>
            <a:prstGeom prst="rect">
              <a:avLst/>
            </a:prstGeom>
            <a:noFill/>
          </p:spPr>
          <p:txBody>
            <a:bodyPr wrap="square" rtlCol="0">
              <a:spAutoFit/>
            </a:bodyPr>
            <a:lstStyle/>
            <a:p>
              <a:r>
                <a:rPr lang="en-US" dirty="0"/>
                <a:t>Max-heap</a:t>
              </a:r>
            </a:p>
          </p:txBody>
        </p:sp>
      </p:grpSp>
      <p:grpSp>
        <p:nvGrpSpPr>
          <p:cNvPr id="37" name="Group 36"/>
          <p:cNvGrpSpPr/>
          <p:nvPr/>
        </p:nvGrpSpPr>
        <p:grpSpPr>
          <a:xfrm>
            <a:off x="323590" y="3030368"/>
            <a:ext cx="3934683" cy="2535060"/>
            <a:chOff x="5010904" y="2900861"/>
            <a:chExt cx="3934683" cy="2535060"/>
          </a:xfrm>
        </p:grpSpPr>
        <p:sp>
          <p:nvSpPr>
            <p:cNvPr id="55" name="Oval 54"/>
            <p:cNvSpPr>
              <a:spLocks noChangeAspect="1"/>
            </p:cNvSpPr>
            <p:nvPr/>
          </p:nvSpPr>
          <p:spPr>
            <a:xfrm>
              <a:off x="6834103" y="2900861"/>
              <a:ext cx="395289" cy="3952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b="1" dirty="0">
                  <a:solidFill>
                    <a:schemeClr val="tx1"/>
                  </a:solidFill>
                  <a:latin typeface="Courier New" panose="02070309020205020404" pitchFamily="49" charset="0"/>
                  <a:cs typeface="Courier New" panose="02070309020205020404" pitchFamily="49" charset="0"/>
                </a:rPr>
                <a:t>1</a:t>
              </a:r>
            </a:p>
          </p:txBody>
        </p:sp>
        <p:sp>
          <p:nvSpPr>
            <p:cNvPr id="56" name="Oval 55"/>
            <p:cNvSpPr>
              <a:spLocks noChangeAspect="1"/>
            </p:cNvSpPr>
            <p:nvPr/>
          </p:nvSpPr>
          <p:spPr>
            <a:xfrm>
              <a:off x="5891021" y="3550150"/>
              <a:ext cx="395289" cy="3952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b="1" dirty="0">
                  <a:solidFill>
                    <a:schemeClr val="tx1"/>
                  </a:solidFill>
                  <a:latin typeface="Courier New" panose="02070309020205020404" pitchFamily="49" charset="0"/>
                  <a:cs typeface="Courier New" panose="02070309020205020404" pitchFamily="49" charset="0"/>
                </a:rPr>
                <a:t>2</a:t>
              </a:r>
            </a:p>
          </p:txBody>
        </p:sp>
        <p:cxnSp>
          <p:nvCxnSpPr>
            <p:cNvPr id="57" name="Straight Arrow Connector 56"/>
            <p:cNvCxnSpPr>
              <a:stCxn id="55" idx="3"/>
              <a:endCxn id="56" idx="7"/>
            </p:cNvCxnSpPr>
            <p:nvPr/>
          </p:nvCxnSpPr>
          <p:spPr>
            <a:xfrm flipH="1">
              <a:off x="6228421" y="3238261"/>
              <a:ext cx="663571" cy="3697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55" idx="5"/>
              <a:endCxn id="61" idx="1"/>
            </p:cNvCxnSpPr>
            <p:nvPr/>
          </p:nvCxnSpPr>
          <p:spPr>
            <a:xfrm>
              <a:off x="7171503" y="3238261"/>
              <a:ext cx="672522" cy="3715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56" idx="3"/>
            </p:cNvCxnSpPr>
            <p:nvPr/>
          </p:nvCxnSpPr>
          <p:spPr>
            <a:xfrm flipH="1">
              <a:off x="5628346" y="3887550"/>
              <a:ext cx="320564" cy="3643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56" idx="5"/>
            </p:cNvCxnSpPr>
            <p:nvPr/>
          </p:nvCxnSpPr>
          <p:spPr>
            <a:xfrm>
              <a:off x="6228421" y="3887550"/>
              <a:ext cx="305134" cy="3706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1" name="Oval 60"/>
            <p:cNvSpPr>
              <a:spLocks noChangeAspect="1"/>
            </p:cNvSpPr>
            <p:nvPr/>
          </p:nvSpPr>
          <p:spPr>
            <a:xfrm>
              <a:off x="7786136" y="3551947"/>
              <a:ext cx="395289" cy="3952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b="1" dirty="0">
                  <a:solidFill>
                    <a:schemeClr val="tx1"/>
                  </a:solidFill>
                  <a:latin typeface="Courier New" panose="02070309020205020404" pitchFamily="49" charset="0"/>
                  <a:cs typeface="Courier New" panose="02070309020205020404" pitchFamily="49" charset="0"/>
                </a:rPr>
                <a:t>5</a:t>
              </a:r>
            </a:p>
          </p:txBody>
        </p:sp>
        <p:sp>
          <p:nvSpPr>
            <p:cNvPr id="62" name="Oval 61"/>
            <p:cNvSpPr>
              <a:spLocks noChangeAspect="1"/>
            </p:cNvSpPr>
            <p:nvPr/>
          </p:nvSpPr>
          <p:spPr>
            <a:xfrm>
              <a:off x="8370781" y="4202084"/>
              <a:ext cx="395289" cy="3952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b="1" dirty="0">
                  <a:solidFill>
                    <a:schemeClr val="tx1"/>
                  </a:solidFill>
                  <a:latin typeface="Courier New" panose="02070309020205020404" pitchFamily="49" charset="0"/>
                  <a:cs typeface="Courier New" panose="02070309020205020404" pitchFamily="49" charset="0"/>
                </a:rPr>
                <a:t>7</a:t>
              </a:r>
            </a:p>
          </p:txBody>
        </p:sp>
        <p:sp>
          <p:nvSpPr>
            <p:cNvPr id="63" name="Oval 62"/>
            <p:cNvSpPr>
              <a:spLocks noChangeAspect="1"/>
            </p:cNvSpPr>
            <p:nvPr/>
          </p:nvSpPr>
          <p:spPr>
            <a:xfrm>
              <a:off x="7186061" y="4195835"/>
              <a:ext cx="395289" cy="3952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b="1" dirty="0">
                  <a:solidFill>
                    <a:schemeClr val="tx1"/>
                  </a:solidFill>
                  <a:latin typeface="Courier New" panose="02070309020205020404" pitchFamily="49" charset="0"/>
                  <a:cs typeface="Courier New" panose="02070309020205020404" pitchFamily="49" charset="0"/>
                </a:rPr>
                <a:t>8</a:t>
              </a:r>
            </a:p>
          </p:txBody>
        </p:sp>
        <p:cxnSp>
          <p:nvCxnSpPr>
            <p:cNvPr id="64" name="Straight Arrow Connector 63"/>
            <p:cNvCxnSpPr>
              <a:stCxn id="61" idx="3"/>
              <a:endCxn id="63" idx="7"/>
            </p:cNvCxnSpPr>
            <p:nvPr/>
          </p:nvCxnSpPr>
          <p:spPr>
            <a:xfrm flipH="1">
              <a:off x="7523461" y="3889347"/>
              <a:ext cx="320564" cy="3643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61" idx="5"/>
              <a:endCxn id="62" idx="1"/>
            </p:cNvCxnSpPr>
            <p:nvPr/>
          </p:nvCxnSpPr>
          <p:spPr>
            <a:xfrm>
              <a:off x="8123536" y="3889347"/>
              <a:ext cx="305134" cy="3706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6" name="Oval 65"/>
            <p:cNvSpPr>
              <a:spLocks noChangeAspect="1"/>
            </p:cNvSpPr>
            <p:nvPr/>
          </p:nvSpPr>
          <p:spPr>
            <a:xfrm>
              <a:off x="5338179" y="4220223"/>
              <a:ext cx="395289" cy="3952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b="1" dirty="0">
                  <a:solidFill>
                    <a:schemeClr val="tx1"/>
                  </a:solidFill>
                  <a:latin typeface="Courier New" panose="02070309020205020404" pitchFamily="49" charset="0"/>
                  <a:cs typeface="Courier New" panose="02070309020205020404" pitchFamily="49" charset="0"/>
                </a:rPr>
                <a:t>3</a:t>
              </a:r>
            </a:p>
          </p:txBody>
        </p:sp>
        <p:sp>
          <p:nvSpPr>
            <p:cNvPr id="67" name="Oval 66"/>
            <p:cNvSpPr>
              <a:spLocks noChangeAspect="1"/>
            </p:cNvSpPr>
            <p:nvPr/>
          </p:nvSpPr>
          <p:spPr>
            <a:xfrm>
              <a:off x="5679462" y="4868946"/>
              <a:ext cx="395289" cy="3952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b="1" dirty="0">
                  <a:solidFill>
                    <a:schemeClr val="tx1"/>
                  </a:solidFill>
                  <a:latin typeface="Courier New" panose="02070309020205020404" pitchFamily="49" charset="0"/>
                  <a:cs typeface="Courier New" panose="02070309020205020404" pitchFamily="49" charset="0"/>
                </a:rPr>
                <a:t>6</a:t>
              </a:r>
            </a:p>
          </p:txBody>
        </p:sp>
        <p:sp>
          <p:nvSpPr>
            <p:cNvPr id="68" name="Oval 67"/>
            <p:cNvSpPr>
              <a:spLocks noChangeAspect="1"/>
            </p:cNvSpPr>
            <p:nvPr/>
          </p:nvSpPr>
          <p:spPr>
            <a:xfrm>
              <a:off x="5010904" y="4868945"/>
              <a:ext cx="395289" cy="3952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b="1" dirty="0">
                  <a:solidFill>
                    <a:schemeClr val="tx1"/>
                  </a:solidFill>
                  <a:latin typeface="Courier New" panose="02070309020205020404" pitchFamily="49" charset="0"/>
                  <a:cs typeface="Courier New" panose="02070309020205020404" pitchFamily="49" charset="0"/>
                </a:rPr>
                <a:t>11</a:t>
              </a:r>
            </a:p>
          </p:txBody>
        </p:sp>
        <p:cxnSp>
          <p:nvCxnSpPr>
            <p:cNvPr id="69" name="Straight Arrow Connector 68"/>
            <p:cNvCxnSpPr>
              <a:stCxn id="66" idx="3"/>
              <a:endCxn id="68" idx="0"/>
            </p:cNvCxnSpPr>
            <p:nvPr/>
          </p:nvCxnSpPr>
          <p:spPr>
            <a:xfrm flipH="1">
              <a:off x="5208549" y="4557623"/>
              <a:ext cx="187519" cy="3113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stCxn id="66" idx="5"/>
              <a:endCxn id="67" idx="0"/>
            </p:cNvCxnSpPr>
            <p:nvPr/>
          </p:nvCxnSpPr>
          <p:spPr>
            <a:xfrm>
              <a:off x="5675579" y="4557623"/>
              <a:ext cx="201528" cy="3113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1" name="Oval 70"/>
            <p:cNvSpPr>
              <a:spLocks noChangeAspect="1"/>
            </p:cNvSpPr>
            <p:nvPr/>
          </p:nvSpPr>
          <p:spPr>
            <a:xfrm>
              <a:off x="6461660" y="4220223"/>
              <a:ext cx="395289" cy="3952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b="1" dirty="0">
                  <a:solidFill>
                    <a:schemeClr val="tx1"/>
                  </a:solidFill>
                  <a:latin typeface="Courier New" panose="02070309020205020404" pitchFamily="49" charset="0"/>
                  <a:cs typeface="Courier New" panose="02070309020205020404" pitchFamily="49" charset="0"/>
                </a:rPr>
                <a:t>4</a:t>
              </a:r>
            </a:p>
          </p:txBody>
        </p:sp>
        <p:sp>
          <p:nvSpPr>
            <p:cNvPr id="72" name="Oval 71"/>
            <p:cNvSpPr>
              <a:spLocks noChangeAspect="1"/>
            </p:cNvSpPr>
            <p:nvPr/>
          </p:nvSpPr>
          <p:spPr>
            <a:xfrm>
              <a:off x="6138266" y="4870358"/>
              <a:ext cx="395289" cy="3952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b="1" dirty="0">
                  <a:solidFill>
                    <a:schemeClr val="tx1"/>
                  </a:solidFill>
                  <a:latin typeface="Courier New" panose="02070309020205020404" pitchFamily="49" charset="0"/>
                  <a:cs typeface="Courier New" panose="02070309020205020404" pitchFamily="49" charset="0"/>
                </a:rPr>
                <a:t>9</a:t>
              </a:r>
            </a:p>
          </p:txBody>
        </p:sp>
        <p:cxnSp>
          <p:nvCxnSpPr>
            <p:cNvPr id="73" name="Straight Arrow Connector 72"/>
            <p:cNvCxnSpPr>
              <a:stCxn id="71" idx="3"/>
              <a:endCxn id="72" idx="0"/>
            </p:cNvCxnSpPr>
            <p:nvPr/>
          </p:nvCxnSpPr>
          <p:spPr>
            <a:xfrm flipH="1">
              <a:off x="6335911" y="4557623"/>
              <a:ext cx="183638" cy="3127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7606619" y="5066589"/>
              <a:ext cx="1338968" cy="369332"/>
            </a:xfrm>
            <a:prstGeom prst="rect">
              <a:avLst/>
            </a:prstGeom>
            <a:noFill/>
          </p:spPr>
          <p:txBody>
            <a:bodyPr wrap="square" rtlCol="0">
              <a:spAutoFit/>
            </a:bodyPr>
            <a:lstStyle/>
            <a:p>
              <a:r>
                <a:rPr lang="en-US" dirty="0"/>
                <a:t>Min-heap</a:t>
              </a:r>
            </a:p>
          </p:txBody>
        </p:sp>
      </p:grpSp>
      <p:sp>
        <p:nvSpPr>
          <p:cNvPr id="3" name="Rectangle 2"/>
          <p:cNvSpPr/>
          <p:nvPr/>
        </p:nvSpPr>
        <p:spPr>
          <a:xfrm>
            <a:off x="609600" y="1030668"/>
            <a:ext cx="2647949" cy="264732"/>
          </a:xfrm>
          <a:prstGeom prst="rect">
            <a:avLst/>
          </a:prstGeom>
          <a:solidFill>
            <a:schemeClr val="accent1">
              <a:alpha val="1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7003964" y="1021630"/>
            <a:ext cx="1959631" cy="338554"/>
          </a:xfrm>
          <a:prstGeom prst="rect">
            <a:avLst/>
          </a:prstGeom>
          <a:noFill/>
        </p:spPr>
        <p:txBody>
          <a:bodyPr wrap="square" rtlCol="0">
            <a:spAutoFit/>
          </a:bodyPr>
          <a:lstStyle/>
          <a:p>
            <a:r>
              <a:rPr lang="en-US" sz="1600" b="1" dirty="0">
                <a:solidFill>
                  <a:schemeClr val="tx2"/>
                </a:solidFill>
              </a:rPr>
              <a:t>Shape property</a:t>
            </a:r>
          </a:p>
        </p:txBody>
      </p:sp>
      <p:cxnSp>
        <p:nvCxnSpPr>
          <p:cNvPr id="10" name="Straight Arrow Connector 9"/>
          <p:cNvCxnSpPr>
            <a:stCxn id="6" idx="1"/>
            <a:endCxn id="3" idx="3"/>
          </p:cNvCxnSpPr>
          <p:nvPr/>
        </p:nvCxnSpPr>
        <p:spPr>
          <a:xfrm flipH="1" flipV="1">
            <a:off x="3257549" y="1163034"/>
            <a:ext cx="3746415" cy="2787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6" name="Rectangle 75"/>
          <p:cNvSpPr/>
          <p:nvPr/>
        </p:nvSpPr>
        <p:spPr>
          <a:xfrm>
            <a:off x="5765637" y="1948321"/>
            <a:ext cx="2898131" cy="287673"/>
          </a:xfrm>
          <a:prstGeom prst="rect">
            <a:avLst/>
          </a:prstGeom>
          <a:solidFill>
            <a:schemeClr val="accent1">
              <a:alpha val="1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1046154" y="2248415"/>
            <a:ext cx="4183344" cy="266185"/>
          </a:xfrm>
          <a:prstGeom prst="rect">
            <a:avLst/>
          </a:prstGeom>
          <a:solidFill>
            <a:schemeClr val="accent1">
              <a:alpha val="1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TextBox 77"/>
          <p:cNvSpPr txBox="1"/>
          <p:nvPr/>
        </p:nvSpPr>
        <p:spPr>
          <a:xfrm>
            <a:off x="3604422" y="2966677"/>
            <a:ext cx="1690302" cy="338554"/>
          </a:xfrm>
          <a:prstGeom prst="rect">
            <a:avLst/>
          </a:prstGeom>
          <a:noFill/>
        </p:spPr>
        <p:txBody>
          <a:bodyPr wrap="square" rtlCol="0">
            <a:spAutoFit/>
          </a:bodyPr>
          <a:lstStyle/>
          <a:p>
            <a:r>
              <a:rPr lang="en-US" sz="1600" b="1" dirty="0">
                <a:solidFill>
                  <a:schemeClr val="tx2"/>
                </a:solidFill>
              </a:rPr>
              <a:t>Order property</a:t>
            </a:r>
          </a:p>
        </p:txBody>
      </p:sp>
      <p:cxnSp>
        <p:nvCxnSpPr>
          <p:cNvPr id="39" name="Straight Arrow Connector 38"/>
          <p:cNvCxnSpPr>
            <a:stCxn id="78" idx="0"/>
            <a:endCxn id="77" idx="2"/>
          </p:cNvCxnSpPr>
          <p:nvPr/>
        </p:nvCxnSpPr>
        <p:spPr>
          <a:xfrm flipH="1" flipV="1">
            <a:off x="3137826" y="2514600"/>
            <a:ext cx="1311747" cy="45207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466368" y="5654985"/>
            <a:ext cx="8197400" cy="923330"/>
          </a:xfrm>
          <a:prstGeom prst="rect">
            <a:avLst/>
          </a:prstGeom>
          <a:noFill/>
        </p:spPr>
        <p:txBody>
          <a:bodyPr wrap="square" rtlCol="0">
            <a:spAutoFit/>
          </a:bodyPr>
          <a:lstStyle/>
          <a:p>
            <a:pPr marL="285750" indent="-285750">
              <a:buFont typeface="Arial" panose="020B0604020202020204" pitchFamily="34" charset="0"/>
              <a:buChar char="•"/>
            </a:pPr>
            <a:r>
              <a:rPr lang="en-US" dirty="0"/>
              <a:t>The shape of all heaps with a given number of elements is the same.</a:t>
            </a:r>
          </a:p>
          <a:p>
            <a:pPr marL="285750" indent="-285750">
              <a:buFont typeface="Arial" panose="020B0604020202020204" pitchFamily="34" charset="0"/>
              <a:buChar char="•"/>
            </a:pPr>
            <a:r>
              <a:rPr lang="en-US" dirty="0"/>
              <a:t>The root node always contains the largest value in the heap (in addition, the </a:t>
            </a:r>
            <a:r>
              <a:rPr lang="en-US" dirty="0" err="1"/>
              <a:t>subtrees</a:t>
            </a:r>
            <a:r>
              <a:rPr lang="en-US" dirty="0"/>
              <a:t> are heaps as well).</a:t>
            </a:r>
          </a:p>
        </p:txBody>
      </p:sp>
      <p:sp>
        <p:nvSpPr>
          <p:cNvPr id="54" name="Title 2"/>
          <p:cNvSpPr>
            <a:spLocks noGrp="1"/>
          </p:cNvSpPr>
          <p:nvPr>
            <p:ph type="title"/>
          </p:nvPr>
        </p:nvSpPr>
        <p:spPr>
          <a:xfrm>
            <a:off x="155575" y="161927"/>
            <a:ext cx="8797925" cy="676274"/>
          </a:xfrm>
        </p:spPr>
        <p:txBody>
          <a:bodyPr>
            <a:normAutofit fontScale="90000"/>
          </a:bodyPr>
          <a:lstStyle/>
          <a:p>
            <a:r>
              <a:rPr lang="en-US" dirty="0"/>
              <a:t>Heaps</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0897437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
            <a:ext cx="8229600" cy="1143000"/>
          </a:xfrm>
        </p:spPr>
        <p:txBody>
          <a:bodyPr/>
          <a:lstStyle/>
          <a:p>
            <a:r>
              <a:rPr lang="en-US" dirty="0"/>
              <a:t>Example </a:t>
            </a:r>
          </a:p>
        </p:txBody>
      </p:sp>
      <p:pic>
        <p:nvPicPr>
          <p:cNvPr id="5" name="Content Placeholder 4" descr="heap.jpg"/>
          <p:cNvPicPr>
            <a:picLocks noGrp="1" noChangeAspect="1"/>
          </p:cNvPicPr>
          <p:nvPr>
            <p:ph idx="1"/>
          </p:nvPr>
        </p:nvPicPr>
        <p:blipFill>
          <a:blip r:embed="rId2" cstate="print"/>
          <a:stretch>
            <a:fillRect/>
          </a:stretch>
        </p:blipFill>
        <p:spPr>
          <a:xfrm>
            <a:off x="1153607" y="1935163"/>
            <a:ext cx="6836785" cy="4389437"/>
          </a:xfrm>
        </p:spPr>
      </p:pic>
      <p:sp>
        <p:nvSpPr>
          <p:cNvPr id="4" name="Slide Number Placeholder 3"/>
          <p:cNvSpPr>
            <a:spLocks noGrp="1"/>
          </p:cNvSpPr>
          <p:nvPr>
            <p:ph type="sldNum" sz="quarter" idx="12"/>
          </p:nvPr>
        </p:nvSpPr>
        <p:spPr/>
        <p:txBody>
          <a:bodyPr/>
          <a:lstStyle/>
          <a:p>
            <a:pPr marL="7279640">
              <a:lnSpc>
                <a:spcPct val="100000"/>
              </a:lnSpc>
            </a:pPr>
            <a:fld id="{81D60167-4931-47E6-BA6A-407CBD079E47}" type="slidenum">
              <a:rPr lang="en-US" smtClean="0"/>
              <a:pPr marL="7279640">
                <a:lnSpc>
                  <a:spcPct val="100000"/>
                </a:lnSpc>
              </a:pPr>
              <a:t>12</a:t>
            </a:fld>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1143000"/>
          </a:xfrm>
        </p:spPr>
        <p:txBody>
          <a:bodyPr>
            <a:normAutofit/>
          </a:bodyPr>
          <a:lstStyle/>
          <a:p>
            <a:r>
              <a:rPr lang="en-US" b="1" dirty="0"/>
              <a:t>Max-Heap: </a:t>
            </a:r>
            <a:endParaRPr lang="en-US" dirty="0"/>
          </a:p>
        </p:txBody>
      </p:sp>
      <p:sp>
        <p:nvSpPr>
          <p:cNvPr id="3" name="Content Placeholder 2"/>
          <p:cNvSpPr>
            <a:spLocks noGrp="1"/>
          </p:cNvSpPr>
          <p:nvPr>
            <p:ph idx="1"/>
          </p:nvPr>
        </p:nvSpPr>
        <p:spPr>
          <a:xfrm>
            <a:off x="381000" y="1143000"/>
            <a:ext cx="8229600" cy="4389120"/>
          </a:xfrm>
        </p:spPr>
        <p:txBody>
          <a:bodyPr/>
          <a:lstStyle/>
          <a:p>
            <a:r>
              <a:rPr lang="en-US" dirty="0"/>
              <a:t>The largest Element is always in  the root node.</a:t>
            </a:r>
          </a:p>
          <a:p>
            <a:r>
              <a:rPr lang="en-US" dirty="0"/>
              <a:t>Each node must have a key that is greater or equal to the key of each of its children.</a:t>
            </a:r>
          </a:p>
          <a:p>
            <a:pPr>
              <a:buNone/>
            </a:pPr>
            <a:endParaRPr lang="en-US" dirty="0"/>
          </a:p>
        </p:txBody>
      </p:sp>
      <p:sp>
        <p:nvSpPr>
          <p:cNvPr id="4" name="Slide Number Placeholder 3"/>
          <p:cNvSpPr>
            <a:spLocks noGrp="1"/>
          </p:cNvSpPr>
          <p:nvPr>
            <p:ph type="sldNum" sz="quarter" idx="12"/>
          </p:nvPr>
        </p:nvSpPr>
        <p:spPr/>
        <p:txBody>
          <a:bodyPr/>
          <a:lstStyle/>
          <a:p>
            <a:pPr marL="7279640">
              <a:lnSpc>
                <a:spcPct val="100000"/>
              </a:lnSpc>
            </a:pPr>
            <a:fld id="{81D60167-4931-47E6-BA6A-407CBD079E47}" type="slidenum">
              <a:rPr lang="en-US" smtClean="0"/>
              <a:pPr marL="7279640">
                <a:lnSpc>
                  <a:spcPct val="100000"/>
                </a:lnSpc>
              </a:pPr>
              <a:t>13</a:t>
            </a:fld>
            <a:endParaRPr lang="en-US" dirty="0"/>
          </a:p>
        </p:txBody>
      </p:sp>
      <p:pic>
        <p:nvPicPr>
          <p:cNvPr id="5" name="Picture 4" descr="maxheap.jpg"/>
          <p:cNvPicPr>
            <a:picLocks noChangeAspect="1"/>
          </p:cNvPicPr>
          <p:nvPr/>
        </p:nvPicPr>
        <p:blipFill>
          <a:blip r:embed="rId2" cstate="print"/>
          <a:stretch>
            <a:fillRect/>
          </a:stretch>
        </p:blipFill>
        <p:spPr>
          <a:xfrm>
            <a:off x="1752600" y="2514600"/>
            <a:ext cx="6324600" cy="4060598"/>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
          <p:cNvSpPr>
            <a:spLocks noGrp="1" noChangeArrowheads="1"/>
          </p:cNvSpPr>
          <p:nvPr>
            <p:ph type="title"/>
          </p:nvPr>
        </p:nvSpPr>
        <p:spPr>
          <a:xfrm>
            <a:off x="304800" y="342900"/>
            <a:ext cx="7772400" cy="1143000"/>
          </a:xfrm>
        </p:spPr>
        <p:txBody>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t>Heaps</a:t>
            </a:r>
          </a:p>
        </p:txBody>
      </p:sp>
      <p:sp>
        <p:nvSpPr>
          <p:cNvPr id="4099" name="Rectangle 2"/>
          <p:cNvSpPr>
            <a:spLocks noGrp="1" noChangeArrowheads="1"/>
          </p:cNvSpPr>
          <p:nvPr>
            <p:ph type="body" idx="1"/>
          </p:nvPr>
        </p:nvSpPr>
        <p:spPr>
          <a:xfrm>
            <a:off x="685800" y="1981200"/>
            <a:ext cx="4724400" cy="1143000"/>
          </a:xfrm>
        </p:spPr>
        <p:txBody>
          <a:bodyPr/>
          <a:lstStyle/>
          <a:p>
            <a:pPr marL="0" indent="0">
              <a:lnSpc>
                <a:spcPct val="95000"/>
              </a:lnSpc>
              <a:buFont typeface="Monotype Sorts" charset="2"/>
              <a:buNone/>
              <a:tabLst>
                <a:tab pos="569913" algn="l"/>
                <a:tab pos="1484313" algn="l"/>
                <a:tab pos="2398713" algn="l"/>
                <a:tab pos="3313113" algn="l"/>
                <a:tab pos="4227513" algn="l"/>
                <a:tab pos="5141913" algn="l"/>
                <a:tab pos="6056313" algn="l"/>
                <a:tab pos="6970713" algn="l"/>
                <a:tab pos="7885113" algn="l"/>
                <a:tab pos="8799513" algn="l"/>
                <a:tab pos="9713913" algn="l"/>
              </a:tabLst>
            </a:pPr>
            <a:r>
              <a:rPr lang="en-GB" altLang="en-US" dirty="0">
                <a:effectLst/>
              </a:rPr>
              <a:t>A </a:t>
            </a:r>
            <a:r>
              <a:rPr lang="en-GB" altLang="en-US" b="1" u="sng" dirty="0">
                <a:solidFill>
                  <a:srgbClr val="FF8000"/>
                </a:solidFill>
                <a:effectLst/>
              </a:rPr>
              <a:t>heap</a:t>
            </a:r>
            <a:r>
              <a:rPr lang="en-GB" altLang="en-US" dirty="0">
                <a:effectLst/>
              </a:rPr>
              <a:t> is a certain kind of complete binary tree.</a:t>
            </a:r>
          </a:p>
        </p:txBody>
      </p:sp>
      <p:grpSp>
        <p:nvGrpSpPr>
          <p:cNvPr id="4100" name="Group 3"/>
          <p:cNvGrpSpPr>
            <a:grpSpLocks/>
          </p:cNvGrpSpPr>
          <p:nvPr/>
        </p:nvGrpSpPr>
        <p:grpSpPr bwMode="auto">
          <a:xfrm>
            <a:off x="2871788" y="4610100"/>
            <a:ext cx="3186112" cy="1570038"/>
            <a:chOff x="1809" y="2904"/>
            <a:chExt cx="2007" cy="989"/>
          </a:xfrm>
        </p:grpSpPr>
        <p:sp>
          <p:nvSpPr>
            <p:cNvPr id="5124" name="AutoShape 4"/>
            <p:cNvSpPr>
              <a:spLocks noChangeArrowheads="1"/>
            </p:cNvSpPr>
            <p:nvPr/>
          </p:nvSpPr>
          <p:spPr bwMode="auto">
            <a:xfrm>
              <a:off x="1809" y="2904"/>
              <a:ext cx="2008" cy="990"/>
            </a:xfrm>
            <a:prstGeom prst="roundRect">
              <a:avLst>
                <a:gd name="adj" fmla="val 12523"/>
              </a:avLst>
            </a:prstGeom>
            <a:solidFill>
              <a:srgbClr val="8080FF"/>
            </a:solidFill>
            <a:ln w="12600">
              <a:solidFill>
                <a:srgbClr val="000000"/>
              </a:solidFill>
              <a:round/>
              <a:headEnd/>
              <a:tailEnd/>
            </a:ln>
            <a:effectLst>
              <a:outerShdw dist="107933" dir="2700000" algn="ctr" rotWithShape="0">
                <a:srgbClr val="000000">
                  <a:alpha val="50000"/>
                </a:srgbClr>
              </a:outerShdw>
            </a:effectLst>
          </p:spPr>
          <p:txBody>
            <a:bodyPr wrap="none" anchor="ctr"/>
            <a:lstStyle/>
            <a:p>
              <a:pPr>
                <a:defRPr/>
              </a:pPr>
              <a:endParaRPr lang="en-US">
                <a:latin typeface="Times New Roman" pitchFamily="16" charset="0"/>
                <a:ea typeface="+mn-ea"/>
                <a:cs typeface="+mn-cs"/>
              </a:endParaRPr>
            </a:p>
          </p:txBody>
        </p:sp>
        <p:sp>
          <p:nvSpPr>
            <p:cNvPr id="4104" name="AutoShape 5"/>
            <p:cNvSpPr>
              <a:spLocks noChangeArrowheads="1"/>
            </p:cNvSpPr>
            <p:nvPr/>
          </p:nvSpPr>
          <p:spPr bwMode="auto">
            <a:xfrm>
              <a:off x="1850" y="2945"/>
              <a:ext cx="1926" cy="908"/>
            </a:xfrm>
            <a:prstGeom prst="roundRect">
              <a:avLst>
                <a:gd name="adj" fmla="val 106"/>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a:solidFill>
                    <a:schemeClr val="tx1"/>
                  </a:solidFill>
                </a:rPr>
                <a:t>When a complete</a:t>
              </a:r>
            </a:p>
            <a:p>
              <a:pPr algn="ctr">
                <a:buClr>
                  <a:srgbClr val="E0E0E0"/>
                </a:buClr>
                <a:buSzPct val="100000"/>
                <a:buFont typeface="Arial" panose="020B0604020202020204" pitchFamily="34" charset="0"/>
                <a:buNone/>
              </a:pPr>
              <a:r>
                <a:rPr lang="en-GB" altLang="en-US" sz="2400">
                  <a:solidFill>
                    <a:schemeClr val="tx1"/>
                  </a:solidFill>
                </a:rPr>
                <a:t>binary tree is built,</a:t>
              </a:r>
            </a:p>
            <a:p>
              <a:pPr algn="ctr">
                <a:buClr>
                  <a:srgbClr val="E0E0E0"/>
                </a:buClr>
                <a:buSzPct val="100000"/>
                <a:buFont typeface="Arial" panose="020B0604020202020204" pitchFamily="34" charset="0"/>
                <a:buNone/>
              </a:pPr>
              <a:r>
                <a:rPr lang="en-GB" altLang="en-US" sz="2400">
                  <a:solidFill>
                    <a:schemeClr val="tx1"/>
                  </a:solidFill>
                </a:rPr>
                <a:t>its first node must be</a:t>
              </a:r>
            </a:p>
            <a:p>
              <a:pPr algn="ctr">
                <a:buClr>
                  <a:srgbClr val="E0E0E0"/>
                </a:buClr>
                <a:buSzPct val="100000"/>
                <a:buFont typeface="Arial" panose="020B0604020202020204" pitchFamily="34" charset="0"/>
                <a:buNone/>
              </a:pPr>
              <a:r>
                <a:rPr lang="en-GB" altLang="en-US" sz="2400">
                  <a:solidFill>
                    <a:schemeClr val="tx1"/>
                  </a:solidFill>
                </a:rPr>
                <a:t>the root.</a:t>
              </a:r>
            </a:p>
          </p:txBody>
        </p:sp>
      </p:grpSp>
      <p:sp>
        <p:nvSpPr>
          <p:cNvPr id="4101" name="AutoShape 6"/>
          <p:cNvSpPr>
            <a:spLocks noChangeArrowheads="1"/>
          </p:cNvSpPr>
          <p:nvPr/>
        </p:nvSpPr>
        <p:spPr bwMode="auto">
          <a:xfrm>
            <a:off x="6376988" y="1331913"/>
            <a:ext cx="795337" cy="733425"/>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4102" name="AutoShape 7"/>
          <p:cNvSpPr>
            <a:spLocks noChangeArrowheads="1"/>
          </p:cNvSpPr>
          <p:nvPr/>
        </p:nvSpPr>
        <p:spPr bwMode="auto">
          <a:xfrm>
            <a:off x="7299325" y="1081088"/>
            <a:ext cx="776288"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5000"/>
              </a:lnSpc>
              <a:buClr>
                <a:srgbClr val="E0E0E0"/>
              </a:buClr>
              <a:buSzPct val="100000"/>
              <a:buFont typeface="Times New Roman" panose="02020603050405020304" pitchFamily="18" charset="0"/>
              <a:buNone/>
            </a:pPr>
            <a:r>
              <a:rPr lang="en-GB" altLang="en-US" sz="2400"/>
              <a:t>Root</a:t>
            </a:r>
          </a:p>
        </p:txBody>
      </p:sp>
    </p:spTree>
    <p:extLst>
      <p:ext uri="{BB962C8B-B14F-4D97-AF65-F5344CB8AC3E}">
        <p14:creationId xmlns:p14="http://schemas.microsoft.com/office/powerpoint/2010/main" val="1543589829"/>
      </p:ext>
    </p:extLst>
  </p:cSld>
  <p:clrMapOvr>
    <a:masterClrMapping/>
  </p:clrMapOvr>
  <p:transition>
    <p:randomBar dir="ver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Line 1"/>
          <p:cNvSpPr>
            <a:spLocks noChangeShapeType="1"/>
          </p:cNvSpPr>
          <p:nvPr/>
        </p:nvSpPr>
        <p:spPr bwMode="auto">
          <a:xfrm flipH="1">
            <a:off x="5867400" y="2027238"/>
            <a:ext cx="566738"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23" name="Rectangle 2"/>
          <p:cNvSpPr>
            <a:spLocks noGrp="1" noChangeArrowheads="1"/>
          </p:cNvSpPr>
          <p:nvPr>
            <p:ph type="title"/>
          </p:nvPr>
        </p:nvSpPr>
        <p:spPr>
          <a:xfrm>
            <a:off x="304800" y="342900"/>
            <a:ext cx="7772400" cy="1143000"/>
          </a:xfrm>
        </p:spPr>
        <p:txBody>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t>Heaps</a:t>
            </a:r>
          </a:p>
        </p:txBody>
      </p:sp>
      <p:sp>
        <p:nvSpPr>
          <p:cNvPr id="5124" name="Rectangle 3"/>
          <p:cNvSpPr>
            <a:spLocks noGrp="1" noChangeArrowheads="1"/>
          </p:cNvSpPr>
          <p:nvPr>
            <p:ph type="body" idx="1"/>
          </p:nvPr>
        </p:nvSpPr>
        <p:spPr>
          <a:xfrm>
            <a:off x="76200" y="1981200"/>
            <a:ext cx="3581400" cy="838200"/>
          </a:xfrm>
        </p:spPr>
        <p:txBody>
          <a:bodyPr>
            <a:normAutofit/>
          </a:bodyPr>
          <a:lstStyle/>
          <a:p>
            <a:pPr marL="0" indent="0">
              <a:lnSpc>
                <a:spcPct val="95000"/>
              </a:lnSpc>
              <a:buFont typeface="Monotype Sorts" charset="2"/>
              <a:buNone/>
              <a:tabLst>
                <a:tab pos="569913" algn="l"/>
                <a:tab pos="1484313" algn="l"/>
                <a:tab pos="2398713" algn="l"/>
                <a:tab pos="3313113" algn="l"/>
                <a:tab pos="4227513" algn="l"/>
                <a:tab pos="5141913" algn="l"/>
                <a:tab pos="6056313" algn="l"/>
                <a:tab pos="6970713" algn="l"/>
                <a:tab pos="7885113" algn="l"/>
                <a:tab pos="8799513" algn="l"/>
                <a:tab pos="9713913" algn="l"/>
              </a:tabLst>
            </a:pPr>
            <a:r>
              <a:rPr lang="en-GB" altLang="en-US" dirty="0">
                <a:effectLst/>
              </a:rPr>
              <a:t>Complete binary tree.</a:t>
            </a:r>
          </a:p>
        </p:txBody>
      </p:sp>
      <p:sp>
        <p:nvSpPr>
          <p:cNvPr id="5125" name="AutoShape 4"/>
          <p:cNvSpPr>
            <a:spLocks noChangeArrowheads="1"/>
          </p:cNvSpPr>
          <p:nvPr/>
        </p:nvSpPr>
        <p:spPr bwMode="auto">
          <a:xfrm>
            <a:off x="6376988" y="1331913"/>
            <a:ext cx="795337" cy="733425"/>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5126" name="AutoShape 5"/>
          <p:cNvSpPr>
            <a:spLocks noChangeArrowheads="1"/>
          </p:cNvSpPr>
          <p:nvPr/>
        </p:nvSpPr>
        <p:spPr bwMode="auto">
          <a:xfrm>
            <a:off x="4271963" y="1857375"/>
            <a:ext cx="1377950" cy="1187450"/>
          </a:xfrm>
          <a:prstGeom prst="roundRect">
            <a:avLst>
              <a:gd name="adj" fmla="val 13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5000"/>
              </a:lnSpc>
              <a:buClr>
                <a:srgbClr val="E0E0E0"/>
              </a:buClr>
              <a:buSzPct val="100000"/>
              <a:buFont typeface="Times New Roman" panose="02020603050405020304" pitchFamily="18" charset="0"/>
              <a:buNone/>
            </a:pPr>
            <a:r>
              <a:rPr lang="en-GB" altLang="en-US" sz="2400"/>
              <a:t>Left child</a:t>
            </a:r>
          </a:p>
          <a:p>
            <a:pPr>
              <a:buClr>
                <a:srgbClr val="E0E0E0"/>
              </a:buClr>
              <a:buSzPct val="100000"/>
              <a:buFont typeface="Times New Roman" panose="02020603050405020304" pitchFamily="18" charset="0"/>
              <a:buNone/>
            </a:pPr>
            <a:r>
              <a:rPr lang="en-GB" altLang="en-US" sz="2400"/>
              <a:t>of the</a:t>
            </a:r>
          </a:p>
          <a:p>
            <a:pPr>
              <a:buClr>
                <a:srgbClr val="E0E0E0"/>
              </a:buClr>
              <a:buSzPct val="100000"/>
              <a:buFont typeface="Times New Roman" panose="02020603050405020304" pitchFamily="18" charset="0"/>
              <a:buNone/>
            </a:pPr>
            <a:r>
              <a:rPr lang="en-GB" altLang="en-US" sz="2400"/>
              <a:t>root</a:t>
            </a:r>
          </a:p>
        </p:txBody>
      </p:sp>
      <p:grpSp>
        <p:nvGrpSpPr>
          <p:cNvPr id="5127" name="Group 6"/>
          <p:cNvGrpSpPr>
            <a:grpSpLocks/>
          </p:cNvGrpSpPr>
          <p:nvPr/>
        </p:nvGrpSpPr>
        <p:grpSpPr bwMode="auto">
          <a:xfrm>
            <a:off x="2871788" y="4610100"/>
            <a:ext cx="3186112" cy="1570038"/>
            <a:chOff x="1809" y="2904"/>
            <a:chExt cx="2007" cy="989"/>
          </a:xfrm>
        </p:grpSpPr>
        <p:sp>
          <p:nvSpPr>
            <p:cNvPr id="6151" name="AutoShape 7"/>
            <p:cNvSpPr>
              <a:spLocks noChangeArrowheads="1"/>
            </p:cNvSpPr>
            <p:nvPr/>
          </p:nvSpPr>
          <p:spPr bwMode="auto">
            <a:xfrm>
              <a:off x="1809" y="2904"/>
              <a:ext cx="2008" cy="990"/>
            </a:xfrm>
            <a:prstGeom prst="roundRect">
              <a:avLst>
                <a:gd name="adj" fmla="val 12523"/>
              </a:avLst>
            </a:prstGeom>
            <a:solidFill>
              <a:srgbClr val="8080FF"/>
            </a:solidFill>
            <a:ln w="12600">
              <a:solidFill>
                <a:srgbClr val="000000"/>
              </a:solidFill>
              <a:round/>
              <a:headEnd/>
              <a:tailEnd/>
            </a:ln>
            <a:effectLst>
              <a:outerShdw dist="107933" dir="2700000" algn="ctr" rotWithShape="0">
                <a:srgbClr val="000000">
                  <a:alpha val="50000"/>
                </a:srgbClr>
              </a:outerShdw>
            </a:effectLst>
          </p:spPr>
          <p:txBody>
            <a:bodyPr wrap="none" anchor="ctr"/>
            <a:lstStyle/>
            <a:p>
              <a:pPr>
                <a:defRPr/>
              </a:pPr>
              <a:endParaRPr lang="en-US">
                <a:latin typeface="Times New Roman" pitchFamily="16" charset="0"/>
                <a:ea typeface="+mn-ea"/>
                <a:cs typeface="+mn-cs"/>
              </a:endParaRPr>
            </a:p>
          </p:txBody>
        </p:sp>
        <p:sp>
          <p:nvSpPr>
            <p:cNvPr id="5130" name="AutoShape 8"/>
            <p:cNvSpPr>
              <a:spLocks noChangeArrowheads="1"/>
            </p:cNvSpPr>
            <p:nvPr/>
          </p:nvSpPr>
          <p:spPr bwMode="auto">
            <a:xfrm>
              <a:off x="1850" y="2945"/>
              <a:ext cx="1926" cy="908"/>
            </a:xfrm>
            <a:prstGeom prst="roundRect">
              <a:avLst>
                <a:gd name="adj" fmla="val 106"/>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a:solidFill>
                    <a:schemeClr val="tx1"/>
                  </a:solidFill>
                </a:rPr>
                <a:t>The second node is</a:t>
              </a:r>
            </a:p>
            <a:p>
              <a:pPr algn="ctr">
                <a:buClr>
                  <a:srgbClr val="E0E0E0"/>
                </a:buClr>
                <a:buSzPct val="100000"/>
                <a:buFont typeface="Arial" panose="020B0604020202020204" pitchFamily="34" charset="0"/>
                <a:buNone/>
              </a:pPr>
              <a:r>
                <a:rPr lang="en-GB" altLang="en-US" sz="2400">
                  <a:solidFill>
                    <a:schemeClr val="tx1"/>
                  </a:solidFill>
                </a:rPr>
                <a:t>always the left child</a:t>
              </a:r>
            </a:p>
            <a:p>
              <a:pPr algn="ctr">
                <a:buClr>
                  <a:srgbClr val="E0E0E0"/>
                </a:buClr>
                <a:buSzPct val="100000"/>
                <a:buFont typeface="Arial" panose="020B0604020202020204" pitchFamily="34" charset="0"/>
                <a:buNone/>
              </a:pPr>
              <a:r>
                <a:rPr lang="en-GB" altLang="en-US" sz="2400">
                  <a:solidFill>
                    <a:schemeClr val="tx1"/>
                  </a:solidFill>
                </a:rPr>
                <a:t>of the root.</a:t>
              </a:r>
            </a:p>
          </p:txBody>
        </p:sp>
      </p:grpSp>
      <p:sp>
        <p:nvSpPr>
          <p:cNvPr id="5128" name="AutoShape 9"/>
          <p:cNvSpPr>
            <a:spLocks noChangeArrowheads="1"/>
          </p:cNvSpPr>
          <p:nvPr/>
        </p:nvSpPr>
        <p:spPr bwMode="auto">
          <a:xfrm>
            <a:off x="5273675" y="2398713"/>
            <a:ext cx="795338" cy="733425"/>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Tree>
    <p:extLst>
      <p:ext uri="{BB962C8B-B14F-4D97-AF65-F5344CB8AC3E}">
        <p14:creationId xmlns:p14="http://schemas.microsoft.com/office/powerpoint/2010/main" val="863019121"/>
      </p:ext>
    </p:extLst>
  </p:cSld>
  <p:clrMapOvr>
    <a:masterClrMapping/>
  </p:clrMapOvr>
  <p:transition>
    <p:randomBar dir="ver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Line 1"/>
          <p:cNvSpPr>
            <a:spLocks noChangeShapeType="1"/>
          </p:cNvSpPr>
          <p:nvPr/>
        </p:nvSpPr>
        <p:spPr bwMode="auto">
          <a:xfrm>
            <a:off x="7102475" y="1981200"/>
            <a:ext cx="563563" cy="639763"/>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47" name="Rectangle 2"/>
          <p:cNvSpPr>
            <a:spLocks noGrp="1" noChangeArrowheads="1"/>
          </p:cNvSpPr>
          <p:nvPr>
            <p:ph type="title"/>
          </p:nvPr>
        </p:nvSpPr>
        <p:spPr>
          <a:xfrm>
            <a:off x="304800" y="342900"/>
            <a:ext cx="7772400" cy="1143000"/>
          </a:xfrm>
        </p:spPr>
        <p:txBody>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t>Heaps</a:t>
            </a:r>
          </a:p>
        </p:txBody>
      </p:sp>
      <p:sp>
        <p:nvSpPr>
          <p:cNvPr id="6148" name="Rectangle 3"/>
          <p:cNvSpPr>
            <a:spLocks noGrp="1" noChangeArrowheads="1"/>
          </p:cNvSpPr>
          <p:nvPr>
            <p:ph type="body" idx="1"/>
          </p:nvPr>
        </p:nvSpPr>
        <p:spPr>
          <a:xfrm>
            <a:off x="228600" y="1981200"/>
            <a:ext cx="3505200" cy="914400"/>
          </a:xfrm>
        </p:spPr>
        <p:txBody>
          <a:bodyPr/>
          <a:lstStyle/>
          <a:p>
            <a:pPr marL="0" indent="0">
              <a:lnSpc>
                <a:spcPct val="95000"/>
              </a:lnSpc>
              <a:buFont typeface="Monotype Sorts" charset="2"/>
              <a:buNone/>
              <a:tabLst>
                <a:tab pos="569913" algn="l"/>
                <a:tab pos="1484313" algn="l"/>
                <a:tab pos="2398713" algn="l"/>
                <a:tab pos="3313113" algn="l"/>
                <a:tab pos="4227513" algn="l"/>
                <a:tab pos="5141913" algn="l"/>
                <a:tab pos="6056313" algn="l"/>
                <a:tab pos="6970713" algn="l"/>
                <a:tab pos="7885113" algn="l"/>
                <a:tab pos="8799513" algn="l"/>
                <a:tab pos="9713913" algn="l"/>
              </a:tabLst>
            </a:pPr>
            <a:r>
              <a:rPr lang="en-GB" altLang="en-US" dirty="0">
                <a:effectLst/>
              </a:rPr>
              <a:t>Complete binary tree.</a:t>
            </a:r>
          </a:p>
        </p:txBody>
      </p:sp>
      <p:sp>
        <p:nvSpPr>
          <p:cNvPr id="6149" name="AutoShape 4"/>
          <p:cNvSpPr>
            <a:spLocks noChangeArrowheads="1"/>
          </p:cNvSpPr>
          <p:nvPr/>
        </p:nvSpPr>
        <p:spPr bwMode="auto">
          <a:xfrm>
            <a:off x="7580313" y="1919288"/>
            <a:ext cx="1547812" cy="1187450"/>
          </a:xfrm>
          <a:prstGeom prst="roundRect">
            <a:avLst>
              <a:gd name="adj" fmla="val 13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r">
              <a:lnSpc>
                <a:spcPct val="95000"/>
              </a:lnSpc>
              <a:buClr>
                <a:srgbClr val="E0E0E0"/>
              </a:buClr>
              <a:buSzPct val="100000"/>
              <a:buFont typeface="Times New Roman" panose="02020603050405020304" pitchFamily="18" charset="0"/>
              <a:buNone/>
            </a:pPr>
            <a:r>
              <a:rPr lang="en-GB" altLang="en-US" sz="2400"/>
              <a:t>Right child</a:t>
            </a:r>
          </a:p>
          <a:p>
            <a:pPr algn="r">
              <a:buClr>
                <a:srgbClr val="E0E0E0"/>
              </a:buClr>
              <a:buSzPct val="100000"/>
              <a:buFont typeface="Times New Roman" panose="02020603050405020304" pitchFamily="18" charset="0"/>
              <a:buNone/>
            </a:pPr>
            <a:r>
              <a:rPr lang="en-GB" altLang="en-US" sz="2400"/>
              <a:t>of the</a:t>
            </a:r>
          </a:p>
          <a:p>
            <a:pPr algn="r">
              <a:buClr>
                <a:srgbClr val="E0E0E0"/>
              </a:buClr>
              <a:buSzPct val="100000"/>
              <a:buFont typeface="Times New Roman" panose="02020603050405020304" pitchFamily="18" charset="0"/>
              <a:buNone/>
            </a:pPr>
            <a:r>
              <a:rPr lang="en-GB" altLang="en-US" sz="2400"/>
              <a:t>root</a:t>
            </a:r>
          </a:p>
        </p:txBody>
      </p:sp>
      <p:grpSp>
        <p:nvGrpSpPr>
          <p:cNvPr id="6150" name="Group 5"/>
          <p:cNvGrpSpPr>
            <a:grpSpLocks/>
          </p:cNvGrpSpPr>
          <p:nvPr/>
        </p:nvGrpSpPr>
        <p:grpSpPr bwMode="auto">
          <a:xfrm>
            <a:off x="2871788" y="4610100"/>
            <a:ext cx="3186112" cy="1570038"/>
            <a:chOff x="1809" y="2904"/>
            <a:chExt cx="2007" cy="989"/>
          </a:xfrm>
        </p:grpSpPr>
        <p:sp>
          <p:nvSpPr>
            <p:cNvPr id="7174" name="AutoShape 6"/>
            <p:cNvSpPr>
              <a:spLocks noChangeArrowheads="1"/>
            </p:cNvSpPr>
            <p:nvPr/>
          </p:nvSpPr>
          <p:spPr bwMode="auto">
            <a:xfrm>
              <a:off x="1809" y="2904"/>
              <a:ext cx="2008" cy="990"/>
            </a:xfrm>
            <a:prstGeom prst="roundRect">
              <a:avLst>
                <a:gd name="adj" fmla="val 12523"/>
              </a:avLst>
            </a:prstGeom>
            <a:solidFill>
              <a:srgbClr val="8080FF"/>
            </a:solidFill>
            <a:ln w="12600">
              <a:solidFill>
                <a:srgbClr val="000000"/>
              </a:solidFill>
              <a:round/>
              <a:headEnd/>
              <a:tailEnd/>
            </a:ln>
            <a:effectLst>
              <a:outerShdw dist="107933" dir="2700000" algn="ctr" rotWithShape="0">
                <a:srgbClr val="000000">
                  <a:alpha val="50000"/>
                </a:srgbClr>
              </a:outerShdw>
            </a:effectLst>
          </p:spPr>
          <p:txBody>
            <a:bodyPr wrap="none" anchor="ctr"/>
            <a:lstStyle/>
            <a:p>
              <a:pPr>
                <a:defRPr/>
              </a:pPr>
              <a:endParaRPr lang="en-US">
                <a:latin typeface="Times New Roman" pitchFamily="16" charset="0"/>
                <a:ea typeface="+mn-ea"/>
                <a:cs typeface="+mn-cs"/>
              </a:endParaRPr>
            </a:p>
          </p:txBody>
        </p:sp>
        <p:sp>
          <p:nvSpPr>
            <p:cNvPr id="6156" name="AutoShape 7"/>
            <p:cNvSpPr>
              <a:spLocks noChangeArrowheads="1"/>
            </p:cNvSpPr>
            <p:nvPr/>
          </p:nvSpPr>
          <p:spPr bwMode="auto">
            <a:xfrm>
              <a:off x="1850" y="2945"/>
              <a:ext cx="1926" cy="908"/>
            </a:xfrm>
            <a:prstGeom prst="roundRect">
              <a:avLst>
                <a:gd name="adj" fmla="val 106"/>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a:solidFill>
                    <a:schemeClr val="tx1"/>
                  </a:solidFill>
                </a:rPr>
                <a:t>The third node is</a:t>
              </a:r>
            </a:p>
            <a:p>
              <a:pPr algn="ctr">
                <a:buClr>
                  <a:srgbClr val="E0E0E0"/>
                </a:buClr>
                <a:buSzPct val="100000"/>
                <a:buFont typeface="Arial" panose="020B0604020202020204" pitchFamily="34" charset="0"/>
                <a:buNone/>
              </a:pPr>
              <a:r>
                <a:rPr lang="en-GB" altLang="en-US" sz="2400">
                  <a:solidFill>
                    <a:schemeClr val="tx1"/>
                  </a:solidFill>
                </a:rPr>
                <a:t>always the right child</a:t>
              </a:r>
            </a:p>
            <a:p>
              <a:pPr algn="ctr">
                <a:buClr>
                  <a:srgbClr val="E0E0E0"/>
                </a:buClr>
                <a:buSzPct val="100000"/>
                <a:buFont typeface="Arial" panose="020B0604020202020204" pitchFamily="34" charset="0"/>
                <a:buNone/>
              </a:pPr>
              <a:r>
                <a:rPr lang="en-GB" altLang="en-US" sz="2400">
                  <a:solidFill>
                    <a:schemeClr val="tx1"/>
                  </a:solidFill>
                </a:rPr>
                <a:t>of the root.</a:t>
              </a:r>
            </a:p>
          </p:txBody>
        </p:sp>
      </p:grpSp>
      <p:sp>
        <p:nvSpPr>
          <p:cNvPr id="6151" name="AutoShape 8"/>
          <p:cNvSpPr>
            <a:spLocks noChangeArrowheads="1"/>
          </p:cNvSpPr>
          <p:nvPr/>
        </p:nvSpPr>
        <p:spPr bwMode="auto">
          <a:xfrm>
            <a:off x="7437438" y="2398713"/>
            <a:ext cx="795337" cy="733425"/>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6152" name="Line 9"/>
          <p:cNvSpPr>
            <a:spLocks noChangeShapeType="1"/>
          </p:cNvSpPr>
          <p:nvPr/>
        </p:nvSpPr>
        <p:spPr bwMode="auto">
          <a:xfrm flipH="1">
            <a:off x="5867400" y="2027238"/>
            <a:ext cx="566738"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53" name="AutoShape 10"/>
          <p:cNvSpPr>
            <a:spLocks noChangeArrowheads="1"/>
          </p:cNvSpPr>
          <p:nvPr/>
        </p:nvSpPr>
        <p:spPr bwMode="auto">
          <a:xfrm>
            <a:off x="6376988" y="1331913"/>
            <a:ext cx="795337" cy="733425"/>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6154" name="AutoShape 11"/>
          <p:cNvSpPr>
            <a:spLocks noChangeArrowheads="1"/>
          </p:cNvSpPr>
          <p:nvPr/>
        </p:nvSpPr>
        <p:spPr bwMode="auto">
          <a:xfrm>
            <a:off x="5273675" y="2398713"/>
            <a:ext cx="795338" cy="733425"/>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Tree>
    <p:extLst>
      <p:ext uri="{BB962C8B-B14F-4D97-AF65-F5344CB8AC3E}">
        <p14:creationId xmlns:p14="http://schemas.microsoft.com/office/powerpoint/2010/main" val="2189935550"/>
      </p:ext>
    </p:extLst>
  </p:cSld>
  <p:clrMapOvr>
    <a:masterClrMapping/>
  </p:clrMapOvr>
  <p:transition>
    <p:randomBar dir="ver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70" name="Group 1"/>
          <p:cNvGrpSpPr>
            <a:grpSpLocks/>
          </p:cNvGrpSpPr>
          <p:nvPr/>
        </p:nvGrpSpPr>
        <p:grpSpPr bwMode="auto">
          <a:xfrm>
            <a:off x="4679950" y="2941638"/>
            <a:ext cx="1157288" cy="1103312"/>
            <a:chOff x="2948" y="1853"/>
            <a:chExt cx="729" cy="695"/>
          </a:xfrm>
        </p:grpSpPr>
        <p:sp>
          <p:nvSpPr>
            <p:cNvPr id="7181" name="Line 2"/>
            <p:cNvSpPr>
              <a:spLocks noChangeShapeType="1"/>
            </p:cNvSpPr>
            <p:nvPr/>
          </p:nvSpPr>
          <p:spPr bwMode="auto">
            <a:xfrm flipH="1">
              <a:off x="3322" y="1853"/>
              <a:ext cx="357" cy="403"/>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82" name="AutoShape 3"/>
            <p:cNvSpPr>
              <a:spLocks noChangeArrowheads="1"/>
            </p:cNvSpPr>
            <p:nvPr/>
          </p:nvSpPr>
          <p:spPr bwMode="auto">
            <a:xfrm>
              <a:off x="2948" y="2087"/>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grpSp>
      <p:sp>
        <p:nvSpPr>
          <p:cNvPr id="7171" name="Rectangle 4"/>
          <p:cNvSpPr>
            <a:spLocks noGrp="1" noChangeArrowheads="1"/>
          </p:cNvSpPr>
          <p:nvPr>
            <p:ph type="title"/>
          </p:nvPr>
        </p:nvSpPr>
        <p:spPr>
          <a:xfrm>
            <a:off x="304800" y="342900"/>
            <a:ext cx="7772400" cy="1143000"/>
          </a:xfrm>
        </p:spPr>
        <p:txBody>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t>Heaps</a:t>
            </a:r>
          </a:p>
        </p:txBody>
      </p:sp>
      <p:sp>
        <p:nvSpPr>
          <p:cNvPr id="7172" name="Rectangle 5"/>
          <p:cNvSpPr>
            <a:spLocks noGrp="1" noChangeArrowheads="1"/>
          </p:cNvSpPr>
          <p:nvPr>
            <p:ph type="body" idx="1"/>
          </p:nvPr>
        </p:nvSpPr>
        <p:spPr>
          <a:xfrm>
            <a:off x="76200" y="1981200"/>
            <a:ext cx="3429000" cy="1150938"/>
          </a:xfrm>
        </p:spPr>
        <p:txBody>
          <a:bodyPr/>
          <a:lstStyle/>
          <a:p>
            <a:pPr marL="0" indent="0">
              <a:lnSpc>
                <a:spcPct val="95000"/>
              </a:lnSpc>
              <a:buFont typeface="Monotype Sorts" charset="2"/>
              <a:buNone/>
              <a:tabLst>
                <a:tab pos="569913" algn="l"/>
                <a:tab pos="1484313" algn="l"/>
                <a:tab pos="2398713" algn="l"/>
                <a:tab pos="3313113" algn="l"/>
                <a:tab pos="4227513" algn="l"/>
                <a:tab pos="5141913" algn="l"/>
                <a:tab pos="6056313" algn="l"/>
                <a:tab pos="6970713" algn="l"/>
                <a:tab pos="7885113" algn="l"/>
                <a:tab pos="8799513" algn="l"/>
                <a:tab pos="9713913" algn="l"/>
              </a:tabLst>
            </a:pPr>
            <a:r>
              <a:rPr lang="en-GB" altLang="en-US" dirty="0">
                <a:effectLst/>
              </a:rPr>
              <a:t>Complete binary tree.</a:t>
            </a:r>
          </a:p>
        </p:txBody>
      </p:sp>
      <p:grpSp>
        <p:nvGrpSpPr>
          <p:cNvPr id="7173" name="Group 6"/>
          <p:cNvGrpSpPr>
            <a:grpSpLocks/>
          </p:cNvGrpSpPr>
          <p:nvPr/>
        </p:nvGrpSpPr>
        <p:grpSpPr bwMode="auto">
          <a:xfrm>
            <a:off x="2871788" y="4610100"/>
            <a:ext cx="3186112" cy="1570038"/>
            <a:chOff x="1809" y="2904"/>
            <a:chExt cx="2007" cy="989"/>
          </a:xfrm>
        </p:grpSpPr>
        <p:sp>
          <p:nvSpPr>
            <p:cNvPr id="8199" name="AutoShape 7"/>
            <p:cNvSpPr>
              <a:spLocks noChangeArrowheads="1"/>
            </p:cNvSpPr>
            <p:nvPr/>
          </p:nvSpPr>
          <p:spPr bwMode="auto">
            <a:xfrm>
              <a:off x="1809" y="2904"/>
              <a:ext cx="2008" cy="990"/>
            </a:xfrm>
            <a:prstGeom prst="roundRect">
              <a:avLst>
                <a:gd name="adj" fmla="val 12523"/>
              </a:avLst>
            </a:prstGeom>
            <a:solidFill>
              <a:srgbClr val="8080FF"/>
            </a:solidFill>
            <a:ln w="12600">
              <a:solidFill>
                <a:srgbClr val="000000"/>
              </a:solidFill>
              <a:round/>
              <a:headEnd/>
              <a:tailEnd/>
            </a:ln>
            <a:effectLst>
              <a:outerShdw dist="107933" dir="2700000" algn="ctr" rotWithShape="0">
                <a:srgbClr val="000000">
                  <a:alpha val="50000"/>
                </a:srgbClr>
              </a:outerShdw>
            </a:effectLst>
          </p:spPr>
          <p:txBody>
            <a:bodyPr wrap="none" anchor="ctr"/>
            <a:lstStyle/>
            <a:p>
              <a:pPr>
                <a:defRPr/>
              </a:pPr>
              <a:endParaRPr lang="en-US">
                <a:latin typeface="Times New Roman" pitchFamily="16" charset="0"/>
                <a:ea typeface="+mn-ea"/>
                <a:cs typeface="+mn-cs"/>
              </a:endParaRPr>
            </a:p>
          </p:txBody>
        </p:sp>
        <p:sp>
          <p:nvSpPr>
            <p:cNvPr id="8200" name="AutoShape 8"/>
            <p:cNvSpPr>
              <a:spLocks noChangeArrowheads="1"/>
            </p:cNvSpPr>
            <p:nvPr/>
          </p:nvSpPr>
          <p:spPr bwMode="auto">
            <a:xfrm>
              <a:off x="1850" y="2945"/>
              <a:ext cx="1926" cy="908"/>
            </a:xfrm>
            <a:prstGeom prst="roundRect">
              <a:avLst>
                <a:gd name="adj" fmla="val 106"/>
              </a:avLst>
            </a:prstGeom>
            <a:noFill/>
            <a:ln w="9525">
              <a:noFill/>
              <a:round/>
              <a:headEnd/>
              <a:tailEnd/>
            </a:ln>
          </p:spPr>
          <p:txBody>
            <a:bodyPr lIns="90360" tIns="44280" rIns="90360" bIns="44280" anchor="ctr" anchorCtr="1"/>
            <a:lstStyle/>
            <a:p>
              <a:pPr algn="ct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2400">
                  <a:solidFill>
                    <a:schemeClr val="tx1"/>
                  </a:solidFill>
                  <a:latin typeface="Times New Roman" pitchFamily="16" charset="0"/>
                  <a:ea typeface="+mn-ea"/>
                  <a:cs typeface="+mn-cs"/>
                </a:rPr>
                <a:t>The next nodes</a:t>
              </a:r>
            </a:p>
            <a:p>
              <a:pPr algn="ctr">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2400">
                  <a:solidFill>
                    <a:schemeClr val="tx1"/>
                  </a:solidFill>
                  <a:latin typeface="Times New Roman" pitchFamily="16" charset="0"/>
                  <a:ea typeface="+mn-ea"/>
                  <a:cs typeface="+mn-cs"/>
                </a:rPr>
                <a:t>always fill the next</a:t>
              </a:r>
            </a:p>
            <a:p>
              <a:pPr algn="ctr">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2400">
                  <a:solidFill>
                    <a:schemeClr val="tx1"/>
                  </a:solidFill>
                  <a:latin typeface="Times New Roman" pitchFamily="16" charset="0"/>
                  <a:ea typeface="+mn-ea"/>
                  <a:cs typeface="+mn-cs"/>
                </a:rPr>
                <a:t>level from left-to-right</a:t>
              </a:r>
              <a:r>
                <a:rPr lang="en-GB" sz="2400">
                  <a:solidFill>
                    <a:schemeClr val="tx1"/>
                  </a:solidFill>
                  <a:effectLst>
                    <a:outerShdw blurRad="38100" dist="38100" dir="2700000" algn="tl">
                      <a:srgbClr val="FFFFFF"/>
                    </a:outerShdw>
                  </a:effectLst>
                  <a:latin typeface="Times New Roman" pitchFamily="16" charset="0"/>
                  <a:ea typeface="+mn-ea"/>
                  <a:cs typeface="+mn-cs"/>
                </a:rPr>
                <a:t>.</a:t>
              </a:r>
            </a:p>
          </p:txBody>
        </p:sp>
      </p:grpSp>
      <p:sp>
        <p:nvSpPr>
          <p:cNvPr id="7174" name="Line 9"/>
          <p:cNvSpPr>
            <a:spLocks noChangeShapeType="1"/>
          </p:cNvSpPr>
          <p:nvPr/>
        </p:nvSpPr>
        <p:spPr bwMode="auto">
          <a:xfrm>
            <a:off x="7102475" y="1981200"/>
            <a:ext cx="563563" cy="639763"/>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75" name="AutoShape 10"/>
          <p:cNvSpPr>
            <a:spLocks noChangeArrowheads="1"/>
          </p:cNvSpPr>
          <p:nvPr/>
        </p:nvSpPr>
        <p:spPr bwMode="auto">
          <a:xfrm>
            <a:off x="7437438" y="2398713"/>
            <a:ext cx="795337" cy="733425"/>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7176" name="Line 11"/>
          <p:cNvSpPr>
            <a:spLocks noChangeShapeType="1"/>
          </p:cNvSpPr>
          <p:nvPr/>
        </p:nvSpPr>
        <p:spPr bwMode="auto">
          <a:xfrm flipH="1">
            <a:off x="5867400" y="2027238"/>
            <a:ext cx="566738"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77" name="AutoShape 12"/>
          <p:cNvSpPr>
            <a:spLocks noChangeArrowheads="1"/>
          </p:cNvSpPr>
          <p:nvPr/>
        </p:nvSpPr>
        <p:spPr bwMode="auto">
          <a:xfrm>
            <a:off x="6376988" y="1331913"/>
            <a:ext cx="795337" cy="733425"/>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7178" name="AutoShape 13"/>
          <p:cNvSpPr>
            <a:spLocks noChangeArrowheads="1"/>
          </p:cNvSpPr>
          <p:nvPr/>
        </p:nvSpPr>
        <p:spPr bwMode="auto">
          <a:xfrm>
            <a:off x="5273675" y="2398713"/>
            <a:ext cx="795338" cy="733425"/>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Tree>
    <p:extLst>
      <p:ext uri="{BB962C8B-B14F-4D97-AF65-F5344CB8AC3E}">
        <p14:creationId xmlns:p14="http://schemas.microsoft.com/office/powerpoint/2010/main" val="2879585796"/>
      </p:ext>
    </p:extLst>
  </p:cSld>
  <p:clrMapOvr>
    <a:masterClrMapping/>
  </p:clrMapOvr>
  <p:transition>
    <p:randomBar dir="ver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194" name="Group 1"/>
          <p:cNvGrpSpPr>
            <a:grpSpLocks/>
          </p:cNvGrpSpPr>
          <p:nvPr/>
        </p:nvGrpSpPr>
        <p:grpSpPr bwMode="auto">
          <a:xfrm>
            <a:off x="5516563" y="2941638"/>
            <a:ext cx="1157287" cy="1103312"/>
            <a:chOff x="3475" y="1853"/>
            <a:chExt cx="729" cy="695"/>
          </a:xfrm>
        </p:grpSpPr>
        <p:sp>
          <p:nvSpPr>
            <p:cNvPr id="8208" name="Line 2"/>
            <p:cNvSpPr>
              <a:spLocks noChangeShapeType="1"/>
            </p:cNvSpPr>
            <p:nvPr/>
          </p:nvSpPr>
          <p:spPr bwMode="auto">
            <a:xfrm>
              <a:off x="3475" y="1853"/>
              <a:ext cx="355" cy="403"/>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09" name="AutoShape 3"/>
            <p:cNvSpPr>
              <a:spLocks noChangeArrowheads="1"/>
            </p:cNvSpPr>
            <p:nvPr/>
          </p:nvSpPr>
          <p:spPr bwMode="auto">
            <a:xfrm>
              <a:off x="3704" y="2087"/>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grpSp>
      <p:sp>
        <p:nvSpPr>
          <p:cNvPr id="8195" name="Rectangle 4"/>
          <p:cNvSpPr>
            <a:spLocks noGrp="1" noChangeArrowheads="1"/>
          </p:cNvSpPr>
          <p:nvPr>
            <p:ph type="title"/>
          </p:nvPr>
        </p:nvSpPr>
        <p:spPr>
          <a:xfrm>
            <a:off x="304800" y="342900"/>
            <a:ext cx="7772400" cy="1143000"/>
          </a:xfrm>
        </p:spPr>
        <p:txBody>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t>Heaps</a:t>
            </a:r>
          </a:p>
        </p:txBody>
      </p:sp>
      <p:sp>
        <p:nvSpPr>
          <p:cNvPr id="8196" name="Rectangle 5"/>
          <p:cNvSpPr>
            <a:spLocks noGrp="1" noChangeArrowheads="1"/>
          </p:cNvSpPr>
          <p:nvPr>
            <p:ph type="body" idx="1"/>
          </p:nvPr>
        </p:nvSpPr>
        <p:spPr>
          <a:xfrm>
            <a:off x="0" y="1981200"/>
            <a:ext cx="3336925" cy="762000"/>
          </a:xfrm>
        </p:spPr>
        <p:txBody>
          <a:bodyPr/>
          <a:lstStyle/>
          <a:p>
            <a:pPr marL="0" indent="0">
              <a:lnSpc>
                <a:spcPct val="95000"/>
              </a:lnSpc>
              <a:buFont typeface="Monotype Sorts" charset="2"/>
              <a:buNone/>
              <a:tabLst>
                <a:tab pos="569913" algn="l"/>
                <a:tab pos="1484313" algn="l"/>
                <a:tab pos="2398713" algn="l"/>
                <a:tab pos="3313113" algn="l"/>
                <a:tab pos="4227513" algn="l"/>
                <a:tab pos="5141913" algn="l"/>
                <a:tab pos="6056313" algn="l"/>
                <a:tab pos="6970713" algn="l"/>
                <a:tab pos="7885113" algn="l"/>
                <a:tab pos="8799513" algn="l"/>
                <a:tab pos="9713913" algn="l"/>
              </a:tabLst>
            </a:pPr>
            <a:r>
              <a:rPr lang="en-GB" altLang="en-US" dirty="0">
                <a:effectLst/>
              </a:rPr>
              <a:t>Complete binary tree.</a:t>
            </a:r>
          </a:p>
        </p:txBody>
      </p:sp>
      <p:grpSp>
        <p:nvGrpSpPr>
          <p:cNvPr id="8197" name="Group 6"/>
          <p:cNvGrpSpPr>
            <a:grpSpLocks/>
          </p:cNvGrpSpPr>
          <p:nvPr/>
        </p:nvGrpSpPr>
        <p:grpSpPr bwMode="auto">
          <a:xfrm>
            <a:off x="2871788" y="4610100"/>
            <a:ext cx="3186112" cy="1570038"/>
            <a:chOff x="1809" y="2904"/>
            <a:chExt cx="2007" cy="989"/>
          </a:xfrm>
        </p:grpSpPr>
        <p:sp>
          <p:nvSpPr>
            <p:cNvPr id="9223" name="AutoShape 7"/>
            <p:cNvSpPr>
              <a:spLocks noChangeArrowheads="1"/>
            </p:cNvSpPr>
            <p:nvPr/>
          </p:nvSpPr>
          <p:spPr bwMode="auto">
            <a:xfrm>
              <a:off x="1809" y="2904"/>
              <a:ext cx="2008" cy="990"/>
            </a:xfrm>
            <a:prstGeom prst="roundRect">
              <a:avLst>
                <a:gd name="adj" fmla="val 12523"/>
              </a:avLst>
            </a:prstGeom>
            <a:solidFill>
              <a:srgbClr val="8080FF"/>
            </a:solidFill>
            <a:ln w="12600">
              <a:solidFill>
                <a:srgbClr val="000000"/>
              </a:solidFill>
              <a:round/>
              <a:headEnd/>
              <a:tailEnd/>
            </a:ln>
            <a:effectLst>
              <a:outerShdw dist="107933" dir="2700000" algn="ctr" rotWithShape="0">
                <a:srgbClr val="000000">
                  <a:alpha val="50000"/>
                </a:srgbClr>
              </a:outerShdw>
            </a:effectLst>
          </p:spPr>
          <p:txBody>
            <a:bodyPr wrap="none" anchor="ctr"/>
            <a:lstStyle/>
            <a:p>
              <a:pPr>
                <a:defRPr/>
              </a:pPr>
              <a:endParaRPr lang="en-US">
                <a:latin typeface="Times New Roman" pitchFamily="16" charset="0"/>
                <a:ea typeface="+mn-ea"/>
                <a:cs typeface="+mn-cs"/>
              </a:endParaRPr>
            </a:p>
          </p:txBody>
        </p:sp>
        <p:sp>
          <p:nvSpPr>
            <p:cNvPr id="8207" name="AutoShape 8"/>
            <p:cNvSpPr>
              <a:spLocks noChangeArrowheads="1"/>
            </p:cNvSpPr>
            <p:nvPr/>
          </p:nvSpPr>
          <p:spPr bwMode="auto">
            <a:xfrm>
              <a:off x="1850" y="2945"/>
              <a:ext cx="1926" cy="908"/>
            </a:xfrm>
            <a:prstGeom prst="roundRect">
              <a:avLst>
                <a:gd name="adj" fmla="val 106"/>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nchorCtr="1"/>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a:solidFill>
                    <a:schemeClr val="tx1"/>
                  </a:solidFill>
                </a:rPr>
                <a:t>The next nodes</a:t>
              </a:r>
            </a:p>
            <a:p>
              <a:pPr algn="ctr">
                <a:buClr>
                  <a:srgbClr val="E0E0E0"/>
                </a:buClr>
                <a:buSzPct val="100000"/>
                <a:buFont typeface="Arial" panose="020B0604020202020204" pitchFamily="34" charset="0"/>
                <a:buNone/>
              </a:pPr>
              <a:r>
                <a:rPr lang="en-GB" altLang="en-US" sz="2400">
                  <a:solidFill>
                    <a:schemeClr val="tx1"/>
                  </a:solidFill>
                </a:rPr>
                <a:t>always fill the next</a:t>
              </a:r>
            </a:p>
            <a:p>
              <a:pPr algn="ctr">
                <a:buClr>
                  <a:srgbClr val="E0E0E0"/>
                </a:buClr>
                <a:buSzPct val="100000"/>
                <a:buFont typeface="Arial" panose="020B0604020202020204" pitchFamily="34" charset="0"/>
                <a:buNone/>
              </a:pPr>
              <a:r>
                <a:rPr lang="en-GB" altLang="en-US" sz="2400">
                  <a:solidFill>
                    <a:schemeClr val="tx1"/>
                  </a:solidFill>
                </a:rPr>
                <a:t>level from left-to-right.</a:t>
              </a:r>
            </a:p>
          </p:txBody>
        </p:sp>
      </p:grpSp>
      <p:grpSp>
        <p:nvGrpSpPr>
          <p:cNvPr id="8198" name="Group 9"/>
          <p:cNvGrpSpPr>
            <a:grpSpLocks/>
          </p:cNvGrpSpPr>
          <p:nvPr/>
        </p:nvGrpSpPr>
        <p:grpSpPr bwMode="auto">
          <a:xfrm>
            <a:off x="4679950" y="2941638"/>
            <a:ext cx="1157288" cy="1103312"/>
            <a:chOff x="2948" y="1853"/>
            <a:chExt cx="729" cy="695"/>
          </a:xfrm>
        </p:grpSpPr>
        <p:sp>
          <p:nvSpPr>
            <p:cNvPr id="8204" name="Line 10"/>
            <p:cNvSpPr>
              <a:spLocks noChangeShapeType="1"/>
            </p:cNvSpPr>
            <p:nvPr/>
          </p:nvSpPr>
          <p:spPr bwMode="auto">
            <a:xfrm flipH="1">
              <a:off x="3322" y="1853"/>
              <a:ext cx="357" cy="403"/>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05" name="AutoShape 11"/>
            <p:cNvSpPr>
              <a:spLocks noChangeArrowheads="1"/>
            </p:cNvSpPr>
            <p:nvPr/>
          </p:nvSpPr>
          <p:spPr bwMode="auto">
            <a:xfrm>
              <a:off x="2948" y="2087"/>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grpSp>
      <p:sp>
        <p:nvSpPr>
          <p:cNvPr id="8199" name="Line 12"/>
          <p:cNvSpPr>
            <a:spLocks noChangeShapeType="1"/>
          </p:cNvSpPr>
          <p:nvPr/>
        </p:nvSpPr>
        <p:spPr bwMode="auto">
          <a:xfrm>
            <a:off x="7102475" y="1981200"/>
            <a:ext cx="563563" cy="639763"/>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00" name="AutoShape 13"/>
          <p:cNvSpPr>
            <a:spLocks noChangeArrowheads="1"/>
          </p:cNvSpPr>
          <p:nvPr/>
        </p:nvSpPr>
        <p:spPr bwMode="auto">
          <a:xfrm>
            <a:off x="7437438" y="2398713"/>
            <a:ext cx="795337" cy="733425"/>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8201" name="Line 14"/>
          <p:cNvSpPr>
            <a:spLocks noChangeShapeType="1"/>
          </p:cNvSpPr>
          <p:nvPr/>
        </p:nvSpPr>
        <p:spPr bwMode="auto">
          <a:xfrm flipH="1">
            <a:off x="5867400" y="2027238"/>
            <a:ext cx="566738"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02" name="AutoShape 15"/>
          <p:cNvSpPr>
            <a:spLocks noChangeArrowheads="1"/>
          </p:cNvSpPr>
          <p:nvPr/>
        </p:nvSpPr>
        <p:spPr bwMode="auto">
          <a:xfrm>
            <a:off x="6376988" y="1331913"/>
            <a:ext cx="795337" cy="733425"/>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8203" name="AutoShape 16"/>
          <p:cNvSpPr>
            <a:spLocks noChangeArrowheads="1"/>
          </p:cNvSpPr>
          <p:nvPr/>
        </p:nvSpPr>
        <p:spPr bwMode="auto">
          <a:xfrm>
            <a:off x="5273675" y="2398713"/>
            <a:ext cx="795338" cy="733425"/>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Tree>
    <p:extLst>
      <p:ext uri="{BB962C8B-B14F-4D97-AF65-F5344CB8AC3E}">
        <p14:creationId xmlns:p14="http://schemas.microsoft.com/office/powerpoint/2010/main" val="2895547330"/>
      </p:ext>
    </p:extLst>
  </p:cSld>
  <p:clrMapOvr>
    <a:masterClrMapping/>
  </p:clrMapOvr>
  <p:transition>
    <p:randomBar dir="ver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noChangeArrowheads="1"/>
          </p:cNvSpPr>
          <p:nvPr>
            <p:ph type="title"/>
          </p:nvPr>
        </p:nvSpPr>
        <p:spPr>
          <a:xfrm>
            <a:off x="304800" y="342900"/>
            <a:ext cx="7772400" cy="1143000"/>
          </a:xfrm>
        </p:spPr>
        <p:txBody>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t>Heaps</a:t>
            </a:r>
          </a:p>
        </p:txBody>
      </p:sp>
      <p:sp>
        <p:nvSpPr>
          <p:cNvPr id="9219" name="Rectangle 2"/>
          <p:cNvSpPr>
            <a:spLocks noGrp="1" noChangeArrowheads="1"/>
          </p:cNvSpPr>
          <p:nvPr>
            <p:ph type="body" idx="1"/>
          </p:nvPr>
        </p:nvSpPr>
        <p:spPr>
          <a:xfrm>
            <a:off x="152400" y="1981200"/>
            <a:ext cx="3352800" cy="762000"/>
          </a:xfrm>
        </p:spPr>
        <p:txBody>
          <a:bodyPr/>
          <a:lstStyle/>
          <a:p>
            <a:pPr marL="0" indent="0">
              <a:lnSpc>
                <a:spcPct val="95000"/>
              </a:lnSpc>
              <a:buFont typeface="Monotype Sorts" charset="2"/>
              <a:buNone/>
              <a:tabLst>
                <a:tab pos="569913" algn="l"/>
                <a:tab pos="1484313" algn="l"/>
                <a:tab pos="2398713" algn="l"/>
                <a:tab pos="3313113" algn="l"/>
                <a:tab pos="4227513" algn="l"/>
                <a:tab pos="5141913" algn="l"/>
                <a:tab pos="6056313" algn="l"/>
                <a:tab pos="6970713" algn="l"/>
                <a:tab pos="7885113" algn="l"/>
                <a:tab pos="8799513" algn="l"/>
                <a:tab pos="9713913" algn="l"/>
              </a:tabLst>
            </a:pPr>
            <a:r>
              <a:rPr lang="en-GB" altLang="en-US" dirty="0">
                <a:effectLst/>
              </a:rPr>
              <a:t>Complete binary tree.</a:t>
            </a:r>
          </a:p>
        </p:txBody>
      </p:sp>
      <p:grpSp>
        <p:nvGrpSpPr>
          <p:cNvPr id="9220" name="Group 3"/>
          <p:cNvGrpSpPr>
            <a:grpSpLocks/>
          </p:cNvGrpSpPr>
          <p:nvPr/>
        </p:nvGrpSpPr>
        <p:grpSpPr bwMode="auto">
          <a:xfrm>
            <a:off x="2871788" y="4610100"/>
            <a:ext cx="3186112" cy="1570038"/>
            <a:chOff x="1809" y="2904"/>
            <a:chExt cx="2007" cy="989"/>
          </a:xfrm>
        </p:grpSpPr>
        <p:sp>
          <p:nvSpPr>
            <p:cNvPr id="10244" name="AutoShape 4"/>
            <p:cNvSpPr>
              <a:spLocks noChangeArrowheads="1"/>
            </p:cNvSpPr>
            <p:nvPr/>
          </p:nvSpPr>
          <p:spPr bwMode="auto">
            <a:xfrm>
              <a:off x="1809" y="2904"/>
              <a:ext cx="2008" cy="990"/>
            </a:xfrm>
            <a:prstGeom prst="roundRect">
              <a:avLst>
                <a:gd name="adj" fmla="val 12523"/>
              </a:avLst>
            </a:prstGeom>
            <a:solidFill>
              <a:srgbClr val="8080FF"/>
            </a:solidFill>
            <a:ln w="12600">
              <a:solidFill>
                <a:srgbClr val="000000"/>
              </a:solidFill>
              <a:round/>
              <a:headEnd/>
              <a:tailEnd/>
            </a:ln>
            <a:effectLst>
              <a:outerShdw dist="107933" dir="2700000" algn="ctr" rotWithShape="0">
                <a:srgbClr val="000000">
                  <a:alpha val="50000"/>
                </a:srgbClr>
              </a:outerShdw>
            </a:effectLst>
          </p:spPr>
          <p:txBody>
            <a:bodyPr wrap="none" anchor="ctr"/>
            <a:lstStyle/>
            <a:p>
              <a:pPr>
                <a:defRPr/>
              </a:pPr>
              <a:endParaRPr lang="en-US">
                <a:latin typeface="Times New Roman" pitchFamily="16" charset="0"/>
                <a:ea typeface="+mn-ea"/>
                <a:cs typeface="+mn-cs"/>
              </a:endParaRPr>
            </a:p>
          </p:txBody>
        </p:sp>
        <p:sp>
          <p:nvSpPr>
            <p:cNvPr id="9236" name="AutoShape 5"/>
            <p:cNvSpPr>
              <a:spLocks noChangeArrowheads="1"/>
            </p:cNvSpPr>
            <p:nvPr/>
          </p:nvSpPr>
          <p:spPr bwMode="auto">
            <a:xfrm>
              <a:off x="1850" y="2945"/>
              <a:ext cx="1926" cy="908"/>
            </a:xfrm>
            <a:prstGeom prst="roundRect">
              <a:avLst>
                <a:gd name="adj" fmla="val 106"/>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nchorCtr="1"/>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a:solidFill>
                    <a:schemeClr val="tx1"/>
                  </a:solidFill>
                </a:rPr>
                <a:t>The next nodes</a:t>
              </a:r>
            </a:p>
            <a:p>
              <a:pPr algn="ctr">
                <a:buClr>
                  <a:srgbClr val="E0E0E0"/>
                </a:buClr>
                <a:buSzPct val="100000"/>
                <a:buFont typeface="Arial" panose="020B0604020202020204" pitchFamily="34" charset="0"/>
                <a:buNone/>
              </a:pPr>
              <a:r>
                <a:rPr lang="en-GB" altLang="en-US" sz="2400">
                  <a:solidFill>
                    <a:schemeClr val="tx1"/>
                  </a:solidFill>
                </a:rPr>
                <a:t>always fill the next</a:t>
              </a:r>
            </a:p>
            <a:p>
              <a:pPr algn="ctr">
                <a:buClr>
                  <a:srgbClr val="E0E0E0"/>
                </a:buClr>
                <a:buSzPct val="100000"/>
                <a:buFont typeface="Arial" panose="020B0604020202020204" pitchFamily="34" charset="0"/>
                <a:buNone/>
              </a:pPr>
              <a:r>
                <a:rPr lang="en-GB" altLang="en-US" sz="2400">
                  <a:solidFill>
                    <a:schemeClr val="tx1"/>
                  </a:solidFill>
                </a:rPr>
                <a:t>level from left-to-right.</a:t>
              </a:r>
            </a:p>
          </p:txBody>
        </p:sp>
      </p:grpSp>
      <p:grpSp>
        <p:nvGrpSpPr>
          <p:cNvPr id="9221" name="Group 6"/>
          <p:cNvGrpSpPr>
            <a:grpSpLocks/>
          </p:cNvGrpSpPr>
          <p:nvPr/>
        </p:nvGrpSpPr>
        <p:grpSpPr bwMode="auto">
          <a:xfrm>
            <a:off x="6892925" y="2941638"/>
            <a:ext cx="1157288" cy="1103312"/>
            <a:chOff x="4342" y="1853"/>
            <a:chExt cx="729" cy="695"/>
          </a:xfrm>
        </p:grpSpPr>
        <p:sp>
          <p:nvSpPr>
            <p:cNvPr id="9233" name="Line 7"/>
            <p:cNvSpPr>
              <a:spLocks noChangeShapeType="1"/>
            </p:cNvSpPr>
            <p:nvPr/>
          </p:nvSpPr>
          <p:spPr bwMode="auto">
            <a:xfrm flipH="1">
              <a:off x="4716" y="1853"/>
              <a:ext cx="357" cy="403"/>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34" name="AutoShape 8"/>
            <p:cNvSpPr>
              <a:spLocks noChangeArrowheads="1"/>
            </p:cNvSpPr>
            <p:nvPr/>
          </p:nvSpPr>
          <p:spPr bwMode="auto">
            <a:xfrm>
              <a:off x="4342" y="2087"/>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grpSp>
      <p:grpSp>
        <p:nvGrpSpPr>
          <p:cNvPr id="9222" name="Group 9"/>
          <p:cNvGrpSpPr>
            <a:grpSpLocks/>
          </p:cNvGrpSpPr>
          <p:nvPr/>
        </p:nvGrpSpPr>
        <p:grpSpPr bwMode="auto">
          <a:xfrm>
            <a:off x="5516563" y="2941638"/>
            <a:ext cx="1157287" cy="1103312"/>
            <a:chOff x="3475" y="1853"/>
            <a:chExt cx="729" cy="695"/>
          </a:xfrm>
        </p:grpSpPr>
        <p:sp>
          <p:nvSpPr>
            <p:cNvPr id="9231" name="Line 10"/>
            <p:cNvSpPr>
              <a:spLocks noChangeShapeType="1"/>
            </p:cNvSpPr>
            <p:nvPr/>
          </p:nvSpPr>
          <p:spPr bwMode="auto">
            <a:xfrm>
              <a:off x="3475" y="1853"/>
              <a:ext cx="355" cy="403"/>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32" name="AutoShape 11"/>
            <p:cNvSpPr>
              <a:spLocks noChangeArrowheads="1"/>
            </p:cNvSpPr>
            <p:nvPr/>
          </p:nvSpPr>
          <p:spPr bwMode="auto">
            <a:xfrm>
              <a:off x="3704" y="2087"/>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grpSp>
      <p:grpSp>
        <p:nvGrpSpPr>
          <p:cNvPr id="9223" name="Group 12"/>
          <p:cNvGrpSpPr>
            <a:grpSpLocks/>
          </p:cNvGrpSpPr>
          <p:nvPr/>
        </p:nvGrpSpPr>
        <p:grpSpPr bwMode="auto">
          <a:xfrm>
            <a:off x="4679950" y="2941638"/>
            <a:ext cx="1157288" cy="1103312"/>
            <a:chOff x="2948" y="1853"/>
            <a:chExt cx="729" cy="695"/>
          </a:xfrm>
        </p:grpSpPr>
        <p:sp>
          <p:nvSpPr>
            <p:cNvPr id="9229" name="Line 13"/>
            <p:cNvSpPr>
              <a:spLocks noChangeShapeType="1"/>
            </p:cNvSpPr>
            <p:nvPr/>
          </p:nvSpPr>
          <p:spPr bwMode="auto">
            <a:xfrm flipH="1">
              <a:off x="3322" y="1853"/>
              <a:ext cx="357" cy="403"/>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30" name="AutoShape 14"/>
            <p:cNvSpPr>
              <a:spLocks noChangeArrowheads="1"/>
            </p:cNvSpPr>
            <p:nvPr/>
          </p:nvSpPr>
          <p:spPr bwMode="auto">
            <a:xfrm>
              <a:off x="2948" y="2087"/>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grpSp>
      <p:sp>
        <p:nvSpPr>
          <p:cNvPr id="9224" name="Line 15"/>
          <p:cNvSpPr>
            <a:spLocks noChangeShapeType="1"/>
          </p:cNvSpPr>
          <p:nvPr/>
        </p:nvSpPr>
        <p:spPr bwMode="auto">
          <a:xfrm>
            <a:off x="7102475" y="1981200"/>
            <a:ext cx="563563" cy="639763"/>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25" name="AutoShape 16"/>
          <p:cNvSpPr>
            <a:spLocks noChangeArrowheads="1"/>
          </p:cNvSpPr>
          <p:nvPr/>
        </p:nvSpPr>
        <p:spPr bwMode="auto">
          <a:xfrm>
            <a:off x="7437438" y="2398713"/>
            <a:ext cx="795337" cy="733425"/>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9226" name="Line 17"/>
          <p:cNvSpPr>
            <a:spLocks noChangeShapeType="1"/>
          </p:cNvSpPr>
          <p:nvPr/>
        </p:nvSpPr>
        <p:spPr bwMode="auto">
          <a:xfrm flipH="1">
            <a:off x="5867400" y="2027238"/>
            <a:ext cx="566738"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27" name="AutoShape 18"/>
          <p:cNvSpPr>
            <a:spLocks noChangeArrowheads="1"/>
          </p:cNvSpPr>
          <p:nvPr/>
        </p:nvSpPr>
        <p:spPr bwMode="auto">
          <a:xfrm>
            <a:off x="6376988" y="1331913"/>
            <a:ext cx="795337" cy="733425"/>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9228" name="AutoShape 19"/>
          <p:cNvSpPr>
            <a:spLocks noChangeArrowheads="1"/>
          </p:cNvSpPr>
          <p:nvPr/>
        </p:nvSpPr>
        <p:spPr bwMode="auto">
          <a:xfrm>
            <a:off x="5273675" y="2398713"/>
            <a:ext cx="795338" cy="733425"/>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Tree>
    <p:extLst>
      <p:ext uri="{BB962C8B-B14F-4D97-AF65-F5344CB8AC3E}">
        <p14:creationId xmlns:p14="http://schemas.microsoft.com/office/powerpoint/2010/main" val="3913297219"/>
      </p:ext>
    </p:extLst>
  </p:cSld>
  <p:clrMapOvr>
    <a:masterClrMapping/>
  </p:clrMapOvr>
  <p:transition>
    <p:randomBar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Content Placeholder 2"/>
          <p:cNvSpPr>
            <a:spLocks noGrp="1"/>
          </p:cNvSpPr>
          <p:nvPr>
            <p:ph idx="1"/>
          </p:nvPr>
        </p:nvSpPr>
        <p:spPr>
          <a:xfrm>
            <a:off x="731520" y="1244600"/>
            <a:ext cx="7680960" cy="4790440"/>
          </a:xfrm>
        </p:spPr>
        <p:txBody>
          <a:bodyPr>
            <a:normAutofit/>
          </a:bodyPr>
          <a:lstStyle/>
          <a:p>
            <a:r>
              <a:rPr lang="en-US" sz="2400" dirty="0"/>
              <a:t>Items can be added and deleted (like queues)</a:t>
            </a:r>
          </a:p>
          <a:p>
            <a:pPr lvl="1"/>
            <a:r>
              <a:rPr lang="en-US" sz="1800" dirty="0"/>
              <a:t>Not necessarily maintains the First In First Out order</a:t>
            </a:r>
          </a:p>
          <a:p>
            <a:pPr lvl="1"/>
            <a:endParaRPr lang="en-US" sz="2000" dirty="0"/>
          </a:p>
        </p:txBody>
      </p:sp>
      <p:sp>
        <p:nvSpPr>
          <p:cNvPr id="4" name="Title 2"/>
          <p:cNvSpPr>
            <a:spLocks noGrp="1"/>
          </p:cNvSpPr>
          <p:nvPr>
            <p:ph type="title"/>
          </p:nvPr>
        </p:nvSpPr>
        <p:spPr>
          <a:xfrm>
            <a:off x="155575" y="161927"/>
            <a:ext cx="8797925" cy="676274"/>
          </a:xfrm>
        </p:spPr>
        <p:txBody>
          <a:bodyPr>
            <a:normAutofit fontScale="90000"/>
          </a:bodyPr>
          <a:lstStyle/>
          <a:p>
            <a:r>
              <a:rPr lang="en-US" dirty="0"/>
              <a:t>Priority Queues</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9413322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242" name="Group 1"/>
          <p:cNvGrpSpPr>
            <a:grpSpLocks/>
          </p:cNvGrpSpPr>
          <p:nvPr/>
        </p:nvGrpSpPr>
        <p:grpSpPr bwMode="auto">
          <a:xfrm>
            <a:off x="7697788" y="2941638"/>
            <a:ext cx="1157287" cy="1103312"/>
            <a:chOff x="4849" y="1853"/>
            <a:chExt cx="729" cy="695"/>
          </a:xfrm>
        </p:grpSpPr>
        <p:sp>
          <p:nvSpPr>
            <p:cNvPr id="10262" name="Line 2"/>
            <p:cNvSpPr>
              <a:spLocks noChangeShapeType="1"/>
            </p:cNvSpPr>
            <p:nvPr/>
          </p:nvSpPr>
          <p:spPr bwMode="auto">
            <a:xfrm>
              <a:off x="4849" y="1853"/>
              <a:ext cx="355" cy="403"/>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63" name="AutoShape 3"/>
            <p:cNvSpPr>
              <a:spLocks noChangeArrowheads="1"/>
            </p:cNvSpPr>
            <p:nvPr/>
          </p:nvSpPr>
          <p:spPr bwMode="auto">
            <a:xfrm>
              <a:off x="5078" y="2087"/>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grpSp>
      <p:sp>
        <p:nvSpPr>
          <p:cNvPr id="10243" name="Rectangle 4"/>
          <p:cNvSpPr>
            <a:spLocks noGrp="1" noChangeArrowheads="1"/>
          </p:cNvSpPr>
          <p:nvPr>
            <p:ph type="title"/>
          </p:nvPr>
        </p:nvSpPr>
        <p:spPr>
          <a:xfrm>
            <a:off x="304800" y="342900"/>
            <a:ext cx="7772400" cy="1143000"/>
          </a:xfrm>
        </p:spPr>
        <p:txBody>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t>Heaps</a:t>
            </a:r>
          </a:p>
        </p:txBody>
      </p:sp>
      <p:sp>
        <p:nvSpPr>
          <p:cNvPr id="10244" name="Rectangle 5"/>
          <p:cNvSpPr>
            <a:spLocks noGrp="1" noChangeArrowheads="1"/>
          </p:cNvSpPr>
          <p:nvPr>
            <p:ph type="body" idx="1"/>
          </p:nvPr>
        </p:nvSpPr>
        <p:spPr>
          <a:xfrm>
            <a:off x="228600" y="1981200"/>
            <a:ext cx="3108325" cy="762000"/>
          </a:xfrm>
        </p:spPr>
        <p:txBody>
          <a:bodyPr>
            <a:normAutofit fontScale="92500" lnSpcReduction="20000"/>
          </a:bodyPr>
          <a:lstStyle/>
          <a:p>
            <a:pPr marL="0" indent="0">
              <a:lnSpc>
                <a:spcPct val="95000"/>
              </a:lnSpc>
              <a:buFont typeface="Monotype Sorts" charset="2"/>
              <a:buNone/>
              <a:tabLst>
                <a:tab pos="569913" algn="l"/>
                <a:tab pos="1484313" algn="l"/>
                <a:tab pos="2398713" algn="l"/>
                <a:tab pos="3313113" algn="l"/>
                <a:tab pos="4227513" algn="l"/>
                <a:tab pos="5141913" algn="l"/>
                <a:tab pos="6056313" algn="l"/>
                <a:tab pos="6970713" algn="l"/>
                <a:tab pos="7885113" algn="l"/>
                <a:tab pos="8799513" algn="l"/>
                <a:tab pos="9713913" algn="l"/>
              </a:tabLst>
            </a:pPr>
            <a:r>
              <a:rPr lang="en-GB" altLang="en-US" dirty="0">
                <a:effectLst/>
              </a:rPr>
              <a:t>Complete binary tree.</a:t>
            </a:r>
          </a:p>
        </p:txBody>
      </p:sp>
      <p:grpSp>
        <p:nvGrpSpPr>
          <p:cNvPr id="10245" name="Group 6"/>
          <p:cNvGrpSpPr>
            <a:grpSpLocks/>
          </p:cNvGrpSpPr>
          <p:nvPr/>
        </p:nvGrpSpPr>
        <p:grpSpPr bwMode="auto">
          <a:xfrm>
            <a:off x="2871788" y="4610100"/>
            <a:ext cx="3186112" cy="1570038"/>
            <a:chOff x="1809" y="2904"/>
            <a:chExt cx="2007" cy="989"/>
          </a:xfrm>
        </p:grpSpPr>
        <p:sp>
          <p:nvSpPr>
            <p:cNvPr id="11271" name="AutoShape 7"/>
            <p:cNvSpPr>
              <a:spLocks noChangeArrowheads="1"/>
            </p:cNvSpPr>
            <p:nvPr/>
          </p:nvSpPr>
          <p:spPr bwMode="auto">
            <a:xfrm>
              <a:off x="1809" y="2904"/>
              <a:ext cx="2008" cy="990"/>
            </a:xfrm>
            <a:prstGeom prst="roundRect">
              <a:avLst>
                <a:gd name="adj" fmla="val 12523"/>
              </a:avLst>
            </a:prstGeom>
            <a:solidFill>
              <a:srgbClr val="8080FF"/>
            </a:solidFill>
            <a:ln w="12600">
              <a:solidFill>
                <a:srgbClr val="000000"/>
              </a:solidFill>
              <a:round/>
              <a:headEnd/>
              <a:tailEnd/>
            </a:ln>
            <a:effectLst>
              <a:outerShdw dist="107933" dir="2700000" algn="ctr" rotWithShape="0">
                <a:srgbClr val="000000">
                  <a:alpha val="50000"/>
                </a:srgbClr>
              </a:outerShdw>
            </a:effectLst>
          </p:spPr>
          <p:txBody>
            <a:bodyPr wrap="none" anchor="ctr"/>
            <a:lstStyle/>
            <a:p>
              <a:pPr>
                <a:defRPr/>
              </a:pPr>
              <a:endParaRPr lang="en-US">
                <a:latin typeface="Times New Roman" pitchFamily="16" charset="0"/>
                <a:ea typeface="+mn-ea"/>
                <a:cs typeface="+mn-cs"/>
              </a:endParaRPr>
            </a:p>
          </p:txBody>
        </p:sp>
        <p:sp>
          <p:nvSpPr>
            <p:cNvPr id="10261" name="AutoShape 8"/>
            <p:cNvSpPr>
              <a:spLocks noChangeArrowheads="1"/>
            </p:cNvSpPr>
            <p:nvPr/>
          </p:nvSpPr>
          <p:spPr bwMode="auto">
            <a:xfrm>
              <a:off x="1850" y="2945"/>
              <a:ext cx="1926" cy="908"/>
            </a:xfrm>
            <a:prstGeom prst="roundRect">
              <a:avLst>
                <a:gd name="adj" fmla="val 106"/>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nchorCtr="1"/>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a:solidFill>
                    <a:schemeClr val="tx1"/>
                  </a:solidFill>
                </a:rPr>
                <a:t>The next nodes</a:t>
              </a:r>
            </a:p>
            <a:p>
              <a:pPr algn="ctr">
                <a:buClr>
                  <a:srgbClr val="E0E0E0"/>
                </a:buClr>
                <a:buSzPct val="100000"/>
                <a:buFont typeface="Arial" panose="020B0604020202020204" pitchFamily="34" charset="0"/>
                <a:buNone/>
              </a:pPr>
              <a:r>
                <a:rPr lang="en-GB" altLang="en-US" sz="2400">
                  <a:solidFill>
                    <a:schemeClr val="tx1"/>
                  </a:solidFill>
                </a:rPr>
                <a:t>always fill the next</a:t>
              </a:r>
            </a:p>
            <a:p>
              <a:pPr algn="ctr">
                <a:buClr>
                  <a:srgbClr val="E0E0E0"/>
                </a:buClr>
                <a:buSzPct val="100000"/>
                <a:buFont typeface="Arial" panose="020B0604020202020204" pitchFamily="34" charset="0"/>
                <a:buNone/>
              </a:pPr>
              <a:r>
                <a:rPr lang="en-GB" altLang="en-US" sz="2400">
                  <a:solidFill>
                    <a:schemeClr val="tx1"/>
                  </a:solidFill>
                </a:rPr>
                <a:t>level from left-to-right.</a:t>
              </a:r>
            </a:p>
          </p:txBody>
        </p:sp>
      </p:grpSp>
      <p:grpSp>
        <p:nvGrpSpPr>
          <p:cNvPr id="10246" name="Group 9"/>
          <p:cNvGrpSpPr>
            <a:grpSpLocks/>
          </p:cNvGrpSpPr>
          <p:nvPr/>
        </p:nvGrpSpPr>
        <p:grpSpPr bwMode="auto">
          <a:xfrm>
            <a:off x="6892925" y="2941638"/>
            <a:ext cx="1157288" cy="1103312"/>
            <a:chOff x="4342" y="1853"/>
            <a:chExt cx="729" cy="695"/>
          </a:xfrm>
        </p:grpSpPr>
        <p:sp>
          <p:nvSpPr>
            <p:cNvPr id="10258" name="Line 10"/>
            <p:cNvSpPr>
              <a:spLocks noChangeShapeType="1"/>
            </p:cNvSpPr>
            <p:nvPr/>
          </p:nvSpPr>
          <p:spPr bwMode="auto">
            <a:xfrm flipH="1">
              <a:off x="4716" y="1853"/>
              <a:ext cx="357" cy="403"/>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59" name="AutoShape 11"/>
            <p:cNvSpPr>
              <a:spLocks noChangeArrowheads="1"/>
            </p:cNvSpPr>
            <p:nvPr/>
          </p:nvSpPr>
          <p:spPr bwMode="auto">
            <a:xfrm>
              <a:off x="4342" y="2087"/>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grpSp>
      <p:grpSp>
        <p:nvGrpSpPr>
          <p:cNvPr id="10247" name="Group 12"/>
          <p:cNvGrpSpPr>
            <a:grpSpLocks/>
          </p:cNvGrpSpPr>
          <p:nvPr/>
        </p:nvGrpSpPr>
        <p:grpSpPr bwMode="auto">
          <a:xfrm>
            <a:off x="5516563" y="2941638"/>
            <a:ext cx="1157287" cy="1103312"/>
            <a:chOff x="3475" y="1853"/>
            <a:chExt cx="729" cy="695"/>
          </a:xfrm>
        </p:grpSpPr>
        <p:sp>
          <p:nvSpPr>
            <p:cNvPr id="10256" name="Line 13"/>
            <p:cNvSpPr>
              <a:spLocks noChangeShapeType="1"/>
            </p:cNvSpPr>
            <p:nvPr/>
          </p:nvSpPr>
          <p:spPr bwMode="auto">
            <a:xfrm>
              <a:off x="3475" y="1853"/>
              <a:ext cx="355" cy="403"/>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57" name="AutoShape 14"/>
            <p:cNvSpPr>
              <a:spLocks noChangeArrowheads="1"/>
            </p:cNvSpPr>
            <p:nvPr/>
          </p:nvSpPr>
          <p:spPr bwMode="auto">
            <a:xfrm>
              <a:off x="3704" y="2087"/>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grpSp>
      <p:grpSp>
        <p:nvGrpSpPr>
          <p:cNvPr id="10248" name="Group 15"/>
          <p:cNvGrpSpPr>
            <a:grpSpLocks/>
          </p:cNvGrpSpPr>
          <p:nvPr/>
        </p:nvGrpSpPr>
        <p:grpSpPr bwMode="auto">
          <a:xfrm>
            <a:off x="4679950" y="2941638"/>
            <a:ext cx="1157288" cy="1103312"/>
            <a:chOff x="2948" y="1853"/>
            <a:chExt cx="729" cy="695"/>
          </a:xfrm>
        </p:grpSpPr>
        <p:sp>
          <p:nvSpPr>
            <p:cNvPr id="10254" name="Line 16"/>
            <p:cNvSpPr>
              <a:spLocks noChangeShapeType="1"/>
            </p:cNvSpPr>
            <p:nvPr/>
          </p:nvSpPr>
          <p:spPr bwMode="auto">
            <a:xfrm flipH="1">
              <a:off x="3322" y="1853"/>
              <a:ext cx="357" cy="403"/>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55" name="AutoShape 17"/>
            <p:cNvSpPr>
              <a:spLocks noChangeArrowheads="1"/>
            </p:cNvSpPr>
            <p:nvPr/>
          </p:nvSpPr>
          <p:spPr bwMode="auto">
            <a:xfrm>
              <a:off x="2948" y="2087"/>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grpSp>
      <p:sp>
        <p:nvSpPr>
          <p:cNvPr id="10249" name="Line 18"/>
          <p:cNvSpPr>
            <a:spLocks noChangeShapeType="1"/>
          </p:cNvSpPr>
          <p:nvPr/>
        </p:nvSpPr>
        <p:spPr bwMode="auto">
          <a:xfrm>
            <a:off x="7102475" y="1981200"/>
            <a:ext cx="563563" cy="639763"/>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50" name="AutoShape 19"/>
          <p:cNvSpPr>
            <a:spLocks noChangeArrowheads="1"/>
          </p:cNvSpPr>
          <p:nvPr/>
        </p:nvSpPr>
        <p:spPr bwMode="auto">
          <a:xfrm>
            <a:off x="7437438" y="2398713"/>
            <a:ext cx="795337" cy="733425"/>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10251" name="Line 20"/>
          <p:cNvSpPr>
            <a:spLocks noChangeShapeType="1"/>
          </p:cNvSpPr>
          <p:nvPr/>
        </p:nvSpPr>
        <p:spPr bwMode="auto">
          <a:xfrm flipH="1">
            <a:off x="5867400" y="2027238"/>
            <a:ext cx="566738"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52" name="AutoShape 21"/>
          <p:cNvSpPr>
            <a:spLocks noChangeArrowheads="1"/>
          </p:cNvSpPr>
          <p:nvPr/>
        </p:nvSpPr>
        <p:spPr bwMode="auto">
          <a:xfrm>
            <a:off x="6376988" y="1331913"/>
            <a:ext cx="795337" cy="733425"/>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10253" name="AutoShape 22"/>
          <p:cNvSpPr>
            <a:spLocks noChangeArrowheads="1"/>
          </p:cNvSpPr>
          <p:nvPr/>
        </p:nvSpPr>
        <p:spPr bwMode="auto">
          <a:xfrm>
            <a:off x="5273675" y="2398713"/>
            <a:ext cx="795338" cy="733425"/>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Tree>
    <p:extLst>
      <p:ext uri="{BB962C8B-B14F-4D97-AF65-F5344CB8AC3E}">
        <p14:creationId xmlns:p14="http://schemas.microsoft.com/office/powerpoint/2010/main" val="1142683920"/>
      </p:ext>
    </p:extLst>
  </p:cSld>
  <p:clrMapOvr>
    <a:masterClrMapping/>
  </p:clrMapOvr>
  <p:transition>
    <p:randomBar dir="ver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266" name="Group 1"/>
          <p:cNvGrpSpPr>
            <a:grpSpLocks/>
          </p:cNvGrpSpPr>
          <p:nvPr/>
        </p:nvGrpSpPr>
        <p:grpSpPr bwMode="auto">
          <a:xfrm>
            <a:off x="3917950" y="3883025"/>
            <a:ext cx="1157288" cy="1103313"/>
            <a:chOff x="2468" y="2446"/>
            <a:chExt cx="729" cy="695"/>
          </a:xfrm>
        </p:grpSpPr>
        <p:sp>
          <p:nvSpPr>
            <p:cNvPr id="11286" name="Line 2"/>
            <p:cNvSpPr>
              <a:spLocks noChangeShapeType="1"/>
            </p:cNvSpPr>
            <p:nvPr/>
          </p:nvSpPr>
          <p:spPr bwMode="auto">
            <a:xfrm flipH="1">
              <a:off x="2842" y="2446"/>
              <a:ext cx="357" cy="403"/>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87" name="AutoShape 3"/>
            <p:cNvSpPr>
              <a:spLocks noChangeArrowheads="1"/>
            </p:cNvSpPr>
            <p:nvPr/>
          </p:nvSpPr>
          <p:spPr bwMode="auto">
            <a:xfrm>
              <a:off x="2468" y="2680"/>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grpSp>
      <p:grpSp>
        <p:nvGrpSpPr>
          <p:cNvPr id="11267" name="Group 4"/>
          <p:cNvGrpSpPr>
            <a:grpSpLocks/>
          </p:cNvGrpSpPr>
          <p:nvPr/>
        </p:nvGrpSpPr>
        <p:grpSpPr bwMode="auto">
          <a:xfrm>
            <a:off x="7697788" y="2941638"/>
            <a:ext cx="1157287" cy="1103312"/>
            <a:chOff x="4849" y="1853"/>
            <a:chExt cx="729" cy="695"/>
          </a:xfrm>
        </p:grpSpPr>
        <p:sp>
          <p:nvSpPr>
            <p:cNvPr id="11284" name="Line 5"/>
            <p:cNvSpPr>
              <a:spLocks noChangeShapeType="1"/>
            </p:cNvSpPr>
            <p:nvPr/>
          </p:nvSpPr>
          <p:spPr bwMode="auto">
            <a:xfrm>
              <a:off x="4849" y="1853"/>
              <a:ext cx="355" cy="403"/>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85" name="AutoShape 6"/>
            <p:cNvSpPr>
              <a:spLocks noChangeArrowheads="1"/>
            </p:cNvSpPr>
            <p:nvPr/>
          </p:nvSpPr>
          <p:spPr bwMode="auto">
            <a:xfrm>
              <a:off x="5078" y="2087"/>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grpSp>
      <p:sp>
        <p:nvSpPr>
          <p:cNvPr id="11268" name="Rectangle 7"/>
          <p:cNvSpPr>
            <a:spLocks noGrp="1" noChangeArrowheads="1"/>
          </p:cNvSpPr>
          <p:nvPr>
            <p:ph type="title"/>
          </p:nvPr>
        </p:nvSpPr>
        <p:spPr>
          <a:xfrm>
            <a:off x="304800" y="342900"/>
            <a:ext cx="7772400" cy="1143000"/>
          </a:xfrm>
        </p:spPr>
        <p:txBody>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t>Heaps</a:t>
            </a:r>
          </a:p>
        </p:txBody>
      </p:sp>
      <p:sp>
        <p:nvSpPr>
          <p:cNvPr id="11269" name="Rectangle 8"/>
          <p:cNvSpPr>
            <a:spLocks noGrp="1" noChangeArrowheads="1"/>
          </p:cNvSpPr>
          <p:nvPr>
            <p:ph type="body" idx="1"/>
          </p:nvPr>
        </p:nvSpPr>
        <p:spPr>
          <a:xfrm>
            <a:off x="76200" y="1745456"/>
            <a:ext cx="3505200" cy="639763"/>
          </a:xfrm>
        </p:spPr>
        <p:txBody>
          <a:bodyPr/>
          <a:lstStyle/>
          <a:p>
            <a:pPr marL="0" indent="0">
              <a:lnSpc>
                <a:spcPct val="95000"/>
              </a:lnSpc>
              <a:buFont typeface="Monotype Sorts" charset="2"/>
              <a:buNone/>
              <a:tabLst>
                <a:tab pos="569913" algn="l"/>
                <a:tab pos="1484313" algn="l"/>
                <a:tab pos="2398713" algn="l"/>
                <a:tab pos="3313113" algn="l"/>
                <a:tab pos="4227513" algn="l"/>
                <a:tab pos="5141913" algn="l"/>
                <a:tab pos="6056313" algn="l"/>
                <a:tab pos="6970713" algn="l"/>
                <a:tab pos="7885113" algn="l"/>
                <a:tab pos="8799513" algn="l"/>
                <a:tab pos="9713913" algn="l"/>
              </a:tabLst>
            </a:pPr>
            <a:r>
              <a:rPr lang="en-GB" altLang="en-US" dirty="0">
                <a:effectLst/>
              </a:rPr>
              <a:t>Complete binary tree.</a:t>
            </a:r>
          </a:p>
        </p:txBody>
      </p:sp>
      <p:grpSp>
        <p:nvGrpSpPr>
          <p:cNvPr id="11270" name="Group 9"/>
          <p:cNvGrpSpPr>
            <a:grpSpLocks/>
          </p:cNvGrpSpPr>
          <p:nvPr/>
        </p:nvGrpSpPr>
        <p:grpSpPr bwMode="auto">
          <a:xfrm>
            <a:off x="6892925" y="2941638"/>
            <a:ext cx="1157288" cy="1103312"/>
            <a:chOff x="4342" y="1853"/>
            <a:chExt cx="729" cy="695"/>
          </a:xfrm>
        </p:grpSpPr>
        <p:sp>
          <p:nvSpPr>
            <p:cNvPr id="11282" name="Line 10"/>
            <p:cNvSpPr>
              <a:spLocks noChangeShapeType="1"/>
            </p:cNvSpPr>
            <p:nvPr/>
          </p:nvSpPr>
          <p:spPr bwMode="auto">
            <a:xfrm flipH="1">
              <a:off x="4716" y="1853"/>
              <a:ext cx="357" cy="403"/>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83" name="AutoShape 11"/>
            <p:cNvSpPr>
              <a:spLocks noChangeArrowheads="1"/>
            </p:cNvSpPr>
            <p:nvPr/>
          </p:nvSpPr>
          <p:spPr bwMode="auto">
            <a:xfrm>
              <a:off x="4342" y="2087"/>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grpSp>
      <p:grpSp>
        <p:nvGrpSpPr>
          <p:cNvPr id="11271" name="Group 12"/>
          <p:cNvGrpSpPr>
            <a:grpSpLocks/>
          </p:cNvGrpSpPr>
          <p:nvPr/>
        </p:nvGrpSpPr>
        <p:grpSpPr bwMode="auto">
          <a:xfrm>
            <a:off x="5516563" y="2941638"/>
            <a:ext cx="1157287" cy="1103312"/>
            <a:chOff x="3475" y="1853"/>
            <a:chExt cx="729" cy="695"/>
          </a:xfrm>
        </p:grpSpPr>
        <p:sp>
          <p:nvSpPr>
            <p:cNvPr id="11280" name="Line 13"/>
            <p:cNvSpPr>
              <a:spLocks noChangeShapeType="1"/>
            </p:cNvSpPr>
            <p:nvPr/>
          </p:nvSpPr>
          <p:spPr bwMode="auto">
            <a:xfrm>
              <a:off x="3475" y="1853"/>
              <a:ext cx="355" cy="403"/>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81" name="AutoShape 14"/>
            <p:cNvSpPr>
              <a:spLocks noChangeArrowheads="1"/>
            </p:cNvSpPr>
            <p:nvPr/>
          </p:nvSpPr>
          <p:spPr bwMode="auto">
            <a:xfrm>
              <a:off x="3704" y="2087"/>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grpSp>
      <p:grpSp>
        <p:nvGrpSpPr>
          <p:cNvPr id="11272" name="Group 15"/>
          <p:cNvGrpSpPr>
            <a:grpSpLocks/>
          </p:cNvGrpSpPr>
          <p:nvPr/>
        </p:nvGrpSpPr>
        <p:grpSpPr bwMode="auto">
          <a:xfrm>
            <a:off x="4679950" y="2941638"/>
            <a:ext cx="1157288" cy="1103312"/>
            <a:chOff x="2948" y="1853"/>
            <a:chExt cx="729" cy="695"/>
          </a:xfrm>
        </p:grpSpPr>
        <p:sp>
          <p:nvSpPr>
            <p:cNvPr id="11278" name="Line 16"/>
            <p:cNvSpPr>
              <a:spLocks noChangeShapeType="1"/>
            </p:cNvSpPr>
            <p:nvPr/>
          </p:nvSpPr>
          <p:spPr bwMode="auto">
            <a:xfrm flipH="1">
              <a:off x="3322" y="1853"/>
              <a:ext cx="357" cy="403"/>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79" name="AutoShape 17"/>
            <p:cNvSpPr>
              <a:spLocks noChangeArrowheads="1"/>
            </p:cNvSpPr>
            <p:nvPr/>
          </p:nvSpPr>
          <p:spPr bwMode="auto">
            <a:xfrm>
              <a:off x="2948" y="2087"/>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grpSp>
      <p:sp>
        <p:nvSpPr>
          <p:cNvPr id="11273" name="Line 18"/>
          <p:cNvSpPr>
            <a:spLocks noChangeShapeType="1"/>
          </p:cNvSpPr>
          <p:nvPr/>
        </p:nvSpPr>
        <p:spPr bwMode="auto">
          <a:xfrm>
            <a:off x="7102475" y="1981200"/>
            <a:ext cx="563563" cy="639763"/>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74" name="AutoShape 19"/>
          <p:cNvSpPr>
            <a:spLocks noChangeArrowheads="1"/>
          </p:cNvSpPr>
          <p:nvPr/>
        </p:nvSpPr>
        <p:spPr bwMode="auto">
          <a:xfrm>
            <a:off x="7437438" y="2398713"/>
            <a:ext cx="795337" cy="733425"/>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11275" name="Line 20"/>
          <p:cNvSpPr>
            <a:spLocks noChangeShapeType="1"/>
          </p:cNvSpPr>
          <p:nvPr/>
        </p:nvSpPr>
        <p:spPr bwMode="auto">
          <a:xfrm flipH="1">
            <a:off x="5867400" y="2027238"/>
            <a:ext cx="566738"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76" name="AutoShape 21"/>
          <p:cNvSpPr>
            <a:spLocks noChangeArrowheads="1"/>
          </p:cNvSpPr>
          <p:nvPr/>
        </p:nvSpPr>
        <p:spPr bwMode="auto">
          <a:xfrm>
            <a:off x="6376988" y="1331913"/>
            <a:ext cx="795337" cy="733425"/>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11277" name="AutoShape 22"/>
          <p:cNvSpPr>
            <a:spLocks noChangeArrowheads="1"/>
          </p:cNvSpPr>
          <p:nvPr/>
        </p:nvSpPr>
        <p:spPr bwMode="auto">
          <a:xfrm>
            <a:off x="5273675" y="2398713"/>
            <a:ext cx="795338" cy="733425"/>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Tree>
    <p:extLst>
      <p:ext uri="{BB962C8B-B14F-4D97-AF65-F5344CB8AC3E}">
        <p14:creationId xmlns:p14="http://schemas.microsoft.com/office/powerpoint/2010/main" val="440898640"/>
      </p:ext>
    </p:extLst>
  </p:cSld>
  <p:clrMapOvr>
    <a:masterClrMapping/>
  </p:clrMapOvr>
  <p:transition>
    <p:randomBar dir="ver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ChangeArrowheads="1"/>
          </p:cNvSpPr>
          <p:nvPr>
            <p:ph type="title"/>
          </p:nvPr>
        </p:nvSpPr>
        <p:spPr>
          <a:xfrm>
            <a:off x="62707" y="-131762"/>
            <a:ext cx="7772400" cy="1143000"/>
          </a:xfrm>
        </p:spPr>
        <p:txBody>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dirty="0"/>
              <a:t>Heaps</a:t>
            </a:r>
          </a:p>
        </p:txBody>
      </p:sp>
      <p:sp>
        <p:nvSpPr>
          <p:cNvPr id="12291" name="Rectangle 2"/>
          <p:cNvSpPr>
            <a:spLocks noGrp="1" noChangeArrowheads="1"/>
          </p:cNvSpPr>
          <p:nvPr>
            <p:ph type="body" idx="1"/>
          </p:nvPr>
        </p:nvSpPr>
        <p:spPr>
          <a:xfrm>
            <a:off x="-13491" y="1053910"/>
            <a:ext cx="4270374" cy="860425"/>
          </a:xfrm>
        </p:spPr>
        <p:txBody>
          <a:bodyPr>
            <a:normAutofit lnSpcReduction="10000"/>
          </a:bodyPr>
          <a:lstStyle/>
          <a:p>
            <a:pPr marL="0" indent="0">
              <a:lnSpc>
                <a:spcPct val="95000"/>
              </a:lnSpc>
              <a:buFont typeface="Monotype Sorts" charset="2"/>
              <a:buNone/>
              <a:tabLst>
                <a:tab pos="569913" algn="l"/>
                <a:tab pos="1484313" algn="l"/>
                <a:tab pos="2398713" algn="l"/>
                <a:tab pos="3313113" algn="l"/>
                <a:tab pos="4227513" algn="l"/>
                <a:tab pos="5141913" algn="l"/>
                <a:tab pos="6056313" algn="l"/>
                <a:tab pos="6970713" algn="l"/>
                <a:tab pos="7885113" algn="l"/>
                <a:tab pos="8799513" algn="l"/>
                <a:tab pos="9713913" algn="l"/>
              </a:tabLst>
            </a:pPr>
            <a:r>
              <a:rPr lang="en-GB" altLang="en-US" dirty="0">
                <a:effectLst/>
              </a:rPr>
              <a:t>A heap is a </a:t>
            </a:r>
            <a:r>
              <a:rPr lang="en-GB" altLang="en-US" b="1" u="sng" dirty="0">
                <a:solidFill>
                  <a:srgbClr val="FF8000"/>
                </a:solidFill>
                <a:effectLst/>
              </a:rPr>
              <a:t>certain</a:t>
            </a:r>
            <a:r>
              <a:rPr lang="en-GB" altLang="en-US" dirty="0">
                <a:effectLst/>
              </a:rPr>
              <a:t> kind of complete binary tree.</a:t>
            </a:r>
          </a:p>
        </p:txBody>
      </p:sp>
      <p:grpSp>
        <p:nvGrpSpPr>
          <p:cNvPr id="12292" name="Group 3"/>
          <p:cNvGrpSpPr>
            <a:grpSpLocks/>
          </p:cNvGrpSpPr>
          <p:nvPr/>
        </p:nvGrpSpPr>
        <p:grpSpPr bwMode="auto">
          <a:xfrm>
            <a:off x="4975225" y="4610100"/>
            <a:ext cx="3186113" cy="1570038"/>
            <a:chOff x="3134" y="2904"/>
            <a:chExt cx="2007" cy="989"/>
          </a:xfrm>
        </p:grpSpPr>
        <p:sp>
          <p:nvSpPr>
            <p:cNvPr id="13316" name="AutoShape 4"/>
            <p:cNvSpPr>
              <a:spLocks noChangeArrowheads="1"/>
            </p:cNvSpPr>
            <p:nvPr/>
          </p:nvSpPr>
          <p:spPr bwMode="auto">
            <a:xfrm>
              <a:off x="3134" y="2904"/>
              <a:ext cx="2008" cy="990"/>
            </a:xfrm>
            <a:prstGeom prst="roundRect">
              <a:avLst>
                <a:gd name="adj" fmla="val 12523"/>
              </a:avLst>
            </a:prstGeom>
            <a:solidFill>
              <a:srgbClr val="8080FF"/>
            </a:solidFill>
            <a:ln w="12600">
              <a:solidFill>
                <a:srgbClr val="000000"/>
              </a:solidFill>
              <a:round/>
              <a:headEnd/>
              <a:tailEnd/>
            </a:ln>
            <a:effectLst>
              <a:outerShdw dist="107933" dir="2700000" algn="ctr" rotWithShape="0">
                <a:srgbClr val="000000">
                  <a:alpha val="50000"/>
                </a:srgbClr>
              </a:outerShdw>
            </a:effectLst>
          </p:spPr>
          <p:txBody>
            <a:bodyPr wrap="none" anchor="ctr"/>
            <a:lstStyle/>
            <a:p>
              <a:pPr>
                <a:defRPr/>
              </a:pPr>
              <a:endParaRPr lang="en-US">
                <a:latin typeface="Times New Roman" pitchFamily="16" charset="0"/>
                <a:ea typeface="+mn-ea"/>
                <a:cs typeface="+mn-cs"/>
              </a:endParaRPr>
            </a:p>
          </p:txBody>
        </p:sp>
        <p:sp>
          <p:nvSpPr>
            <p:cNvPr id="12325" name="AutoShape 5"/>
            <p:cNvSpPr>
              <a:spLocks noChangeArrowheads="1"/>
            </p:cNvSpPr>
            <p:nvPr/>
          </p:nvSpPr>
          <p:spPr bwMode="auto">
            <a:xfrm>
              <a:off x="3175" y="2945"/>
              <a:ext cx="1926" cy="908"/>
            </a:xfrm>
            <a:prstGeom prst="roundRect">
              <a:avLst>
                <a:gd name="adj" fmla="val 106"/>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a:solidFill>
                    <a:schemeClr val="tx1"/>
                  </a:solidFill>
                </a:rPr>
                <a:t>Each node in a heap</a:t>
              </a:r>
            </a:p>
            <a:p>
              <a:pPr algn="ctr">
                <a:buClr>
                  <a:srgbClr val="E0E0E0"/>
                </a:buClr>
                <a:buSzPct val="100000"/>
                <a:buFont typeface="Arial" panose="020B0604020202020204" pitchFamily="34" charset="0"/>
                <a:buNone/>
              </a:pPr>
              <a:r>
                <a:rPr lang="en-GB" altLang="en-US" sz="2400">
                  <a:solidFill>
                    <a:schemeClr val="tx1"/>
                  </a:solidFill>
                </a:rPr>
                <a:t>contains a key that</a:t>
              </a:r>
            </a:p>
            <a:p>
              <a:pPr algn="ctr">
                <a:buClr>
                  <a:srgbClr val="E0E0E0"/>
                </a:buClr>
                <a:buSzPct val="100000"/>
                <a:buFont typeface="Arial" panose="020B0604020202020204" pitchFamily="34" charset="0"/>
                <a:buNone/>
              </a:pPr>
              <a:r>
                <a:rPr lang="en-GB" altLang="en-US" sz="2400">
                  <a:solidFill>
                    <a:schemeClr val="tx1"/>
                  </a:solidFill>
                </a:rPr>
                <a:t>can be compared to</a:t>
              </a:r>
            </a:p>
            <a:p>
              <a:pPr algn="ctr">
                <a:buClr>
                  <a:srgbClr val="E0E0E0"/>
                </a:buClr>
                <a:buSzPct val="100000"/>
                <a:buFont typeface="Arial" panose="020B0604020202020204" pitchFamily="34" charset="0"/>
                <a:buNone/>
              </a:pPr>
              <a:r>
                <a:rPr lang="en-GB" altLang="en-US" sz="2400">
                  <a:solidFill>
                    <a:schemeClr val="tx1"/>
                  </a:solidFill>
                </a:rPr>
                <a:t>other nodes' keys.</a:t>
              </a:r>
            </a:p>
          </p:txBody>
        </p:sp>
      </p:grpSp>
      <p:sp>
        <p:nvSpPr>
          <p:cNvPr id="12293" name="Line 6"/>
          <p:cNvSpPr>
            <a:spLocks noChangeShapeType="1"/>
          </p:cNvSpPr>
          <p:nvPr/>
        </p:nvSpPr>
        <p:spPr bwMode="auto">
          <a:xfrm flipH="1">
            <a:off x="4511675" y="3883025"/>
            <a:ext cx="566738" cy="639763"/>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2294" name="Group 7"/>
          <p:cNvGrpSpPr>
            <a:grpSpLocks/>
          </p:cNvGrpSpPr>
          <p:nvPr/>
        </p:nvGrpSpPr>
        <p:grpSpPr bwMode="auto">
          <a:xfrm>
            <a:off x="3917950" y="4254500"/>
            <a:ext cx="793750" cy="731838"/>
            <a:chOff x="2468" y="2680"/>
            <a:chExt cx="500" cy="461"/>
          </a:xfrm>
        </p:grpSpPr>
        <p:sp>
          <p:nvSpPr>
            <p:cNvPr id="12322" name="AutoShape 8"/>
            <p:cNvSpPr>
              <a:spLocks noChangeArrowheads="1"/>
            </p:cNvSpPr>
            <p:nvPr/>
          </p:nvSpPr>
          <p:spPr bwMode="auto">
            <a:xfrm>
              <a:off x="2468" y="2680"/>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12323" name="AutoShape 9"/>
            <p:cNvSpPr>
              <a:spLocks noChangeArrowheads="1"/>
            </p:cNvSpPr>
            <p:nvPr/>
          </p:nvSpPr>
          <p:spPr bwMode="auto">
            <a:xfrm>
              <a:off x="2487" y="2699"/>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19</a:t>
              </a:r>
            </a:p>
          </p:txBody>
        </p:sp>
      </p:grpSp>
      <p:sp>
        <p:nvSpPr>
          <p:cNvPr id="12295" name="Line 10"/>
          <p:cNvSpPr>
            <a:spLocks noChangeShapeType="1"/>
          </p:cNvSpPr>
          <p:nvPr/>
        </p:nvSpPr>
        <p:spPr bwMode="auto">
          <a:xfrm>
            <a:off x="7697788" y="2941638"/>
            <a:ext cx="563562"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2296" name="Group 11"/>
          <p:cNvGrpSpPr>
            <a:grpSpLocks/>
          </p:cNvGrpSpPr>
          <p:nvPr/>
        </p:nvGrpSpPr>
        <p:grpSpPr bwMode="auto">
          <a:xfrm>
            <a:off x="8061325" y="3313113"/>
            <a:ext cx="793750" cy="731837"/>
            <a:chOff x="5078" y="2087"/>
            <a:chExt cx="500" cy="461"/>
          </a:xfrm>
        </p:grpSpPr>
        <p:sp>
          <p:nvSpPr>
            <p:cNvPr id="12320" name="AutoShape 12"/>
            <p:cNvSpPr>
              <a:spLocks noChangeArrowheads="1"/>
            </p:cNvSpPr>
            <p:nvPr/>
          </p:nvSpPr>
          <p:spPr bwMode="auto">
            <a:xfrm>
              <a:off x="5078" y="2087"/>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12321" name="AutoShape 13"/>
            <p:cNvSpPr>
              <a:spLocks noChangeArrowheads="1"/>
            </p:cNvSpPr>
            <p:nvPr/>
          </p:nvSpPr>
          <p:spPr bwMode="auto">
            <a:xfrm>
              <a:off x="5097" y="2106"/>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4</a:t>
              </a:r>
            </a:p>
          </p:txBody>
        </p:sp>
      </p:grpSp>
      <p:sp>
        <p:nvSpPr>
          <p:cNvPr id="12297" name="Line 14"/>
          <p:cNvSpPr>
            <a:spLocks noChangeShapeType="1"/>
          </p:cNvSpPr>
          <p:nvPr/>
        </p:nvSpPr>
        <p:spPr bwMode="auto">
          <a:xfrm flipH="1">
            <a:off x="7486650" y="2941638"/>
            <a:ext cx="566738"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2298" name="Group 15"/>
          <p:cNvGrpSpPr>
            <a:grpSpLocks/>
          </p:cNvGrpSpPr>
          <p:nvPr/>
        </p:nvGrpSpPr>
        <p:grpSpPr bwMode="auto">
          <a:xfrm>
            <a:off x="6892925" y="3313113"/>
            <a:ext cx="793750" cy="731837"/>
            <a:chOff x="4342" y="2087"/>
            <a:chExt cx="500" cy="461"/>
          </a:xfrm>
        </p:grpSpPr>
        <p:sp>
          <p:nvSpPr>
            <p:cNvPr id="12318" name="AutoShape 16"/>
            <p:cNvSpPr>
              <a:spLocks noChangeArrowheads="1"/>
            </p:cNvSpPr>
            <p:nvPr/>
          </p:nvSpPr>
          <p:spPr bwMode="auto">
            <a:xfrm>
              <a:off x="4342" y="2087"/>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12319" name="AutoShape 17"/>
            <p:cNvSpPr>
              <a:spLocks noChangeArrowheads="1"/>
            </p:cNvSpPr>
            <p:nvPr/>
          </p:nvSpPr>
          <p:spPr bwMode="auto">
            <a:xfrm>
              <a:off x="4361" y="2106"/>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22</a:t>
              </a:r>
            </a:p>
          </p:txBody>
        </p:sp>
      </p:grpSp>
      <p:sp>
        <p:nvSpPr>
          <p:cNvPr id="12299" name="Line 18"/>
          <p:cNvSpPr>
            <a:spLocks noChangeShapeType="1"/>
          </p:cNvSpPr>
          <p:nvPr/>
        </p:nvSpPr>
        <p:spPr bwMode="auto">
          <a:xfrm>
            <a:off x="5516563" y="2941638"/>
            <a:ext cx="563562"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2300" name="Group 19"/>
          <p:cNvGrpSpPr>
            <a:grpSpLocks/>
          </p:cNvGrpSpPr>
          <p:nvPr/>
        </p:nvGrpSpPr>
        <p:grpSpPr bwMode="auto">
          <a:xfrm>
            <a:off x="5880100" y="3313113"/>
            <a:ext cx="793750" cy="731837"/>
            <a:chOff x="3704" y="2087"/>
            <a:chExt cx="500" cy="461"/>
          </a:xfrm>
        </p:grpSpPr>
        <p:sp>
          <p:nvSpPr>
            <p:cNvPr id="12316" name="AutoShape 20"/>
            <p:cNvSpPr>
              <a:spLocks noChangeArrowheads="1"/>
            </p:cNvSpPr>
            <p:nvPr/>
          </p:nvSpPr>
          <p:spPr bwMode="auto">
            <a:xfrm>
              <a:off x="3704" y="2087"/>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12317" name="AutoShape 21"/>
            <p:cNvSpPr>
              <a:spLocks noChangeArrowheads="1"/>
            </p:cNvSpPr>
            <p:nvPr/>
          </p:nvSpPr>
          <p:spPr bwMode="auto">
            <a:xfrm>
              <a:off x="3723" y="2106"/>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21</a:t>
              </a:r>
            </a:p>
          </p:txBody>
        </p:sp>
      </p:grpSp>
      <p:sp>
        <p:nvSpPr>
          <p:cNvPr id="12301" name="Line 22"/>
          <p:cNvSpPr>
            <a:spLocks noChangeShapeType="1"/>
          </p:cNvSpPr>
          <p:nvPr/>
        </p:nvSpPr>
        <p:spPr bwMode="auto">
          <a:xfrm flipH="1">
            <a:off x="5273675" y="2941638"/>
            <a:ext cx="566738"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2302" name="Group 23"/>
          <p:cNvGrpSpPr>
            <a:grpSpLocks/>
          </p:cNvGrpSpPr>
          <p:nvPr/>
        </p:nvGrpSpPr>
        <p:grpSpPr bwMode="auto">
          <a:xfrm>
            <a:off x="4679950" y="3313113"/>
            <a:ext cx="793750" cy="731837"/>
            <a:chOff x="2948" y="2087"/>
            <a:chExt cx="500" cy="461"/>
          </a:xfrm>
        </p:grpSpPr>
        <p:sp>
          <p:nvSpPr>
            <p:cNvPr id="12314" name="AutoShape 24"/>
            <p:cNvSpPr>
              <a:spLocks noChangeArrowheads="1"/>
            </p:cNvSpPr>
            <p:nvPr/>
          </p:nvSpPr>
          <p:spPr bwMode="auto">
            <a:xfrm>
              <a:off x="2948" y="2087"/>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12315" name="AutoShape 25"/>
            <p:cNvSpPr>
              <a:spLocks noChangeArrowheads="1"/>
            </p:cNvSpPr>
            <p:nvPr/>
          </p:nvSpPr>
          <p:spPr bwMode="auto">
            <a:xfrm>
              <a:off x="2967" y="2106"/>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27</a:t>
              </a:r>
            </a:p>
          </p:txBody>
        </p:sp>
      </p:grpSp>
      <p:sp>
        <p:nvSpPr>
          <p:cNvPr id="12303" name="Line 26"/>
          <p:cNvSpPr>
            <a:spLocks noChangeShapeType="1"/>
          </p:cNvSpPr>
          <p:nvPr/>
        </p:nvSpPr>
        <p:spPr bwMode="auto">
          <a:xfrm>
            <a:off x="7102475" y="1981200"/>
            <a:ext cx="563563" cy="639763"/>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2304" name="Group 27"/>
          <p:cNvGrpSpPr>
            <a:grpSpLocks/>
          </p:cNvGrpSpPr>
          <p:nvPr/>
        </p:nvGrpSpPr>
        <p:grpSpPr bwMode="auto">
          <a:xfrm>
            <a:off x="7437438" y="2398713"/>
            <a:ext cx="793750" cy="731837"/>
            <a:chOff x="4685" y="1511"/>
            <a:chExt cx="500" cy="461"/>
          </a:xfrm>
        </p:grpSpPr>
        <p:sp>
          <p:nvSpPr>
            <p:cNvPr id="12312" name="AutoShape 28"/>
            <p:cNvSpPr>
              <a:spLocks noChangeArrowheads="1"/>
            </p:cNvSpPr>
            <p:nvPr/>
          </p:nvSpPr>
          <p:spPr bwMode="auto">
            <a:xfrm>
              <a:off x="4685" y="1511"/>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12313" name="AutoShape 29"/>
            <p:cNvSpPr>
              <a:spLocks noChangeArrowheads="1"/>
            </p:cNvSpPr>
            <p:nvPr/>
          </p:nvSpPr>
          <p:spPr bwMode="auto">
            <a:xfrm>
              <a:off x="4704" y="1530"/>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23</a:t>
              </a:r>
            </a:p>
          </p:txBody>
        </p:sp>
      </p:grpSp>
      <p:sp>
        <p:nvSpPr>
          <p:cNvPr id="12305" name="Line 30"/>
          <p:cNvSpPr>
            <a:spLocks noChangeShapeType="1"/>
          </p:cNvSpPr>
          <p:nvPr/>
        </p:nvSpPr>
        <p:spPr bwMode="auto">
          <a:xfrm flipH="1">
            <a:off x="5867400" y="2027238"/>
            <a:ext cx="566738"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2306" name="Group 31"/>
          <p:cNvGrpSpPr>
            <a:grpSpLocks/>
          </p:cNvGrpSpPr>
          <p:nvPr/>
        </p:nvGrpSpPr>
        <p:grpSpPr bwMode="auto">
          <a:xfrm>
            <a:off x="6376988" y="1331913"/>
            <a:ext cx="793750" cy="731837"/>
            <a:chOff x="4017" y="839"/>
            <a:chExt cx="500" cy="461"/>
          </a:xfrm>
        </p:grpSpPr>
        <p:sp>
          <p:nvSpPr>
            <p:cNvPr id="12310" name="AutoShape 32"/>
            <p:cNvSpPr>
              <a:spLocks noChangeArrowheads="1"/>
            </p:cNvSpPr>
            <p:nvPr/>
          </p:nvSpPr>
          <p:spPr bwMode="auto">
            <a:xfrm>
              <a:off x="4017" y="839"/>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12311" name="AutoShape 33"/>
            <p:cNvSpPr>
              <a:spLocks noChangeArrowheads="1"/>
            </p:cNvSpPr>
            <p:nvPr/>
          </p:nvSpPr>
          <p:spPr bwMode="auto">
            <a:xfrm>
              <a:off x="4036" y="858"/>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45</a:t>
              </a:r>
            </a:p>
          </p:txBody>
        </p:sp>
      </p:grpSp>
      <p:grpSp>
        <p:nvGrpSpPr>
          <p:cNvPr id="12307" name="Group 34"/>
          <p:cNvGrpSpPr>
            <a:grpSpLocks/>
          </p:cNvGrpSpPr>
          <p:nvPr/>
        </p:nvGrpSpPr>
        <p:grpSpPr bwMode="auto">
          <a:xfrm>
            <a:off x="5273675" y="2398713"/>
            <a:ext cx="793750" cy="731837"/>
            <a:chOff x="3322" y="1511"/>
            <a:chExt cx="500" cy="461"/>
          </a:xfrm>
        </p:grpSpPr>
        <p:sp>
          <p:nvSpPr>
            <p:cNvPr id="12308" name="AutoShape 35"/>
            <p:cNvSpPr>
              <a:spLocks noChangeArrowheads="1"/>
            </p:cNvSpPr>
            <p:nvPr/>
          </p:nvSpPr>
          <p:spPr bwMode="auto">
            <a:xfrm>
              <a:off x="3322" y="1511"/>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12309" name="AutoShape 36"/>
            <p:cNvSpPr>
              <a:spLocks noChangeArrowheads="1"/>
            </p:cNvSpPr>
            <p:nvPr/>
          </p:nvSpPr>
          <p:spPr bwMode="auto">
            <a:xfrm>
              <a:off x="3341" y="1530"/>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a:solidFill>
                    <a:schemeClr val="tx1"/>
                  </a:solidFill>
                </a:rPr>
                <a:t>35</a:t>
              </a:r>
            </a:p>
          </p:txBody>
        </p:sp>
      </p:grpSp>
    </p:spTree>
    <p:extLst>
      <p:ext uri="{BB962C8B-B14F-4D97-AF65-F5344CB8AC3E}">
        <p14:creationId xmlns:p14="http://schemas.microsoft.com/office/powerpoint/2010/main" val="1787248550"/>
      </p:ext>
    </p:extLst>
  </p:cSld>
  <p:clrMapOvr>
    <a:masterClrMapping/>
  </p:clrMapOvr>
  <p:transition>
    <p:randomBar dir="ver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
          <p:cNvSpPr>
            <a:spLocks noGrp="1" noChangeArrowheads="1"/>
          </p:cNvSpPr>
          <p:nvPr>
            <p:ph type="title"/>
          </p:nvPr>
        </p:nvSpPr>
        <p:spPr>
          <a:xfrm>
            <a:off x="31750" y="-25400"/>
            <a:ext cx="7772400" cy="1143000"/>
          </a:xfrm>
        </p:spPr>
        <p:txBody>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dirty="0"/>
              <a:t>Heaps</a:t>
            </a:r>
          </a:p>
        </p:txBody>
      </p:sp>
      <p:sp>
        <p:nvSpPr>
          <p:cNvPr id="13315" name="Rectangle 2"/>
          <p:cNvSpPr>
            <a:spLocks noGrp="1" noChangeArrowheads="1"/>
          </p:cNvSpPr>
          <p:nvPr>
            <p:ph type="body" idx="1"/>
          </p:nvPr>
        </p:nvSpPr>
        <p:spPr>
          <a:xfrm>
            <a:off x="85726" y="1239964"/>
            <a:ext cx="3962400" cy="838200"/>
          </a:xfrm>
        </p:spPr>
        <p:txBody>
          <a:bodyPr>
            <a:normAutofit lnSpcReduction="10000"/>
          </a:bodyPr>
          <a:lstStyle/>
          <a:p>
            <a:pPr marL="0" indent="0">
              <a:lnSpc>
                <a:spcPct val="95000"/>
              </a:lnSpc>
              <a:buFont typeface="Monotype Sorts" charset="2"/>
              <a:buNone/>
              <a:tabLst>
                <a:tab pos="569913" algn="l"/>
                <a:tab pos="1484313" algn="l"/>
                <a:tab pos="2398713" algn="l"/>
                <a:tab pos="3313113" algn="l"/>
                <a:tab pos="4227513" algn="l"/>
                <a:tab pos="5141913" algn="l"/>
                <a:tab pos="6056313" algn="l"/>
                <a:tab pos="6970713" algn="l"/>
                <a:tab pos="7885113" algn="l"/>
                <a:tab pos="8799513" algn="l"/>
                <a:tab pos="9713913" algn="l"/>
              </a:tabLst>
            </a:pPr>
            <a:r>
              <a:rPr lang="en-GB" altLang="en-US" dirty="0">
                <a:effectLst/>
              </a:rPr>
              <a:t>A heap is a </a:t>
            </a:r>
            <a:r>
              <a:rPr lang="en-GB" altLang="en-US" b="1" u="sng" dirty="0">
                <a:solidFill>
                  <a:srgbClr val="FF8000"/>
                </a:solidFill>
                <a:effectLst/>
              </a:rPr>
              <a:t>certain</a:t>
            </a:r>
            <a:r>
              <a:rPr lang="en-GB" altLang="en-US" dirty="0">
                <a:effectLst/>
              </a:rPr>
              <a:t> kind of complete binary tree.</a:t>
            </a:r>
          </a:p>
        </p:txBody>
      </p:sp>
      <p:grpSp>
        <p:nvGrpSpPr>
          <p:cNvPr id="13316" name="Group 3"/>
          <p:cNvGrpSpPr>
            <a:grpSpLocks/>
          </p:cNvGrpSpPr>
          <p:nvPr/>
        </p:nvGrpSpPr>
        <p:grpSpPr bwMode="auto">
          <a:xfrm>
            <a:off x="4975225" y="4610100"/>
            <a:ext cx="3186113" cy="1570038"/>
            <a:chOff x="3134" y="2904"/>
            <a:chExt cx="2007" cy="989"/>
          </a:xfrm>
        </p:grpSpPr>
        <p:sp>
          <p:nvSpPr>
            <p:cNvPr id="14340" name="AutoShape 4"/>
            <p:cNvSpPr>
              <a:spLocks noChangeArrowheads="1"/>
            </p:cNvSpPr>
            <p:nvPr/>
          </p:nvSpPr>
          <p:spPr bwMode="auto">
            <a:xfrm>
              <a:off x="3134" y="2904"/>
              <a:ext cx="2008" cy="990"/>
            </a:xfrm>
            <a:prstGeom prst="roundRect">
              <a:avLst>
                <a:gd name="adj" fmla="val 12523"/>
              </a:avLst>
            </a:prstGeom>
            <a:solidFill>
              <a:srgbClr val="8080FF"/>
            </a:solidFill>
            <a:ln w="12600">
              <a:solidFill>
                <a:srgbClr val="000000"/>
              </a:solidFill>
              <a:round/>
              <a:headEnd/>
              <a:tailEnd/>
            </a:ln>
            <a:effectLst>
              <a:outerShdw dist="107933" dir="2700000" algn="ctr" rotWithShape="0">
                <a:srgbClr val="000000">
                  <a:alpha val="50000"/>
                </a:srgbClr>
              </a:outerShdw>
            </a:effectLst>
          </p:spPr>
          <p:txBody>
            <a:bodyPr wrap="none" anchor="ctr"/>
            <a:lstStyle/>
            <a:p>
              <a:pPr>
                <a:defRPr/>
              </a:pPr>
              <a:endParaRPr lang="en-US">
                <a:latin typeface="Times New Roman" pitchFamily="16" charset="0"/>
                <a:ea typeface="+mn-ea"/>
                <a:cs typeface="+mn-cs"/>
              </a:endParaRPr>
            </a:p>
          </p:txBody>
        </p:sp>
        <p:sp>
          <p:nvSpPr>
            <p:cNvPr id="13349" name="AutoShape 5"/>
            <p:cNvSpPr>
              <a:spLocks noChangeArrowheads="1"/>
            </p:cNvSpPr>
            <p:nvPr/>
          </p:nvSpPr>
          <p:spPr bwMode="auto">
            <a:xfrm>
              <a:off x="3175" y="2945"/>
              <a:ext cx="1926" cy="908"/>
            </a:xfrm>
            <a:prstGeom prst="roundRect">
              <a:avLst>
                <a:gd name="adj" fmla="val 106"/>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a:solidFill>
                    <a:schemeClr val="tx1"/>
                  </a:solidFill>
                </a:rPr>
                <a:t>The "heap property"</a:t>
              </a:r>
            </a:p>
            <a:p>
              <a:pPr algn="ctr">
                <a:buClr>
                  <a:srgbClr val="E0E0E0"/>
                </a:buClr>
                <a:buSzPct val="100000"/>
                <a:buFont typeface="Arial" panose="020B0604020202020204" pitchFamily="34" charset="0"/>
                <a:buNone/>
              </a:pPr>
              <a:r>
                <a:rPr lang="en-GB" altLang="en-US" sz="2400">
                  <a:solidFill>
                    <a:schemeClr val="tx1"/>
                  </a:solidFill>
                </a:rPr>
                <a:t>requires that each</a:t>
              </a:r>
            </a:p>
            <a:p>
              <a:pPr algn="ctr">
                <a:buClr>
                  <a:srgbClr val="E0E0E0"/>
                </a:buClr>
                <a:buSzPct val="100000"/>
                <a:buFont typeface="Arial" panose="020B0604020202020204" pitchFamily="34" charset="0"/>
                <a:buNone/>
              </a:pPr>
              <a:r>
                <a:rPr lang="en-GB" altLang="en-US" sz="2400">
                  <a:solidFill>
                    <a:schemeClr val="tx1"/>
                  </a:solidFill>
                </a:rPr>
                <a:t>node's key is &gt;= the</a:t>
              </a:r>
            </a:p>
            <a:p>
              <a:pPr algn="ctr">
                <a:buClr>
                  <a:srgbClr val="E0E0E0"/>
                </a:buClr>
                <a:buSzPct val="100000"/>
                <a:buFont typeface="Arial" panose="020B0604020202020204" pitchFamily="34" charset="0"/>
                <a:buNone/>
              </a:pPr>
              <a:r>
                <a:rPr lang="en-GB" altLang="en-US" sz="2400">
                  <a:solidFill>
                    <a:schemeClr val="tx1"/>
                  </a:solidFill>
                </a:rPr>
                <a:t>keys of its children</a:t>
              </a:r>
            </a:p>
          </p:txBody>
        </p:sp>
      </p:grpSp>
      <p:sp>
        <p:nvSpPr>
          <p:cNvPr id="13317" name="Line 6"/>
          <p:cNvSpPr>
            <a:spLocks noChangeShapeType="1"/>
          </p:cNvSpPr>
          <p:nvPr/>
        </p:nvSpPr>
        <p:spPr bwMode="auto">
          <a:xfrm flipH="1">
            <a:off x="4511675" y="3883025"/>
            <a:ext cx="566738" cy="639763"/>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3318" name="Group 7"/>
          <p:cNvGrpSpPr>
            <a:grpSpLocks/>
          </p:cNvGrpSpPr>
          <p:nvPr/>
        </p:nvGrpSpPr>
        <p:grpSpPr bwMode="auto">
          <a:xfrm>
            <a:off x="3917950" y="4254500"/>
            <a:ext cx="793750" cy="731838"/>
            <a:chOff x="2468" y="2680"/>
            <a:chExt cx="500" cy="461"/>
          </a:xfrm>
        </p:grpSpPr>
        <p:sp>
          <p:nvSpPr>
            <p:cNvPr id="13346" name="AutoShape 8"/>
            <p:cNvSpPr>
              <a:spLocks noChangeArrowheads="1"/>
            </p:cNvSpPr>
            <p:nvPr/>
          </p:nvSpPr>
          <p:spPr bwMode="auto">
            <a:xfrm>
              <a:off x="2468" y="2680"/>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13347" name="AutoShape 9"/>
            <p:cNvSpPr>
              <a:spLocks noChangeArrowheads="1"/>
            </p:cNvSpPr>
            <p:nvPr/>
          </p:nvSpPr>
          <p:spPr bwMode="auto">
            <a:xfrm>
              <a:off x="2487" y="2699"/>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19</a:t>
              </a:r>
            </a:p>
          </p:txBody>
        </p:sp>
      </p:grpSp>
      <p:sp>
        <p:nvSpPr>
          <p:cNvPr id="13319" name="Line 10"/>
          <p:cNvSpPr>
            <a:spLocks noChangeShapeType="1"/>
          </p:cNvSpPr>
          <p:nvPr/>
        </p:nvSpPr>
        <p:spPr bwMode="auto">
          <a:xfrm>
            <a:off x="7697788" y="2941638"/>
            <a:ext cx="563562"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3320" name="Group 11"/>
          <p:cNvGrpSpPr>
            <a:grpSpLocks/>
          </p:cNvGrpSpPr>
          <p:nvPr/>
        </p:nvGrpSpPr>
        <p:grpSpPr bwMode="auto">
          <a:xfrm>
            <a:off x="8061325" y="3313113"/>
            <a:ext cx="793750" cy="731837"/>
            <a:chOff x="5078" y="2087"/>
            <a:chExt cx="500" cy="461"/>
          </a:xfrm>
        </p:grpSpPr>
        <p:sp>
          <p:nvSpPr>
            <p:cNvPr id="13344" name="AutoShape 12"/>
            <p:cNvSpPr>
              <a:spLocks noChangeArrowheads="1"/>
            </p:cNvSpPr>
            <p:nvPr/>
          </p:nvSpPr>
          <p:spPr bwMode="auto">
            <a:xfrm>
              <a:off x="5078" y="2087"/>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13345" name="AutoShape 13"/>
            <p:cNvSpPr>
              <a:spLocks noChangeArrowheads="1"/>
            </p:cNvSpPr>
            <p:nvPr/>
          </p:nvSpPr>
          <p:spPr bwMode="auto">
            <a:xfrm>
              <a:off x="5097" y="2106"/>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4</a:t>
              </a:r>
            </a:p>
          </p:txBody>
        </p:sp>
      </p:grpSp>
      <p:sp>
        <p:nvSpPr>
          <p:cNvPr id="13321" name="Line 14"/>
          <p:cNvSpPr>
            <a:spLocks noChangeShapeType="1"/>
          </p:cNvSpPr>
          <p:nvPr/>
        </p:nvSpPr>
        <p:spPr bwMode="auto">
          <a:xfrm flipH="1">
            <a:off x="7486650" y="2941638"/>
            <a:ext cx="566738"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3322" name="Group 15"/>
          <p:cNvGrpSpPr>
            <a:grpSpLocks/>
          </p:cNvGrpSpPr>
          <p:nvPr/>
        </p:nvGrpSpPr>
        <p:grpSpPr bwMode="auto">
          <a:xfrm>
            <a:off x="6892925" y="3313113"/>
            <a:ext cx="793750" cy="731837"/>
            <a:chOff x="4342" y="2087"/>
            <a:chExt cx="500" cy="461"/>
          </a:xfrm>
        </p:grpSpPr>
        <p:sp>
          <p:nvSpPr>
            <p:cNvPr id="13342" name="AutoShape 16"/>
            <p:cNvSpPr>
              <a:spLocks noChangeArrowheads="1"/>
            </p:cNvSpPr>
            <p:nvPr/>
          </p:nvSpPr>
          <p:spPr bwMode="auto">
            <a:xfrm>
              <a:off x="4342" y="2087"/>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13343" name="AutoShape 17"/>
            <p:cNvSpPr>
              <a:spLocks noChangeArrowheads="1"/>
            </p:cNvSpPr>
            <p:nvPr/>
          </p:nvSpPr>
          <p:spPr bwMode="auto">
            <a:xfrm>
              <a:off x="4361" y="2106"/>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22</a:t>
              </a:r>
            </a:p>
          </p:txBody>
        </p:sp>
      </p:grpSp>
      <p:sp>
        <p:nvSpPr>
          <p:cNvPr id="13323" name="Line 18"/>
          <p:cNvSpPr>
            <a:spLocks noChangeShapeType="1"/>
          </p:cNvSpPr>
          <p:nvPr/>
        </p:nvSpPr>
        <p:spPr bwMode="auto">
          <a:xfrm>
            <a:off x="5516563" y="2941638"/>
            <a:ext cx="563562"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3324" name="Group 19"/>
          <p:cNvGrpSpPr>
            <a:grpSpLocks/>
          </p:cNvGrpSpPr>
          <p:nvPr/>
        </p:nvGrpSpPr>
        <p:grpSpPr bwMode="auto">
          <a:xfrm>
            <a:off x="5880100" y="3313113"/>
            <a:ext cx="793750" cy="731837"/>
            <a:chOff x="3704" y="2087"/>
            <a:chExt cx="500" cy="461"/>
          </a:xfrm>
        </p:grpSpPr>
        <p:sp>
          <p:nvSpPr>
            <p:cNvPr id="13340" name="AutoShape 20"/>
            <p:cNvSpPr>
              <a:spLocks noChangeArrowheads="1"/>
            </p:cNvSpPr>
            <p:nvPr/>
          </p:nvSpPr>
          <p:spPr bwMode="auto">
            <a:xfrm>
              <a:off x="3704" y="2087"/>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13341" name="AutoShape 21"/>
            <p:cNvSpPr>
              <a:spLocks noChangeArrowheads="1"/>
            </p:cNvSpPr>
            <p:nvPr/>
          </p:nvSpPr>
          <p:spPr bwMode="auto">
            <a:xfrm>
              <a:off x="3723" y="2106"/>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21</a:t>
              </a:r>
            </a:p>
          </p:txBody>
        </p:sp>
      </p:grpSp>
      <p:sp>
        <p:nvSpPr>
          <p:cNvPr id="13325" name="Line 22"/>
          <p:cNvSpPr>
            <a:spLocks noChangeShapeType="1"/>
          </p:cNvSpPr>
          <p:nvPr/>
        </p:nvSpPr>
        <p:spPr bwMode="auto">
          <a:xfrm flipH="1">
            <a:off x="5273675" y="2941638"/>
            <a:ext cx="566738"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3326" name="Group 23"/>
          <p:cNvGrpSpPr>
            <a:grpSpLocks/>
          </p:cNvGrpSpPr>
          <p:nvPr/>
        </p:nvGrpSpPr>
        <p:grpSpPr bwMode="auto">
          <a:xfrm>
            <a:off x="4679950" y="3313113"/>
            <a:ext cx="793750" cy="731837"/>
            <a:chOff x="2948" y="2087"/>
            <a:chExt cx="500" cy="461"/>
          </a:xfrm>
        </p:grpSpPr>
        <p:sp>
          <p:nvSpPr>
            <p:cNvPr id="13338" name="AutoShape 24"/>
            <p:cNvSpPr>
              <a:spLocks noChangeArrowheads="1"/>
            </p:cNvSpPr>
            <p:nvPr/>
          </p:nvSpPr>
          <p:spPr bwMode="auto">
            <a:xfrm>
              <a:off x="2948" y="2087"/>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13339" name="AutoShape 25"/>
            <p:cNvSpPr>
              <a:spLocks noChangeArrowheads="1"/>
            </p:cNvSpPr>
            <p:nvPr/>
          </p:nvSpPr>
          <p:spPr bwMode="auto">
            <a:xfrm>
              <a:off x="2967" y="2106"/>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27</a:t>
              </a:r>
            </a:p>
          </p:txBody>
        </p:sp>
      </p:grpSp>
      <p:sp>
        <p:nvSpPr>
          <p:cNvPr id="13327" name="Line 26"/>
          <p:cNvSpPr>
            <a:spLocks noChangeShapeType="1"/>
          </p:cNvSpPr>
          <p:nvPr/>
        </p:nvSpPr>
        <p:spPr bwMode="auto">
          <a:xfrm>
            <a:off x="7102475" y="1981200"/>
            <a:ext cx="563563" cy="639763"/>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3328" name="Group 27"/>
          <p:cNvGrpSpPr>
            <a:grpSpLocks/>
          </p:cNvGrpSpPr>
          <p:nvPr/>
        </p:nvGrpSpPr>
        <p:grpSpPr bwMode="auto">
          <a:xfrm>
            <a:off x="7437438" y="2398713"/>
            <a:ext cx="793750" cy="731837"/>
            <a:chOff x="4685" y="1511"/>
            <a:chExt cx="500" cy="461"/>
          </a:xfrm>
        </p:grpSpPr>
        <p:sp>
          <p:nvSpPr>
            <p:cNvPr id="13336" name="AutoShape 28"/>
            <p:cNvSpPr>
              <a:spLocks noChangeArrowheads="1"/>
            </p:cNvSpPr>
            <p:nvPr/>
          </p:nvSpPr>
          <p:spPr bwMode="auto">
            <a:xfrm>
              <a:off x="4685" y="1511"/>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13337" name="AutoShape 29"/>
            <p:cNvSpPr>
              <a:spLocks noChangeArrowheads="1"/>
            </p:cNvSpPr>
            <p:nvPr/>
          </p:nvSpPr>
          <p:spPr bwMode="auto">
            <a:xfrm>
              <a:off x="4704" y="1530"/>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23</a:t>
              </a:r>
            </a:p>
          </p:txBody>
        </p:sp>
      </p:grpSp>
      <p:sp>
        <p:nvSpPr>
          <p:cNvPr id="13329" name="Line 30"/>
          <p:cNvSpPr>
            <a:spLocks noChangeShapeType="1"/>
          </p:cNvSpPr>
          <p:nvPr/>
        </p:nvSpPr>
        <p:spPr bwMode="auto">
          <a:xfrm flipH="1">
            <a:off x="5867400" y="2027238"/>
            <a:ext cx="566738"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3330" name="Group 31"/>
          <p:cNvGrpSpPr>
            <a:grpSpLocks/>
          </p:cNvGrpSpPr>
          <p:nvPr/>
        </p:nvGrpSpPr>
        <p:grpSpPr bwMode="auto">
          <a:xfrm>
            <a:off x="6376988" y="1331913"/>
            <a:ext cx="793750" cy="731837"/>
            <a:chOff x="4017" y="839"/>
            <a:chExt cx="500" cy="461"/>
          </a:xfrm>
        </p:grpSpPr>
        <p:sp>
          <p:nvSpPr>
            <p:cNvPr id="13334" name="AutoShape 32"/>
            <p:cNvSpPr>
              <a:spLocks noChangeArrowheads="1"/>
            </p:cNvSpPr>
            <p:nvPr/>
          </p:nvSpPr>
          <p:spPr bwMode="auto">
            <a:xfrm>
              <a:off x="4017" y="839"/>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13335" name="AutoShape 33"/>
            <p:cNvSpPr>
              <a:spLocks noChangeArrowheads="1"/>
            </p:cNvSpPr>
            <p:nvPr/>
          </p:nvSpPr>
          <p:spPr bwMode="auto">
            <a:xfrm>
              <a:off x="4036" y="858"/>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45</a:t>
              </a:r>
            </a:p>
          </p:txBody>
        </p:sp>
      </p:grpSp>
      <p:grpSp>
        <p:nvGrpSpPr>
          <p:cNvPr id="13331" name="Group 34"/>
          <p:cNvGrpSpPr>
            <a:grpSpLocks/>
          </p:cNvGrpSpPr>
          <p:nvPr/>
        </p:nvGrpSpPr>
        <p:grpSpPr bwMode="auto">
          <a:xfrm>
            <a:off x="5273675" y="2398713"/>
            <a:ext cx="793750" cy="731837"/>
            <a:chOff x="3322" y="1511"/>
            <a:chExt cx="500" cy="461"/>
          </a:xfrm>
        </p:grpSpPr>
        <p:sp>
          <p:nvSpPr>
            <p:cNvPr id="13332" name="AutoShape 35"/>
            <p:cNvSpPr>
              <a:spLocks noChangeArrowheads="1"/>
            </p:cNvSpPr>
            <p:nvPr/>
          </p:nvSpPr>
          <p:spPr bwMode="auto">
            <a:xfrm>
              <a:off x="3322" y="1511"/>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13333" name="AutoShape 36"/>
            <p:cNvSpPr>
              <a:spLocks noChangeArrowheads="1"/>
            </p:cNvSpPr>
            <p:nvPr/>
          </p:nvSpPr>
          <p:spPr bwMode="auto">
            <a:xfrm>
              <a:off x="3341" y="1530"/>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a:solidFill>
                    <a:schemeClr val="tx1"/>
                  </a:solidFill>
                </a:rPr>
                <a:t>35</a:t>
              </a:r>
            </a:p>
          </p:txBody>
        </p:sp>
      </p:grpSp>
    </p:spTree>
    <p:extLst>
      <p:ext uri="{BB962C8B-B14F-4D97-AF65-F5344CB8AC3E}">
        <p14:creationId xmlns:p14="http://schemas.microsoft.com/office/powerpoint/2010/main" val="1646374232"/>
      </p:ext>
    </p:extLst>
  </p:cSld>
  <p:clrMapOvr>
    <a:masterClrMapping/>
  </p:clrMapOvr>
  <p:transition>
    <p:randomBar dir="ver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Content Placeholder 2"/>
          <p:cNvSpPr>
            <a:spLocks noGrp="1"/>
          </p:cNvSpPr>
          <p:nvPr>
            <p:ph idx="1"/>
          </p:nvPr>
        </p:nvSpPr>
        <p:spPr>
          <a:xfrm>
            <a:off x="353192" y="990600"/>
            <a:ext cx="8592396" cy="1778445"/>
          </a:xfrm>
        </p:spPr>
        <p:txBody>
          <a:bodyPr>
            <a:normAutofit/>
          </a:bodyPr>
          <a:lstStyle/>
          <a:p>
            <a:r>
              <a:rPr lang="en-US" sz="2000" dirty="0"/>
              <a:t>We do not need linked structures to store a heap (since the tree is complete, there are not any “holes” in the tree)</a:t>
            </a:r>
          </a:p>
        </p:txBody>
      </p:sp>
      <p:grpSp>
        <p:nvGrpSpPr>
          <p:cNvPr id="36" name="Group 35"/>
          <p:cNvGrpSpPr/>
          <p:nvPr/>
        </p:nvGrpSpPr>
        <p:grpSpPr>
          <a:xfrm>
            <a:off x="353192" y="1744101"/>
            <a:ext cx="3755166" cy="2364786"/>
            <a:chOff x="353191" y="2900862"/>
            <a:chExt cx="3755166" cy="2364786"/>
          </a:xfrm>
        </p:grpSpPr>
        <p:sp>
          <p:nvSpPr>
            <p:cNvPr id="2" name="Oval 1"/>
            <p:cNvSpPr>
              <a:spLocks noChangeAspect="1"/>
            </p:cNvSpPr>
            <p:nvPr/>
          </p:nvSpPr>
          <p:spPr>
            <a:xfrm>
              <a:off x="2176390" y="2900862"/>
              <a:ext cx="395289" cy="3952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b="1" dirty="0">
                  <a:solidFill>
                    <a:schemeClr val="tx1"/>
                  </a:solidFill>
                  <a:latin typeface="Courier New" panose="02070309020205020404" pitchFamily="49" charset="0"/>
                  <a:cs typeface="Courier New" panose="02070309020205020404" pitchFamily="49" charset="0"/>
                </a:rPr>
                <a:t>11</a:t>
              </a:r>
            </a:p>
          </p:txBody>
        </p:sp>
        <p:sp>
          <p:nvSpPr>
            <p:cNvPr id="5" name="Oval 4"/>
            <p:cNvSpPr>
              <a:spLocks noChangeAspect="1"/>
            </p:cNvSpPr>
            <p:nvPr/>
          </p:nvSpPr>
          <p:spPr>
            <a:xfrm>
              <a:off x="1233308" y="3550151"/>
              <a:ext cx="395289" cy="3952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b="1" dirty="0">
                  <a:solidFill>
                    <a:schemeClr val="tx1"/>
                  </a:solidFill>
                  <a:latin typeface="Courier New" panose="02070309020205020404" pitchFamily="49" charset="0"/>
                  <a:cs typeface="Courier New" panose="02070309020205020404" pitchFamily="49" charset="0"/>
                </a:rPr>
                <a:t>9</a:t>
              </a:r>
            </a:p>
          </p:txBody>
        </p:sp>
        <p:cxnSp>
          <p:nvCxnSpPr>
            <p:cNvPr id="4" name="Straight Arrow Connector 3"/>
            <p:cNvCxnSpPr>
              <a:stCxn id="2" idx="3"/>
              <a:endCxn id="5" idx="7"/>
            </p:cNvCxnSpPr>
            <p:nvPr/>
          </p:nvCxnSpPr>
          <p:spPr>
            <a:xfrm flipH="1">
              <a:off x="1570708" y="3238262"/>
              <a:ext cx="663571" cy="3697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2" idx="5"/>
              <a:endCxn id="20" idx="1"/>
            </p:cNvCxnSpPr>
            <p:nvPr/>
          </p:nvCxnSpPr>
          <p:spPr>
            <a:xfrm>
              <a:off x="2513790" y="3238262"/>
              <a:ext cx="672522" cy="3715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5" idx="3"/>
            </p:cNvCxnSpPr>
            <p:nvPr/>
          </p:nvCxnSpPr>
          <p:spPr>
            <a:xfrm flipH="1">
              <a:off x="970633" y="3887551"/>
              <a:ext cx="320564" cy="3643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5" idx="5"/>
            </p:cNvCxnSpPr>
            <p:nvPr/>
          </p:nvCxnSpPr>
          <p:spPr>
            <a:xfrm>
              <a:off x="1570708" y="3887551"/>
              <a:ext cx="305134" cy="3706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Oval 19"/>
            <p:cNvSpPr>
              <a:spLocks noChangeAspect="1"/>
            </p:cNvSpPr>
            <p:nvPr/>
          </p:nvSpPr>
          <p:spPr>
            <a:xfrm>
              <a:off x="3128423" y="3551948"/>
              <a:ext cx="395289" cy="3952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b="1" dirty="0">
                  <a:solidFill>
                    <a:schemeClr val="tx1"/>
                  </a:solidFill>
                  <a:latin typeface="Courier New" panose="02070309020205020404" pitchFamily="49" charset="0"/>
                  <a:cs typeface="Courier New" panose="02070309020205020404" pitchFamily="49" charset="0"/>
                </a:rPr>
                <a:t>4</a:t>
              </a:r>
            </a:p>
          </p:txBody>
        </p:sp>
        <p:sp>
          <p:nvSpPr>
            <p:cNvPr id="21" name="Oval 20"/>
            <p:cNvSpPr>
              <a:spLocks noChangeAspect="1"/>
            </p:cNvSpPr>
            <p:nvPr/>
          </p:nvSpPr>
          <p:spPr>
            <a:xfrm>
              <a:off x="3713068" y="4202085"/>
              <a:ext cx="395289" cy="3952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b="1" dirty="0">
                  <a:solidFill>
                    <a:schemeClr val="tx1"/>
                  </a:solidFill>
                  <a:latin typeface="Courier New" panose="02070309020205020404" pitchFamily="49" charset="0"/>
                  <a:cs typeface="Courier New" panose="02070309020205020404" pitchFamily="49" charset="0"/>
                </a:rPr>
                <a:t>1</a:t>
              </a:r>
            </a:p>
          </p:txBody>
        </p:sp>
        <p:sp>
          <p:nvSpPr>
            <p:cNvPr id="22" name="Oval 21"/>
            <p:cNvSpPr>
              <a:spLocks noChangeAspect="1"/>
            </p:cNvSpPr>
            <p:nvPr/>
          </p:nvSpPr>
          <p:spPr>
            <a:xfrm>
              <a:off x="2528348" y="4195836"/>
              <a:ext cx="395289" cy="3952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b="1" dirty="0">
                  <a:solidFill>
                    <a:schemeClr val="tx1"/>
                  </a:solidFill>
                  <a:latin typeface="Courier New" panose="02070309020205020404" pitchFamily="49" charset="0"/>
                  <a:cs typeface="Courier New" panose="02070309020205020404" pitchFamily="49" charset="0"/>
                </a:rPr>
                <a:t>3</a:t>
              </a:r>
            </a:p>
          </p:txBody>
        </p:sp>
        <p:cxnSp>
          <p:nvCxnSpPr>
            <p:cNvPr id="23" name="Straight Arrow Connector 22"/>
            <p:cNvCxnSpPr>
              <a:stCxn id="20" idx="3"/>
              <a:endCxn id="22" idx="7"/>
            </p:cNvCxnSpPr>
            <p:nvPr/>
          </p:nvCxnSpPr>
          <p:spPr>
            <a:xfrm flipH="1">
              <a:off x="2865748" y="3889348"/>
              <a:ext cx="320564" cy="3643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20" idx="5"/>
              <a:endCxn id="21" idx="1"/>
            </p:cNvCxnSpPr>
            <p:nvPr/>
          </p:nvCxnSpPr>
          <p:spPr>
            <a:xfrm>
              <a:off x="3465823" y="3889348"/>
              <a:ext cx="305134" cy="3706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Oval 28"/>
            <p:cNvSpPr>
              <a:spLocks noChangeAspect="1"/>
            </p:cNvSpPr>
            <p:nvPr/>
          </p:nvSpPr>
          <p:spPr>
            <a:xfrm>
              <a:off x="680466" y="4220224"/>
              <a:ext cx="395289" cy="3952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b="1" dirty="0">
                  <a:solidFill>
                    <a:schemeClr val="tx1"/>
                  </a:solidFill>
                  <a:latin typeface="Courier New" panose="02070309020205020404" pitchFamily="49" charset="0"/>
                  <a:cs typeface="Courier New" panose="02070309020205020404" pitchFamily="49" charset="0"/>
                </a:rPr>
                <a:t>7</a:t>
              </a:r>
            </a:p>
          </p:txBody>
        </p:sp>
        <p:sp>
          <p:nvSpPr>
            <p:cNvPr id="30" name="Oval 29"/>
            <p:cNvSpPr>
              <a:spLocks noChangeAspect="1"/>
            </p:cNvSpPr>
            <p:nvPr/>
          </p:nvSpPr>
          <p:spPr>
            <a:xfrm>
              <a:off x="1021749" y="4868947"/>
              <a:ext cx="395289" cy="3952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b="1" dirty="0">
                  <a:solidFill>
                    <a:schemeClr val="tx1"/>
                  </a:solidFill>
                  <a:latin typeface="Courier New" panose="02070309020205020404" pitchFamily="49" charset="0"/>
                  <a:cs typeface="Courier New" panose="02070309020205020404" pitchFamily="49" charset="0"/>
                </a:rPr>
                <a:t>5</a:t>
              </a:r>
            </a:p>
          </p:txBody>
        </p:sp>
        <p:sp>
          <p:nvSpPr>
            <p:cNvPr id="31" name="Oval 30"/>
            <p:cNvSpPr>
              <a:spLocks noChangeAspect="1"/>
            </p:cNvSpPr>
            <p:nvPr/>
          </p:nvSpPr>
          <p:spPr>
            <a:xfrm>
              <a:off x="353191" y="4868946"/>
              <a:ext cx="395289" cy="3952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b="1" dirty="0">
                  <a:solidFill>
                    <a:schemeClr val="tx1"/>
                  </a:solidFill>
                  <a:latin typeface="Courier New" panose="02070309020205020404" pitchFamily="49" charset="0"/>
                  <a:cs typeface="Courier New" panose="02070309020205020404" pitchFamily="49" charset="0"/>
                </a:rPr>
                <a:t>2</a:t>
              </a:r>
            </a:p>
          </p:txBody>
        </p:sp>
        <p:cxnSp>
          <p:nvCxnSpPr>
            <p:cNvPr id="32" name="Straight Arrow Connector 31"/>
            <p:cNvCxnSpPr>
              <a:stCxn id="29" idx="3"/>
              <a:endCxn id="31" idx="0"/>
            </p:cNvCxnSpPr>
            <p:nvPr/>
          </p:nvCxnSpPr>
          <p:spPr>
            <a:xfrm flipH="1">
              <a:off x="550836" y="4557624"/>
              <a:ext cx="187519" cy="3113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29" idx="5"/>
              <a:endCxn id="30" idx="0"/>
            </p:cNvCxnSpPr>
            <p:nvPr/>
          </p:nvCxnSpPr>
          <p:spPr>
            <a:xfrm>
              <a:off x="1017866" y="4557624"/>
              <a:ext cx="201528" cy="3113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Oval 39"/>
            <p:cNvSpPr>
              <a:spLocks noChangeAspect="1"/>
            </p:cNvSpPr>
            <p:nvPr/>
          </p:nvSpPr>
          <p:spPr>
            <a:xfrm>
              <a:off x="1803947" y="4220224"/>
              <a:ext cx="395289" cy="3952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b="1" dirty="0">
                  <a:solidFill>
                    <a:schemeClr val="tx1"/>
                  </a:solidFill>
                  <a:latin typeface="Courier New" panose="02070309020205020404" pitchFamily="49" charset="0"/>
                  <a:cs typeface="Courier New" panose="02070309020205020404" pitchFamily="49" charset="0"/>
                </a:rPr>
                <a:t>8</a:t>
              </a:r>
            </a:p>
          </p:txBody>
        </p:sp>
        <p:sp>
          <p:nvSpPr>
            <p:cNvPr id="42" name="Oval 41"/>
            <p:cNvSpPr>
              <a:spLocks noChangeAspect="1"/>
            </p:cNvSpPr>
            <p:nvPr/>
          </p:nvSpPr>
          <p:spPr>
            <a:xfrm>
              <a:off x="1480553" y="4870359"/>
              <a:ext cx="395289" cy="3952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b="1" dirty="0">
                  <a:solidFill>
                    <a:schemeClr val="tx1"/>
                  </a:solidFill>
                  <a:latin typeface="Courier New" panose="02070309020205020404" pitchFamily="49" charset="0"/>
                  <a:cs typeface="Courier New" panose="02070309020205020404" pitchFamily="49" charset="0"/>
                </a:rPr>
                <a:t>6</a:t>
              </a:r>
            </a:p>
          </p:txBody>
        </p:sp>
        <p:cxnSp>
          <p:nvCxnSpPr>
            <p:cNvPr id="43" name="Straight Arrow Connector 42"/>
            <p:cNvCxnSpPr>
              <a:stCxn id="40" idx="3"/>
              <a:endCxn id="42" idx="0"/>
            </p:cNvCxnSpPr>
            <p:nvPr/>
          </p:nvCxnSpPr>
          <p:spPr>
            <a:xfrm flipH="1">
              <a:off x="1678198" y="4557624"/>
              <a:ext cx="183638" cy="3127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25" name="Title 2"/>
          <p:cNvSpPr>
            <a:spLocks noGrp="1"/>
          </p:cNvSpPr>
          <p:nvPr>
            <p:ph type="title"/>
          </p:nvPr>
        </p:nvSpPr>
        <p:spPr>
          <a:xfrm>
            <a:off x="155575" y="161927"/>
            <a:ext cx="8797925" cy="676274"/>
          </a:xfrm>
        </p:spPr>
        <p:txBody>
          <a:bodyPr>
            <a:normAutofit fontScale="90000"/>
          </a:bodyPr>
          <a:lstStyle/>
          <a:p>
            <a:r>
              <a:rPr lang="en-US" dirty="0"/>
              <a:t>Heaps (Implementation Issue)</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503678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Content Placeholder 2"/>
          <p:cNvSpPr>
            <a:spLocks noGrp="1"/>
          </p:cNvSpPr>
          <p:nvPr>
            <p:ph idx="1"/>
          </p:nvPr>
        </p:nvSpPr>
        <p:spPr>
          <a:xfrm>
            <a:off x="353192" y="990600"/>
            <a:ext cx="8592396" cy="1778445"/>
          </a:xfrm>
        </p:spPr>
        <p:txBody>
          <a:bodyPr>
            <a:normAutofit/>
          </a:bodyPr>
          <a:lstStyle/>
          <a:p>
            <a:r>
              <a:rPr lang="en-US" sz="2000" dirty="0"/>
              <a:t>We do not need linked structures to store a heap (since the tree is complete, there are not any “holes” in the tree)</a:t>
            </a:r>
          </a:p>
        </p:txBody>
      </p:sp>
      <p:grpSp>
        <p:nvGrpSpPr>
          <p:cNvPr id="36" name="Group 35"/>
          <p:cNvGrpSpPr/>
          <p:nvPr/>
        </p:nvGrpSpPr>
        <p:grpSpPr>
          <a:xfrm>
            <a:off x="353192" y="1744101"/>
            <a:ext cx="3755166" cy="2364786"/>
            <a:chOff x="353191" y="2900862"/>
            <a:chExt cx="3755166" cy="2364786"/>
          </a:xfrm>
        </p:grpSpPr>
        <p:sp>
          <p:nvSpPr>
            <p:cNvPr id="2" name="Oval 1"/>
            <p:cNvSpPr>
              <a:spLocks noChangeAspect="1"/>
            </p:cNvSpPr>
            <p:nvPr/>
          </p:nvSpPr>
          <p:spPr>
            <a:xfrm>
              <a:off x="2176390" y="2900862"/>
              <a:ext cx="395289" cy="3952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b="1" dirty="0">
                  <a:solidFill>
                    <a:schemeClr val="tx1"/>
                  </a:solidFill>
                  <a:latin typeface="Courier New" panose="02070309020205020404" pitchFamily="49" charset="0"/>
                  <a:cs typeface="Courier New" panose="02070309020205020404" pitchFamily="49" charset="0"/>
                </a:rPr>
                <a:t>11</a:t>
              </a:r>
            </a:p>
          </p:txBody>
        </p:sp>
        <p:sp>
          <p:nvSpPr>
            <p:cNvPr id="5" name="Oval 4"/>
            <p:cNvSpPr>
              <a:spLocks noChangeAspect="1"/>
            </p:cNvSpPr>
            <p:nvPr/>
          </p:nvSpPr>
          <p:spPr>
            <a:xfrm>
              <a:off x="1233308" y="3550151"/>
              <a:ext cx="395289" cy="3952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b="1" dirty="0">
                  <a:solidFill>
                    <a:schemeClr val="tx1"/>
                  </a:solidFill>
                  <a:latin typeface="Courier New" panose="02070309020205020404" pitchFamily="49" charset="0"/>
                  <a:cs typeface="Courier New" panose="02070309020205020404" pitchFamily="49" charset="0"/>
                </a:rPr>
                <a:t>9</a:t>
              </a:r>
            </a:p>
          </p:txBody>
        </p:sp>
        <p:cxnSp>
          <p:nvCxnSpPr>
            <p:cNvPr id="4" name="Straight Arrow Connector 3"/>
            <p:cNvCxnSpPr>
              <a:stCxn id="2" idx="3"/>
              <a:endCxn id="5" idx="7"/>
            </p:cNvCxnSpPr>
            <p:nvPr/>
          </p:nvCxnSpPr>
          <p:spPr>
            <a:xfrm flipH="1">
              <a:off x="1570708" y="3238262"/>
              <a:ext cx="663571" cy="3697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2" idx="5"/>
              <a:endCxn id="20" idx="1"/>
            </p:cNvCxnSpPr>
            <p:nvPr/>
          </p:nvCxnSpPr>
          <p:spPr>
            <a:xfrm>
              <a:off x="2513790" y="3238262"/>
              <a:ext cx="672522" cy="3715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5" idx="3"/>
            </p:cNvCxnSpPr>
            <p:nvPr/>
          </p:nvCxnSpPr>
          <p:spPr>
            <a:xfrm flipH="1">
              <a:off x="970633" y="3887551"/>
              <a:ext cx="320564" cy="3643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5" idx="5"/>
            </p:cNvCxnSpPr>
            <p:nvPr/>
          </p:nvCxnSpPr>
          <p:spPr>
            <a:xfrm>
              <a:off x="1570708" y="3887551"/>
              <a:ext cx="305134" cy="3706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Oval 19"/>
            <p:cNvSpPr>
              <a:spLocks noChangeAspect="1"/>
            </p:cNvSpPr>
            <p:nvPr/>
          </p:nvSpPr>
          <p:spPr>
            <a:xfrm>
              <a:off x="3128423" y="3551948"/>
              <a:ext cx="395289" cy="3952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b="1" dirty="0">
                  <a:solidFill>
                    <a:schemeClr val="tx1"/>
                  </a:solidFill>
                  <a:latin typeface="Courier New" panose="02070309020205020404" pitchFamily="49" charset="0"/>
                  <a:cs typeface="Courier New" panose="02070309020205020404" pitchFamily="49" charset="0"/>
                </a:rPr>
                <a:t>4</a:t>
              </a:r>
            </a:p>
          </p:txBody>
        </p:sp>
        <p:sp>
          <p:nvSpPr>
            <p:cNvPr id="21" name="Oval 20"/>
            <p:cNvSpPr>
              <a:spLocks noChangeAspect="1"/>
            </p:cNvSpPr>
            <p:nvPr/>
          </p:nvSpPr>
          <p:spPr>
            <a:xfrm>
              <a:off x="3713068" y="4202085"/>
              <a:ext cx="395289" cy="3952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b="1" dirty="0">
                  <a:solidFill>
                    <a:schemeClr val="tx1"/>
                  </a:solidFill>
                  <a:latin typeface="Courier New" panose="02070309020205020404" pitchFamily="49" charset="0"/>
                  <a:cs typeface="Courier New" panose="02070309020205020404" pitchFamily="49" charset="0"/>
                </a:rPr>
                <a:t>1</a:t>
              </a:r>
            </a:p>
          </p:txBody>
        </p:sp>
        <p:sp>
          <p:nvSpPr>
            <p:cNvPr id="22" name="Oval 21"/>
            <p:cNvSpPr>
              <a:spLocks noChangeAspect="1"/>
            </p:cNvSpPr>
            <p:nvPr/>
          </p:nvSpPr>
          <p:spPr>
            <a:xfrm>
              <a:off x="2528348" y="4195836"/>
              <a:ext cx="395289" cy="3952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b="1" dirty="0">
                  <a:solidFill>
                    <a:schemeClr val="tx1"/>
                  </a:solidFill>
                  <a:latin typeface="Courier New" panose="02070309020205020404" pitchFamily="49" charset="0"/>
                  <a:cs typeface="Courier New" panose="02070309020205020404" pitchFamily="49" charset="0"/>
                </a:rPr>
                <a:t>3</a:t>
              </a:r>
            </a:p>
          </p:txBody>
        </p:sp>
        <p:cxnSp>
          <p:nvCxnSpPr>
            <p:cNvPr id="23" name="Straight Arrow Connector 22"/>
            <p:cNvCxnSpPr>
              <a:stCxn id="20" idx="3"/>
              <a:endCxn id="22" idx="7"/>
            </p:cNvCxnSpPr>
            <p:nvPr/>
          </p:nvCxnSpPr>
          <p:spPr>
            <a:xfrm flipH="1">
              <a:off x="2865748" y="3889348"/>
              <a:ext cx="320564" cy="3643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20" idx="5"/>
              <a:endCxn id="21" idx="1"/>
            </p:cNvCxnSpPr>
            <p:nvPr/>
          </p:nvCxnSpPr>
          <p:spPr>
            <a:xfrm>
              <a:off x="3465823" y="3889348"/>
              <a:ext cx="305134" cy="3706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Oval 28"/>
            <p:cNvSpPr>
              <a:spLocks noChangeAspect="1"/>
            </p:cNvSpPr>
            <p:nvPr/>
          </p:nvSpPr>
          <p:spPr>
            <a:xfrm>
              <a:off x="680466" y="4220224"/>
              <a:ext cx="395289" cy="3952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b="1" dirty="0">
                  <a:solidFill>
                    <a:schemeClr val="tx1"/>
                  </a:solidFill>
                  <a:latin typeface="Courier New" panose="02070309020205020404" pitchFamily="49" charset="0"/>
                  <a:cs typeface="Courier New" panose="02070309020205020404" pitchFamily="49" charset="0"/>
                </a:rPr>
                <a:t>7</a:t>
              </a:r>
            </a:p>
          </p:txBody>
        </p:sp>
        <p:sp>
          <p:nvSpPr>
            <p:cNvPr id="30" name="Oval 29"/>
            <p:cNvSpPr>
              <a:spLocks noChangeAspect="1"/>
            </p:cNvSpPr>
            <p:nvPr/>
          </p:nvSpPr>
          <p:spPr>
            <a:xfrm>
              <a:off x="1021749" y="4868947"/>
              <a:ext cx="395289" cy="3952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b="1" dirty="0">
                  <a:solidFill>
                    <a:schemeClr val="tx1"/>
                  </a:solidFill>
                  <a:latin typeface="Courier New" panose="02070309020205020404" pitchFamily="49" charset="0"/>
                  <a:cs typeface="Courier New" panose="02070309020205020404" pitchFamily="49" charset="0"/>
                </a:rPr>
                <a:t>5</a:t>
              </a:r>
            </a:p>
          </p:txBody>
        </p:sp>
        <p:sp>
          <p:nvSpPr>
            <p:cNvPr id="31" name="Oval 30"/>
            <p:cNvSpPr>
              <a:spLocks noChangeAspect="1"/>
            </p:cNvSpPr>
            <p:nvPr/>
          </p:nvSpPr>
          <p:spPr>
            <a:xfrm>
              <a:off x="353191" y="4868946"/>
              <a:ext cx="395289" cy="3952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b="1" dirty="0">
                  <a:solidFill>
                    <a:schemeClr val="tx1"/>
                  </a:solidFill>
                  <a:latin typeface="Courier New" panose="02070309020205020404" pitchFamily="49" charset="0"/>
                  <a:cs typeface="Courier New" panose="02070309020205020404" pitchFamily="49" charset="0"/>
                </a:rPr>
                <a:t>2</a:t>
              </a:r>
            </a:p>
          </p:txBody>
        </p:sp>
        <p:cxnSp>
          <p:nvCxnSpPr>
            <p:cNvPr id="32" name="Straight Arrow Connector 31"/>
            <p:cNvCxnSpPr>
              <a:stCxn id="29" idx="3"/>
              <a:endCxn id="31" idx="0"/>
            </p:cNvCxnSpPr>
            <p:nvPr/>
          </p:nvCxnSpPr>
          <p:spPr>
            <a:xfrm flipH="1">
              <a:off x="550836" y="4557624"/>
              <a:ext cx="187519" cy="3113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29" idx="5"/>
              <a:endCxn id="30" idx="0"/>
            </p:cNvCxnSpPr>
            <p:nvPr/>
          </p:nvCxnSpPr>
          <p:spPr>
            <a:xfrm>
              <a:off x="1017866" y="4557624"/>
              <a:ext cx="201528" cy="3113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Oval 39"/>
            <p:cNvSpPr>
              <a:spLocks noChangeAspect="1"/>
            </p:cNvSpPr>
            <p:nvPr/>
          </p:nvSpPr>
          <p:spPr>
            <a:xfrm>
              <a:off x="1803947" y="4220224"/>
              <a:ext cx="395289" cy="3952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b="1" dirty="0">
                  <a:solidFill>
                    <a:schemeClr val="tx1"/>
                  </a:solidFill>
                  <a:latin typeface="Courier New" panose="02070309020205020404" pitchFamily="49" charset="0"/>
                  <a:cs typeface="Courier New" panose="02070309020205020404" pitchFamily="49" charset="0"/>
                </a:rPr>
                <a:t>8</a:t>
              </a:r>
            </a:p>
          </p:txBody>
        </p:sp>
        <p:sp>
          <p:nvSpPr>
            <p:cNvPr id="42" name="Oval 41"/>
            <p:cNvSpPr>
              <a:spLocks noChangeAspect="1"/>
            </p:cNvSpPr>
            <p:nvPr/>
          </p:nvSpPr>
          <p:spPr>
            <a:xfrm>
              <a:off x="1480553" y="4870359"/>
              <a:ext cx="395289" cy="3952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b="1" dirty="0">
                  <a:solidFill>
                    <a:schemeClr val="tx1"/>
                  </a:solidFill>
                  <a:latin typeface="Courier New" panose="02070309020205020404" pitchFamily="49" charset="0"/>
                  <a:cs typeface="Courier New" panose="02070309020205020404" pitchFamily="49" charset="0"/>
                </a:rPr>
                <a:t>6</a:t>
              </a:r>
            </a:p>
          </p:txBody>
        </p:sp>
        <p:cxnSp>
          <p:nvCxnSpPr>
            <p:cNvPr id="43" name="Straight Arrow Connector 42"/>
            <p:cNvCxnSpPr>
              <a:stCxn id="40" idx="3"/>
              <a:endCxn id="42" idx="0"/>
            </p:cNvCxnSpPr>
            <p:nvPr/>
          </p:nvCxnSpPr>
          <p:spPr>
            <a:xfrm flipH="1">
              <a:off x="1678198" y="4557624"/>
              <a:ext cx="183638" cy="3127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44" name="TextBox 43"/>
          <p:cNvSpPr txBox="1"/>
          <p:nvPr/>
        </p:nvSpPr>
        <p:spPr>
          <a:xfrm>
            <a:off x="484551" y="4190290"/>
            <a:ext cx="4937455" cy="2031325"/>
          </a:xfrm>
          <a:prstGeom prst="rect">
            <a:avLst/>
          </a:prstGeom>
          <a:noFill/>
        </p:spPr>
        <p:txBody>
          <a:bodyPr wrap="square" rtlCol="0">
            <a:spAutoFit/>
          </a:bodyPr>
          <a:lstStyle/>
          <a:p>
            <a:pPr marL="285750" indent="-285750">
              <a:buFont typeface="Arial" panose="020B0604020202020204" pitchFamily="34" charset="0"/>
              <a:buChar char="•"/>
            </a:pPr>
            <a:r>
              <a:rPr lang="en-US" dirty="0"/>
              <a:t>We can arrays in order to store heaps.</a:t>
            </a:r>
          </a:p>
          <a:p>
            <a:pPr marL="742950" lvl="1" indent="-285750">
              <a:buFont typeface="Arial" panose="020B0604020202020204" pitchFamily="34" charset="0"/>
              <a:buChar char="•"/>
            </a:pPr>
            <a:r>
              <a:rPr lang="en-US" dirty="0"/>
              <a:t>Root at index 0.</a:t>
            </a:r>
          </a:p>
          <a:p>
            <a:pPr marL="742950" lvl="1" indent="-285750">
              <a:buFont typeface="Arial" panose="020B0604020202020204" pitchFamily="34" charset="0"/>
              <a:buChar char="•"/>
            </a:pPr>
            <a:r>
              <a:rPr lang="en-US" dirty="0"/>
              <a:t>For any value at index </a:t>
            </a:r>
            <a:r>
              <a:rPr lang="en-US" b="1" dirty="0" err="1">
                <a:latin typeface="Courier New" panose="02070309020205020404" pitchFamily="49" charset="0"/>
                <a:cs typeface="Courier New" panose="02070309020205020404" pitchFamily="49" charset="0"/>
              </a:rPr>
              <a:t>i</a:t>
            </a:r>
            <a:r>
              <a:rPr lang="en-US" dirty="0"/>
              <a:t>,</a:t>
            </a:r>
          </a:p>
          <a:p>
            <a:pPr marL="1200150" lvl="2" indent="-285750">
              <a:buFont typeface="Arial" panose="020B0604020202020204" pitchFamily="34" charset="0"/>
              <a:buChar char="•"/>
            </a:pPr>
            <a:r>
              <a:rPr lang="en-US" dirty="0"/>
              <a:t>Left child at index </a:t>
            </a:r>
            <a:r>
              <a:rPr lang="en-US" b="1" dirty="0">
                <a:latin typeface="Courier New" panose="02070309020205020404" pitchFamily="49" charset="0"/>
                <a:cs typeface="Courier New" panose="02070309020205020404" pitchFamily="49" charset="0"/>
              </a:rPr>
              <a:t>2i+1</a:t>
            </a:r>
            <a:r>
              <a:rPr lang="en-US" dirty="0"/>
              <a:t> </a:t>
            </a:r>
          </a:p>
          <a:p>
            <a:pPr marL="1200150" lvl="2" indent="-285750">
              <a:buFont typeface="Arial" panose="020B0604020202020204" pitchFamily="34" charset="0"/>
              <a:buChar char="•"/>
            </a:pPr>
            <a:r>
              <a:rPr lang="en-US" dirty="0"/>
              <a:t>Right child at index </a:t>
            </a:r>
            <a:r>
              <a:rPr lang="en-US" b="1" dirty="0">
                <a:latin typeface="Courier New" panose="02070309020205020404" pitchFamily="49" charset="0"/>
                <a:cs typeface="Courier New" panose="02070309020205020404" pitchFamily="49" charset="0"/>
              </a:rPr>
              <a:t>2i+2</a:t>
            </a:r>
          </a:p>
          <a:p>
            <a:pPr marL="742950" lvl="1" indent="-285750">
              <a:buFont typeface="Arial" panose="020B0604020202020204" pitchFamily="34" charset="0"/>
              <a:buChar char="•"/>
            </a:pPr>
            <a:r>
              <a:rPr lang="en-US" dirty="0">
                <a:latin typeface="+mj-lt"/>
                <a:cs typeface="Courier New" panose="02070309020205020404" pitchFamily="49" charset="0"/>
              </a:rPr>
              <a:t>For any value at index </a:t>
            </a:r>
            <a:r>
              <a:rPr lang="en-US" b="1" dirty="0" err="1">
                <a:latin typeface="Courier New" panose="02070309020205020404" pitchFamily="49" charset="0"/>
                <a:cs typeface="Courier New" panose="02070309020205020404" pitchFamily="49" charset="0"/>
              </a:rPr>
              <a:t>i</a:t>
            </a:r>
            <a:endParaRPr lang="en-US" b="1" dirty="0">
              <a:latin typeface="Courier New" panose="02070309020205020404" pitchFamily="49" charset="0"/>
              <a:cs typeface="Courier New" panose="02070309020205020404" pitchFamily="49" charset="0"/>
            </a:endParaRPr>
          </a:p>
          <a:p>
            <a:pPr marL="1200150" lvl="2" indent="-285750">
              <a:buFont typeface="Arial" panose="020B0604020202020204" pitchFamily="34" charset="0"/>
              <a:buChar char="•"/>
            </a:pPr>
            <a:r>
              <a:rPr lang="en-US" dirty="0">
                <a:latin typeface="+mj-lt"/>
                <a:cs typeface="Courier New" panose="02070309020205020404" pitchFamily="49" charset="0"/>
              </a:rPr>
              <a:t>Parent is at index </a:t>
            </a:r>
            <a:r>
              <a:rPr lang="en-US" b="1" dirty="0">
                <a:latin typeface="Courier New" panose="02070309020205020404" pitchFamily="49" charset="0"/>
                <a:cs typeface="Courier New" panose="02070309020205020404" pitchFamily="49" charset="0"/>
              </a:rPr>
              <a:t>(i-1)/2</a:t>
            </a:r>
            <a:endParaRPr lang="en-US" dirty="0"/>
          </a:p>
        </p:txBody>
      </p:sp>
      <p:graphicFrame>
        <p:nvGraphicFramePr>
          <p:cNvPr id="8" name="Table 7"/>
          <p:cNvGraphicFramePr>
            <a:graphicFrameLocks noGrp="1"/>
          </p:cNvGraphicFramePr>
          <p:nvPr/>
        </p:nvGraphicFramePr>
        <p:xfrm>
          <a:off x="5916959" y="1932408"/>
          <a:ext cx="1687132" cy="4079240"/>
        </p:xfrm>
        <a:graphic>
          <a:graphicData uri="http://schemas.openxmlformats.org/drawingml/2006/table">
            <a:tbl>
              <a:tblPr>
                <a:tableStyleId>{5C22544A-7EE6-4342-B048-85BDC9FD1C3A}</a:tableStyleId>
              </a:tblPr>
              <a:tblGrid>
                <a:gridCol w="843566">
                  <a:extLst>
                    <a:ext uri="{9D8B030D-6E8A-4147-A177-3AD203B41FA5}">
                      <a16:colId xmlns:a16="http://schemas.microsoft.com/office/drawing/2014/main" val="20000"/>
                    </a:ext>
                  </a:extLst>
                </a:gridCol>
                <a:gridCol w="843566">
                  <a:extLst>
                    <a:ext uri="{9D8B030D-6E8A-4147-A177-3AD203B41FA5}">
                      <a16:colId xmlns:a16="http://schemas.microsoft.com/office/drawing/2014/main" val="20001"/>
                    </a:ext>
                  </a:extLst>
                </a:gridCol>
              </a:tblGrid>
              <a:tr h="370840">
                <a:tc>
                  <a:txBody>
                    <a:bodyPr/>
                    <a:lstStyle/>
                    <a:p>
                      <a:pPr algn="ctr"/>
                      <a:r>
                        <a:rPr lang="en-US" dirty="0"/>
                        <a:t>Index</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t>Value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70840">
                <a:tc>
                  <a:txBody>
                    <a:bodyPr/>
                    <a:lstStyle/>
                    <a:p>
                      <a:pPr algn="ctr"/>
                      <a:r>
                        <a:rPr lang="en-US" dirty="0"/>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t>11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70840">
                <a:tc>
                  <a:txBody>
                    <a:bodyPr/>
                    <a:lstStyle/>
                    <a:p>
                      <a:pPr algn="ctr"/>
                      <a:r>
                        <a:rPr lang="en-US"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t>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70840">
                <a:tc>
                  <a:txBody>
                    <a:bodyPr/>
                    <a:lstStyle/>
                    <a:p>
                      <a:pPr algn="ctr"/>
                      <a:r>
                        <a:rPr lang="en-US" dirty="0"/>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370840">
                <a:tc>
                  <a:txBody>
                    <a:bodyPr/>
                    <a:lstStyle/>
                    <a:p>
                      <a:pPr algn="ctr"/>
                      <a:r>
                        <a:rPr lang="en-US" dirty="0"/>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t>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370840">
                <a:tc>
                  <a:txBody>
                    <a:bodyPr/>
                    <a:lstStyle/>
                    <a:p>
                      <a:pPr algn="ctr"/>
                      <a:r>
                        <a:rPr lang="en-US" dirty="0"/>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t>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370840">
                <a:tc>
                  <a:txBody>
                    <a:bodyPr/>
                    <a:lstStyle/>
                    <a:p>
                      <a:pPr algn="ctr"/>
                      <a:r>
                        <a:rPr lang="en-US" dirty="0"/>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370840">
                <a:tc>
                  <a:txBody>
                    <a:bodyPr/>
                    <a:lstStyle/>
                    <a:p>
                      <a:pPr algn="ctr"/>
                      <a:r>
                        <a:rPr lang="en-US" dirty="0"/>
                        <a:t>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370840">
                <a:tc>
                  <a:txBody>
                    <a:bodyPr/>
                    <a:lstStyle/>
                    <a:p>
                      <a:pPr algn="ctr"/>
                      <a:r>
                        <a:rPr lang="en-US" dirty="0"/>
                        <a:t>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r h="370840">
                <a:tc>
                  <a:txBody>
                    <a:bodyPr/>
                    <a:lstStyle/>
                    <a:p>
                      <a:pPr algn="ctr"/>
                      <a:r>
                        <a:rPr lang="en-US" dirty="0"/>
                        <a:t>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9"/>
                  </a:ext>
                </a:extLst>
              </a:tr>
              <a:tr h="370840">
                <a:tc>
                  <a:txBody>
                    <a:bodyPr/>
                    <a:lstStyle/>
                    <a:p>
                      <a:pPr algn="ctr"/>
                      <a:r>
                        <a:rPr lang="en-US" dirty="0"/>
                        <a:t>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t>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0"/>
                  </a:ext>
                </a:extLst>
              </a:tr>
            </a:tbl>
          </a:graphicData>
        </a:graphic>
      </p:graphicFrame>
      <p:sp>
        <p:nvSpPr>
          <p:cNvPr id="26" name="Title 2"/>
          <p:cNvSpPr>
            <a:spLocks noGrp="1"/>
          </p:cNvSpPr>
          <p:nvPr>
            <p:ph type="title"/>
          </p:nvPr>
        </p:nvSpPr>
        <p:spPr>
          <a:xfrm>
            <a:off x="155575" y="161927"/>
            <a:ext cx="8797925" cy="676274"/>
          </a:xfrm>
        </p:spPr>
        <p:txBody>
          <a:bodyPr>
            <a:normAutofit fontScale="90000"/>
          </a:bodyPr>
          <a:lstStyle/>
          <a:p>
            <a:r>
              <a:rPr lang="en-US" dirty="0"/>
              <a:t>Heaps (Implementation Issue)</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2495341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1"/>
          <p:cNvSpPr>
            <a:spLocks noGrp="1" noChangeArrowheads="1"/>
          </p:cNvSpPr>
          <p:nvPr>
            <p:ph type="title"/>
          </p:nvPr>
        </p:nvSpPr>
        <p:spPr>
          <a:xfrm>
            <a:off x="393638" y="41147"/>
            <a:ext cx="7772400" cy="1143000"/>
          </a:xfrm>
        </p:spPr>
        <p:txBody>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dirty="0"/>
              <a:t>Implementing a Heap</a:t>
            </a:r>
          </a:p>
        </p:txBody>
      </p:sp>
      <p:sp>
        <p:nvSpPr>
          <p:cNvPr id="25602" name="Rectangle 2"/>
          <p:cNvSpPr>
            <a:spLocks noGrp="1" noChangeArrowheads="1"/>
          </p:cNvSpPr>
          <p:nvPr>
            <p:ph type="body" idx="1"/>
          </p:nvPr>
        </p:nvSpPr>
        <p:spPr>
          <a:xfrm>
            <a:off x="152400" y="1981200"/>
            <a:ext cx="3810000" cy="4114800"/>
          </a:xfrm>
        </p:spPr>
        <p:txBody>
          <a:bodyPr/>
          <a:lstStyle/>
          <a:p>
            <a:pPr>
              <a:lnSpc>
                <a:spcPct val="95000"/>
              </a:lnSpc>
              <a:spcBef>
                <a:spcPts val="700"/>
              </a:spcBef>
              <a:buFont typeface="Wingdings" pitchFamily="2" charset="2"/>
              <a:buChar char="q"/>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dirty="0">
                <a:ea typeface="+mn-ea"/>
              </a:rPr>
              <a:t>We will store the data from the nodes in a partially-filled array.</a:t>
            </a:r>
          </a:p>
        </p:txBody>
      </p:sp>
      <p:sp>
        <p:nvSpPr>
          <p:cNvPr id="24580" name="AutoShape 3"/>
          <p:cNvSpPr>
            <a:spLocks noChangeArrowheads="1"/>
          </p:cNvSpPr>
          <p:nvPr/>
        </p:nvSpPr>
        <p:spPr bwMode="auto">
          <a:xfrm>
            <a:off x="1708150" y="4670425"/>
            <a:ext cx="6046788" cy="785813"/>
          </a:xfrm>
          <a:prstGeom prst="roundRect">
            <a:avLst>
              <a:gd name="adj" fmla="val 199"/>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24581" name="Line 4"/>
          <p:cNvSpPr>
            <a:spLocks noChangeShapeType="1"/>
          </p:cNvSpPr>
          <p:nvPr/>
        </p:nvSpPr>
        <p:spPr bwMode="auto">
          <a:xfrm>
            <a:off x="2620963" y="4667250"/>
            <a:ext cx="1587" cy="792163"/>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582" name="Line 5"/>
          <p:cNvSpPr>
            <a:spLocks noChangeShapeType="1"/>
          </p:cNvSpPr>
          <p:nvPr/>
        </p:nvSpPr>
        <p:spPr bwMode="auto">
          <a:xfrm>
            <a:off x="3535363" y="4667250"/>
            <a:ext cx="1587" cy="792163"/>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583" name="Line 6"/>
          <p:cNvSpPr>
            <a:spLocks noChangeShapeType="1"/>
          </p:cNvSpPr>
          <p:nvPr/>
        </p:nvSpPr>
        <p:spPr bwMode="auto">
          <a:xfrm>
            <a:off x="4448175" y="4667250"/>
            <a:ext cx="1588" cy="792163"/>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584" name="Line 7"/>
          <p:cNvSpPr>
            <a:spLocks noChangeShapeType="1"/>
          </p:cNvSpPr>
          <p:nvPr/>
        </p:nvSpPr>
        <p:spPr bwMode="auto">
          <a:xfrm>
            <a:off x="5364163" y="4670425"/>
            <a:ext cx="1587" cy="784225"/>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585" name="Line 8"/>
          <p:cNvSpPr>
            <a:spLocks noChangeShapeType="1"/>
          </p:cNvSpPr>
          <p:nvPr/>
        </p:nvSpPr>
        <p:spPr bwMode="auto">
          <a:xfrm>
            <a:off x="6278563" y="4670425"/>
            <a:ext cx="1587" cy="784225"/>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586" name="Line 9"/>
          <p:cNvSpPr>
            <a:spLocks noChangeShapeType="1"/>
          </p:cNvSpPr>
          <p:nvPr/>
        </p:nvSpPr>
        <p:spPr bwMode="auto">
          <a:xfrm>
            <a:off x="7192963" y="4665663"/>
            <a:ext cx="1587" cy="793750"/>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587" name="AutoShape 10"/>
          <p:cNvSpPr>
            <a:spLocks noChangeArrowheads="1"/>
          </p:cNvSpPr>
          <p:nvPr/>
        </p:nvSpPr>
        <p:spPr bwMode="auto">
          <a:xfrm>
            <a:off x="1096963" y="5565775"/>
            <a:ext cx="2189162" cy="433388"/>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2400"/>
              <a:t>An array of data</a:t>
            </a:r>
          </a:p>
        </p:txBody>
      </p:sp>
      <p:sp>
        <p:nvSpPr>
          <p:cNvPr id="24588" name="Freeform 11"/>
          <p:cNvSpPr>
            <a:spLocks noChangeArrowheads="1"/>
          </p:cNvSpPr>
          <p:nvPr/>
        </p:nvSpPr>
        <p:spPr bwMode="auto">
          <a:xfrm>
            <a:off x="7464425" y="4160838"/>
            <a:ext cx="982663" cy="1725612"/>
          </a:xfrm>
          <a:custGeom>
            <a:avLst/>
            <a:gdLst>
              <a:gd name="T0" fmla="*/ 1588 w 2731"/>
              <a:gd name="T1" fmla="*/ 0 h 4795"/>
              <a:gd name="T2" fmla="*/ 0 w 2731"/>
              <a:gd name="T3" fmla="*/ 1971 h 4795"/>
              <a:gd name="T4" fmla="*/ 445 w 2731"/>
              <a:gd name="T5" fmla="*/ 2677 h 4795"/>
              <a:gd name="T6" fmla="*/ 189 w 2731"/>
              <a:gd name="T7" fmla="*/ 3171 h 4795"/>
              <a:gd name="T8" fmla="*/ 886 w 2731"/>
              <a:gd name="T9" fmla="*/ 4794 h 4795"/>
              <a:gd name="T10" fmla="*/ 2730 w 2731"/>
              <a:gd name="T11" fmla="*/ 4230 h 4795"/>
              <a:gd name="T12" fmla="*/ 1588 w 2731"/>
              <a:gd name="T13" fmla="*/ 0 h 4795"/>
              <a:gd name="T14" fmla="*/ 0 60000 65536"/>
              <a:gd name="T15" fmla="*/ 0 60000 65536"/>
              <a:gd name="T16" fmla="*/ 0 60000 65536"/>
              <a:gd name="T17" fmla="*/ 0 60000 65536"/>
              <a:gd name="T18" fmla="*/ 0 60000 65536"/>
              <a:gd name="T19" fmla="*/ 0 60000 65536"/>
              <a:gd name="T20" fmla="*/ 0 60000 65536"/>
              <a:gd name="T21" fmla="*/ 0 w 2731"/>
              <a:gd name="T22" fmla="*/ 0 h 4795"/>
              <a:gd name="T23" fmla="*/ 2731 w 2731"/>
              <a:gd name="T24" fmla="*/ 4795 h 479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731" h="4795">
                <a:moveTo>
                  <a:pt x="1588" y="0"/>
                </a:moveTo>
                <a:lnTo>
                  <a:pt x="0" y="1971"/>
                </a:lnTo>
                <a:lnTo>
                  <a:pt x="445" y="2677"/>
                </a:lnTo>
                <a:lnTo>
                  <a:pt x="189" y="3171"/>
                </a:lnTo>
                <a:lnTo>
                  <a:pt x="886" y="4794"/>
                </a:lnTo>
                <a:lnTo>
                  <a:pt x="2730" y="4230"/>
                </a:lnTo>
                <a:lnTo>
                  <a:pt x="158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589" name="Line 12"/>
          <p:cNvSpPr>
            <a:spLocks noChangeShapeType="1"/>
          </p:cNvSpPr>
          <p:nvPr/>
        </p:nvSpPr>
        <p:spPr bwMode="auto">
          <a:xfrm>
            <a:off x="5516563" y="2941638"/>
            <a:ext cx="563562"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4590" name="Group 13"/>
          <p:cNvGrpSpPr>
            <a:grpSpLocks/>
          </p:cNvGrpSpPr>
          <p:nvPr/>
        </p:nvGrpSpPr>
        <p:grpSpPr bwMode="auto">
          <a:xfrm>
            <a:off x="5880100" y="3313113"/>
            <a:ext cx="793750" cy="731837"/>
            <a:chOff x="3704" y="2087"/>
            <a:chExt cx="500" cy="461"/>
          </a:xfrm>
        </p:grpSpPr>
        <p:sp>
          <p:nvSpPr>
            <p:cNvPr id="24606" name="AutoShape 14"/>
            <p:cNvSpPr>
              <a:spLocks noChangeArrowheads="1"/>
            </p:cNvSpPr>
            <p:nvPr/>
          </p:nvSpPr>
          <p:spPr bwMode="auto">
            <a:xfrm>
              <a:off x="3704" y="2087"/>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24607" name="AutoShape 15"/>
            <p:cNvSpPr>
              <a:spLocks noChangeArrowheads="1"/>
            </p:cNvSpPr>
            <p:nvPr/>
          </p:nvSpPr>
          <p:spPr bwMode="auto">
            <a:xfrm>
              <a:off x="3723" y="2106"/>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21</a:t>
              </a:r>
            </a:p>
          </p:txBody>
        </p:sp>
      </p:grpSp>
      <p:sp>
        <p:nvSpPr>
          <p:cNvPr id="24591" name="Line 16"/>
          <p:cNvSpPr>
            <a:spLocks noChangeShapeType="1"/>
          </p:cNvSpPr>
          <p:nvPr/>
        </p:nvSpPr>
        <p:spPr bwMode="auto">
          <a:xfrm flipH="1">
            <a:off x="5273675" y="2941638"/>
            <a:ext cx="566738"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4592" name="Group 17"/>
          <p:cNvGrpSpPr>
            <a:grpSpLocks/>
          </p:cNvGrpSpPr>
          <p:nvPr/>
        </p:nvGrpSpPr>
        <p:grpSpPr bwMode="auto">
          <a:xfrm>
            <a:off x="4679950" y="3313113"/>
            <a:ext cx="793750" cy="731837"/>
            <a:chOff x="2948" y="2087"/>
            <a:chExt cx="500" cy="461"/>
          </a:xfrm>
        </p:grpSpPr>
        <p:sp>
          <p:nvSpPr>
            <p:cNvPr id="24604" name="AutoShape 18"/>
            <p:cNvSpPr>
              <a:spLocks noChangeArrowheads="1"/>
            </p:cNvSpPr>
            <p:nvPr/>
          </p:nvSpPr>
          <p:spPr bwMode="auto">
            <a:xfrm>
              <a:off x="2948" y="2087"/>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24605" name="AutoShape 19"/>
            <p:cNvSpPr>
              <a:spLocks noChangeArrowheads="1"/>
            </p:cNvSpPr>
            <p:nvPr/>
          </p:nvSpPr>
          <p:spPr bwMode="auto">
            <a:xfrm>
              <a:off x="2967" y="2106"/>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27</a:t>
              </a:r>
            </a:p>
          </p:txBody>
        </p:sp>
      </p:grpSp>
      <p:sp>
        <p:nvSpPr>
          <p:cNvPr id="24593" name="Line 20"/>
          <p:cNvSpPr>
            <a:spLocks noChangeShapeType="1"/>
          </p:cNvSpPr>
          <p:nvPr/>
        </p:nvSpPr>
        <p:spPr bwMode="auto">
          <a:xfrm>
            <a:off x="7102475" y="1981200"/>
            <a:ext cx="563563" cy="639763"/>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4594" name="Group 21"/>
          <p:cNvGrpSpPr>
            <a:grpSpLocks/>
          </p:cNvGrpSpPr>
          <p:nvPr/>
        </p:nvGrpSpPr>
        <p:grpSpPr bwMode="auto">
          <a:xfrm>
            <a:off x="7437438" y="2398713"/>
            <a:ext cx="793750" cy="731837"/>
            <a:chOff x="4685" y="1511"/>
            <a:chExt cx="500" cy="461"/>
          </a:xfrm>
        </p:grpSpPr>
        <p:sp>
          <p:nvSpPr>
            <p:cNvPr id="24602" name="AutoShape 22"/>
            <p:cNvSpPr>
              <a:spLocks noChangeArrowheads="1"/>
            </p:cNvSpPr>
            <p:nvPr/>
          </p:nvSpPr>
          <p:spPr bwMode="auto">
            <a:xfrm>
              <a:off x="4685" y="1511"/>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24603" name="AutoShape 23"/>
            <p:cNvSpPr>
              <a:spLocks noChangeArrowheads="1"/>
            </p:cNvSpPr>
            <p:nvPr/>
          </p:nvSpPr>
          <p:spPr bwMode="auto">
            <a:xfrm>
              <a:off x="4704" y="1530"/>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23</a:t>
              </a:r>
            </a:p>
          </p:txBody>
        </p:sp>
      </p:grpSp>
      <p:sp>
        <p:nvSpPr>
          <p:cNvPr id="24595" name="Line 24"/>
          <p:cNvSpPr>
            <a:spLocks noChangeShapeType="1"/>
          </p:cNvSpPr>
          <p:nvPr/>
        </p:nvSpPr>
        <p:spPr bwMode="auto">
          <a:xfrm flipH="1">
            <a:off x="5867400" y="2027238"/>
            <a:ext cx="566738"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4596" name="Group 25"/>
          <p:cNvGrpSpPr>
            <a:grpSpLocks/>
          </p:cNvGrpSpPr>
          <p:nvPr/>
        </p:nvGrpSpPr>
        <p:grpSpPr bwMode="auto">
          <a:xfrm>
            <a:off x="6376988" y="1331913"/>
            <a:ext cx="793750" cy="731837"/>
            <a:chOff x="4017" y="839"/>
            <a:chExt cx="500" cy="461"/>
          </a:xfrm>
        </p:grpSpPr>
        <p:sp>
          <p:nvSpPr>
            <p:cNvPr id="24600" name="AutoShape 26"/>
            <p:cNvSpPr>
              <a:spLocks noChangeArrowheads="1"/>
            </p:cNvSpPr>
            <p:nvPr/>
          </p:nvSpPr>
          <p:spPr bwMode="auto">
            <a:xfrm>
              <a:off x="4017" y="839"/>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24601" name="AutoShape 27"/>
            <p:cNvSpPr>
              <a:spLocks noChangeArrowheads="1"/>
            </p:cNvSpPr>
            <p:nvPr/>
          </p:nvSpPr>
          <p:spPr bwMode="auto">
            <a:xfrm>
              <a:off x="4036" y="858"/>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42</a:t>
              </a:r>
            </a:p>
          </p:txBody>
        </p:sp>
      </p:grpSp>
      <p:grpSp>
        <p:nvGrpSpPr>
          <p:cNvPr id="24597" name="Group 28"/>
          <p:cNvGrpSpPr>
            <a:grpSpLocks/>
          </p:cNvGrpSpPr>
          <p:nvPr/>
        </p:nvGrpSpPr>
        <p:grpSpPr bwMode="auto">
          <a:xfrm>
            <a:off x="5273675" y="2398713"/>
            <a:ext cx="793750" cy="731837"/>
            <a:chOff x="3322" y="1511"/>
            <a:chExt cx="500" cy="461"/>
          </a:xfrm>
        </p:grpSpPr>
        <p:sp>
          <p:nvSpPr>
            <p:cNvPr id="24598" name="AutoShape 29"/>
            <p:cNvSpPr>
              <a:spLocks noChangeArrowheads="1"/>
            </p:cNvSpPr>
            <p:nvPr/>
          </p:nvSpPr>
          <p:spPr bwMode="auto">
            <a:xfrm>
              <a:off x="3322" y="1511"/>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24599" name="AutoShape 30"/>
            <p:cNvSpPr>
              <a:spLocks noChangeArrowheads="1"/>
            </p:cNvSpPr>
            <p:nvPr/>
          </p:nvSpPr>
          <p:spPr bwMode="auto">
            <a:xfrm>
              <a:off x="3341" y="1530"/>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35</a:t>
              </a:r>
            </a:p>
          </p:txBody>
        </p:sp>
      </p:grpSp>
    </p:spTree>
    <p:extLst>
      <p:ext uri="{BB962C8B-B14F-4D97-AF65-F5344CB8AC3E}">
        <p14:creationId xmlns:p14="http://schemas.microsoft.com/office/powerpoint/2010/main" val="837716653"/>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602" name="Group 1"/>
          <p:cNvGrpSpPr>
            <a:grpSpLocks/>
          </p:cNvGrpSpPr>
          <p:nvPr/>
        </p:nvGrpSpPr>
        <p:grpSpPr bwMode="auto">
          <a:xfrm>
            <a:off x="2257425" y="1782763"/>
            <a:ext cx="4021138" cy="2741612"/>
            <a:chOff x="1422" y="1123"/>
            <a:chExt cx="2533" cy="1727"/>
          </a:xfrm>
        </p:grpSpPr>
        <p:sp>
          <p:nvSpPr>
            <p:cNvPr id="25634" name="AutoShape 2"/>
            <p:cNvSpPr>
              <a:spLocks noChangeArrowheads="1"/>
            </p:cNvSpPr>
            <p:nvPr/>
          </p:nvSpPr>
          <p:spPr bwMode="auto">
            <a:xfrm>
              <a:off x="1422" y="1123"/>
              <a:ext cx="2534" cy="1728"/>
            </a:xfrm>
            <a:prstGeom prst="roundRect">
              <a:avLst>
                <a:gd name="adj" fmla="val 56"/>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320">
                  <a:solidFill>
                    <a:srgbClr val="000000"/>
                  </a:solidFill>
                  <a:round/>
                  <a:headEnd type="triangle" w="med" len="med"/>
                  <a:tailEnd/>
                </a14:hiddenLine>
              </a:ext>
            </a:extLst>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25635" name="Freeform 3"/>
            <p:cNvSpPr>
              <a:spLocks/>
            </p:cNvSpPr>
            <p:nvPr/>
          </p:nvSpPr>
          <p:spPr bwMode="auto">
            <a:xfrm>
              <a:off x="1422" y="1123"/>
              <a:ext cx="2534" cy="1728"/>
            </a:xfrm>
            <a:custGeom>
              <a:avLst/>
              <a:gdLst>
                <a:gd name="T0" fmla="*/ 11174 w 11175"/>
                <a:gd name="T1" fmla="*/ 0 h 7621"/>
                <a:gd name="T2" fmla="*/ 10891 w 11175"/>
                <a:gd name="T3" fmla="*/ 2 h 7621"/>
                <a:gd name="T4" fmla="*/ 10608 w 11175"/>
                <a:gd name="T5" fmla="*/ 10 h 7621"/>
                <a:gd name="T6" fmla="*/ 10326 w 11175"/>
                <a:gd name="T7" fmla="*/ 22 h 7621"/>
                <a:gd name="T8" fmla="*/ 10044 w 11175"/>
                <a:gd name="T9" fmla="*/ 39 h 7621"/>
                <a:gd name="T10" fmla="*/ 9762 w 11175"/>
                <a:gd name="T11" fmla="*/ 61 h 7621"/>
                <a:gd name="T12" fmla="*/ 9482 w 11175"/>
                <a:gd name="T13" fmla="*/ 88 h 7621"/>
                <a:gd name="T14" fmla="*/ 9203 w 11175"/>
                <a:gd name="T15" fmla="*/ 120 h 7621"/>
                <a:gd name="T16" fmla="*/ 8925 w 11175"/>
                <a:gd name="T17" fmla="*/ 156 h 7621"/>
                <a:gd name="T18" fmla="*/ 8648 w 11175"/>
                <a:gd name="T19" fmla="*/ 197 h 7621"/>
                <a:gd name="T20" fmla="*/ 8373 w 11175"/>
                <a:gd name="T21" fmla="*/ 243 h 7621"/>
                <a:gd name="T22" fmla="*/ 8100 w 11175"/>
                <a:gd name="T23" fmla="*/ 294 h 7621"/>
                <a:gd name="T24" fmla="*/ 7829 w 11175"/>
                <a:gd name="T25" fmla="*/ 349 h 7621"/>
                <a:gd name="T26" fmla="*/ 7560 w 11175"/>
                <a:gd name="T27" fmla="*/ 410 h 7621"/>
                <a:gd name="T28" fmla="*/ 7293 w 11175"/>
                <a:gd name="T29" fmla="*/ 474 h 7621"/>
                <a:gd name="T30" fmla="*/ 7029 w 11175"/>
                <a:gd name="T31" fmla="*/ 544 h 7621"/>
                <a:gd name="T32" fmla="*/ 6767 w 11175"/>
                <a:gd name="T33" fmla="*/ 618 h 7621"/>
                <a:gd name="T34" fmla="*/ 6509 w 11175"/>
                <a:gd name="T35" fmla="*/ 696 h 7621"/>
                <a:gd name="T36" fmla="*/ 6253 w 11175"/>
                <a:gd name="T37" fmla="*/ 779 h 7621"/>
                <a:gd name="T38" fmla="*/ 6000 w 11175"/>
                <a:gd name="T39" fmla="*/ 866 h 7621"/>
                <a:gd name="T40" fmla="*/ 5751 w 11175"/>
                <a:gd name="T41" fmla="*/ 957 h 7621"/>
                <a:gd name="T42" fmla="*/ 5505 w 11175"/>
                <a:gd name="T43" fmla="*/ 1053 h 7621"/>
                <a:gd name="T44" fmla="*/ 5263 w 11175"/>
                <a:gd name="T45" fmla="*/ 1153 h 7621"/>
                <a:gd name="T46" fmla="*/ 5025 w 11175"/>
                <a:gd name="T47" fmla="*/ 1258 h 7621"/>
                <a:gd name="T48" fmla="*/ 4791 w 11175"/>
                <a:gd name="T49" fmla="*/ 1366 h 7621"/>
                <a:gd name="T50" fmla="*/ 4560 w 11175"/>
                <a:gd name="T51" fmla="*/ 1478 h 7621"/>
                <a:gd name="T52" fmla="*/ 4334 w 11175"/>
                <a:gd name="T53" fmla="*/ 1594 h 7621"/>
                <a:gd name="T54" fmla="*/ 4113 w 11175"/>
                <a:gd name="T55" fmla="*/ 1714 h 7621"/>
                <a:gd name="T56" fmla="*/ 3896 w 11175"/>
                <a:gd name="T57" fmla="*/ 1838 h 7621"/>
                <a:gd name="T58" fmla="*/ 3683 w 11175"/>
                <a:gd name="T59" fmla="*/ 1966 h 7621"/>
                <a:gd name="T60" fmla="*/ 3475 w 11175"/>
                <a:gd name="T61" fmla="*/ 2097 h 7621"/>
                <a:gd name="T62" fmla="*/ 3273 w 11175"/>
                <a:gd name="T63" fmla="*/ 2232 h 7621"/>
                <a:gd name="T64" fmla="*/ 3075 w 11175"/>
                <a:gd name="T65" fmla="*/ 2370 h 7621"/>
                <a:gd name="T66" fmla="*/ 2883 w 11175"/>
                <a:gd name="T67" fmla="*/ 2512 h 7621"/>
                <a:gd name="T68" fmla="*/ 2696 w 11175"/>
                <a:gd name="T69" fmla="*/ 2657 h 7621"/>
                <a:gd name="T70" fmla="*/ 2514 w 11175"/>
                <a:gd name="T71" fmla="*/ 2805 h 7621"/>
                <a:gd name="T72" fmla="*/ 2338 w 11175"/>
                <a:gd name="T73" fmla="*/ 2956 h 7621"/>
                <a:gd name="T74" fmla="*/ 2167 w 11175"/>
                <a:gd name="T75" fmla="*/ 3110 h 7621"/>
                <a:gd name="T76" fmla="*/ 2003 w 11175"/>
                <a:gd name="T77" fmla="*/ 3267 h 7621"/>
                <a:gd name="T78" fmla="*/ 1844 w 11175"/>
                <a:gd name="T79" fmla="*/ 3427 h 7621"/>
                <a:gd name="T80" fmla="*/ 1691 w 11175"/>
                <a:gd name="T81" fmla="*/ 3589 h 7621"/>
                <a:gd name="T82" fmla="*/ 1545 w 11175"/>
                <a:gd name="T83" fmla="*/ 3754 h 7621"/>
                <a:gd name="T84" fmla="*/ 1404 w 11175"/>
                <a:gd name="T85" fmla="*/ 3922 h 7621"/>
                <a:gd name="T86" fmla="*/ 1270 w 11175"/>
                <a:gd name="T87" fmla="*/ 4092 h 7621"/>
                <a:gd name="T88" fmla="*/ 1142 w 11175"/>
                <a:gd name="T89" fmla="*/ 4264 h 7621"/>
                <a:gd name="T90" fmla="*/ 1020 w 11175"/>
                <a:gd name="T91" fmla="*/ 4439 h 7621"/>
                <a:gd name="T92" fmla="*/ 906 w 11175"/>
                <a:gd name="T93" fmla="*/ 4615 h 7621"/>
                <a:gd name="T94" fmla="*/ 797 w 11175"/>
                <a:gd name="T95" fmla="*/ 4793 h 7621"/>
                <a:gd name="T96" fmla="*/ 696 w 11175"/>
                <a:gd name="T97" fmla="*/ 4974 h 7621"/>
                <a:gd name="T98" fmla="*/ 601 w 11175"/>
                <a:gd name="T99" fmla="*/ 5155 h 7621"/>
                <a:gd name="T100" fmla="*/ 512 w 11175"/>
                <a:gd name="T101" fmla="*/ 5339 h 7621"/>
                <a:gd name="T102" fmla="*/ 431 w 11175"/>
                <a:gd name="T103" fmla="*/ 5524 h 7621"/>
                <a:gd name="T104" fmla="*/ 357 w 11175"/>
                <a:gd name="T105" fmla="*/ 5710 h 7621"/>
                <a:gd name="T106" fmla="*/ 289 w 11175"/>
                <a:gd name="T107" fmla="*/ 5898 h 7621"/>
                <a:gd name="T108" fmla="*/ 229 w 11175"/>
                <a:gd name="T109" fmla="*/ 6086 h 7621"/>
                <a:gd name="T110" fmla="*/ 175 w 11175"/>
                <a:gd name="T111" fmla="*/ 6276 h 7621"/>
                <a:gd name="T112" fmla="*/ 129 w 11175"/>
                <a:gd name="T113" fmla="*/ 6466 h 7621"/>
                <a:gd name="T114" fmla="*/ 90 w 11175"/>
                <a:gd name="T115" fmla="*/ 6657 h 7621"/>
                <a:gd name="T116" fmla="*/ 57 w 11175"/>
                <a:gd name="T117" fmla="*/ 6849 h 7621"/>
                <a:gd name="T118" fmla="*/ 32 w 11175"/>
                <a:gd name="T119" fmla="*/ 7041 h 7621"/>
                <a:gd name="T120" fmla="*/ 14 w 11175"/>
                <a:gd name="T121" fmla="*/ 7234 h 7621"/>
                <a:gd name="T122" fmla="*/ 4 w 11175"/>
                <a:gd name="T123" fmla="*/ 7427 h 7621"/>
                <a:gd name="T124" fmla="*/ 0 w 11175"/>
                <a:gd name="T125" fmla="*/ 7620 h 762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11175"/>
                <a:gd name="T190" fmla="*/ 0 h 7621"/>
                <a:gd name="T191" fmla="*/ 11175 w 11175"/>
                <a:gd name="T192" fmla="*/ 7621 h 7621"/>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11175" h="7621">
                  <a:moveTo>
                    <a:pt x="11174" y="0"/>
                  </a:moveTo>
                  <a:lnTo>
                    <a:pt x="10891" y="2"/>
                  </a:lnTo>
                  <a:lnTo>
                    <a:pt x="10608" y="10"/>
                  </a:lnTo>
                  <a:lnTo>
                    <a:pt x="10326" y="22"/>
                  </a:lnTo>
                  <a:lnTo>
                    <a:pt x="10044" y="39"/>
                  </a:lnTo>
                  <a:lnTo>
                    <a:pt x="9762" y="61"/>
                  </a:lnTo>
                  <a:lnTo>
                    <a:pt x="9482" y="88"/>
                  </a:lnTo>
                  <a:lnTo>
                    <a:pt x="9203" y="120"/>
                  </a:lnTo>
                  <a:lnTo>
                    <a:pt x="8925" y="156"/>
                  </a:lnTo>
                  <a:lnTo>
                    <a:pt x="8648" y="197"/>
                  </a:lnTo>
                  <a:lnTo>
                    <a:pt x="8373" y="243"/>
                  </a:lnTo>
                  <a:lnTo>
                    <a:pt x="8100" y="294"/>
                  </a:lnTo>
                  <a:lnTo>
                    <a:pt x="7829" y="349"/>
                  </a:lnTo>
                  <a:lnTo>
                    <a:pt x="7560" y="410"/>
                  </a:lnTo>
                  <a:lnTo>
                    <a:pt x="7293" y="474"/>
                  </a:lnTo>
                  <a:lnTo>
                    <a:pt x="7029" y="544"/>
                  </a:lnTo>
                  <a:lnTo>
                    <a:pt x="6767" y="618"/>
                  </a:lnTo>
                  <a:lnTo>
                    <a:pt x="6509" y="696"/>
                  </a:lnTo>
                  <a:lnTo>
                    <a:pt x="6253" y="779"/>
                  </a:lnTo>
                  <a:lnTo>
                    <a:pt x="6000" y="866"/>
                  </a:lnTo>
                  <a:lnTo>
                    <a:pt x="5751" y="957"/>
                  </a:lnTo>
                  <a:lnTo>
                    <a:pt x="5505" y="1053"/>
                  </a:lnTo>
                  <a:lnTo>
                    <a:pt x="5263" y="1153"/>
                  </a:lnTo>
                  <a:lnTo>
                    <a:pt x="5025" y="1258"/>
                  </a:lnTo>
                  <a:lnTo>
                    <a:pt x="4791" y="1366"/>
                  </a:lnTo>
                  <a:lnTo>
                    <a:pt x="4560" y="1478"/>
                  </a:lnTo>
                  <a:lnTo>
                    <a:pt x="4334" y="1594"/>
                  </a:lnTo>
                  <a:lnTo>
                    <a:pt x="4113" y="1714"/>
                  </a:lnTo>
                  <a:lnTo>
                    <a:pt x="3896" y="1838"/>
                  </a:lnTo>
                  <a:lnTo>
                    <a:pt x="3683" y="1966"/>
                  </a:lnTo>
                  <a:lnTo>
                    <a:pt x="3475" y="2097"/>
                  </a:lnTo>
                  <a:lnTo>
                    <a:pt x="3273" y="2232"/>
                  </a:lnTo>
                  <a:lnTo>
                    <a:pt x="3075" y="2370"/>
                  </a:lnTo>
                  <a:lnTo>
                    <a:pt x="2883" y="2512"/>
                  </a:lnTo>
                  <a:lnTo>
                    <a:pt x="2696" y="2657"/>
                  </a:lnTo>
                  <a:lnTo>
                    <a:pt x="2514" y="2805"/>
                  </a:lnTo>
                  <a:lnTo>
                    <a:pt x="2338" y="2956"/>
                  </a:lnTo>
                  <a:lnTo>
                    <a:pt x="2167" y="3110"/>
                  </a:lnTo>
                  <a:lnTo>
                    <a:pt x="2003" y="3267"/>
                  </a:lnTo>
                  <a:lnTo>
                    <a:pt x="1844" y="3427"/>
                  </a:lnTo>
                  <a:lnTo>
                    <a:pt x="1691" y="3589"/>
                  </a:lnTo>
                  <a:lnTo>
                    <a:pt x="1545" y="3754"/>
                  </a:lnTo>
                  <a:lnTo>
                    <a:pt x="1404" y="3922"/>
                  </a:lnTo>
                  <a:lnTo>
                    <a:pt x="1270" y="4092"/>
                  </a:lnTo>
                  <a:lnTo>
                    <a:pt x="1142" y="4264"/>
                  </a:lnTo>
                  <a:lnTo>
                    <a:pt x="1020" y="4439"/>
                  </a:lnTo>
                  <a:lnTo>
                    <a:pt x="906" y="4615"/>
                  </a:lnTo>
                  <a:lnTo>
                    <a:pt x="797" y="4793"/>
                  </a:lnTo>
                  <a:lnTo>
                    <a:pt x="696" y="4974"/>
                  </a:lnTo>
                  <a:lnTo>
                    <a:pt x="601" y="5155"/>
                  </a:lnTo>
                  <a:lnTo>
                    <a:pt x="512" y="5339"/>
                  </a:lnTo>
                  <a:lnTo>
                    <a:pt x="431" y="5524"/>
                  </a:lnTo>
                  <a:lnTo>
                    <a:pt x="357" y="5710"/>
                  </a:lnTo>
                  <a:lnTo>
                    <a:pt x="289" y="5898"/>
                  </a:lnTo>
                  <a:lnTo>
                    <a:pt x="229" y="6086"/>
                  </a:lnTo>
                  <a:lnTo>
                    <a:pt x="175" y="6276"/>
                  </a:lnTo>
                  <a:lnTo>
                    <a:pt x="129" y="6466"/>
                  </a:lnTo>
                  <a:lnTo>
                    <a:pt x="90" y="6657"/>
                  </a:lnTo>
                  <a:lnTo>
                    <a:pt x="57" y="6849"/>
                  </a:lnTo>
                  <a:lnTo>
                    <a:pt x="32" y="7041"/>
                  </a:lnTo>
                  <a:lnTo>
                    <a:pt x="14" y="7234"/>
                  </a:lnTo>
                  <a:lnTo>
                    <a:pt x="4" y="7427"/>
                  </a:lnTo>
                  <a:lnTo>
                    <a:pt x="0" y="7620"/>
                  </a:lnTo>
                </a:path>
              </a:pathLst>
            </a:custGeom>
            <a:noFill/>
            <a:ln w="76320">
              <a:solidFill>
                <a:srgbClr val="FF8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25603" name="Rectangle 4"/>
          <p:cNvSpPr>
            <a:spLocks noGrp="1" noChangeArrowheads="1"/>
          </p:cNvSpPr>
          <p:nvPr>
            <p:ph type="title"/>
          </p:nvPr>
        </p:nvSpPr>
        <p:spPr>
          <a:xfrm>
            <a:off x="304800" y="342900"/>
            <a:ext cx="7772400" cy="1143000"/>
          </a:xfrm>
        </p:spPr>
        <p:txBody>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t>Implementing a Heap</a:t>
            </a:r>
          </a:p>
        </p:txBody>
      </p:sp>
      <p:sp>
        <p:nvSpPr>
          <p:cNvPr id="26629" name="Rectangle 5"/>
          <p:cNvSpPr>
            <a:spLocks noGrp="1" noChangeArrowheads="1"/>
          </p:cNvSpPr>
          <p:nvPr>
            <p:ph type="body" idx="1"/>
          </p:nvPr>
        </p:nvSpPr>
        <p:spPr>
          <a:xfrm>
            <a:off x="685800" y="1981200"/>
            <a:ext cx="3398838" cy="4114800"/>
          </a:xfrm>
        </p:spPr>
        <p:txBody>
          <a:bodyPr/>
          <a:lstStyle/>
          <a:p>
            <a:pPr>
              <a:lnSpc>
                <a:spcPct val="95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a:ea typeface="+mn-ea"/>
              </a:rPr>
              <a:t>Data from the root goes in the</a:t>
            </a:r>
            <a:r>
              <a:rPr lang="en-GB">
                <a:effectLst/>
                <a:ea typeface="+mn-ea"/>
              </a:rPr>
              <a:t>        </a:t>
            </a:r>
            <a:r>
              <a:rPr lang="en-GB">
                <a:ea typeface="+mn-ea"/>
              </a:rPr>
              <a:t> first              location                 of the               array.</a:t>
            </a:r>
          </a:p>
        </p:txBody>
      </p:sp>
      <p:sp>
        <p:nvSpPr>
          <p:cNvPr id="25605" name="AutoShape 6"/>
          <p:cNvSpPr>
            <a:spLocks noChangeArrowheads="1"/>
          </p:cNvSpPr>
          <p:nvPr/>
        </p:nvSpPr>
        <p:spPr bwMode="auto">
          <a:xfrm>
            <a:off x="1708150" y="4670425"/>
            <a:ext cx="6046788" cy="785813"/>
          </a:xfrm>
          <a:prstGeom prst="roundRect">
            <a:avLst>
              <a:gd name="adj" fmla="val 199"/>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25606" name="Line 7"/>
          <p:cNvSpPr>
            <a:spLocks noChangeShapeType="1"/>
          </p:cNvSpPr>
          <p:nvPr/>
        </p:nvSpPr>
        <p:spPr bwMode="auto">
          <a:xfrm>
            <a:off x="2620963" y="4667250"/>
            <a:ext cx="1587" cy="792163"/>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07" name="Line 8"/>
          <p:cNvSpPr>
            <a:spLocks noChangeShapeType="1"/>
          </p:cNvSpPr>
          <p:nvPr/>
        </p:nvSpPr>
        <p:spPr bwMode="auto">
          <a:xfrm>
            <a:off x="3535363" y="4667250"/>
            <a:ext cx="1587" cy="792163"/>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08" name="Line 9"/>
          <p:cNvSpPr>
            <a:spLocks noChangeShapeType="1"/>
          </p:cNvSpPr>
          <p:nvPr/>
        </p:nvSpPr>
        <p:spPr bwMode="auto">
          <a:xfrm>
            <a:off x="4448175" y="4667250"/>
            <a:ext cx="1588" cy="792163"/>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09" name="Line 10"/>
          <p:cNvSpPr>
            <a:spLocks noChangeShapeType="1"/>
          </p:cNvSpPr>
          <p:nvPr/>
        </p:nvSpPr>
        <p:spPr bwMode="auto">
          <a:xfrm>
            <a:off x="5364163" y="4670425"/>
            <a:ext cx="1587" cy="784225"/>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10" name="Line 11"/>
          <p:cNvSpPr>
            <a:spLocks noChangeShapeType="1"/>
          </p:cNvSpPr>
          <p:nvPr/>
        </p:nvSpPr>
        <p:spPr bwMode="auto">
          <a:xfrm>
            <a:off x="6278563" y="4670425"/>
            <a:ext cx="1587" cy="784225"/>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11" name="Line 12"/>
          <p:cNvSpPr>
            <a:spLocks noChangeShapeType="1"/>
          </p:cNvSpPr>
          <p:nvPr/>
        </p:nvSpPr>
        <p:spPr bwMode="auto">
          <a:xfrm>
            <a:off x="7192963" y="4665663"/>
            <a:ext cx="1587" cy="793750"/>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12" name="AutoShape 13"/>
          <p:cNvSpPr>
            <a:spLocks noChangeArrowheads="1"/>
          </p:cNvSpPr>
          <p:nvPr/>
        </p:nvSpPr>
        <p:spPr bwMode="auto">
          <a:xfrm>
            <a:off x="1096963" y="5565775"/>
            <a:ext cx="2189162" cy="433388"/>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2400"/>
              <a:t>An array of data</a:t>
            </a:r>
          </a:p>
        </p:txBody>
      </p:sp>
      <p:sp>
        <p:nvSpPr>
          <p:cNvPr id="25613" name="Freeform 14"/>
          <p:cNvSpPr>
            <a:spLocks noChangeArrowheads="1"/>
          </p:cNvSpPr>
          <p:nvPr/>
        </p:nvSpPr>
        <p:spPr bwMode="auto">
          <a:xfrm>
            <a:off x="7464425" y="4160838"/>
            <a:ext cx="982663" cy="1725612"/>
          </a:xfrm>
          <a:custGeom>
            <a:avLst/>
            <a:gdLst>
              <a:gd name="T0" fmla="*/ 1588 w 2731"/>
              <a:gd name="T1" fmla="*/ 0 h 4795"/>
              <a:gd name="T2" fmla="*/ 0 w 2731"/>
              <a:gd name="T3" fmla="*/ 1971 h 4795"/>
              <a:gd name="T4" fmla="*/ 445 w 2731"/>
              <a:gd name="T5" fmla="*/ 2677 h 4795"/>
              <a:gd name="T6" fmla="*/ 189 w 2731"/>
              <a:gd name="T7" fmla="*/ 3171 h 4795"/>
              <a:gd name="T8" fmla="*/ 886 w 2731"/>
              <a:gd name="T9" fmla="*/ 4794 h 4795"/>
              <a:gd name="T10" fmla="*/ 2730 w 2731"/>
              <a:gd name="T11" fmla="*/ 4230 h 4795"/>
              <a:gd name="T12" fmla="*/ 1588 w 2731"/>
              <a:gd name="T13" fmla="*/ 0 h 4795"/>
              <a:gd name="T14" fmla="*/ 0 60000 65536"/>
              <a:gd name="T15" fmla="*/ 0 60000 65536"/>
              <a:gd name="T16" fmla="*/ 0 60000 65536"/>
              <a:gd name="T17" fmla="*/ 0 60000 65536"/>
              <a:gd name="T18" fmla="*/ 0 60000 65536"/>
              <a:gd name="T19" fmla="*/ 0 60000 65536"/>
              <a:gd name="T20" fmla="*/ 0 60000 65536"/>
              <a:gd name="T21" fmla="*/ 0 w 2731"/>
              <a:gd name="T22" fmla="*/ 0 h 4795"/>
              <a:gd name="T23" fmla="*/ 2731 w 2731"/>
              <a:gd name="T24" fmla="*/ 4795 h 479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731" h="4795">
                <a:moveTo>
                  <a:pt x="1588" y="0"/>
                </a:moveTo>
                <a:lnTo>
                  <a:pt x="0" y="1971"/>
                </a:lnTo>
                <a:lnTo>
                  <a:pt x="445" y="2677"/>
                </a:lnTo>
                <a:lnTo>
                  <a:pt x="189" y="3171"/>
                </a:lnTo>
                <a:lnTo>
                  <a:pt x="886" y="4794"/>
                </a:lnTo>
                <a:lnTo>
                  <a:pt x="2730" y="4230"/>
                </a:lnTo>
                <a:lnTo>
                  <a:pt x="158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614" name="Line 15"/>
          <p:cNvSpPr>
            <a:spLocks noChangeShapeType="1"/>
          </p:cNvSpPr>
          <p:nvPr/>
        </p:nvSpPr>
        <p:spPr bwMode="auto">
          <a:xfrm>
            <a:off x="5516563" y="2941638"/>
            <a:ext cx="563562"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5615" name="Group 16"/>
          <p:cNvGrpSpPr>
            <a:grpSpLocks/>
          </p:cNvGrpSpPr>
          <p:nvPr/>
        </p:nvGrpSpPr>
        <p:grpSpPr bwMode="auto">
          <a:xfrm>
            <a:off x="5880100" y="3313113"/>
            <a:ext cx="793750" cy="731837"/>
            <a:chOff x="3704" y="2087"/>
            <a:chExt cx="500" cy="461"/>
          </a:xfrm>
        </p:grpSpPr>
        <p:sp>
          <p:nvSpPr>
            <p:cNvPr id="25632" name="AutoShape 17"/>
            <p:cNvSpPr>
              <a:spLocks noChangeArrowheads="1"/>
            </p:cNvSpPr>
            <p:nvPr/>
          </p:nvSpPr>
          <p:spPr bwMode="auto">
            <a:xfrm>
              <a:off x="3704" y="2087"/>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25633" name="AutoShape 18"/>
            <p:cNvSpPr>
              <a:spLocks noChangeArrowheads="1"/>
            </p:cNvSpPr>
            <p:nvPr/>
          </p:nvSpPr>
          <p:spPr bwMode="auto">
            <a:xfrm>
              <a:off x="3723" y="2106"/>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21</a:t>
              </a:r>
            </a:p>
          </p:txBody>
        </p:sp>
      </p:grpSp>
      <p:sp>
        <p:nvSpPr>
          <p:cNvPr id="25616" name="Line 19"/>
          <p:cNvSpPr>
            <a:spLocks noChangeShapeType="1"/>
          </p:cNvSpPr>
          <p:nvPr/>
        </p:nvSpPr>
        <p:spPr bwMode="auto">
          <a:xfrm flipH="1">
            <a:off x="5273675" y="2941638"/>
            <a:ext cx="566738"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5617" name="Group 20"/>
          <p:cNvGrpSpPr>
            <a:grpSpLocks/>
          </p:cNvGrpSpPr>
          <p:nvPr/>
        </p:nvGrpSpPr>
        <p:grpSpPr bwMode="auto">
          <a:xfrm>
            <a:off x="4679950" y="3313113"/>
            <a:ext cx="793750" cy="731837"/>
            <a:chOff x="2948" y="2087"/>
            <a:chExt cx="500" cy="461"/>
          </a:xfrm>
        </p:grpSpPr>
        <p:sp>
          <p:nvSpPr>
            <p:cNvPr id="25630" name="AutoShape 21"/>
            <p:cNvSpPr>
              <a:spLocks noChangeArrowheads="1"/>
            </p:cNvSpPr>
            <p:nvPr/>
          </p:nvSpPr>
          <p:spPr bwMode="auto">
            <a:xfrm>
              <a:off x="2948" y="2087"/>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25631" name="AutoShape 22"/>
            <p:cNvSpPr>
              <a:spLocks noChangeArrowheads="1"/>
            </p:cNvSpPr>
            <p:nvPr/>
          </p:nvSpPr>
          <p:spPr bwMode="auto">
            <a:xfrm>
              <a:off x="2967" y="2106"/>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27</a:t>
              </a:r>
            </a:p>
          </p:txBody>
        </p:sp>
      </p:grpSp>
      <p:sp>
        <p:nvSpPr>
          <p:cNvPr id="25618" name="Line 23"/>
          <p:cNvSpPr>
            <a:spLocks noChangeShapeType="1"/>
          </p:cNvSpPr>
          <p:nvPr/>
        </p:nvSpPr>
        <p:spPr bwMode="auto">
          <a:xfrm>
            <a:off x="7102475" y="1981200"/>
            <a:ext cx="563563" cy="639763"/>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5619" name="Group 24"/>
          <p:cNvGrpSpPr>
            <a:grpSpLocks/>
          </p:cNvGrpSpPr>
          <p:nvPr/>
        </p:nvGrpSpPr>
        <p:grpSpPr bwMode="auto">
          <a:xfrm>
            <a:off x="7437438" y="2398713"/>
            <a:ext cx="793750" cy="731837"/>
            <a:chOff x="4685" y="1511"/>
            <a:chExt cx="500" cy="461"/>
          </a:xfrm>
        </p:grpSpPr>
        <p:sp>
          <p:nvSpPr>
            <p:cNvPr id="25628" name="AutoShape 25"/>
            <p:cNvSpPr>
              <a:spLocks noChangeArrowheads="1"/>
            </p:cNvSpPr>
            <p:nvPr/>
          </p:nvSpPr>
          <p:spPr bwMode="auto">
            <a:xfrm>
              <a:off x="4685" y="1511"/>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25629" name="AutoShape 26"/>
            <p:cNvSpPr>
              <a:spLocks noChangeArrowheads="1"/>
            </p:cNvSpPr>
            <p:nvPr/>
          </p:nvSpPr>
          <p:spPr bwMode="auto">
            <a:xfrm>
              <a:off x="4704" y="1530"/>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23</a:t>
              </a:r>
            </a:p>
          </p:txBody>
        </p:sp>
      </p:grpSp>
      <p:sp>
        <p:nvSpPr>
          <p:cNvPr id="25620" name="Line 27"/>
          <p:cNvSpPr>
            <a:spLocks noChangeShapeType="1"/>
          </p:cNvSpPr>
          <p:nvPr/>
        </p:nvSpPr>
        <p:spPr bwMode="auto">
          <a:xfrm flipH="1">
            <a:off x="5867400" y="2027238"/>
            <a:ext cx="566738"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5621" name="Group 28"/>
          <p:cNvGrpSpPr>
            <a:grpSpLocks/>
          </p:cNvGrpSpPr>
          <p:nvPr/>
        </p:nvGrpSpPr>
        <p:grpSpPr bwMode="auto">
          <a:xfrm>
            <a:off x="6376988" y="1331913"/>
            <a:ext cx="793750" cy="731837"/>
            <a:chOff x="4017" y="839"/>
            <a:chExt cx="500" cy="461"/>
          </a:xfrm>
        </p:grpSpPr>
        <p:sp>
          <p:nvSpPr>
            <p:cNvPr id="25626" name="AutoShape 29"/>
            <p:cNvSpPr>
              <a:spLocks noChangeArrowheads="1"/>
            </p:cNvSpPr>
            <p:nvPr/>
          </p:nvSpPr>
          <p:spPr bwMode="auto">
            <a:xfrm>
              <a:off x="4017" y="839"/>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25627" name="AutoShape 30"/>
            <p:cNvSpPr>
              <a:spLocks noChangeArrowheads="1"/>
            </p:cNvSpPr>
            <p:nvPr/>
          </p:nvSpPr>
          <p:spPr bwMode="auto">
            <a:xfrm>
              <a:off x="4036" y="858"/>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42</a:t>
              </a:r>
            </a:p>
          </p:txBody>
        </p:sp>
      </p:grpSp>
      <p:grpSp>
        <p:nvGrpSpPr>
          <p:cNvPr id="25622" name="Group 31"/>
          <p:cNvGrpSpPr>
            <a:grpSpLocks/>
          </p:cNvGrpSpPr>
          <p:nvPr/>
        </p:nvGrpSpPr>
        <p:grpSpPr bwMode="auto">
          <a:xfrm>
            <a:off x="5273675" y="2398713"/>
            <a:ext cx="793750" cy="731837"/>
            <a:chOff x="3322" y="1511"/>
            <a:chExt cx="500" cy="461"/>
          </a:xfrm>
        </p:grpSpPr>
        <p:sp>
          <p:nvSpPr>
            <p:cNvPr id="25624" name="AutoShape 32"/>
            <p:cNvSpPr>
              <a:spLocks noChangeArrowheads="1"/>
            </p:cNvSpPr>
            <p:nvPr/>
          </p:nvSpPr>
          <p:spPr bwMode="auto">
            <a:xfrm>
              <a:off x="3322" y="1511"/>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25625" name="AutoShape 33"/>
            <p:cNvSpPr>
              <a:spLocks noChangeArrowheads="1"/>
            </p:cNvSpPr>
            <p:nvPr/>
          </p:nvSpPr>
          <p:spPr bwMode="auto">
            <a:xfrm>
              <a:off x="3341" y="1530"/>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35</a:t>
              </a:r>
            </a:p>
          </p:txBody>
        </p:sp>
      </p:grpSp>
      <p:sp>
        <p:nvSpPr>
          <p:cNvPr id="25623" name="AutoShape 34"/>
          <p:cNvSpPr>
            <a:spLocks noChangeArrowheads="1"/>
          </p:cNvSpPr>
          <p:nvPr/>
        </p:nvSpPr>
        <p:spPr bwMode="auto">
          <a:xfrm>
            <a:off x="1914525" y="4860925"/>
            <a:ext cx="488950"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5000"/>
              </a:lnSpc>
              <a:buClr>
                <a:srgbClr val="E0E0E0"/>
              </a:buClr>
              <a:buSzPct val="100000"/>
              <a:buFont typeface="Times New Roman" panose="02020603050405020304" pitchFamily="18" charset="0"/>
              <a:buNone/>
            </a:pPr>
            <a:r>
              <a:rPr lang="en-GB" altLang="en-US" sz="2400" b="1">
                <a:solidFill>
                  <a:schemeClr val="tx1"/>
                </a:solidFill>
              </a:rPr>
              <a:t>42</a:t>
            </a:r>
          </a:p>
        </p:txBody>
      </p:sp>
    </p:spTree>
    <p:extLst>
      <p:ext uri="{BB962C8B-B14F-4D97-AF65-F5344CB8AC3E}">
        <p14:creationId xmlns:p14="http://schemas.microsoft.com/office/powerpoint/2010/main" val="3371022585"/>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626" name="Group 1"/>
          <p:cNvGrpSpPr>
            <a:grpSpLocks/>
          </p:cNvGrpSpPr>
          <p:nvPr/>
        </p:nvGrpSpPr>
        <p:grpSpPr bwMode="auto">
          <a:xfrm>
            <a:off x="3001963" y="2743200"/>
            <a:ext cx="2406650" cy="1903413"/>
            <a:chOff x="1891" y="1728"/>
            <a:chExt cx="1516" cy="1199"/>
          </a:xfrm>
        </p:grpSpPr>
        <p:sp>
          <p:nvSpPr>
            <p:cNvPr id="26663" name="AutoShape 2"/>
            <p:cNvSpPr>
              <a:spLocks noChangeArrowheads="1"/>
            </p:cNvSpPr>
            <p:nvPr/>
          </p:nvSpPr>
          <p:spPr bwMode="auto">
            <a:xfrm>
              <a:off x="1891" y="1728"/>
              <a:ext cx="1517" cy="1200"/>
            </a:xfrm>
            <a:prstGeom prst="roundRect">
              <a:avLst>
                <a:gd name="adj" fmla="val 83"/>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320">
                  <a:solidFill>
                    <a:srgbClr val="000000"/>
                  </a:solidFill>
                  <a:round/>
                  <a:headEnd type="triangle" w="med" len="med"/>
                  <a:tailEnd/>
                </a14:hiddenLine>
              </a:ext>
            </a:extLst>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26664" name="Freeform 3"/>
            <p:cNvSpPr>
              <a:spLocks/>
            </p:cNvSpPr>
            <p:nvPr/>
          </p:nvSpPr>
          <p:spPr bwMode="auto">
            <a:xfrm>
              <a:off x="1891" y="1728"/>
              <a:ext cx="1517" cy="1200"/>
            </a:xfrm>
            <a:custGeom>
              <a:avLst/>
              <a:gdLst>
                <a:gd name="T0" fmla="*/ 6689 w 6690"/>
                <a:gd name="T1" fmla="*/ 0 h 5293"/>
                <a:gd name="T2" fmla="*/ 6520 w 6690"/>
                <a:gd name="T3" fmla="*/ 2 h 5293"/>
                <a:gd name="T4" fmla="*/ 6350 w 6690"/>
                <a:gd name="T5" fmla="*/ 7 h 5293"/>
                <a:gd name="T6" fmla="*/ 6181 w 6690"/>
                <a:gd name="T7" fmla="*/ 15 h 5293"/>
                <a:gd name="T8" fmla="*/ 6012 w 6690"/>
                <a:gd name="T9" fmla="*/ 27 h 5293"/>
                <a:gd name="T10" fmla="*/ 5844 w 6690"/>
                <a:gd name="T11" fmla="*/ 42 h 5293"/>
                <a:gd name="T12" fmla="*/ 5676 w 6690"/>
                <a:gd name="T13" fmla="*/ 61 h 5293"/>
                <a:gd name="T14" fmla="*/ 5509 w 6690"/>
                <a:gd name="T15" fmla="*/ 83 h 5293"/>
                <a:gd name="T16" fmla="*/ 5343 w 6690"/>
                <a:gd name="T17" fmla="*/ 108 h 5293"/>
                <a:gd name="T18" fmla="*/ 5177 w 6690"/>
                <a:gd name="T19" fmla="*/ 137 h 5293"/>
                <a:gd name="T20" fmla="*/ 5012 w 6690"/>
                <a:gd name="T21" fmla="*/ 169 h 5293"/>
                <a:gd name="T22" fmla="*/ 4849 w 6690"/>
                <a:gd name="T23" fmla="*/ 204 h 5293"/>
                <a:gd name="T24" fmla="*/ 4687 w 6690"/>
                <a:gd name="T25" fmla="*/ 243 h 5293"/>
                <a:gd name="T26" fmla="*/ 4526 w 6690"/>
                <a:gd name="T27" fmla="*/ 284 h 5293"/>
                <a:gd name="T28" fmla="*/ 4366 w 6690"/>
                <a:gd name="T29" fmla="*/ 329 h 5293"/>
                <a:gd name="T30" fmla="*/ 4208 w 6690"/>
                <a:gd name="T31" fmla="*/ 378 h 5293"/>
                <a:gd name="T32" fmla="*/ 4051 w 6690"/>
                <a:gd name="T33" fmla="*/ 429 h 5293"/>
                <a:gd name="T34" fmla="*/ 3896 w 6690"/>
                <a:gd name="T35" fmla="*/ 483 h 5293"/>
                <a:gd name="T36" fmla="*/ 3743 w 6690"/>
                <a:gd name="T37" fmla="*/ 541 h 5293"/>
                <a:gd name="T38" fmla="*/ 3592 w 6690"/>
                <a:gd name="T39" fmla="*/ 601 h 5293"/>
                <a:gd name="T40" fmla="*/ 3443 w 6690"/>
                <a:gd name="T41" fmla="*/ 665 h 5293"/>
                <a:gd name="T42" fmla="*/ 3296 w 6690"/>
                <a:gd name="T43" fmla="*/ 732 h 5293"/>
                <a:gd name="T44" fmla="*/ 3151 w 6690"/>
                <a:gd name="T45" fmla="*/ 801 h 5293"/>
                <a:gd name="T46" fmla="*/ 3008 w 6690"/>
                <a:gd name="T47" fmla="*/ 873 h 5293"/>
                <a:gd name="T48" fmla="*/ 2868 w 6690"/>
                <a:gd name="T49" fmla="*/ 949 h 5293"/>
                <a:gd name="T50" fmla="*/ 2730 w 6690"/>
                <a:gd name="T51" fmla="*/ 1026 h 5293"/>
                <a:gd name="T52" fmla="*/ 2595 w 6690"/>
                <a:gd name="T53" fmla="*/ 1107 h 5293"/>
                <a:gd name="T54" fmla="*/ 2462 w 6690"/>
                <a:gd name="T55" fmla="*/ 1191 h 5293"/>
                <a:gd name="T56" fmla="*/ 2332 w 6690"/>
                <a:gd name="T57" fmla="*/ 1277 h 5293"/>
                <a:gd name="T58" fmla="*/ 2205 w 6690"/>
                <a:gd name="T59" fmla="*/ 1365 h 5293"/>
                <a:gd name="T60" fmla="*/ 2081 w 6690"/>
                <a:gd name="T61" fmla="*/ 1456 h 5293"/>
                <a:gd name="T62" fmla="*/ 1959 w 6690"/>
                <a:gd name="T63" fmla="*/ 1550 h 5293"/>
                <a:gd name="T64" fmla="*/ 1841 w 6690"/>
                <a:gd name="T65" fmla="*/ 1646 h 5293"/>
                <a:gd name="T66" fmla="*/ 1726 w 6690"/>
                <a:gd name="T67" fmla="*/ 1744 h 5293"/>
                <a:gd name="T68" fmla="*/ 1614 w 6690"/>
                <a:gd name="T69" fmla="*/ 1845 h 5293"/>
                <a:gd name="T70" fmla="*/ 1505 w 6690"/>
                <a:gd name="T71" fmla="*/ 1948 h 5293"/>
                <a:gd name="T72" fmla="*/ 1400 w 6690"/>
                <a:gd name="T73" fmla="*/ 2053 h 5293"/>
                <a:gd name="T74" fmla="*/ 1297 w 6690"/>
                <a:gd name="T75" fmla="*/ 2160 h 5293"/>
                <a:gd name="T76" fmla="*/ 1199 w 6690"/>
                <a:gd name="T77" fmla="*/ 2269 h 5293"/>
                <a:gd name="T78" fmla="*/ 1104 w 6690"/>
                <a:gd name="T79" fmla="*/ 2380 h 5293"/>
                <a:gd name="T80" fmla="*/ 1012 w 6690"/>
                <a:gd name="T81" fmla="*/ 2493 h 5293"/>
                <a:gd name="T82" fmla="*/ 925 w 6690"/>
                <a:gd name="T83" fmla="*/ 2607 h 5293"/>
                <a:gd name="T84" fmla="*/ 840 w 6690"/>
                <a:gd name="T85" fmla="*/ 2724 h 5293"/>
                <a:gd name="T86" fmla="*/ 760 w 6690"/>
                <a:gd name="T87" fmla="*/ 2842 h 5293"/>
                <a:gd name="T88" fmla="*/ 684 w 6690"/>
                <a:gd name="T89" fmla="*/ 2961 h 5293"/>
                <a:gd name="T90" fmla="*/ 611 w 6690"/>
                <a:gd name="T91" fmla="*/ 3083 h 5293"/>
                <a:gd name="T92" fmla="*/ 542 w 6690"/>
                <a:gd name="T93" fmla="*/ 3205 h 5293"/>
                <a:gd name="T94" fmla="*/ 477 w 6690"/>
                <a:gd name="T95" fmla="*/ 3329 h 5293"/>
                <a:gd name="T96" fmla="*/ 416 w 6690"/>
                <a:gd name="T97" fmla="*/ 3454 h 5293"/>
                <a:gd name="T98" fmla="*/ 360 w 6690"/>
                <a:gd name="T99" fmla="*/ 3580 h 5293"/>
                <a:gd name="T100" fmla="*/ 307 w 6690"/>
                <a:gd name="T101" fmla="*/ 3708 h 5293"/>
                <a:gd name="T102" fmla="*/ 258 w 6690"/>
                <a:gd name="T103" fmla="*/ 3836 h 5293"/>
                <a:gd name="T104" fmla="*/ 214 w 6690"/>
                <a:gd name="T105" fmla="*/ 3966 h 5293"/>
                <a:gd name="T106" fmla="*/ 173 w 6690"/>
                <a:gd name="T107" fmla="*/ 4096 h 5293"/>
                <a:gd name="T108" fmla="*/ 137 w 6690"/>
                <a:gd name="T109" fmla="*/ 4227 h 5293"/>
                <a:gd name="T110" fmla="*/ 105 w 6690"/>
                <a:gd name="T111" fmla="*/ 4358 h 5293"/>
                <a:gd name="T112" fmla="*/ 77 w 6690"/>
                <a:gd name="T113" fmla="*/ 4491 h 5293"/>
                <a:gd name="T114" fmla="*/ 54 w 6690"/>
                <a:gd name="T115" fmla="*/ 4623 h 5293"/>
                <a:gd name="T116" fmla="*/ 34 w 6690"/>
                <a:gd name="T117" fmla="*/ 4757 h 5293"/>
                <a:gd name="T118" fmla="*/ 19 w 6690"/>
                <a:gd name="T119" fmla="*/ 4890 h 5293"/>
                <a:gd name="T120" fmla="*/ 9 w 6690"/>
                <a:gd name="T121" fmla="*/ 5024 h 5293"/>
                <a:gd name="T122" fmla="*/ 2 w 6690"/>
                <a:gd name="T123" fmla="*/ 5158 h 5293"/>
                <a:gd name="T124" fmla="*/ 0 w 6690"/>
                <a:gd name="T125" fmla="*/ 5292 h 5293"/>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6690"/>
                <a:gd name="T190" fmla="*/ 0 h 5293"/>
                <a:gd name="T191" fmla="*/ 6690 w 6690"/>
                <a:gd name="T192" fmla="*/ 5293 h 5293"/>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6690" h="5293">
                  <a:moveTo>
                    <a:pt x="6689" y="0"/>
                  </a:moveTo>
                  <a:lnTo>
                    <a:pt x="6520" y="2"/>
                  </a:lnTo>
                  <a:lnTo>
                    <a:pt x="6350" y="7"/>
                  </a:lnTo>
                  <a:lnTo>
                    <a:pt x="6181" y="15"/>
                  </a:lnTo>
                  <a:lnTo>
                    <a:pt x="6012" y="27"/>
                  </a:lnTo>
                  <a:lnTo>
                    <a:pt x="5844" y="42"/>
                  </a:lnTo>
                  <a:lnTo>
                    <a:pt x="5676" y="61"/>
                  </a:lnTo>
                  <a:lnTo>
                    <a:pt x="5509" y="83"/>
                  </a:lnTo>
                  <a:lnTo>
                    <a:pt x="5343" y="108"/>
                  </a:lnTo>
                  <a:lnTo>
                    <a:pt x="5177" y="137"/>
                  </a:lnTo>
                  <a:lnTo>
                    <a:pt x="5012" y="169"/>
                  </a:lnTo>
                  <a:lnTo>
                    <a:pt x="4849" y="204"/>
                  </a:lnTo>
                  <a:lnTo>
                    <a:pt x="4687" y="243"/>
                  </a:lnTo>
                  <a:lnTo>
                    <a:pt x="4526" y="284"/>
                  </a:lnTo>
                  <a:lnTo>
                    <a:pt x="4366" y="329"/>
                  </a:lnTo>
                  <a:lnTo>
                    <a:pt x="4208" y="378"/>
                  </a:lnTo>
                  <a:lnTo>
                    <a:pt x="4051" y="429"/>
                  </a:lnTo>
                  <a:lnTo>
                    <a:pt x="3896" y="483"/>
                  </a:lnTo>
                  <a:lnTo>
                    <a:pt x="3743" y="541"/>
                  </a:lnTo>
                  <a:lnTo>
                    <a:pt x="3592" y="601"/>
                  </a:lnTo>
                  <a:lnTo>
                    <a:pt x="3443" y="665"/>
                  </a:lnTo>
                  <a:lnTo>
                    <a:pt x="3296" y="732"/>
                  </a:lnTo>
                  <a:lnTo>
                    <a:pt x="3151" y="801"/>
                  </a:lnTo>
                  <a:lnTo>
                    <a:pt x="3008" y="873"/>
                  </a:lnTo>
                  <a:lnTo>
                    <a:pt x="2868" y="949"/>
                  </a:lnTo>
                  <a:lnTo>
                    <a:pt x="2730" y="1026"/>
                  </a:lnTo>
                  <a:lnTo>
                    <a:pt x="2595" y="1107"/>
                  </a:lnTo>
                  <a:lnTo>
                    <a:pt x="2462" y="1191"/>
                  </a:lnTo>
                  <a:lnTo>
                    <a:pt x="2332" y="1277"/>
                  </a:lnTo>
                  <a:lnTo>
                    <a:pt x="2205" y="1365"/>
                  </a:lnTo>
                  <a:lnTo>
                    <a:pt x="2081" y="1456"/>
                  </a:lnTo>
                  <a:lnTo>
                    <a:pt x="1959" y="1550"/>
                  </a:lnTo>
                  <a:lnTo>
                    <a:pt x="1841" y="1646"/>
                  </a:lnTo>
                  <a:lnTo>
                    <a:pt x="1726" y="1744"/>
                  </a:lnTo>
                  <a:lnTo>
                    <a:pt x="1614" y="1845"/>
                  </a:lnTo>
                  <a:lnTo>
                    <a:pt x="1505" y="1948"/>
                  </a:lnTo>
                  <a:lnTo>
                    <a:pt x="1400" y="2053"/>
                  </a:lnTo>
                  <a:lnTo>
                    <a:pt x="1297" y="2160"/>
                  </a:lnTo>
                  <a:lnTo>
                    <a:pt x="1199" y="2269"/>
                  </a:lnTo>
                  <a:lnTo>
                    <a:pt x="1104" y="2380"/>
                  </a:lnTo>
                  <a:lnTo>
                    <a:pt x="1012" y="2493"/>
                  </a:lnTo>
                  <a:lnTo>
                    <a:pt x="925" y="2607"/>
                  </a:lnTo>
                  <a:lnTo>
                    <a:pt x="840" y="2724"/>
                  </a:lnTo>
                  <a:lnTo>
                    <a:pt x="760" y="2842"/>
                  </a:lnTo>
                  <a:lnTo>
                    <a:pt x="684" y="2961"/>
                  </a:lnTo>
                  <a:lnTo>
                    <a:pt x="611" y="3083"/>
                  </a:lnTo>
                  <a:lnTo>
                    <a:pt x="542" y="3205"/>
                  </a:lnTo>
                  <a:lnTo>
                    <a:pt x="477" y="3329"/>
                  </a:lnTo>
                  <a:lnTo>
                    <a:pt x="416" y="3454"/>
                  </a:lnTo>
                  <a:lnTo>
                    <a:pt x="360" y="3580"/>
                  </a:lnTo>
                  <a:lnTo>
                    <a:pt x="307" y="3708"/>
                  </a:lnTo>
                  <a:lnTo>
                    <a:pt x="258" y="3836"/>
                  </a:lnTo>
                  <a:lnTo>
                    <a:pt x="214" y="3966"/>
                  </a:lnTo>
                  <a:lnTo>
                    <a:pt x="173" y="4096"/>
                  </a:lnTo>
                  <a:lnTo>
                    <a:pt x="137" y="4227"/>
                  </a:lnTo>
                  <a:lnTo>
                    <a:pt x="105" y="4358"/>
                  </a:lnTo>
                  <a:lnTo>
                    <a:pt x="77" y="4491"/>
                  </a:lnTo>
                  <a:lnTo>
                    <a:pt x="54" y="4623"/>
                  </a:lnTo>
                  <a:lnTo>
                    <a:pt x="34" y="4757"/>
                  </a:lnTo>
                  <a:lnTo>
                    <a:pt x="19" y="4890"/>
                  </a:lnTo>
                  <a:lnTo>
                    <a:pt x="9" y="5024"/>
                  </a:lnTo>
                  <a:lnTo>
                    <a:pt x="2" y="5158"/>
                  </a:lnTo>
                  <a:lnTo>
                    <a:pt x="0" y="5292"/>
                  </a:lnTo>
                </a:path>
              </a:pathLst>
            </a:custGeom>
            <a:noFill/>
            <a:ln w="76320">
              <a:solidFill>
                <a:srgbClr val="FF8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26627" name="Rectangle 4"/>
          <p:cNvSpPr>
            <a:spLocks noGrp="1" noChangeArrowheads="1"/>
          </p:cNvSpPr>
          <p:nvPr>
            <p:ph type="title"/>
          </p:nvPr>
        </p:nvSpPr>
        <p:spPr>
          <a:xfrm>
            <a:off x="304800" y="342900"/>
            <a:ext cx="7772400" cy="595313"/>
          </a:xfrm>
        </p:spPr>
        <p:txBody>
          <a:bodyPr>
            <a:normAutofit fontScale="90000"/>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dirty="0"/>
              <a:t>Implementing a Heap</a:t>
            </a:r>
          </a:p>
        </p:txBody>
      </p:sp>
      <p:sp>
        <p:nvSpPr>
          <p:cNvPr id="27653" name="Rectangle 5"/>
          <p:cNvSpPr>
            <a:spLocks noGrp="1" noChangeArrowheads="1"/>
          </p:cNvSpPr>
          <p:nvPr>
            <p:ph type="body" idx="1"/>
          </p:nvPr>
        </p:nvSpPr>
        <p:spPr>
          <a:xfrm>
            <a:off x="685800" y="1981200"/>
            <a:ext cx="3398838" cy="4114800"/>
          </a:xfrm>
        </p:spPr>
        <p:txBody>
          <a:bodyPr/>
          <a:lstStyle/>
          <a:p>
            <a:pPr>
              <a:lnSpc>
                <a:spcPct val="95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a:ea typeface="+mn-ea"/>
              </a:rPr>
              <a:t>Data from the next row goes</a:t>
            </a:r>
            <a:r>
              <a:rPr lang="en-GB">
                <a:effectLst/>
                <a:ea typeface="+mn-ea"/>
              </a:rPr>
              <a:t> </a:t>
            </a:r>
            <a:r>
              <a:rPr lang="en-GB">
                <a:ea typeface="+mn-ea"/>
              </a:rPr>
              <a:t>in the </a:t>
            </a:r>
            <a:r>
              <a:rPr lang="en-GB">
                <a:effectLst/>
                <a:ea typeface="+mn-ea"/>
              </a:rPr>
              <a:t>next two array locations.                  </a:t>
            </a:r>
          </a:p>
        </p:txBody>
      </p:sp>
      <p:sp>
        <p:nvSpPr>
          <p:cNvPr id="26629" name="AutoShape 6"/>
          <p:cNvSpPr>
            <a:spLocks noChangeArrowheads="1"/>
          </p:cNvSpPr>
          <p:nvPr/>
        </p:nvSpPr>
        <p:spPr bwMode="auto">
          <a:xfrm>
            <a:off x="1708150" y="4670425"/>
            <a:ext cx="6046788" cy="785813"/>
          </a:xfrm>
          <a:prstGeom prst="roundRect">
            <a:avLst>
              <a:gd name="adj" fmla="val 199"/>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26630" name="Line 7"/>
          <p:cNvSpPr>
            <a:spLocks noChangeShapeType="1"/>
          </p:cNvSpPr>
          <p:nvPr/>
        </p:nvSpPr>
        <p:spPr bwMode="auto">
          <a:xfrm>
            <a:off x="2620963" y="4667250"/>
            <a:ext cx="1587" cy="792163"/>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31" name="Line 8"/>
          <p:cNvSpPr>
            <a:spLocks noChangeShapeType="1"/>
          </p:cNvSpPr>
          <p:nvPr/>
        </p:nvSpPr>
        <p:spPr bwMode="auto">
          <a:xfrm>
            <a:off x="3535363" y="4667250"/>
            <a:ext cx="1587" cy="792163"/>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32" name="Line 9"/>
          <p:cNvSpPr>
            <a:spLocks noChangeShapeType="1"/>
          </p:cNvSpPr>
          <p:nvPr/>
        </p:nvSpPr>
        <p:spPr bwMode="auto">
          <a:xfrm>
            <a:off x="4448175" y="4667250"/>
            <a:ext cx="1588" cy="792163"/>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33" name="Line 10"/>
          <p:cNvSpPr>
            <a:spLocks noChangeShapeType="1"/>
          </p:cNvSpPr>
          <p:nvPr/>
        </p:nvSpPr>
        <p:spPr bwMode="auto">
          <a:xfrm>
            <a:off x="5364163" y="4670425"/>
            <a:ext cx="1587" cy="784225"/>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34" name="Line 11"/>
          <p:cNvSpPr>
            <a:spLocks noChangeShapeType="1"/>
          </p:cNvSpPr>
          <p:nvPr/>
        </p:nvSpPr>
        <p:spPr bwMode="auto">
          <a:xfrm>
            <a:off x="6278563" y="4670425"/>
            <a:ext cx="1587" cy="784225"/>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35" name="Line 12"/>
          <p:cNvSpPr>
            <a:spLocks noChangeShapeType="1"/>
          </p:cNvSpPr>
          <p:nvPr/>
        </p:nvSpPr>
        <p:spPr bwMode="auto">
          <a:xfrm>
            <a:off x="7192963" y="4665663"/>
            <a:ext cx="1587" cy="793750"/>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36" name="AutoShape 13"/>
          <p:cNvSpPr>
            <a:spLocks noChangeArrowheads="1"/>
          </p:cNvSpPr>
          <p:nvPr/>
        </p:nvSpPr>
        <p:spPr bwMode="auto">
          <a:xfrm>
            <a:off x="1096963" y="5565775"/>
            <a:ext cx="2189162" cy="433388"/>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2400"/>
              <a:t>An array of data</a:t>
            </a:r>
          </a:p>
        </p:txBody>
      </p:sp>
      <p:sp>
        <p:nvSpPr>
          <p:cNvPr id="26637" name="Freeform 14"/>
          <p:cNvSpPr>
            <a:spLocks noChangeArrowheads="1"/>
          </p:cNvSpPr>
          <p:nvPr/>
        </p:nvSpPr>
        <p:spPr bwMode="auto">
          <a:xfrm>
            <a:off x="7464425" y="4160838"/>
            <a:ext cx="982663" cy="1725612"/>
          </a:xfrm>
          <a:custGeom>
            <a:avLst/>
            <a:gdLst>
              <a:gd name="T0" fmla="*/ 1588 w 2731"/>
              <a:gd name="T1" fmla="*/ 0 h 4795"/>
              <a:gd name="T2" fmla="*/ 0 w 2731"/>
              <a:gd name="T3" fmla="*/ 1971 h 4795"/>
              <a:gd name="T4" fmla="*/ 445 w 2731"/>
              <a:gd name="T5" fmla="*/ 2677 h 4795"/>
              <a:gd name="T6" fmla="*/ 189 w 2731"/>
              <a:gd name="T7" fmla="*/ 3171 h 4795"/>
              <a:gd name="T8" fmla="*/ 886 w 2731"/>
              <a:gd name="T9" fmla="*/ 4794 h 4795"/>
              <a:gd name="T10" fmla="*/ 2730 w 2731"/>
              <a:gd name="T11" fmla="*/ 4230 h 4795"/>
              <a:gd name="T12" fmla="*/ 1588 w 2731"/>
              <a:gd name="T13" fmla="*/ 0 h 4795"/>
              <a:gd name="T14" fmla="*/ 0 60000 65536"/>
              <a:gd name="T15" fmla="*/ 0 60000 65536"/>
              <a:gd name="T16" fmla="*/ 0 60000 65536"/>
              <a:gd name="T17" fmla="*/ 0 60000 65536"/>
              <a:gd name="T18" fmla="*/ 0 60000 65536"/>
              <a:gd name="T19" fmla="*/ 0 60000 65536"/>
              <a:gd name="T20" fmla="*/ 0 60000 65536"/>
              <a:gd name="T21" fmla="*/ 0 w 2731"/>
              <a:gd name="T22" fmla="*/ 0 h 4795"/>
              <a:gd name="T23" fmla="*/ 2731 w 2731"/>
              <a:gd name="T24" fmla="*/ 4795 h 479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731" h="4795">
                <a:moveTo>
                  <a:pt x="1588" y="0"/>
                </a:moveTo>
                <a:lnTo>
                  <a:pt x="0" y="1971"/>
                </a:lnTo>
                <a:lnTo>
                  <a:pt x="445" y="2677"/>
                </a:lnTo>
                <a:lnTo>
                  <a:pt x="189" y="3171"/>
                </a:lnTo>
                <a:lnTo>
                  <a:pt x="886" y="4794"/>
                </a:lnTo>
                <a:lnTo>
                  <a:pt x="2730" y="4230"/>
                </a:lnTo>
                <a:lnTo>
                  <a:pt x="158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638" name="Line 15"/>
          <p:cNvSpPr>
            <a:spLocks noChangeShapeType="1"/>
          </p:cNvSpPr>
          <p:nvPr/>
        </p:nvSpPr>
        <p:spPr bwMode="auto">
          <a:xfrm>
            <a:off x="5516563" y="2941638"/>
            <a:ext cx="563562"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6639" name="Group 16"/>
          <p:cNvGrpSpPr>
            <a:grpSpLocks/>
          </p:cNvGrpSpPr>
          <p:nvPr/>
        </p:nvGrpSpPr>
        <p:grpSpPr bwMode="auto">
          <a:xfrm>
            <a:off x="5880100" y="3313113"/>
            <a:ext cx="793750" cy="731837"/>
            <a:chOff x="3704" y="2087"/>
            <a:chExt cx="500" cy="461"/>
          </a:xfrm>
        </p:grpSpPr>
        <p:sp>
          <p:nvSpPr>
            <p:cNvPr id="26661" name="AutoShape 17"/>
            <p:cNvSpPr>
              <a:spLocks noChangeArrowheads="1"/>
            </p:cNvSpPr>
            <p:nvPr/>
          </p:nvSpPr>
          <p:spPr bwMode="auto">
            <a:xfrm>
              <a:off x="3704" y="2087"/>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26662" name="AutoShape 18"/>
            <p:cNvSpPr>
              <a:spLocks noChangeArrowheads="1"/>
            </p:cNvSpPr>
            <p:nvPr/>
          </p:nvSpPr>
          <p:spPr bwMode="auto">
            <a:xfrm>
              <a:off x="3723" y="2106"/>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21</a:t>
              </a:r>
            </a:p>
          </p:txBody>
        </p:sp>
      </p:grpSp>
      <p:sp>
        <p:nvSpPr>
          <p:cNvPr id="26640" name="Line 19"/>
          <p:cNvSpPr>
            <a:spLocks noChangeShapeType="1"/>
          </p:cNvSpPr>
          <p:nvPr/>
        </p:nvSpPr>
        <p:spPr bwMode="auto">
          <a:xfrm flipH="1">
            <a:off x="5273675" y="2941638"/>
            <a:ext cx="566738"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6641" name="Group 20"/>
          <p:cNvGrpSpPr>
            <a:grpSpLocks/>
          </p:cNvGrpSpPr>
          <p:nvPr/>
        </p:nvGrpSpPr>
        <p:grpSpPr bwMode="auto">
          <a:xfrm>
            <a:off x="4679950" y="3313113"/>
            <a:ext cx="793750" cy="731837"/>
            <a:chOff x="2948" y="2087"/>
            <a:chExt cx="500" cy="461"/>
          </a:xfrm>
        </p:grpSpPr>
        <p:sp>
          <p:nvSpPr>
            <p:cNvPr id="26659" name="AutoShape 21"/>
            <p:cNvSpPr>
              <a:spLocks noChangeArrowheads="1"/>
            </p:cNvSpPr>
            <p:nvPr/>
          </p:nvSpPr>
          <p:spPr bwMode="auto">
            <a:xfrm>
              <a:off x="2948" y="2087"/>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26660" name="AutoShape 22"/>
            <p:cNvSpPr>
              <a:spLocks noChangeArrowheads="1"/>
            </p:cNvSpPr>
            <p:nvPr/>
          </p:nvSpPr>
          <p:spPr bwMode="auto">
            <a:xfrm>
              <a:off x="2967" y="2106"/>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27</a:t>
              </a:r>
            </a:p>
          </p:txBody>
        </p:sp>
      </p:grpSp>
      <p:sp>
        <p:nvSpPr>
          <p:cNvPr id="26642" name="Line 23"/>
          <p:cNvSpPr>
            <a:spLocks noChangeShapeType="1"/>
          </p:cNvSpPr>
          <p:nvPr/>
        </p:nvSpPr>
        <p:spPr bwMode="auto">
          <a:xfrm>
            <a:off x="7102475" y="1981200"/>
            <a:ext cx="563563" cy="639763"/>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6643" name="Group 24"/>
          <p:cNvGrpSpPr>
            <a:grpSpLocks/>
          </p:cNvGrpSpPr>
          <p:nvPr/>
        </p:nvGrpSpPr>
        <p:grpSpPr bwMode="auto">
          <a:xfrm>
            <a:off x="7437438" y="2398713"/>
            <a:ext cx="793750" cy="731837"/>
            <a:chOff x="4685" y="1511"/>
            <a:chExt cx="500" cy="461"/>
          </a:xfrm>
        </p:grpSpPr>
        <p:sp>
          <p:nvSpPr>
            <p:cNvPr id="26657" name="AutoShape 25"/>
            <p:cNvSpPr>
              <a:spLocks noChangeArrowheads="1"/>
            </p:cNvSpPr>
            <p:nvPr/>
          </p:nvSpPr>
          <p:spPr bwMode="auto">
            <a:xfrm>
              <a:off x="4685" y="1511"/>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26658" name="AutoShape 26"/>
            <p:cNvSpPr>
              <a:spLocks noChangeArrowheads="1"/>
            </p:cNvSpPr>
            <p:nvPr/>
          </p:nvSpPr>
          <p:spPr bwMode="auto">
            <a:xfrm>
              <a:off x="4704" y="1530"/>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23</a:t>
              </a:r>
            </a:p>
          </p:txBody>
        </p:sp>
      </p:grpSp>
      <p:sp>
        <p:nvSpPr>
          <p:cNvPr id="26644" name="Line 27"/>
          <p:cNvSpPr>
            <a:spLocks noChangeShapeType="1"/>
          </p:cNvSpPr>
          <p:nvPr/>
        </p:nvSpPr>
        <p:spPr bwMode="auto">
          <a:xfrm flipH="1">
            <a:off x="5867400" y="2027238"/>
            <a:ext cx="566738"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6645" name="Group 28"/>
          <p:cNvGrpSpPr>
            <a:grpSpLocks/>
          </p:cNvGrpSpPr>
          <p:nvPr/>
        </p:nvGrpSpPr>
        <p:grpSpPr bwMode="auto">
          <a:xfrm>
            <a:off x="6376988" y="1331913"/>
            <a:ext cx="793750" cy="731837"/>
            <a:chOff x="4017" y="839"/>
            <a:chExt cx="500" cy="461"/>
          </a:xfrm>
        </p:grpSpPr>
        <p:sp>
          <p:nvSpPr>
            <p:cNvPr id="26655" name="AutoShape 29"/>
            <p:cNvSpPr>
              <a:spLocks noChangeArrowheads="1"/>
            </p:cNvSpPr>
            <p:nvPr/>
          </p:nvSpPr>
          <p:spPr bwMode="auto">
            <a:xfrm>
              <a:off x="4017" y="839"/>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26656" name="AutoShape 30"/>
            <p:cNvSpPr>
              <a:spLocks noChangeArrowheads="1"/>
            </p:cNvSpPr>
            <p:nvPr/>
          </p:nvSpPr>
          <p:spPr bwMode="auto">
            <a:xfrm>
              <a:off x="4036" y="858"/>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42</a:t>
              </a:r>
            </a:p>
          </p:txBody>
        </p:sp>
      </p:grpSp>
      <p:grpSp>
        <p:nvGrpSpPr>
          <p:cNvPr id="26646" name="Group 31"/>
          <p:cNvGrpSpPr>
            <a:grpSpLocks/>
          </p:cNvGrpSpPr>
          <p:nvPr/>
        </p:nvGrpSpPr>
        <p:grpSpPr bwMode="auto">
          <a:xfrm>
            <a:off x="5273675" y="2398713"/>
            <a:ext cx="793750" cy="731837"/>
            <a:chOff x="3322" y="1511"/>
            <a:chExt cx="500" cy="461"/>
          </a:xfrm>
        </p:grpSpPr>
        <p:sp>
          <p:nvSpPr>
            <p:cNvPr id="26653" name="AutoShape 32"/>
            <p:cNvSpPr>
              <a:spLocks noChangeArrowheads="1"/>
            </p:cNvSpPr>
            <p:nvPr/>
          </p:nvSpPr>
          <p:spPr bwMode="auto">
            <a:xfrm>
              <a:off x="3322" y="1511"/>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26654" name="AutoShape 33"/>
            <p:cNvSpPr>
              <a:spLocks noChangeArrowheads="1"/>
            </p:cNvSpPr>
            <p:nvPr/>
          </p:nvSpPr>
          <p:spPr bwMode="auto">
            <a:xfrm>
              <a:off x="3341" y="1530"/>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35</a:t>
              </a:r>
            </a:p>
          </p:txBody>
        </p:sp>
      </p:grpSp>
      <p:sp>
        <p:nvSpPr>
          <p:cNvPr id="26647" name="AutoShape 34"/>
          <p:cNvSpPr>
            <a:spLocks noChangeArrowheads="1"/>
          </p:cNvSpPr>
          <p:nvPr/>
        </p:nvSpPr>
        <p:spPr bwMode="auto">
          <a:xfrm>
            <a:off x="1914525" y="4860925"/>
            <a:ext cx="488950"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5000"/>
              </a:lnSpc>
              <a:buClr>
                <a:srgbClr val="E0E0E0"/>
              </a:buClr>
              <a:buSzPct val="100000"/>
              <a:buFont typeface="Times New Roman" panose="02020603050405020304" pitchFamily="18" charset="0"/>
              <a:buNone/>
            </a:pPr>
            <a:r>
              <a:rPr lang="en-GB" altLang="en-US" sz="2400" b="1">
                <a:solidFill>
                  <a:schemeClr val="tx1"/>
                </a:solidFill>
              </a:rPr>
              <a:t>42</a:t>
            </a:r>
          </a:p>
        </p:txBody>
      </p:sp>
      <p:grpSp>
        <p:nvGrpSpPr>
          <p:cNvPr id="26648" name="Group 35"/>
          <p:cNvGrpSpPr>
            <a:grpSpLocks/>
          </p:cNvGrpSpPr>
          <p:nvPr/>
        </p:nvGrpSpPr>
        <p:grpSpPr bwMode="auto">
          <a:xfrm>
            <a:off x="4433888" y="3108325"/>
            <a:ext cx="3317875" cy="1906588"/>
            <a:chOff x="2793" y="1958"/>
            <a:chExt cx="2090" cy="1201"/>
          </a:xfrm>
        </p:grpSpPr>
        <p:sp>
          <p:nvSpPr>
            <p:cNvPr id="26651" name="AutoShape 36"/>
            <p:cNvSpPr>
              <a:spLocks noChangeArrowheads="1"/>
            </p:cNvSpPr>
            <p:nvPr/>
          </p:nvSpPr>
          <p:spPr bwMode="auto">
            <a:xfrm rot="5400000">
              <a:off x="3240" y="1514"/>
              <a:ext cx="1202" cy="2091"/>
            </a:xfrm>
            <a:prstGeom prst="roundRect">
              <a:avLst>
                <a:gd name="adj" fmla="val 7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320">
                  <a:solidFill>
                    <a:srgbClr val="000000"/>
                  </a:solidFill>
                  <a:round/>
                  <a:headEnd/>
                  <a:tailEnd type="triangle" w="med" len="med"/>
                </a14:hiddenLine>
              </a:ext>
            </a:extLst>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26652" name="Freeform 37"/>
            <p:cNvSpPr>
              <a:spLocks/>
            </p:cNvSpPr>
            <p:nvPr/>
          </p:nvSpPr>
          <p:spPr bwMode="auto">
            <a:xfrm>
              <a:off x="2793" y="1958"/>
              <a:ext cx="2091" cy="1202"/>
            </a:xfrm>
            <a:custGeom>
              <a:avLst/>
              <a:gdLst>
                <a:gd name="T0" fmla="*/ 0 w 9222"/>
                <a:gd name="T1" fmla="*/ 5301 h 5302"/>
                <a:gd name="T2" fmla="*/ 234 w 9222"/>
                <a:gd name="T3" fmla="*/ 5299 h 5302"/>
                <a:gd name="T4" fmla="*/ 467 w 9222"/>
                <a:gd name="T5" fmla="*/ 5294 h 5302"/>
                <a:gd name="T6" fmla="*/ 700 w 9222"/>
                <a:gd name="T7" fmla="*/ 5286 h 5302"/>
                <a:gd name="T8" fmla="*/ 933 w 9222"/>
                <a:gd name="T9" fmla="*/ 5274 h 5302"/>
                <a:gd name="T10" fmla="*/ 1165 w 9222"/>
                <a:gd name="T11" fmla="*/ 5259 h 5302"/>
                <a:gd name="T12" fmla="*/ 1396 w 9222"/>
                <a:gd name="T13" fmla="*/ 5240 h 5302"/>
                <a:gd name="T14" fmla="*/ 1627 w 9222"/>
                <a:gd name="T15" fmla="*/ 5218 h 5302"/>
                <a:gd name="T16" fmla="*/ 1856 w 9222"/>
                <a:gd name="T17" fmla="*/ 5192 h 5302"/>
                <a:gd name="T18" fmla="*/ 2084 w 9222"/>
                <a:gd name="T19" fmla="*/ 5164 h 5302"/>
                <a:gd name="T20" fmla="*/ 2311 w 9222"/>
                <a:gd name="T21" fmla="*/ 5132 h 5302"/>
                <a:gd name="T22" fmla="*/ 2537 w 9222"/>
                <a:gd name="T23" fmla="*/ 5096 h 5302"/>
                <a:gd name="T24" fmla="*/ 2760 w 9222"/>
                <a:gd name="T25" fmla="*/ 5058 h 5302"/>
                <a:gd name="T26" fmla="*/ 2982 w 9222"/>
                <a:gd name="T27" fmla="*/ 5016 h 5302"/>
                <a:gd name="T28" fmla="*/ 3203 w 9222"/>
                <a:gd name="T29" fmla="*/ 4971 h 5302"/>
                <a:gd name="T30" fmla="*/ 3421 w 9222"/>
                <a:gd name="T31" fmla="*/ 4923 h 5302"/>
                <a:gd name="T32" fmla="*/ 3636 w 9222"/>
                <a:gd name="T33" fmla="*/ 4871 h 5302"/>
                <a:gd name="T34" fmla="*/ 3850 w 9222"/>
                <a:gd name="T35" fmla="*/ 4817 h 5302"/>
                <a:gd name="T36" fmla="*/ 4061 w 9222"/>
                <a:gd name="T37" fmla="*/ 4759 h 5302"/>
                <a:gd name="T38" fmla="*/ 4269 w 9222"/>
                <a:gd name="T39" fmla="*/ 4699 h 5302"/>
                <a:gd name="T40" fmla="*/ 4475 w 9222"/>
                <a:gd name="T41" fmla="*/ 4635 h 5302"/>
                <a:gd name="T42" fmla="*/ 4678 w 9222"/>
                <a:gd name="T43" fmla="*/ 4568 h 5302"/>
                <a:gd name="T44" fmla="*/ 4878 w 9222"/>
                <a:gd name="T45" fmla="*/ 4499 h 5302"/>
                <a:gd name="T46" fmla="*/ 5074 w 9222"/>
                <a:gd name="T47" fmla="*/ 4426 h 5302"/>
                <a:gd name="T48" fmla="*/ 5268 w 9222"/>
                <a:gd name="T49" fmla="*/ 4351 h 5302"/>
                <a:gd name="T50" fmla="*/ 5458 w 9222"/>
                <a:gd name="T51" fmla="*/ 4273 h 5302"/>
                <a:gd name="T52" fmla="*/ 5644 w 9222"/>
                <a:gd name="T53" fmla="*/ 4192 h 5302"/>
                <a:gd name="T54" fmla="*/ 5827 w 9222"/>
                <a:gd name="T55" fmla="*/ 4108 h 5302"/>
                <a:gd name="T56" fmla="*/ 6006 w 9222"/>
                <a:gd name="T57" fmla="*/ 4022 h 5302"/>
                <a:gd name="T58" fmla="*/ 6182 w 9222"/>
                <a:gd name="T59" fmla="*/ 3933 h 5302"/>
                <a:gd name="T60" fmla="*/ 6353 w 9222"/>
                <a:gd name="T61" fmla="*/ 3842 h 5302"/>
                <a:gd name="T62" fmla="*/ 6520 w 9222"/>
                <a:gd name="T63" fmla="*/ 3748 h 5302"/>
                <a:gd name="T64" fmla="*/ 6683 w 9222"/>
                <a:gd name="T65" fmla="*/ 3652 h 5302"/>
                <a:gd name="T66" fmla="*/ 6842 w 9222"/>
                <a:gd name="T67" fmla="*/ 3554 h 5302"/>
                <a:gd name="T68" fmla="*/ 6997 w 9222"/>
                <a:gd name="T69" fmla="*/ 3453 h 5302"/>
                <a:gd name="T70" fmla="*/ 7146 w 9222"/>
                <a:gd name="T71" fmla="*/ 3350 h 5302"/>
                <a:gd name="T72" fmla="*/ 7292 w 9222"/>
                <a:gd name="T73" fmla="*/ 3245 h 5302"/>
                <a:gd name="T74" fmla="*/ 7432 w 9222"/>
                <a:gd name="T75" fmla="*/ 3138 h 5302"/>
                <a:gd name="T76" fmla="*/ 7568 w 9222"/>
                <a:gd name="T77" fmla="*/ 3028 h 5302"/>
                <a:gd name="T78" fmla="*/ 7699 w 9222"/>
                <a:gd name="T79" fmla="*/ 2917 h 5302"/>
                <a:gd name="T80" fmla="*/ 7825 w 9222"/>
                <a:gd name="T81" fmla="*/ 2804 h 5302"/>
                <a:gd name="T82" fmla="*/ 7946 w 9222"/>
                <a:gd name="T83" fmla="*/ 2689 h 5302"/>
                <a:gd name="T84" fmla="*/ 8062 w 9222"/>
                <a:gd name="T85" fmla="*/ 2573 h 5302"/>
                <a:gd name="T86" fmla="*/ 8173 w 9222"/>
                <a:gd name="T87" fmla="*/ 2454 h 5302"/>
                <a:gd name="T88" fmla="*/ 8279 w 9222"/>
                <a:gd name="T89" fmla="*/ 2335 h 5302"/>
                <a:gd name="T90" fmla="*/ 8379 w 9222"/>
                <a:gd name="T91" fmla="*/ 2213 h 5302"/>
                <a:gd name="T92" fmla="*/ 8474 w 9222"/>
                <a:gd name="T93" fmla="*/ 2090 h 5302"/>
                <a:gd name="T94" fmla="*/ 8563 w 9222"/>
                <a:gd name="T95" fmla="*/ 1966 h 5302"/>
                <a:gd name="T96" fmla="*/ 8647 w 9222"/>
                <a:gd name="T97" fmla="*/ 1841 h 5302"/>
                <a:gd name="T98" fmla="*/ 8725 w 9222"/>
                <a:gd name="T99" fmla="*/ 1715 h 5302"/>
                <a:gd name="T100" fmla="*/ 8798 w 9222"/>
                <a:gd name="T101" fmla="*/ 1587 h 5302"/>
                <a:gd name="T102" fmla="*/ 8865 w 9222"/>
                <a:gd name="T103" fmla="*/ 1458 h 5302"/>
                <a:gd name="T104" fmla="*/ 8927 w 9222"/>
                <a:gd name="T105" fmla="*/ 1329 h 5302"/>
                <a:gd name="T106" fmla="*/ 8982 w 9222"/>
                <a:gd name="T107" fmla="*/ 1198 h 5302"/>
                <a:gd name="T108" fmla="*/ 9032 w 9222"/>
                <a:gd name="T109" fmla="*/ 1067 h 5302"/>
                <a:gd name="T110" fmla="*/ 9076 w 9222"/>
                <a:gd name="T111" fmla="*/ 935 h 5302"/>
                <a:gd name="T112" fmla="*/ 9115 w 9222"/>
                <a:gd name="T113" fmla="*/ 803 h 5302"/>
                <a:gd name="T114" fmla="*/ 9147 w 9222"/>
                <a:gd name="T115" fmla="*/ 670 h 5302"/>
                <a:gd name="T116" fmla="*/ 9174 w 9222"/>
                <a:gd name="T117" fmla="*/ 536 h 5302"/>
                <a:gd name="T118" fmla="*/ 9194 w 9222"/>
                <a:gd name="T119" fmla="*/ 403 h 5302"/>
                <a:gd name="T120" fmla="*/ 9209 w 9222"/>
                <a:gd name="T121" fmla="*/ 268 h 5302"/>
                <a:gd name="T122" fmla="*/ 9218 w 9222"/>
                <a:gd name="T123" fmla="*/ 134 h 5302"/>
                <a:gd name="T124" fmla="*/ 9221 w 9222"/>
                <a:gd name="T125" fmla="*/ 0 h 5302"/>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9222"/>
                <a:gd name="T190" fmla="*/ 0 h 5302"/>
                <a:gd name="T191" fmla="*/ 9222 w 9222"/>
                <a:gd name="T192" fmla="*/ 5302 h 5302"/>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9222" h="5302">
                  <a:moveTo>
                    <a:pt x="0" y="5301"/>
                  </a:moveTo>
                  <a:lnTo>
                    <a:pt x="234" y="5299"/>
                  </a:lnTo>
                  <a:lnTo>
                    <a:pt x="467" y="5294"/>
                  </a:lnTo>
                  <a:lnTo>
                    <a:pt x="700" y="5286"/>
                  </a:lnTo>
                  <a:lnTo>
                    <a:pt x="933" y="5274"/>
                  </a:lnTo>
                  <a:lnTo>
                    <a:pt x="1165" y="5259"/>
                  </a:lnTo>
                  <a:lnTo>
                    <a:pt x="1396" y="5240"/>
                  </a:lnTo>
                  <a:lnTo>
                    <a:pt x="1627" y="5218"/>
                  </a:lnTo>
                  <a:lnTo>
                    <a:pt x="1856" y="5192"/>
                  </a:lnTo>
                  <a:lnTo>
                    <a:pt x="2084" y="5164"/>
                  </a:lnTo>
                  <a:lnTo>
                    <a:pt x="2311" y="5132"/>
                  </a:lnTo>
                  <a:lnTo>
                    <a:pt x="2537" y="5096"/>
                  </a:lnTo>
                  <a:lnTo>
                    <a:pt x="2760" y="5058"/>
                  </a:lnTo>
                  <a:lnTo>
                    <a:pt x="2982" y="5016"/>
                  </a:lnTo>
                  <a:lnTo>
                    <a:pt x="3203" y="4971"/>
                  </a:lnTo>
                  <a:lnTo>
                    <a:pt x="3421" y="4923"/>
                  </a:lnTo>
                  <a:lnTo>
                    <a:pt x="3636" y="4871"/>
                  </a:lnTo>
                  <a:lnTo>
                    <a:pt x="3850" y="4817"/>
                  </a:lnTo>
                  <a:lnTo>
                    <a:pt x="4061" y="4759"/>
                  </a:lnTo>
                  <a:lnTo>
                    <a:pt x="4269" y="4699"/>
                  </a:lnTo>
                  <a:lnTo>
                    <a:pt x="4475" y="4635"/>
                  </a:lnTo>
                  <a:lnTo>
                    <a:pt x="4678" y="4568"/>
                  </a:lnTo>
                  <a:lnTo>
                    <a:pt x="4878" y="4499"/>
                  </a:lnTo>
                  <a:lnTo>
                    <a:pt x="5074" y="4426"/>
                  </a:lnTo>
                  <a:lnTo>
                    <a:pt x="5268" y="4351"/>
                  </a:lnTo>
                  <a:lnTo>
                    <a:pt x="5458" y="4273"/>
                  </a:lnTo>
                  <a:lnTo>
                    <a:pt x="5644" y="4192"/>
                  </a:lnTo>
                  <a:lnTo>
                    <a:pt x="5827" y="4108"/>
                  </a:lnTo>
                  <a:lnTo>
                    <a:pt x="6006" y="4022"/>
                  </a:lnTo>
                  <a:lnTo>
                    <a:pt x="6182" y="3933"/>
                  </a:lnTo>
                  <a:lnTo>
                    <a:pt x="6353" y="3842"/>
                  </a:lnTo>
                  <a:lnTo>
                    <a:pt x="6520" y="3748"/>
                  </a:lnTo>
                  <a:lnTo>
                    <a:pt x="6683" y="3652"/>
                  </a:lnTo>
                  <a:lnTo>
                    <a:pt x="6842" y="3554"/>
                  </a:lnTo>
                  <a:lnTo>
                    <a:pt x="6997" y="3453"/>
                  </a:lnTo>
                  <a:lnTo>
                    <a:pt x="7146" y="3350"/>
                  </a:lnTo>
                  <a:lnTo>
                    <a:pt x="7292" y="3245"/>
                  </a:lnTo>
                  <a:lnTo>
                    <a:pt x="7432" y="3138"/>
                  </a:lnTo>
                  <a:lnTo>
                    <a:pt x="7568" y="3028"/>
                  </a:lnTo>
                  <a:lnTo>
                    <a:pt x="7699" y="2917"/>
                  </a:lnTo>
                  <a:lnTo>
                    <a:pt x="7825" y="2804"/>
                  </a:lnTo>
                  <a:lnTo>
                    <a:pt x="7946" y="2689"/>
                  </a:lnTo>
                  <a:lnTo>
                    <a:pt x="8062" y="2573"/>
                  </a:lnTo>
                  <a:lnTo>
                    <a:pt x="8173" y="2454"/>
                  </a:lnTo>
                  <a:lnTo>
                    <a:pt x="8279" y="2335"/>
                  </a:lnTo>
                  <a:lnTo>
                    <a:pt x="8379" y="2213"/>
                  </a:lnTo>
                  <a:lnTo>
                    <a:pt x="8474" y="2090"/>
                  </a:lnTo>
                  <a:lnTo>
                    <a:pt x="8563" y="1966"/>
                  </a:lnTo>
                  <a:lnTo>
                    <a:pt x="8647" y="1841"/>
                  </a:lnTo>
                  <a:lnTo>
                    <a:pt x="8725" y="1715"/>
                  </a:lnTo>
                  <a:lnTo>
                    <a:pt x="8798" y="1587"/>
                  </a:lnTo>
                  <a:lnTo>
                    <a:pt x="8865" y="1458"/>
                  </a:lnTo>
                  <a:lnTo>
                    <a:pt x="8927" y="1329"/>
                  </a:lnTo>
                  <a:lnTo>
                    <a:pt x="8982" y="1198"/>
                  </a:lnTo>
                  <a:lnTo>
                    <a:pt x="9032" y="1067"/>
                  </a:lnTo>
                  <a:lnTo>
                    <a:pt x="9076" y="935"/>
                  </a:lnTo>
                  <a:lnTo>
                    <a:pt x="9115" y="803"/>
                  </a:lnTo>
                  <a:lnTo>
                    <a:pt x="9147" y="670"/>
                  </a:lnTo>
                  <a:lnTo>
                    <a:pt x="9174" y="536"/>
                  </a:lnTo>
                  <a:lnTo>
                    <a:pt x="9194" y="403"/>
                  </a:lnTo>
                  <a:lnTo>
                    <a:pt x="9209" y="268"/>
                  </a:lnTo>
                  <a:lnTo>
                    <a:pt x="9218" y="134"/>
                  </a:lnTo>
                  <a:lnTo>
                    <a:pt x="9221" y="0"/>
                  </a:lnTo>
                </a:path>
              </a:pathLst>
            </a:custGeom>
            <a:noFill/>
            <a:ln w="76320">
              <a:solidFill>
                <a:srgbClr val="FF8000"/>
              </a:solidFill>
              <a:round/>
              <a:headEnd type="triangle" w="med" len="me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26649" name="AutoShape 38"/>
          <p:cNvSpPr>
            <a:spLocks noChangeArrowheads="1"/>
          </p:cNvSpPr>
          <p:nvPr/>
        </p:nvSpPr>
        <p:spPr bwMode="auto">
          <a:xfrm>
            <a:off x="2798763" y="4860925"/>
            <a:ext cx="488950"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5000"/>
              </a:lnSpc>
              <a:buClr>
                <a:srgbClr val="E0E0E0"/>
              </a:buClr>
              <a:buSzPct val="100000"/>
              <a:buFont typeface="Times New Roman" panose="02020603050405020304" pitchFamily="18" charset="0"/>
              <a:buNone/>
            </a:pPr>
            <a:r>
              <a:rPr lang="en-GB" altLang="en-US" sz="2400" b="1">
                <a:solidFill>
                  <a:schemeClr val="tx1"/>
                </a:solidFill>
              </a:rPr>
              <a:t>35</a:t>
            </a:r>
          </a:p>
        </p:txBody>
      </p:sp>
      <p:sp>
        <p:nvSpPr>
          <p:cNvPr id="26650" name="AutoShape 39"/>
          <p:cNvSpPr>
            <a:spLocks noChangeArrowheads="1"/>
          </p:cNvSpPr>
          <p:nvPr/>
        </p:nvSpPr>
        <p:spPr bwMode="auto">
          <a:xfrm>
            <a:off x="3683000" y="4860925"/>
            <a:ext cx="488950"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5000"/>
              </a:lnSpc>
              <a:buClr>
                <a:srgbClr val="E0E0E0"/>
              </a:buClr>
              <a:buSzPct val="100000"/>
              <a:buFont typeface="Times New Roman" panose="02020603050405020304" pitchFamily="18" charset="0"/>
              <a:buNone/>
            </a:pPr>
            <a:r>
              <a:rPr lang="en-GB" altLang="en-US" sz="2400" b="1">
                <a:solidFill>
                  <a:schemeClr val="tx1"/>
                </a:solidFill>
              </a:rPr>
              <a:t>23</a:t>
            </a:r>
          </a:p>
        </p:txBody>
      </p:sp>
    </p:spTree>
    <p:extLst>
      <p:ext uri="{BB962C8B-B14F-4D97-AF65-F5344CB8AC3E}">
        <p14:creationId xmlns:p14="http://schemas.microsoft.com/office/powerpoint/2010/main" val="1700149162"/>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1"/>
          <p:cNvSpPr>
            <a:spLocks noGrp="1" noChangeArrowheads="1"/>
          </p:cNvSpPr>
          <p:nvPr>
            <p:ph type="title"/>
          </p:nvPr>
        </p:nvSpPr>
        <p:spPr>
          <a:xfrm>
            <a:off x="304800" y="342900"/>
            <a:ext cx="7772400" cy="1143000"/>
          </a:xfrm>
        </p:spPr>
        <p:txBody>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t>Implementing a Heap</a:t>
            </a:r>
          </a:p>
        </p:txBody>
      </p:sp>
      <p:sp>
        <p:nvSpPr>
          <p:cNvPr id="28674" name="Rectangle 2"/>
          <p:cNvSpPr>
            <a:spLocks noGrp="1" noChangeArrowheads="1"/>
          </p:cNvSpPr>
          <p:nvPr>
            <p:ph type="body" idx="1"/>
          </p:nvPr>
        </p:nvSpPr>
        <p:spPr>
          <a:xfrm>
            <a:off x="685800" y="1981200"/>
            <a:ext cx="3398838" cy="4114800"/>
          </a:xfrm>
        </p:spPr>
        <p:txBody>
          <a:bodyPr/>
          <a:lstStyle/>
          <a:p>
            <a:pPr>
              <a:lnSpc>
                <a:spcPct val="95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a:ea typeface="+mn-ea"/>
              </a:rPr>
              <a:t>Data from the next row goes</a:t>
            </a:r>
            <a:r>
              <a:rPr lang="en-GB">
                <a:effectLst/>
                <a:ea typeface="+mn-ea"/>
              </a:rPr>
              <a:t> </a:t>
            </a:r>
            <a:r>
              <a:rPr lang="en-GB">
                <a:ea typeface="+mn-ea"/>
              </a:rPr>
              <a:t>in the </a:t>
            </a:r>
            <a:r>
              <a:rPr lang="en-GB">
                <a:effectLst/>
                <a:ea typeface="+mn-ea"/>
              </a:rPr>
              <a:t>next two array locations.                  </a:t>
            </a:r>
          </a:p>
        </p:txBody>
      </p:sp>
      <p:sp>
        <p:nvSpPr>
          <p:cNvPr id="27652" name="AutoShape 3"/>
          <p:cNvSpPr>
            <a:spLocks noChangeArrowheads="1"/>
          </p:cNvSpPr>
          <p:nvPr/>
        </p:nvSpPr>
        <p:spPr bwMode="auto">
          <a:xfrm>
            <a:off x="1708150" y="4670425"/>
            <a:ext cx="6046788" cy="785813"/>
          </a:xfrm>
          <a:prstGeom prst="roundRect">
            <a:avLst>
              <a:gd name="adj" fmla="val 199"/>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27653" name="Line 4"/>
          <p:cNvSpPr>
            <a:spLocks noChangeShapeType="1"/>
          </p:cNvSpPr>
          <p:nvPr/>
        </p:nvSpPr>
        <p:spPr bwMode="auto">
          <a:xfrm>
            <a:off x="2620963" y="4667250"/>
            <a:ext cx="1587" cy="792163"/>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54" name="Line 5"/>
          <p:cNvSpPr>
            <a:spLocks noChangeShapeType="1"/>
          </p:cNvSpPr>
          <p:nvPr/>
        </p:nvSpPr>
        <p:spPr bwMode="auto">
          <a:xfrm>
            <a:off x="3535363" y="4667250"/>
            <a:ext cx="1587" cy="792163"/>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55" name="Line 6"/>
          <p:cNvSpPr>
            <a:spLocks noChangeShapeType="1"/>
          </p:cNvSpPr>
          <p:nvPr/>
        </p:nvSpPr>
        <p:spPr bwMode="auto">
          <a:xfrm>
            <a:off x="4448175" y="4667250"/>
            <a:ext cx="1588" cy="792163"/>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56" name="Line 7"/>
          <p:cNvSpPr>
            <a:spLocks noChangeShapeType="1"/>
          </p:cNvSpPr>
          <p:nvPr/>
        </p:nvSpPr>
        <p:spPr bwMode="auto">
          <a:xfrm>
            <a:off x="5364163" y="4670425"/>
            <a:ext cx="1587" cy="784225"/>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57" name="Line 8"/>
          <p:cNvSpPr>
            <a:spLocks noChangeShapeType="1"/>
          </p:cNvSpPr>
          <p:nvPr/>
        </p:nvSpPr>
        <p:spPr bwMode="auto">
          <a:xfrm>
            <a:off x="6278563" y="4670425"/>
            <a:ext cx="1587" cy="784225"/>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58" name="Line 9"/>
          <p:cNvSpPr>
            <a:spLocks noChangeShapeType="1"/>
          </p:cNvSpPr>
          <p:nvPr/>
        </p:nvSpPr>
        <p:spPr bwMode="auto">
          <a:xfrm>
            <a:off x="7192963" y="4665663"/>
            <a:ext cx="1587" cy="793750"/>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59" name="AutoShape 10"/>
          <p:cNvSpPr>
            <a:spLocks noChangeArrowheads="1"/>
          </p:cNvSpPr>
          <p:nvPr/>
        </p:nvSpPr>
        <p:spPr bwMode="auto">
          <a:xfrm>
            <a:off x="1096963" y="5565775"/>
            <a:ext cx="2189162" cy="433388"/>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2400"/>
              <a:t>An array of data</a:t>
            </a:r>
          </a:p>
        </p:txBody>
      </p:sp>
      <p:sp>
        <p:nvSpPr>
          <p:cNvPr id="27660" name="Freeform 11"/>
          <p:cNvSpPr>
            <a:spLocks noChangeArrowheads="1"/>
          </p:cNvSpPr>
          <p:nvPr/>
        </p:nvSpPr>
        <p:spPr bwMode="auto">
          <a:xfrm>
            <a:off x="7464425" y="4160838"/>
            <a:ext cx="982663" cy="1725612"/>
          </a:xfrm>
          <a:custGeom>
            <a:avLst/>
            <a:gdLst>
              <a:gd name="T0" fmla="*/ 1588 w 2731"/>
              <a:gd name="T1" fmla="*/ 0 h 4795"/>
              <a:gd name="T2" fmla="*/ 0 w 2731"/>
              <a:gd name="T3" fmla="*/ 1971 h 4795"/>
              <a:gd name="T4" fmla="*/ 445 w 2731"/>
              <a:gd name="T5" fmla="*/ 2677 h 4795"/>
              <a:gd name="T6" fmla="*/ 189 w 2731"/>
              <a:gd name="T7" fmla="*/ 3171 h 4795"/>
              <a:gd name="T8" fmla="*/ 886 w 2731"/>
              <a:gd name="T9" fmla="*/ 4794 h 4795"/>
              <a:gd name="T10" fmla="*/ 2730 w 2731"/>
              <a:gd name="T11" fmla="*/ 4230 h 4795"/>
              <a:gd name="T12" fmla="*/ 1588 w 2731"/>
              <a:gd name="T13" fmla="*/ 0 h 4795"/>
              <a:gd name="T14" fmla="*/ 0 60000 65536"/>
              <a:gd name="T15" fmla="*/ 0 60000 65536"/>
              <a:gd name="T16" fmla="*/ 0 60000 65536"/>
              <a:gd name="T17" fmla="*/ 0 60000 65536"/>
              <a:gd name="T18" fmla="*/ 0 60000 65536"/>
              <a:gd name="T19" fmla="*/ 0 60000 65536"/>
              <a:gd name="T20" fmla="*/ 0 60000 65536"/>
              <a:gd name="T21" fmla="*/ 0 w 2731"/>
              <a:gd name="T22" fmla="*/ 0 h 4795"/>
              <a:gd name="T23" fmla="*/ 2731 w 2731"/>
              <a:gd name="T24" fmla="*/ 4795 h 479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731" h="4795">
                <a:moveTo>
                  <a:pt x="1588" y="0"/>
                </a:moveTo>
                <a:lnTo>
                  <a:pt x="0" y="1971"/>
                </a:lnTo>
                <a:lnTo>
                  <a:pt x="445" y="2677"/>
                </a:lnTo>
                <a:lnTo>
                  <a:pt x="189" y="3171"/>
                </a:lnTo>
                <a:lnTo>
                  <a:pt x="886" y="4794"/>
                </a:lnTo>
                <a:lnTo>
                  <a:pt x="2730" y="4230"/>
                </a:lnTo>
                <a:lnTo>
                  <a:pt x="158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61" name="Line 12"/>
          <p:cNvSpPr>
            <a:spLocks noChangeShapeType="1"/>
          </p:cNvSpPr>
          <p:nvPr/>
        </p:nvSpPr>
        <p:spPr bwMode="auto">
          <a:xfrm>
            <a:off x="5516563" y="2941638"/>
            <a:ext cx="563562"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7662" name="Group 13"/>
          <p:cNvGrpSpPr>
            <a:grpSpLocks/>
          </p:cNvGrpSpPr>
          <p:nvPr/>
        </p:nvGrpSpPr>
        <p:grpSpPr bwMode="auto">
          <a:xfrm>
            <a:off x="5880100" y="3313113"/>
            <a:ext cx="793750" cy="731837"/>
            <a:chOff x="3704" y="2087"/>
            <a:chExt cx="500" cy="461"/>
          </a:xfrm>
        </p:grpSpPr>
        <p:sp>
          <p:nvSpPr>
            <p:cNvPr id="27685" name="AutoShape 14"/>
            <p:cNvSpPr>
              <a:spLocks noChangeArrowheads="1"/>
            </p:cNvSpPr>
            <p:nvPr/>
          </p:nvSpPr>
          <p:spPr bwMode="auto">
            <a:xfrm>
              <a:off x="3704" y="2087"/>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27686" name="AutoShape 15"/>
            <p:cNvSpPr>
              <a:spLocks noChangeArrowheads="1"/>
            </p:cNvSpPr>
            <p:nvPr/>
          </p:nvSpPr>
          <p:spPr bwMode="auto">
            <a:xfrm>
              <a:off x="3723" y="2106"/>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21</a:t>
              </a:r>
            </a:p>
          </p:txBody>
        </p:sp>
      </p:grpSp>
      <p:sp>
        <p:nvSpPr>
          <p:cNvPr id="27663" name="Line 16"/>
          <p:cNvSpPr>
            <a:spLocks noChangeShapeType="1"/>
          </p:cNvSpPr>
          <p:nvPr/>
        </p:nvSpPr>
        <p:spPr bwMode="auto">
          <a:xfrm flipH="1">
            <a:off x="5273675" y="2941638"/>
            <a:ext cx="566738"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7664" name="Group 17"/>
          <p:cNvGrpSpPr>
            <a:grpSpLocks/>
          </p:cNvGrpSpPr>
          <p:nvPr/>
        </p:nvGrpSpPr>
        <p:grpSpPr bwMode="auto">
          <a:xfrm>
            <a:off x="4679950" y="3313113"/>
            <a:ext cx="793750" cy="731837"/>
            <a:chOff x="2948" y="2087"/>
            <a:chExt cx="500" cy="461"/>
          </a:xfrm>
        </p:grpSpPr>
        <p:sp>
          <p:nvSpPr>
            <p:cNvPr id="27683" name="AutoShape 18"/>
            <p:cNvSpPr>
              <a:spLocks noChangeArrowheads="1"/>
            </p:cNvSpPr>
            <p:nvPr/>
          </p:nvSpPr>
          <p:spPr bwMode="auto">
            <a:xfrm>
              <a:off x="2948" y="2087"/>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27684" name="AutoShape 19"/>
            <p:cNvSpPr>
              <a:spLocks noChangeArrowheads="1"/>
            </p:cNvSpPr>
            <p:nvPr/>
          </p:nvSpPr>
          <p:spPr bwMode="auto">
            <a:xfrm>
              <a:off x="2967" y="2106"/>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27</a:t>
              </a:r>
            </a:p>
          </p:txBody>
        </p:sp>
      </p:grpSp>
      <p:sp>
        <p:nvSpPr>
          <p:cNvPr id="27665" name="Line 20"/>
          <p:cNvSpPr>
            <a:spLocks noChangeShapeType="1"/>
          </p:cNvSpPr>
          <p:nvPr/>
        </p:nvSpPr>
        <p:spPr bwMode="auto">
          <a:xfrm>
            <a:off x="7102475" y="1981200"/>
            <a:ext cx="563563" cy="639763"/>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7666" name="Group 21"/>
          <p:cNvGrpSpPr>
            <a:grpSpLocks/>
          </p:cNvGrpSpPr>
          <p:nvPr/>
        </p:nvGrpSpPr>
        <p:grpSpPr bwMode="auto">
          <a:xfrm>
            <a:off x="7437438" y="2398713"/>
            <a:ext cx="793750" cy="731837"/>
            <a:chOff x="4685" y="1511"/>
            <a:chExt cx="500" cy="461"/>
          </a:xfrm>
        </p:grpSpPr>
        <p:sp>
          <p:nvSpPr>
            <p:cNvPr id="27681" name="AutoShape 22"/>
            <p:cNvSpPr>
              <a:spLocks noChangeArrowheads="1"/>
            </p:cNvSpPr>
            <p:nvPr/>
          </p:nvSpPr>
          <p:spPr bwMode="auto">
            <a:xfrm>
              <a:off x="4685" y="1511"/>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27682" name="AutoShape 23"/>
            <p:cNvSpPr>
              <a:spLocks noChangeArrowheads="1"/>
            </p:cNvSpPr>
            <p:nvPr/>
          </p:nvSpPr>
          <p:spPr bwMode="auto">
            <a:xfrm>
              <a:off x="4704" y="1530"/>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23</a:t>
              </a:r>
            </a:p>
          </p:txBody>
        </p:sp>
      </p:grpSp>
      <p:sp>
        <p:nvSpPr>
          <p:cNvPr id="27667" name="Line 24"/>
          <p:cNvSpPr>
            <a:spLocks noChangeShapeType="1"/>
          </p:cNvSpPr>
          <p:nvPr/>
        </p:nvSpPr>
        <p:spPr bwMode="auto">
          <a:xfrm flipH="1">
            <a:off x="5867400" y="2027238"/>
            <a:ext cx="566738"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7668" name="Group 25"/>
          <p:cNvGrpSpPr>
            <a:grpSpLocks/>
          </p:cNvGrpSpPr>
          <p:nvPr/>
        </p:nvGrpSpPr>
        <p:grpSpPr bwMode="auto">
          <a:xfrm>
            <a:off x="6376988" y="1331913"/>
            <a:ext cx="793750" cy="731837"/>
            <a:chOff x="4017" y="839"/>
            <a:chExt cx="500" cy="461"/>
          </a:xfrm>
        </p:grpSpPr>
        <p:sp>
          <p:nvSpPr>
            <p:cNvPr id="27679" name="AutoShape 26"/>
            <p:cNvSpPr>
              <a:spLocks noChangeArrowheads="1"/>
            </p:cNvSpPr>
            <p:nvPr/>
          </p:nvSpPr>
          <p:spPr bwMode="auto">
            <a:xfrm>
              <a:off x="4017" y="839"/>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27680" name="AutoShape 27"/>
            <p:cNvSpPr>
              <a:spLocks noChangeArrowheads="1"/>
            </p:cNvSpPr>
            <p:nvPr/>
          </p:nvSpPr>
          <p:spPr bwMode="auto">
            <a:xfrm>
              <a:off x="4036" y="858"/>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42</a:t>
              </a:r>
            </a:p>
          </p:txBody>
        </p:sp>
      </p:grpSp>
      <p:grpSp>
        <p:nvGrpSpPr>
          <p:cNvPr id="27669" name="Group 28"/>
          <p:cNvGrpSpPr>
            <a:grpSpLocks/>
          </p:cNvGrpSpPr>
          <p:nvPr/>
        </p:nvGrpSpPr>
        <p:grpSpPr bwMode="auto">
          <a:xfrm>
            <a:off x="5273675" y="2398713"/>
            <a:ext cx="793750" cy="731837"/>
            <a:chOff x="3322" y="1511"/>
            <a:chExt cx="500" cy="461"/>
          </a:xfrm>
        </p:grpSpPr>
        <p:sp>
          <p:nvSpPr>
            <p:cNvPr id="27677" name="AutoShape 29"/>
            <p:cNvSpPr>
              <a:spLocks noChangeArrowheads="1"/>
            </p:cNvSpPr>
            <p:nvPr/>
          </p:nvSpPr>
          <p:spPr bwMode="auto">
            <a:xfrm>
              <a:off x="3322" y="1511"/>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27678" name="AutoShape 30"/>
            <p:cNvSpPr>
              <a:spLocks noChangeArrowheads="1"/>
            </p:cNvSpPr>
            <p:nvPr/>
          </p:nvSpPr>
          <p:spPr bwMode="auto">
            <a:xfrm>
              <a:off x="3341" y="1530"/>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35</a:t>
              </a:r>
            </a:p>
          </p:txBody>
        </p:sp>
      </p:grpSp>
      <p:sp>
        <p:nvSpPr>
          <p:cNvPr id="27670" name="AutoShape 31"/>
          <p:cNvSpPr>
            <a:spLocks noChangeArrowheads="1"/>
          </p:cNvSpPr>
          <p:nvPr/>
        </p:nvSpPr>
        <p:spPr bwMode="auto">
          <a:xfrm>
            <a:off x="1914525" y="4860925"/>
            <a:ext cx="488950"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5000"/>
              </a:lnSpc>
              <a:buClr>
                <a:srgbClr val="E0E0E0"/>
              </a:buClr>
              <a:buSzPct val="100000"/>
              <a:buFont typeface="Times New Roman" panose="02020603050405020304" pitchFamily="18" charset="0"/>
              <a:buNone/>
            </a:pPr>
            <a:r>
              <a:rPr lang="en-GB" altLang="en-US" sz="2400" b="1">
                <a:solidFill>
                  <a:schemeClr val="tx1"/>
                </a:solidFill>
              </a:rPr>
              <a:t>42</a:t>
            </a:r>
          </a:p>
        </p:txBody>
      </p:sp>
      <p:sp>
        <p:nvSpPr>
          <p:cNvPr id="27671" name="AutoShape 32"/>
          <p:cNvSpPr>
            <a:spLocks noChangeArrowheads="1"/>
          </p:cNvSpPr>
          <p:nvPr/>
        </p:nvSpPr>
        <p:spPr bwMode="auto">
          <a:xfrm>
            <a:off x="2798763" y="4860925"/>
            <a:ext cx="488950"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5000"/>
              </a:lnSpc>
              <a:buClr>
                <a:srgbClr val="E0E0E0"/>
              </a:buClr>
              <a:buSzPct val="100000"/>
              <a:buFont typeface="Times New Roman" panose="02020603050405020304" pitchFamily="18" charset="0"/>
              <a:buNone/>
            </a:pPr>
            <a:r>
              <a:rPr lang="en-GB" altLang="en-US" sz="2400" b="1">
                <a:solidFill>
                  <a:schemeClr val="tx1"/>
                </a:solidFill>
              </a:rPr>
              <a:t>35</a:t>
            </a:r>
          </a:p>
        </p:txBody>
      </p:sp>
      <p:sp>
        <p:nvSpPr>
          <p:cNvPr id="27672" name="AutoShape 33"/>
          <p:cNvSpPr>
            <a:spLocks noChangeArrowheads="1"/>
          </p:cNvSpPr>
          <p:nvPr/>
        </p:nvSpPr>
        <p:spPr bwMode="auto">
          <a:xfrm>
            <a:off x="3683000" y="4860925"/>
            <a:ext cx="488950"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5000"/>
              </a:lnSpc>
              <a:buClr>
                <a:srgbClr val="E0E0E0"/>
              </a:buClr>
              <a:buSzPct val="100000"/>
              <a:buFont typeface="Times New Roman" panose="02020603050405020304" pitchFamily="18" charset="0"/>
              <a:buNone/>
            </a:pPr>
            <a:r>
              <a:rPr lang="en-GB" altLang="en-US" sz="2400" b="1">
                <a:solidFill>
                  <a:schemeClr val="tx1"/>
                </a:solidFill>
              </a:rPr>
              <a:t>23</a:t>
            </a:r>
          </a:p>
        </p:txBody>
      </p:sp>
      <p:sp>
        <p:nvSpPr>
          <p:cNvPr id="27673" name="Line 34"/>
          <p:cNvSpPr>
            <a:spLocks noChangeShapeType="1"/>
          </p:cNvSpPr>
          <p:nvPr/>
        </p:nvSpPr>
        <p:spPr bwMode="auto">
          <a:xfrm flipH="1">
            <a:off x="4891088" y="3856038"/>
            <a:ext cx="155575" cy="838200"/>
          </a:xfrm>
          <a:prstGeom prst="line">
            <a:avLst/>
          </a:prstGeom>
          <a:noFill/>
          <a:ln w="76320">
            <a:solidFill>
              <a:srgbClr val="FF8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7674" name="Line 35"/>
          <p:cNvSpPr>
            <a:spLocks noChangeShapeType="1"/>
          </p:cNvSpPr>
          <p:nvPr/>
        </p:nvSpPr>
        <p:spPr bwMode="auto">
          <a:xfrm flipH="1">
            <a:off x="5759450" y="3916363"/>
            <a:ext cx="612775" cy="914400"/>
          </a:xfrm>
          <a:prstGeom prst="line">
            <a:avLst/>
          </a:prstGeom>
          <a:noFill/>
          <a:ln w="76320">
            <a:solidFill>
              <a:srgbClr val="FF8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7675" name="AutoShape 36"/>
          <p:cNvSpPr>
            <a:spLocks noChangeArrowheads="1"/>
          </p:cNvSpPr>
          <p:nvPr/>
        </p:nvSpPr>
        <p:spPr bwMode="auto">
          <a:xfrm>
            <a:off x="4611688" y="4862513"/>
            <a:ext cx="488950"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5000"/>
              </a:lnSpc>
              <a:buClr>
                <a:srgbClr val="E0E0E0"/>
              </a:buClr>
              <a:buSzPct val="100000"/>
              <a:buFont typeface="Times New Roman" panose="02020603050405020304" pitchFamily="18" charset="0"/>
              <a:buNone/>
            </a:pPr>
            <a:r>
              <a:rPr lang="en-GB" altLang="en-US" sz="2400" b="1">
                <a:solidFill>
                  <a:schemeClr val="tx1"/>
                </a:solidFill>
              </a:rPr>
              <a:t>27</a:t>
            </a:r>
          </a:p>
        </p:txBody>
      </p:sp>
      <p:sp>
        <p:nvSpPr>
          <p:cNvPr id="27676" name="AutoShape 37"/>
          <p:cNvSpPr>
            <a:spLocks noChangeArrowheads="1"/>
          </p:cNvSpPr>
          <p:nvPr/>
        </p:nvSpPr>
        <p:spPr bwMode="auto">
          <a:xfrm>
            <a:off x="5495925" y="4862513"/>
            <a:ext cx="488950"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5000"/>
              </a:lnSpc>
              <a:buClr>
                <a:srgbClr val="E0E0E0"/>
              </a:buClr>
              <a:buSzPct val="100000"/>
              <a:buFont typeface="Times New Roman" panose="02020603050405020304" pitchFamily="18" charset="0"/>
              <a:buNone/>
            </a:pPr>
            <a:r>
              <a:rPr lang="en-GB" altLang="en-US" sz="2400" b="1">
                <a:solidFill>
                  <a:schemeClr val="tx1"/>
                </a:solidFill>
              </a:rPr>
              <a:t>21</a:t>
            </a:r>
          </a:p>
        </p:txBody>
      </p:sp>
    </p:spTree>
    <p:extLst>
      <p:ext uri="{BB962C8B-B14F-4D97-AF65-F5344CB8AC3E}">
        <p14:creationId xmlns:p14="http://schemas.microsoft.com/office/powerpoint/2010/main" val="2276559246"/>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Content Placeholder 2"/>
          <p:cNvSpPr>
            <a:spLocks noGrp="1"/>
          </p:cNvSpPr>
          <p:nvPr>
            <p:ph idx="1"/>
          </p:nvPr>
        </p:nvSpPr>
        <p:spPr>
          <a:xfrm>
            <a:off x="731520" y="1244600"/>
            <a:ext cx="7680960" cy="4790440"/>
          </a:xfrm>
        </p:spPr>
        <p:txBody>
          <a:bodyPr>
            <a:normAutofit/>
          </a:bodyPr>
          <a:lstStyle/>
          <a:p>
            <a:r>
              <a:rPr lang="en-US" sz="2400" dirty="0"/>
              <a:t>Items can be added and deleted (like queues)</a:t>
            </a:r>
          </a:p>
          <a:p>
            <a:pPr lvl="1"/>
            <a:r>
              <a:rPr lang="en-US" sz="1800" dirty="0"/>
              <a:t>Not necessarily maintains the First In First Out order</a:t>
            </a:r>
          </a:p>
          <a:p>
            <a:pPr lvl="1"/>
            <a:r>
              <a:rPr lang="en-US" sz="1800" dirty="0"/>
              <a:t>Items can be added in any order</a:t>
            </a:r>
          </a:p>
          <a:p>
            <a:pPr lvl="1"/>
            <a:r>
              <a:rPr lang="en-US" sz="1800" dirty="0"/>
              <a:t>Always, the item with the highest priority is deleted</a:t>
            </a:r>
          </a:p>
          <a:p>
            <a:pPr lvl="1"/>
            <a:endParaRPr lang="en-US" sz="2000" dirty="0"/>
          </a:p>
        </p:txBody>
      </p:sp>
      <p:sp>
        <p:nvSpPr>
          <p:cNvPr id="4" name="Title 2"/>
          <p:cNvSpPr>
            <a:spLocks noGrp="1"/>
          </p:cNvSpPr>
          <p:nvPr>
            <p:ph type="title"/>
          </p:nvPr>
        </p:nvSpPr>
        <p:spPr>
          <a:xfrm>
            <a:off x="155575" y="161927"/>
            <a:ext cx="8797925" cy="676274"/>
          </a:xfrm>
        </p:spPr>
        <p:txBody>
          <a:bodyPr>
            <a:normAutofit fontScale="90000"/>
          </a:bodyPr>
          <a:lstStyle/>
          <a:p>
            <a:r>
              <a:rPr lang="en-US" dirty="0"/>
              <a:t>Priority Queues</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3195911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1"/>
          <p:cNvSpPr>
            <a:spLocks noGrp="1" noChangeArrowheads="1"/>
          </p:cNvSpPr>
          <p:nvPr>
            <p:ph type="title"/>
          </p:nvPr>
        </p:nvSpPr>
        <p:spPr>
          <a:xfrm>
            <a:off x="304800" y="342900"/>
            <a:ext cx="7772400" cy="1143000"/>
          </a:xfrm>
        </p:spPr>
        <p:txBody>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t>Implementing a Heap</a:t>
            </a:r>
          </a:p>
        </p:txBody>
      </p:sp>
      <p:sp>
        <p:nvSpPr>
          <p:cNvPr id="29698" name="Rectangle 2"/>
          <p:cNvSpPr>
            <a:spLocks noGrp="1" noChangeArrowheads="1"/>
          </p:cNvSpPr>
          <p:nvPr>
            <p:ph type="body" idx="1"/>
          </p:nvPr>
        </p:nvSpPr>
        <p:spPr>
          <a:xfrm>
            <a:off x="685800" y="1981200"/>
            <a:ext cx="3398838" cy="4114800"/>
          </a:xfrm>
        </p:spPr>
        <p:txBody>
          <a:bodyPr/>
          <a:lstStyle/>
          <a:p>
            <a:pPr>
              <a:lnSpc>
                <a:spcPct val="95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a:ea typeface="+mn-ea"/>
              </a:rPr>
              <a:t>Data from the next row goes</a:t>
            </a:r>
            <a:r>
              <a:rPr lang="en-GB">
                <a:effectLst/>
                <a:ea typeface="+mn-ea"/>
              </a:rPr>
              <a:t> </a:t>
            </a:r>
            <a:r>
              <a:rPr lang="en-GB">
                <a:ea typeface="+mn-ea"/>
              </a:rPr>
              <a:t>in the </a:t>
            </a:r>
            <a:r>
              <a:rPr lang="en-GB">
                <a:effectLst/>
                <a:ea typeface="+mn-ea"/>
              </a:rPr>
              <a:t>next two array locations.                  </a:t>
            </a:r>
          </a:p>
        </p:txBody>
      </p:sp>
      <p:sp>
        <p:nvSpPr>
          <p:cNvPr id="28676" name="AutoShape 3"/>
          <p:cNvSpPr>
            <a:spLocks noChangeArrowheads="1"/>
          </p:cNvSpPr>
          <p:nvPr/>
        </p:nvSpPr>
        <p:spPr bwMode="auto">
          <a:xfrm>
            <a:off x="1708150" y="4670425"/>
            <a:ext cx="6046788" cy="785813"/>
          </a:xfrm>
          <a:prstGeom prst="roundRect">
            <a:avLst>
              <a:gd name="adj" fmla="val 199"/>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28677" name="Line 4"/>
          <p:cNvSpPr>
            <a:spLocks noChangeShapeType="1"/>
          </p:cNvSpPr>
          <p:nvPr/>
        </p:nvSpPr>
        <p:spPr bwMode="auto">
          <a:xfrm>
            <a:off x="2620963" y="4667250"/>
            <a:ext cx="1587" cy="792163"/>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78" name="Line 5"/>
          <p:cNvSpPr>
            <a:spLocks noChangeShapeType="1"/>
          </p:cNvSpPr>
          <p:nvPr/>
        </p:nvSpPr>
        <p:spPr bwMode="auto">
          <a:xfrm>
            <a:off x="3535363" y="4667250"/>
            <a:ext cx="1587" cy="792163"/>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79" name="Line 6"/>
          <p:cNvSpPr>
            <a:spLocks noChangeShapeType="1"/>
          </p:cNvSpPr>
          <p:nvPr/>
        </p:nvSpPr>
        <p:spPr bwMode="auto">
          <a:xfrm>
            <a:off x="4448175" y="4667250"/>
            <a:ext cx="1588" cy="792163"/>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80" name="Line 7"/>
          <p:cNvSpPr>
            <a:spLocks noChangeShapeType="1"/>
          </p:cNvSpPr>
          <p:nvPr/>
        </p:nvSpPr>
        <p:spPr bwMode="auto">
          <a:xfrm>
            <a:off x="5364163" y="4670425"/>
            <a:ext cx="1587" cy="784225"/>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81" name="Line 8"/>
          <p:cNvSpPr>
            <a:spLocks noChangeShapeType="1"/>
          </p:cNvSpPr>
          <p:nvPr/>
        </p:nvSpPr>
        <p:spPr bwMode="auto">
          <a:xfrm>
            <a:off x="6278563" y="4670425"/>
            <a:ext cx="1587" cy="784225"/>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82" name="Line 9"/>
          <p:cNvSpPr>
            <a:spLocks noChangeShapeType="1"/>
          </p:cNvSpPr>
          <p:nvPr/>
        </p:nvSpPr>
        <p:spPr bwMode="auto">
          <a:xfrm>
            <a:off x="7192963" y="4665663"/>
            <a:ext cx="1587" cy="793750"/>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83" name="AutoShape 10"/>
          <p:cNvSpPr>
            <a:spLocks noChangeArrowheads="1"/>
          </p:cNvSpPr>
          <p:nvPr/>
        </p:nvSpPr>
        <p:spPr bwMode="auto">
          <a:xfrm>
            <a:off x="1096963" y="5565775"/>
            <a:ext cx="2189162" cy="433388"/>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2400"/>
              <a:t>An array of data</a:t>
            </a:r>
          </a:p>
        </p:txBody>
      </p:sp>
      <p:sp>
        <p:nvSpPr>
          <p:cNvPr id="28684" name="Freeform 11"/>
          <p:cNvSpPr>
            <a:spLocks noChangeArrowheads="1"/>
          </p:cNvSpPr>
          <p:nvPr/>
        </p:nvSpPr>
        <p:spPr bwMode="auto">
          <a:xfrm>
            <a:off x="7464425" y="4160838"/>
            <a:ext cx="982663" cy="1725612"/>
          </a:xfrm>
          <a:custGeom>
            <a:avLst/>
            <a:gdLst>
              <a:gd name="T0" fmla="*/ 1588 w 2731"/>
              <a:gd name="T1" fmla="*/ 0 h 4795"/>
              <a:gd name="T2" fmla="*/ 0 w 2731"/>
              <a:gd name="T3" fmla="*/ 1971 h 4795"/>
              <a:gd name="T4" fmla="*/ 445 w 2731"/>
              <a:gd name="T5" fmla="*/ 2677 h 4795"/>
              <a:gd name="T6" fmla="*/ 189 w 2731"/>
              <a:gd name="T7" fmla="*/ 3171 h 4795"/>
              <a:gd name="T8" fmla="*/ 886 w 2731"/>
              <a:gd name="T9" fmla="*/ 4794 h 4795"/>
              <a:gd name="T10" fmla="*/ 2730 w 2731"/>
              <a:gd name="T11" fmla="*/ 4230 h 4795"/>
              <a:gd name="T12" fmla="*/ 1588 w 2731"/>
              <a:gd name="T13" fmla="*/ 0 h 4795"/>
              <a:gd name="T14" fmla="*/ 0 60000 65536"/>
              <a:gd name="T15" fmla="*/ 0 60000 65536"/>
              <a:gd name="T16" fmla="*/ 0 60000 65536"/>
              <a:gd name="T17" fmla="*/ 0 60000 65536"/>
              <a:gd name="T18" fmla="*/ 0 60000 65536"/>
              <a:gd name="T19" fmla="*/ 0 60000 65536"/>
              <a:gd name="T20" fmla="*/ 0 60000 65536"/>
              <a:gd name="T21" fmla="*/ 0 w 2731"/>
              <a:gd name="T22" fmla="*/ 0 h 4795"/>
              <a:gd name="T23" fmla="*/ 2731 w 2731"/>
              <a:gd name="T24" fmla="*/ 4795 h 479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731" h="4795">
                <a:moveTo>
                  <a:pt x="1588" y="0"/>
                </a:moveTo>
                <a:lnTo>
                  <a:pt x="0" y="1971"/>
                </a:lnTo>
                <a:lnTo>
                  <a:pt x="445" y="2677"/>
                </a:lnTo>
                <a:lnTo>
                  <a:pt x="189" y="3171"/>
                </a:lnTo>
                <a:lnTo>
                  <a:pt x="886" y="4794"/>
                </a:lnTo>
                <a:lnTo>
                  <a:pt x="2730" y="4230"/>
                </a:lnTo>
                <a:lnTo>
                  <a:pt x="158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685" name="Line 12"/>
          <p:cNvSpPr>
            <a:spLocks noChangeShapeType="1"/>
          </p:cNvSpPr>
          <p:nvPr/>
        </p:nvSpPr>
        <p:spPr bwMode="auto">
          <a:xfrm>
            <a:off x="5516563" y="2941638"/>
            <a:ext cx="563562"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8686" name="Group 13"/>
          <p:cNvGrpSpPr>
            <a:grpSpLocks/>
          </p:cNvGrpSpPr>
          <p:nvPr/>
        </p:nvGrpSpPr>
        <p:grpSpPr bwMode="auto">
          <a:xfrm>
            <a:off x="5880100" y="3313113"/>
            <a:ext cx="793750" cy="731837"/>
            <a:chOff x="3704" y="2087"/>
            <a:chExt cx="500" cy="461"/>
          </a:xfrm>
        </p:grpSpPr>
        <p:sp>
          <p:nvSpPr>
            <p:cNvPr id="28709" name="AutoShape 14"/>
            <p:cNvSpPr>
              <a:spLocks noChangeArrowheads="1"/>
            </p:cNvSpPr>
            <p:nvPr/>
          </p:nvSpPr>
          <p:spPr bwMode="auto">
            <a:xfrm>
              <a:off x="3704" y="2087"/>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28710" name="AutoShape 15"/>
            <p:cNvSpPr>
              <a:spLocks noChangeArrowheads="1"/>
            </p:cNvSpPr>
            <p:nvPr/>
          </p:nvSpPr>
          <p:spPr bwMode="auto">
            <a:xfrm>
              <a:off x="3723" y="2106"/>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21</a:t>
              </a:r>
            </a:p>
          </p:txBody>
        </p:sp>
      </p:grpSp>
      <p:sp>
        <p:nvSpPr>
          <p:cNvPr id="28687" name="Line 16"/>
          <p:cNvSpPr>
            <a:spLocks noChangeShapeType="1"/>
          </p:cNvSpPr>
          <p:nvPr/>
        </p:nvSpPr>
        <p:spPr bwMode="auto">
          <a:xfrm flipH="1">
            <a:off x="5273675" y="2941638"/>
            <a:ext cx="566738"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8688" name="Group 17"/>
          <p:cNvGrpSpPr>
            <a:grpSpLocks/>
          </p:cNvGrpSpPr>
          <p:nvPr/>
        </p:nvGrpSpPr>
        <p:grpSpPr bwMode="auto">
          <a:xfrm>
            <a:off x="4679950" y="3313113"/>
            <a:ext cx="793750" cy="731837"/>
            <a:chOff x="2948" y="2087"/>
            <a:chExt cx="500" cy="461"/>
          </a:xfrm>
        </p:grpSpPr>
        <p:sp>
          <p:nvSpPr>
            <p:cNvPr id="28707" name="AutoShape 18"/>
            <p:cNvSpPr>
              <a:spLocks noChangeArrowheads="1"/>
            </p:cNvSpPr>
            <p:nvPr/>
          </p:nvSpPr>
          <p:spPr bwMode="auto">
            <a:xfrm>
              <a:off x="2948" y="2087"/>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28708" name="AutoShape 19"/>
            <p:cNvSpPr>
              <a:spLocks noChangeArrowheads="1"/>
            </p:cNvSpPr>
            <p:nvPr/>
          </p:nvSpPr>
          <p:spPr bwMode="auto">
            <a:xfrm>
              <a:off x="2967" y="2106"/>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27</a:t>
              </a:r>
            </a:p>
          </p:txBody>
        </p:sp>
      </p:grpSp>
      <p:sp>
        <p:nvSpPr>
          <p:cNvPr id="28689" name="Line 20"/>
          <p:cNvSpPr>
            <a:spLocks noChangeShapeType="1"/>
          </p:cNvSpPr>
          <p:nvPr/>
        </p:nvSpPr>
        <p:spPr bwMode="auto">
          <a:xfrm>
            <a:off x="7102475" y="1981200"/>
            <a:ext cx="563563" cy="639763"/>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8690" name="Group 21"/>
          <p:cNvGrpSpPr>
            <a:grpSpLocks/>
          </p:cNvGrpSpPr>
          <p:nvPr/>
        </p:nvGrpSpPr>
        <p:grpSpPr bwMode="auto">
          <a:xfrm>
            <a:off x="7437438" y="2398713"/>
            <a:ext cx="793750" cy="731837"/>
            <a:chOff x="4685" y="1511"/>
            <a:chExt cx="500" cy="461"/>
          </a:xfrm>
        </p:grpSpPr>
        <p:sp>
          <p:nvSpPr>
            <p:cNvPr id="28705" name="AutoShape 22"/>
            <p:cNvSpPr>
              <a:spLocks noChangeArrowheads="1"/>
            </p:cNvSpPr>
            <p:nvPr/>
          </p:nvSpPr>
          <p:spPr bwMode="auto">
            <a:xfrm>
              <a:off x="4685" y="1511"/>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28706" name="AutoShape 23"/>
            <p:cNvSpPr>
              <a:spLocks noChangeArrowheads="1"/>
            </p:cNvSpPr>
            <p:nvPr/>
          </p:nvSpPr>
          <p:spPr bwMode="auto">
            <a:xfrm>
              <a:off x="4704" y="1530"/>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23</a:t>
              </a:r>
            </a:p>
          </p:txBody>
        </p:sp>
      </p:grpSp>
      <p:sp>
        <p:nvSpPr>
          <p:cNvPr id="28691" name="Line 24"/>
          <p:cNvSpPr>
            <a:spLocks noChangeShapeType="1"/>
          </p:cNvSpPr>
          <p:nvPr/>
        </p:nvSpPr>
        <p:spPr bwMode="auto">
          <a:xfrm flipH="1">
            <a:off x="5867400" y="2027238"/>
            <a:ext cx="566738"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8692" name="Group 25"/>
          <p:cNvGrpSpPr>
            <a:grpSpLocks/>
          </p:cNvGrpSpPr>
          <p:nvPr/>
        </p:nvGrpSpPr>
        <p:grpSpPr bwMode="auto">
          <a:xfrm>
            <a:off x="6376988" y="1331913"/>
            <a:ext cx="793750" cy="731837"/>
            <a:chOff x="4017" y="839"/>
            <a:chExt cx="500" cy="461"/>
          </a:xfrm>
        </p:grpSpPr>
        <p:sp>
          <p:nvSpPr>
            <p:cNvPr id="28703" name="AutoShape 26"/>
            <p:cNvSpPr>
              <a:spLocks noChangeArrowheads="1"/>
            </p:cNvSpPr>
            <p:nvPr/>
          </p:nvSpPr>
          <p:spPr bwMode="auto">
            <a:xfrm>
              <a:off x="4017" y="839"/>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28704" name="AutoShape 27"/>
            <p:cNvSpPr>
              <a:spLocks noChangeArrowheads="1"/>
            </p:cNvSpPr>
            <p:nvPr/>
          </p:nvSpPr>
          <p:spPr bwMode="auto">
            <a:xfrm>
              <a:off x="4036" y="858"/>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42</a:t>
              </a:r>
            </a:p>
          </p:txBody>
        </p:sp>
      </p:grpSp>
      <p:grpSp>
        <p:nvGrpSpPr>
          <p:cNvPr id="28693" name="Group 28"/>
          <p:cNvGrpSpPr>
            <a:grpSpLocks/>
          </p:cNvGrpSpPr>
          <p:nvPr/>
        </p:nvGrpSpPr>
        <p:grpSpPr bwMode="auto">
          <a:xfrm>
            <a:off x="5273675" y="2398713"/>
            <a:ext cx="793750" cy="731837"/>
            <a:chOff x="3322" y="1511"/>
            <a:chExt cx="500" cy="461"/>
          </a:xfrm>
        </p:grpSpPr>
        <p:sp>
          <p:nvSpPr>
            <p:cNvPr id="28701" name="AutoShape 29"/>
            <p:cNvSpPr>
              <a:spLocks noChangeArrowheads="1"/>
            </p:cNvSpPr>
            <p:nvPr/>
          </p:nvSpPr>
          <p:spPr bwMode="auto">
            <a:xfrm>
              <a:off x="3322" y="1511"/>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28702" name="AutoShape 30"/>
            <p:cNvSpPr>
              <a:spLocks noChangeArrowheads="1"/>
            </p:cNvSpPr>
            <p:nvPr/>
          </p:nvSpPr>
          <p:spPr bwMode="auto">
            <a:xfrm>
              <a:off x="3341" y="1530"/>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35</a:t>
              </a:r>
            </a:p>
          </p:txBody>
        </p:sp>
      </p:grpSp>
      <p:sp>
        <p:nvSpPr>
          <p:cNvPr id="28694" name="AutoShape 31"/>
          <p:cNvSpPr>
            <a:spLocks noChangeArrowheads="1"/>
          </p:cNvSpPr>
          <p:nvPr/>
        </p:nvSpPr>
        <p:spPr bwMode="auto">
          <a:xfrm>
            <a:off x="1914525" y="4860925"/>
            <a:ext cx="488950"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5000"/>
              </a:lnSpc>
              <a:buClr>
                <a:srgbClr val="E0E0E0"/>
              </a:buClr>
              <a:buSzPct val="100000"/>
              <a:buFont typeface="Times New Roman" panose="02020603050405020304" pitchFamily="18" charset="0"/>
              <a:buNone/>
            </a:pPr>
            <a:r>
              <a:rPr lang="en-GB" altLang="en-US" sz="2400" b="1">
                <a:solidFill>
                  <a:schemeClr val="tx1"/>
                </a:solidFill>
              </a:rPr>
              <a:t>42</a:t>
            </a:r>
          </a:p>
        </p:txBody>
      </p:sp>
      <p:sp>
        <p:nvSpPr>
          <p:cNvPr id="28695" name="AutoShape 32"/>
          <p:cNvSpPr>
            <a:spLocks noChangeArrowheads="1"/>
          </p:cNvSpPr>
          <p:nvPr/>
        </p:nvSpPr>
        <p:spPr bwMode="auto">
          <a:xfrm>
            <a:off x="2798763" y="4860925"/>
            <a:ext cx="488950"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5000"/>
              </a:lnSpc>
              <a:buClr>
                <a:srgbClr val="E0E0E0"/>
              </a:buClr>
              <a:buSzPct val="100000"/>
              <a:buFont typeface="Times New Roman" panose="02020603050405020304" pitchFamily="18" charset="0"/>
              <a:buNone/>
            </a:pPr>
            <a:r>
              <a:rPr lang="en-GB" altLang="en-US" sz="2400" b="1">
                <a:solidFill>
                  <a:schemeClr val="tx1"/>
                </a:solidFill>
              </a:rPr>
              <a:t>35</a:t>
            </a:r>
          </a:p>
        </p:txBody>
      </p:sp>
      <p:sp>
        <p:nvSpPr>
          <p:cNvPr id="28696" name="AutoShape 33"/>
          <p:cNvSpPr>
            <a:spLocks noChangeArrowheads="1"/>
          </p:cNvSpPr>
          <p:nvPr/>
        </p:nvSpPr>
        <p:spPr bwMode="auto">
          <a:xfrm>
            <a:off x="3683000" y="4860925"/>
            <a:ext cx="488950"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5000"/>
              </a:lnSpc>
              <a:buClr>
                <a:srgbClr val="E0E0E0"/>
              </a:buClr>
              <a:buSzPct val="100000"/>
              <a:buFont typeface="Times New Roman" panose="02020603050405020304" pitchFamily="18" charset="0"/>
              <a:buNone/>
            </a:pPr>
            <a:r>
              <a:rPr lang="en-GB" altLang="en-US" sz="2400" b="1">
                <a:solidFill>
                  <a:schemeClr val="tx1"/>
                </a:solidFill>
              </a:rPr>
              <a:t>23</a:t>
            </a:r>
          </a:p>
        </p:txBody>
      </p:sp>
      <p:sp>
        <p:nvSpPr>
          <p:cNvPr id="28697" name="AutoShape 34"/>
          <p:cNvSpPr>
            <a:spLocks noChangeArrowheads="1"/>
          </p:cNvSpPr>
          <p:nvPr/>
        </p:nvSpPr>
        <p:spPr bwMode="auto">
          <a:xfrm>
            <a:off x="4611688" y="4862513"/>
            <a:ext cx="488950"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5000"/>
              </a:lnSpc>
              <a:buClr>
                <a:srgbClr val="E0E0E0"/>
              </a:buClr>
              <a:buSzPct val="100000"/>
              <a:buFont typeface="Times New Roman" panose="02020603050405020304" pitchFamily="18" charset="0"/>
              <a:buNone/>
            </a:pPr>
            <a:r>
              <a:rPr lang="en-GB" altLang="en-US" sz="2400" b="1">
                <a:solidFill>
                  <a:schemeClr val="tx1"/>
                </a:solidFill>
              </a:rPr>
              <a:t>27</a:t>
            </a:r>
          </a:p>
        </p:txBody>
      </p:sp>
      <p:sp>
        <p:nvSpPr>
          <p:cNvPr id="28698" name="AutoShape 35"/>
          <p:cNvSpPr>
            <a:spLocks noChangeArrowheads="1"/>
          </p:cNvSpPr>
          <p:nvPr/>
        </p:nvSpPr>
        <p:spPr bwMode="auto">
          <a:xfrm>
            <a:off x="5495925" y="4862513"/>
            <a:ext cx="488950"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5000"/>
              </a:lnSpc>
              <a:buClr>
                <a:srgbClr val="E0E0E0"/>
              </a:buClr>
              <a:buSzPct val="100000"/>
              <a:buFont typeface="Times New Roman" panose="02020603050405020304" pitchFamily="18" charset="0"/>
              <a:buNone/>
            </a:pPr>
            <a:r>
              <a:rPr lang="en-GB" altLang="en-US" sz="2400" b="1">
                <a:solidFill>
                  <a:schemeClr val="tx1"/>
                </a:solidFill>
              </a:rPr>
              <a:t>21</a:t>
            </a:r>
          </a:p>
        </p:txBody>
      </p:sp>
      <p:sp>
        <p:nvSpPr>
          <p:cNvPr id="28699" name="Freeform 36"/>
          <p:cNvSpPr>
            <a:spLocks noChangeArrowheads="1"/>
          </p:cNvSpPr>
          <p:nvPr/>
        </p:nvSpPr>
        <p:spPr bwMode="auto">
          <a:xfrm>
            <a:off x="6232525" y="5573713"/>
            <a:ext cx="2898775" cy="422275"/>
          </a:xfrm>
          <a:custGeom>
            <a:avLst/>
            <a:gdLst>
              <a:gd name="T0" fmla="*/ 4145 w 8053"/>
              <a:gd name="T1" fmla="*/ 666 h 1174"/>
              <a:gd name="T2" fmla="*/ 7430 w 8053"/>
              <a:gd name="T3" fmla="*/ 666 h 1174"/>
              <a:gd name="T4" fmla="*/ 7571 w 8053"/>
              <a:gd name="T5" fmla="*/ 635 h 1174"/>
              <a:gd name="T6" fmla="*/ 7708 w 8053"/>
              <a:gd name="T7" fmla="*/ 586 h 1174"/>
              <a:gd name="T8" fmla="*/ 7827 w 8053"/>
              <a:gd name="T9" fmla="*/ 498 h 1174"/>
              <a:gd name="T10" fmla="*/ 7915 w 8053"/>
              <a:gd name="T11" fmla="*/ 397 h 1174"/>
              <a:gd name="T12" fmla="*/ 7990 w 8053"/>
              <a:gd name="T13" fmla="*/ 273 h 1174"/>
              <a:gd name="T14" fmla="*/ 8039 w 8053"/>
              <a:gd name="T15" fmla="*/ 136 h 1174"/>
              <a:gd name="T16" fmla="*/ 8052 w 8053"/>
              <a:gd name="T17" fmla="*/ 0 h 1174"/>
              <a:gd name="T18" fmla="*/ 8017 w 8053"/>
              <a:gd name="T19" fmla="*/ 119 h 1174"/>
              <a:gd name="T20" fmla="*/ 7955 w 8053"/>
              <a:gd name="T21" fmla="*/ 247 h 1174"/>
              <a:gd name="T22" fmla="*/ 7867 w 8053"/>
              <a:gd name="T23" fmla="*/ 357 h 1174"/>
              <a:gd name="T24" fmla="*/ 7757 w 8053"/>
              <a:gd name="T25" fmla="*/ 436 h 1174"/>
              <a:gd name="T26" fmla="*/ 7629 w 8053"/>
              <a:gd name="T27" fmla="*/ 502 h 1174"/>
              <a:gd name="T28" fmla="*/ 7492 w 8053"/>
              <a:gd name="T29" fmla="*/ 538 h 1174"/>
              <a:gd name="T30" fmla="*/ 7355 w 8053"/>
              <a:gd name="T31" fmla="*/ 542 h 1174"/>
              <a:gd name="T32" fmla="*/ 4021 w 8053"/>
              <a:gd name="T33" fmla="*/ 666 h 1174"/>
              <a:gd name="T34" fmla="*/ 696 w 8053"/>
              <a:gd name="T35" fmla="*/ 542 h 1174"/>
              <a:gd name="T36" fmla="*/ 560 w 8053"/>
              <a:gd name="T37" fmla="*/ 538 h 1174"/>
              <a:gd name="T38" fmla="*/ 423 w 8053"/>
              <a:gd name="T39" fmla="*/ 502 h 1174"/>
              <a:gd name="T40" fmla="*/ 295 w 8053"/>
              <a:gd name="T41" fmla="*/ 436 h 1174"/>
              <a:gd name="T42" fmla="*/ 185 w 8053"/>
              <a:gd name="T43" fmla="*/ 357 h 1174"/>
              <a:gd name="T44" fmla="*/ 97 w 8053"/>
              <a:gd name="T45" fmla="*/ 247 h 1174"/>
              <a:gd name="T46" fmla="*/ 35 w 8053"/>
              <a:gd name="T47" fmla="*/ 119 h 1174"/>
              <a:gd name="T48" fmla="*/ 0 w 8053"/>
              <a:gd name="T49" fmla="*/ 0 h 1174"/>
              <a:gd name="T50" fmla="*/ 13 w 8053"/>
              <a:gd name="T51" fmla="*/ 136 h 1174"/>
              <a:gd name="T52" fmla="*/ 61 w 8053"/>
              <a:gd name="T53" fmla="*/ 273 h 1174"/>
              <a:gd name="T54" fmla="*/ 127 w 8053"/>
              <a:gd name="T55" fmla="*/ 397 h 1174"/>
              <a:gd name="T56" fmla="*/ 233 w 8053"/>
              <a:gd name="T57" fmla="*/ 498 h 1174"/>
              <a:gd name="T58" fmla="*/ 343 w 8053"/>
              <a:gd name="T59" fmla="*/ 586 h 1174"/>
              <a:gd name="T60" fmla="*/ 476 w 8053"/>
              <a:gd name="T61" fmla="*/ 635 h 1174"/>
              <a:gd name="T62" fmla="*/ 621 w 8053"/>
              <a:gd name="T63" fmla="*/ 666 h 1174"/>
              <a:gd name="T64" fmla="*/ 3907 w 8053"/>
              <a:gd name="T65" fmla="*/ 666 h 117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053"/>
              <a:gd name="T100" fmla="*/ 0 h 1174"/>
              <a:gd name="T101" fmla="*/ 8053 w 8053"/>
              <a:gd name="T102" fmla="*/ 1174 h 117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053" h="1174">
                <a:moveTo>
                  <a:pt x="4021" y="1173"/>
                </a:moveTo>
                <a:lnTo>
                  <a:pt x="4145" y="666"/>
                </a:lnTo>
                <a:lnTo>
                  <a:pt x="7360" y="666"/>
                </a:lnTo>
                <a:lnTo>
                  <a:pt x="7430" y="666"/>
                </a:lnTo>
                <a:lnTo>
                  <a:pt x="7496" y="652"/>
                </a:lnTo>
                <a:lnTo>
                  <a:pt x="7571" y="635"/>
                </a:lnTo>
                <a:lnTo>
                  <a:pt x="7638" y="608"/>
                </a:lnTo>
                <a:lnTo>
                  <a:pt x="7708" y="586"/>
                </a:lnTo>
                <a:lnTo>
                  <a:pt x="7765" y="542"/>
                </a:lnTo>
                <a:lnTo>
                  <a:pt x="7827" y="498"/>
                </a:lnTo>
                <a:lnTo>
                  <a:pt x="7880" y="450"/>
                </a:lnTo>
                <a:lnTo>
                  <a:pt x="7915" y="397"/>
                </a:lnTo>
                <a:lnTo>
                  <a:pt x="7955" y="335"/>
                </a:lnTo>
                <a:lnTo>
                  <a:pt x="7990" y="273"/>
                </a:lnTo>
                <a:lnTo>
                  <a:pt x="8017" y="207"/>
                </a:lnTo>
                <a:lnTo>
                  <a:pt x="8039" y="136"/>
                </a:lnTo>
                <a:lnTo>
                  <a:pt x="8052" y="75"/>
                </a:lnTo>
                <a:lnTo>
                  <a:pt x="8052" y="0"/>
                </a:lnTo>
                <a:lnTo>
                  <a:pt x="8039" y="52"/>
                </a:lnTo>
                <a:lnTo>
                  <a:pt x="8017" y="119"/>
                </a:lnTo>
                <a:lnTo>
                  <a:pt x="7990" y="185"/>
                </a:lnTo>
                <a:lnTo>
                  <a:pt x="7955" y="247"/>
                </a:lnTo>
                <a:lnTo>
                  <a:pt x="7907" y="304"/>
                </a:lnTo>
                <a:lnTo>
                  <a:pt x="7867" y="357"/>
                </a:lnTo>
                <a:lnTo>
                  <a:pt x="7814" y="410"/>
                </a:lnTo>
                <a:lnTo>
                  <a:pt x="7757" y="436"/>
                </a:lnTo>
                <a:lnTo>
                  <a:pt x="7695" y="476"/>
                </a:lnTo>
                <a:lnTo>
                  <a:pt x="7629" y="502"/>
                </a:lnTo>
                <a:lnTo>
                  <a:pt x="7558" y="525"/>
                </a:lnTo>
                <a:lnTo>
                  <a:pt x="7492" y="538"/>
                </a:lnTo>
                <a:lnTo>
                  <a:pt x="7417" y="542"/>
                </a:lnTo>
                <a:lnTo>
                  <a:pt x="7355" y="542"/>
                </a:lnTo>
                <a:lnTo>
                  <a:pt x="4145" y="370"/>
                </a:lnTo>
                <a:lnTo>
                  <a:pt x="4021" y="666"/>
                </a:lnTo>
                <a:lnTo>
                  <a:pt x="3907" y="370"/>
                </a:lnTo>
                <a:lnTo>
                  <a:pt x="696" y="542"/>
                </a:lnTo>
                <a:lnTo>
                  <a:pt x="621" y="542"/>
                </a:lnTo>
                <a:lnTo>
                  <a:pt x="560" y="538"/>
                </a:lnTo>
                <a:lnTo>
                  <a:pt x="485" y="525"/>
                </a:lnTo>
                <a:lnTo>
                  <a:pt x="423" y="502"/>
                </a:lnTo>
                <a:lnTo>
                  <a:pt x="357" y="476"/>
                </a:lnTo>
                <a:lnTo>
                  <a:pt x="295" y="436"/>
                </a:lnTo>
                <a:lnTo>
                  <a:pt x="238" y="410"/>
                </a:lnTo>
                <a:lnTo>
                  <a:pt x="185" y="357"/>
                </a:lnTo>
                <a:lnTo>
                  <a:pt x="136" y="304"/>
                </a:lnTo>
                <a:lnTo>
                  <a:pt x="97" y="247"/>
                </a:lnTo>
                <a:lnTo>
                  <a:pt x="61" y="185"/>
                </a:lnTo>
                <a:lnTo>
                  <a:pt x="35" y="119"/>
                </a:lnTo>
                <a:lnTo>
                  <a:pt x="13" y="52"/>
                </a:lnTo>
                <a:lnTo>
                  <a:pt x="0" y="0"/>
                </a:lnTo>
                <a:lnTo>
                  <a:pt x="4" y="75"/>
                </a:lnTo>
                <a:lnTo>
                  <a:pt x="13" y="136"/>
                </a:lnTo>
                <a:lnTo>
                  <a:pt x="35" y="207"/>
                </a:lnTo>
                <a:lnTo>
                  <a:pt x="61" y="273"/>
                </a:lnTo>
                <a:lnTo>
                  <a:pt x="88" y="335"/>
                </a:lnTo>
                <a:lnTo>
                  <a:pt x="127" y="397"/>
                </a:lnTo>
                <a:lnTo>
                  <a:pt x="176" y="450"/>
                </a:lnTo>
                <a:lnTo>
                  <a:pt x="233" y="498"/>
                </a:lnTo>
                <a:lnTo>
                  <a:pt x="282" y="542"/>
                </a:lnTo>
                <a:lnTo>
                  <a:pt x="343" y="586"/>
                </a:lnTo>
                <a:lnTo>
                  <a:pt x="410" y="608"/>
                </a:lnTo>
                <a:lnTo>
                  <a:pt x="476" y="635"/>
                </a:lnTo>
                <a:lnTo>
                  <a:pt x="546" y="652"/>
                </a:lnTo>
                <a:lnTo>
                  <a:pt x="621" y="666"/>
                </a:lnTo>
                <a:lnTo>
                  <a:pt x="687" y="666"/>
                </a:lnTo>
                <a:lnTo>
                  <a:pt x="3907" y="666"/>
                </a:lnTo>
                <a:lnTo>
                  <a:pt x="4021" y="1173"/>
                </a:lnTo>
              </a:path>
            </a:pathLst>
          </a:custGeom>
          <a:solidFill>
            <a:srgbClr val="000000"/>
          </a:solidFill>
          <a:ln w="12600">
            <a:solidFill>
              <a:srgbClr val="000000"/>
            </a:solidFill>
            <a:round/>
            <a:headEnd/>
            <a:tailEnd/>
          </a:ln>
        </p:spPr>
        <p:txBody>
          <a:bodyPr wrap="none" anchor="ctr"/>
          <a:lstStyle/>
          <a:p>
            <a:endParaRPr lang="en-US"/>
          </a:p>
        </p:txBody>
      </p:sp>
      <p:sp>
        <p:nvSpPr>
          <p:cNvPr id="29733" name="Text Box 37"/>
          <p:cNvSpPr txBox="1">
            <a:spLocks noChangeArrowheads="1"/>
          </p:cNvSpPr>
          <p:nvPr/>
        </p:nvSpPr>
        <p:spPr bwMode="auto">
          <a:xfrm>
            <a:off x="5116513" y="5927725"/>
            <a:ext cx="3849687" cy="822325"/>
          </a:xfrm>
          <a:prstGeom prst="rect">
            <a:avLst/>
          </a:prstGeom>
          <a:noFill/>
          <a:ln w="9525">
            <a:noFill/>
            <a:miter lim="800000"/>
            <a:headEnd/>
            <a:tailEnd/>
          </a:ln>
        </p:spPr>
        <p:txBody>
          <a:bodyPr lIns="90360" tIns="44280" rIns="90360" bIns="44280">
            <a:spAutoFit/>
          </a:bodyPr>
          <a:lstStyle/>
          <a:p>
            <a:pPr algn="ctr">
              <a:lnSpc>
                <a:spcPct val="93000"/>
              </a:lnSpc>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2400">
                <a:solidFill>
                  <a:schemeClr val="tx1"/>
                </a:solidFill>
                <a:effectLst>
                  <a:outerShdw blurRad="38100" dist="38100" dir="2700000" algn="tl">
                    <a:srgbClr val="FFFFFF"/>
                  </a:outerShdw>
                </a:effectLst>
                <a:latin typeface="Times New Roman" pitchFamily="16" charset="0"/>
                <a:ea typeface="+mn-ea"/>
                <a:cs typeface="+mn-cs"/>
              </a:rPr>
              <a:t>We don't care what's in</a:t>
            </a:r>
          </a:p>
          <a:p>
            <a:pPr algn="ctr">
              <a:buClr>
                <a:srgbClr val="E0E0E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2400">
                <a:solidFill>
                  <a:schemeClr val="tx1"/>
                </a:solidFill>
                <a:effectLst>
                  <a:outerShdw blurRad="38100" dist="38100" dir="2700000" algn="tl">
                    <a:srgbClr val="FFFFFF"/>
                  </a:outerShdw>
                </a:effectLst>
                <a:latin typeface="Times New Roman" pitchFamily="16" charset="0"/>
                <a:ea typeface="+mn-ea"/>
                <a:cs typeface="+mn-cs"/>
              </a:rPr>
              <a:t>this part of the array.</a:t>
            </a:r>
          </a:p>
        </p:txBody>
      </p:sp>
    </p:spTree>
    <p:extLst>
      <p:ext uri="{BB962C8B-B14F-4D97-AF65-F5344CB8AC3E}">
        <p14:creationId xmlns:p14="http://schemas.microsoft.com/office/powerpoint/2010/main" val="1106132910"/>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
          <p:cNvSpPr>
            <a:spLocks noGrp="1" noChangeArrowheads="1"/>
          </p:cNvSpPr>
          <p:nvPr>
            <p:ph type="title"/>
          </p:nvPr>
        </p:nvSpPr>
        <p:spPr>
          <a:xfrm>
            <a:off x="285750" y="89695"/>
            <a:ext cx="7772400" cy="1357312"/>
          </a:xfrm>
        </p:spPr>
        <p:txBody>
          <a:bodyPr>
            <a:normAutofit fontScale="90000"/>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dirty="0"/>
              <a:t>Important Points about the Implementation</a:t>
            </a:r>
          </a:p>
        </p:txBody>
      </p:sp>
      <p:sp>
        <p:nvSpPr>
          <p:cNvPr id="30722" name="Rectangle 2"/>
          <p:cNvSpPr>
            <a:spLocks noGrp="1" noChangeArrowheads="1"/>
          </p:cNvSpPr>
          <p:nvPr>
            <p:ph type="body" idx="1"/>
          </p:nvPr>
        </p:nvSpPr>
        <p:spPr>
          <a:xfrm>
            <a:off x="197643" y="1546797"/>
            <a:ext cx="4449763" cy="4114800"/>
          </a:xfrm>
        </p:spPr>
        <p:txBody>
          <a:bodyPr/>
          <a:lstStyle/>
          <a:p>
            <a:pPr>
              <a:lnSpc>
                <a:spcPct val="95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sz="2400" dirty="0">
                <a:ea typeface="+mn-ea"/>
              </a:rPr>
              <a:t>The links between the tree's nodes are not actually stored as pointers, or in any other way.</a:t>
            </a:r>
          </a:p>
          <a:p>
            <a:pPr>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sz="2400" dirty="0">
                <a:ea typeface="+mn-ea"/>
              </a:rPr>
              <a:t>The only way we "know" that "the array is a tree" is from the way we manipulate the data.</a:t>
            </a:r>
          </a:p>
        </p:txBody>
      </p:sp>
      <p:sp>
        <p:nvSpPr>
          <p:cNvPr id="29700" name="AutoShape 3"/>
          <p:cNvSpPr>
            <a:spLocks noChangeArrowheads="1"/>
          </p:cNvSpPr>
          <p:nvPr/>
        </p:nvSpPr>
        <p:spPr bwMode="auto">
          <a:xfrm>
            <a:off x="1708150" y="4670425"/>
            <a:ext cx="6046788" cy="785813"/>
          </a:xfrm>
          <a:prstGeom prst="roundRect">
            <a:avLst>
              <a:gd name="adj" fmla="val 199"/>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29701" name="Line 4"/>
          <p:cNvSpPr>
            <a:spLocks noChangeShapeType="1"/>
          </p:cNvSpPr>
          <p:nvPr/>
        </p:nvSpPr>
        <p:spPr bwMode="auto">
          <a:xfrm>
            <a:off x="2620963" y="4667250"/>
            <a:ext cx="1587" cy="792163"/>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02" name="Line 5"/>
          <p:cNvSpPr>
            <a:spLocks noChangeShapeType="1"/>
          </p:cNvSpPr>
          <p:nvPr/>
        </p:nvSpPr>
        <p:spPr bwMode="auto">
          <a:xfrm>
            <a:off x="3535363" y="4667250"/>
            <a:ext cx="1587" cy="792163"/>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03" name="Line 6"/>
          <p:cNvSpPr>
            <a:spLocks noChangeShapeType="1"/>
          </p:cNvSpPr>
          <p:nvPr/>
        </p:nvSpPr>
        <p:spPr bwMode="auto">
          <a:xfrm>
            <a:off x="4448175" y="4667250"/>
            <a:ext cx="1588" cy="792163"/>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04" name="Line 7"/>
          <p:cNvSpPr>
            <a:spLocks noChangeShapeType="1"/>
          </p:cNvSpPr>
          <p:nvPr/>
        </p:nvSpPr>
        <p:spPr bwMode="auto">
          <a:xfrm>
            <a:off x="5364163" y="4670425"/>
            <a:ext cx="1587" cy="784225"/>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05" name="Line 8"/>
          <p:cNvSpPr>
            <a:spLocks noChangeShapeType="1"/>
          </p:cNvSpPr>
          <p:nvPr/>
        </p:nvSpPr>
        <p:spPr bwMode="auto">
          <a:xfrm>
            <a:off x="6278563" y="4670425"/>
            <a:ext cx="1587" cy="784225"/>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06" name="Line 9"/>
          <p:cNvSpPr>
            <a:spLocks noChangeShapeType="1"/>
          </p:cNvSpPr>
          <p:nvPr/>
        </p:nvSpPr>
        <p:spPr bwMode="auto">
          <a:xfrm>
            <a:off x="7192963" y="4665663"/>
            <a:ext cx="1587" cy="793750"/>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07" name="AutoShape 10"/>
          <p:cNvSpPr>
            <a:spLocks noChangeArrowheads="1"/>
          </p:cNvSpPr>
          <p:nvPr/>
        </p:nvSpPr>
        <p:spPr bwMode="auto">
          <a:xfrm>
            <a:off x="1096963" y="5565775"/>
            <a:ext cx="2189162" cy="433388"/>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2400"/>
              <a:t>An array of data</a:t>
            </a:r>
          </a:p>
        </p:txBody>
      </p:sp>
      <p:sp>
        <p:nvSpPr>
          <p:cNvPr id="29708" name="Freeform 11"/>
          <p:cNvSpPr>
            <a:spLocks noChangeArrowheads="1"/>
          </p:cNvSpPr>
          <p:nvPr/>
        </p:nvSpPr>
        <p:spPr bwMode="auto">
          <a:xfrm>
            <a:off x="7464425" y="4160838"/>
            <a:ext cx="982663" cy="1725612"/>
          </a:xfrm>
          <a:custGeom>
            <a:avLst/>
            <a:gdLst>
              <a:gd name="T0" fmla="*/ 1588 w 2731"/>
              <a:gd name="T1" fmla="*/ 0 h 4795"/>
              <a:gd name="T2" fmla="*/ 0 w 2731"/>
              <a:gd name="T3" fmla="*/ 1971 h 4795"/>
              <a:gd name="T4" fmla="*/ 445 w 2731"/>
              <a:gd name="T5" fmla="*/ 2677 h 4795"/>
              <a:gd name="T6" fmla="*/ 189 w 2731"/>
              <a:gd name="T7" fmla="*/ 3171 h 4795"/>
              <a:gd name="T8" fmla="*/ 886 w 2731"/>
              <a:gd name="T9" fmla="*/ 4794 h 4795"/>
              <a:gd name="T10" fmla="*/ 2730 w 2731"/>
              <a:gd name="T11" fmla="*/ 4230 h 4795"/>
              <a:gd name="T12" fmla="*/ 1588 w 2731"/>
              <a:gd name="T13" fmla="*/ 0 h 4795"/>
              <a:gd name="T14" fmla="*/ 0 60000 65536"/>
              <a:gd name="T15" fmla="*/ 0 60000 65536"/>
              <a:gd name="T16" fmla="*/ 0 60000 65536"/>
              <a:gd name="T17" fmla="*/ 0 60000 65536"/>
              <a:gd name="T18" fmla="*/ 0 60000 65536"/>
              <a:gd name="T19" fmla="*/ 0 60000 65536"/>
              <a:gd name="T20" fmla="*/ 0 60000 65536"/>
              <a:gd name="T21" fmla="*/ 0 w 2731"/>
              <a:gd name="T22" fmla="*/ 0 h 4795"/>
              <a:gd name="T23" fmla="*/ 2731 w 2731"/>
              <a:gd name="T24" fmla="*/ 4795 h 479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731" h="4795">
                <a:moveTo>
                  <a:pt x="1588" y="0"/>
                </a:moveTo>
                <a:lnTo>
                  <a:pt x="0" y="1971"/>
                </a:lnTo>
                <a:lnTo>
                  <a:pt x="445" y="2677"/>
                </a:lnTo>
                <a:lnTo>
                  <a:pt x="189" y="3171"/>
                </a:lnTo>
                <a:lnTo>
                  <a:pt x="886" y="4794"/>
                </a:lnTo>
                <a:lnTo>
                  <a:pt x="2730" y="4230"/>
                </a:lnTo>
                <a:lnTo>
                  <a:pt x="158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709" name="Line 12"/>
          <p:cNvSpPr>
            <a:spLocks noChangeShapeType="1"/>
          </p:cNvSpPr>
          <p:nvPr/>
        </p:nvSpPr>
        <p:spPr bwMode="auto">
          <a:xfrm>
            <a:off x="5818188" y="2941638"/>
            <a:ext cx="563562"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9710" name="Group 13"/>
          <p:cNvGrpSpPr>
            <a:grpSpLocks/>
          </p:cNvGrpSpPr>
          <p:nvPr/>
        </p:nvGrpSpPr>
        <p:grpSpPr bwMode="auto">
          <a:xfrm>
            <a:off x="6181725" y="3313113"/>
            <a:ext cx="793750" cy="731837"/>
            <a:chOff x="3894" y="2087"/>
            <a:chExt cx="500" cy="461"/>
          </a:xfrm>
        </p:grpSpPr>
        <p:sp>
          <p:nvSpPr>
            <p:cNvPr id="29731" name="AutoShape 14"/>
            <p:cNvSpPr>
              <a:spLocks noChangeArrowheads="1"/>
            </p:cNvSpPr>
            <p:nvPr/>
          </p:nvSpPr>
          <p:spPr bwMode="auto">
            <a:xfrm>
              <a:off x="3894" y="2087"/>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29732" name="AutoShape 15"/>
            <p:cNvSpPr>
              <a:spLocks noChangeArrowheads="1"/>
            </p:cNvSpPr>
            <p:nvPr/>
          </p:nvSpPr>
          <p:spPr bwMode="auto">
            <a:xfrm>
              <a:off x="3913" y="2106"/>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21</a:t>
              </a:r>
            </a:p>
          </p:txBody>
        </p:sp>
      </p:grpSp>
      <p:sp>
        <p:nvSpPr>
          <p:cNvPr id="29711" name="Line 16"/>
          <p:cNvSpPr>
            <a:spLocks noChangeShapeType="1"/>
          </p:cNvSpPr>
          <p:nvPr/>
        </p:nvSpPr>
        <p:spPr bwMode="auto">
          <a:xfrm flipH="1">
            <a:off x="5575300" y="2941638"/>
            <a:ext cx="566738"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9712" name="Group 17"/>
          <p:cNvGrpSpPr>
            <a:grpSpLocks/>
          </p:cNvGrpSpPr>
          <p:nvPr/>
        </p:nvGrpSpPr>
        <p:grpSpPr bwMode="auto">
          <a:xfrm>
            <a:off x="4981575" y="3313113"/>
            <a:ext cx="793750" cy="731837"/>
            <a:chOff x="3138" y="2087"/>
            <a:chExt cx="500" cy="461"/>
          </a:xfrm>
        </p:grpSpPr>
        <p:sp>
          <p:nvSpPr>
            <p:cNvPr id="29729" name="AutoShape 18"/>
            <p:cNvSpPr>
              <a:spLocks noChangeArrowheads="1"/>
            </p:cNvSpPr>
            <p:nvPr/>
          </p:nvSpPr>
          <p:spPr bwMode="auto">
            <a:xfrm>
              <a:off x="3138" y="2087"/>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29730" name="AutoShape 19"/>
            <p:cNvSpPr>
              <a:spLocks noChangeArrowheads="1"/>
            </p:cNvSpPr>
            <p:nvPr/>
          </p:nvSpPr>
          <p:spPr bwMode="auto">
            <a:xfrm>
              <a:off x="3157" y="2106"/>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27</a:t>
              </a:r>
            </a:p>
          </p:txBody>
        </p:sp>
      </p:grpSp>
      <p:sp>
        <p:nvSpPr>
          <p:cNvPr id="29713" name="Line 20"/>
          <p:cNvSpPr>
            <a:spLocks noChangeShapeType="1"/>
          </p:cNvSpPr>
          <p:nvPr/>
        </p:nvSpPr>
        <p:spPr bwMode="auto">
          <a:xfrm>
            <a:off x="7404100" y="1981200"/>
            <a:ext cx="563563" cy="639763"/>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9714" name="Group 21"/>
          <p:cNvGrpSpPr>
            <a:grpSpLocks/>
          </p:cNvGrpSpPr>
          <p:nvPr/>
        </p:nvGrpSpPr>
        <p:grpSpPr bwMode="auto">
          <a:xfrm>
            <a:off x="7739063" y="2398713"/>
            <a:ext cx="793750" cy="731837"/>
            <a:chOff x="4875" y="1511"/>
            <a:chExt cx="500" cy="461"/>
          </a:xfrm>
        </p:grpSpPr>
        <p:sp>
          <p:nvSpPr>
            <p:cNvPr id="29727" name="AutoShape 22"/>
            <p:cNvSpPr>
              <a:spLocks noChangeArrowheads="1"/>
            </p:cNvSpPr>
            <p:nvPr/>
          </p:nvSpPr>
          <p:spPr bwMode="auto">
            <a:xfrm>
              <a:off x="4875" y="1511"/>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29728" name="AutoShape 23"/>
            <p:cNvSpPr>
              <a:spLocks noChangeArrowheads="1"/>
            </p:cNvSpPr>
            <p:nvPr/>
          </p:nvSpPr>
          <p:spPr bwMode="auto">
            <a:xfrm>
              <a:off x="4894" y="1530"/>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23</a:t>
              </a:r>
            </a:p>
          </p:txBody>
        </p:sp>
      </p:grpSp>
      <p:sp>
        <p:nvSpPr>
          <p:cNvPr id="29715" name="Line 24"/>
          <p:cNvSpPr>
            <a:spLocks noChangeShapeType="1"/>
          </p:cNvSpPr>
          <p:nvPr/>
        </p:nvSpPr>
        <p:spPr bwMode="auto">
          <a:xfrm flipH="1">
            <a:off x="6169025" y="2027238"/>
            <a:ext cx="566738"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9716" name="Group 25"/>
          <p:cNvGrpSpPr>
            <a:grpSpLocks/>
          </p:cNvGrpSpPr>
          <p:nvPr/>
        </p:nvGrpSpPr>
        <p:grpSpPr bwMode="auto">
          <a:xfrm>
            <a:off x="6678613" y="1331913"/>
            <a:ext cx="793750" cy="731837"/>
            <a:chOff x="4207" y="839"/>
            <a:chExt cx="500" cy="461"/>
          </a:xfrm>
        </p:grpSpPr>
        <p:sp>
          <p:nvSpPr>
            <p:cNvPr id="29725" name="AutoShape 26"/>
            <p:cNvSpPr>
              <a:spLocks noChangeArrowheads="1"/>
            </p:cNvSpPr>
            <p:nvPr/>
          </p:nvSpPr>
          <p:spPr bwMode="auto">
            <a:xfrm>
              <a:off x="4207" y="839"/>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29726" name="AutoShape 27"/>
            <p:cNvSpPr>
              <a:spLocks noChangeArrowheads="1"/>
            </p:cNvSpPr>
            <p:nvPr/>
          </p:nvSpPr>
          <p:spPr bwMode="auto">
            <a:xfrm>
              <a:off x="4226" y="858"/>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42</a:t>
              </a:r>
            </a:p>
          </p:txBody>
        </p:sp>
      </p:grpSp>
      <p:grpSp>
        <p:nvGrpSpPr>
          <p:cNvPr id="29717" name="Group 28"/>
          <p:cNvGrpSpPr>
            <a:grpSpLocks/>
          </p:cNvGrpSpPr>
          <p:nvPr/>
        </p:nvGrpSpPr>
        <p:grpSpPr bwMode="auto">
          <a:xfrm>
            <a:off x="5575300" y="2398713"/>
            <a:ext cx="793750" cy="731837"/>
            <a:chOff x="3512" y="1511"/>
            <a:chExt cx="500" cy="461"/>
          </a:xfrm>
        </p:grpSpPr>
        <p:sp>
          <p:nvSpPr>
            <p:cNvPr id="29723" name="AutoShape 29"/>
            <p:cNvSpPr>
              <a:spLocks noChangeArrowheads="1"/>
            </p:cNvSpPr>
            <p:nvPr/>
          </p:nvSpPr>
          <p:spPr bwMode="auto">
            <a:xfrm>
              <a:off x="3512" y="1511"/>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29724" name="AutoShape 30"/>
            <p:cNvSpPr>
              <a:spLocks noChangeArrowheads="1"/>
            </p:cNvSpPr>
            <p:nvPr/>
          </p:nvSpPr>
          <p:spPr bwMode="auto">
            <a:xfrm>
              <a:off x="3531" y="1530"/>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35</a:t>
              </a:r>
            </a:p>
          </p:txBody>
        </p:sp>
      </p:grpSp>
      <p:sp>
        <p:nvSpPr>
          <p:cNvPr id="29718" name="AutoShape 31"/>
          <p:cNvSpPr>
            <a:spLocks noChangeArrowheads="1"/>
          </p:cNvSpPr>
          <p:nvPr/>
        </p:nvSpPr>
        <p:spPr bwMode="auto">
          <a:xfrm>
            <a:off x="1914525" y="4860925"/>
            <a:ext cx="488950"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5000"/>
              </a:lnSpc>
              <a:buClr>
                <a:srgbClr val="E0E0E0"/>
              </a:buClr>
              <a:buSzPct val="100000"/>
              <a:buFont typeface="Times New Roman" panose="02020603050405020304" pitchFamily="18" charset="0"/>
              <a:buNone/>
            </a:pPr>
            <a:r>
              <a:rPr lang="en-GB" altLang="en-US" sz="2400" b="1">
                <a:solidFill>
                  <a:schemeClr val="tx1"/>
                </a:solidFill>
              </a:rPr>
              <a:t>42</a:t>
            </a:r>
          </a:p>
        </p:txBody>
      </p:sp>
      <p:sp>
        <p:nvSpPr>
          <p:cNvPr id="29719" name="AutoShape 32"/>
          <p:cNvSpPr>
            <a:spLocks noChangeArrowheads="1"/>
          </p:cNvSpPr>
          <p:nvPr/>
        </p:nvSpPr>
        <p:spPr bwMode="auto">
          <a:xfrm>
            <a:off x="2798763" y="4860925"/>
            <a:ext cx="488950"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5000"/>
              </a:lnSpc>
              <a:buClr>
                <a:srgbClr val="E0E0E0"/>
              </a:buClr>
              <a:buSzPct val="100000"/>
              <a:buFont typeface="Times New Roman" panose="02020603050405020304" pitchFamily="18" charset="0"/>
              <a:buNone/>
            </a:pPr>
            <a:r>
              <a:rPr lang="en-GB" altLang="en-US" sz="2400" b="1">
                <a:solidFill>
                  <a:schemeClr val="tx1"/>
                </a:solidFill>
              </a:rPr>
              <a:t>35</a:t>
            </a:r>
          </a:p>
        </p:txBody>
      </p:sp>
      <p:sp>
        <p:nvSpPr>
          <p:cNvPr id="29720" name="AutoShape 33"/>
          <p:cNvSpPr>
            <a:spLocks noChangeArrowheads="1"/>
          </p:cNvSpPr>
          <p:nvPr/>
        </p:nvSpPr>
        <p:spPr bwMode="auto">
          <a:xfrm>
            <a:off x="3683000" y="4860925"/>
            <a:ext cx="488950"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5000"/>
              </a:lnSpc>
              <a:buClr>
                <a:srgbClr val="E0E0E0"/>
              </a:buClr>
              <a:buSzPct val="100000"/>
              <a:buFont typeface="Times New Roman" panose="02020603050405020304" pitchFamily="18" charset="0"/>
              <a:buNone/>
            </a:pPr>
            <a:r>
              <a:rPr lang="en-GB" altLang="en-US" sz="2400" b="1">
                <a:solidFill>
                  <a:schemeClr val="tx1"/>
                </a:solidFill>
              </a:rPr>
              <a:t>23</a:t>
            </a:r>
          </a:p>
        </p:txBody>
      </p:sp>
      <p:sp>
        <p:nvSpPr>
          <p:cNvPr id="29721" name="AutoShape 34"/>
          <p:cNvSpPr>
            <a:spLocks noChangeArrowheads="1"/>
          </p:cNvSpPr>
          <p:nvPr/>
        </p:nvSpPr>
        <p:spPr bwMode="auto">
          <a:xfrm>
            <a:off x="4611688" y="4862513"/>
            <a:ext cx="488950"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5000"/>
              </a:lnSpc>
              <a:buClr>
                <a:srgbClr val="E0E0E0"/>
              </a:buClr>
              <a:buSzPct val="100000"/>
              <a:buFont typeface="Times New Roman" panose="02020603050405020304" pitchFamily="18" charset="0"/>
              <a:buNone/>
            </a:pPr>
            <a:r>
              <a:rPr lang="en-GB" altLang="en-US" sz="2400" b="1">
                <a:solidFill>
                  <a:schemeClr val="tx1"/>
                </a:solidFill>
              </a:rPr>
              <a:t>27</a:t>
            </a:r>
          </a:p>
        </p:txBody>
      </p:sp>
      <p:sp>
        <p:nvSpPr>
          <p:cNvPr id="29722" name="AutoShape 35"/>
          <p:cNvSpPr>
            <a:spLocks noChangeArrowheads="1"/>
          </p:cNvSpPr>
          <p:nvPr/>
        </p:nvSpPr>
        <p:spPr bwMode="auto">
          <a:xfrm>
            <a:off x="5495925" y="4862513"/>
            <a:ext cx="488950"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5000"/>
              </a:lnSpc>
              <a:buClr>
                <a:srgbClr val="E0E0E0"/>
              </a:buClr>
              <a:buSzPct val="100000"/>
              <a:buFont typeface="Times New Roman" panose="02020603050405020304" pitchFamily="18" charset="0"/>
              <a:buNone/>
            </a:pPr>
            <a:r>
              <a:rPr lang="en-GB" altLang="en-US" sz="2400" b="1">
                <a:solidFill>
                  <a:schemeClr val="tx1"/>
                </a:solidFill>
              </a:rPr>
              <a:t>21</a:t>
            </a:r>
          </a:p>
        </p:txBody>
      </p:sp>
    </p:spTree>
    <p:extLst>
      <p:ext uri="{BB962C8B-B14F-4D97-AF65-F5344CB8AC3E}">
        <p14:creationId xmlns:p14="http://schemas.microsoft.com/office/powerpoint/2010/main" val="3993921863"/>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1"/>
          <p:cNvSpPr>
            <a:spLocks noGrp="1" noChangeArrowheads="1"/>
          </p:cNvSpPr>
          <p:nvPr>
            <p:ph type="title"/>
          </p:nvPr>
        </p:nvSpPr>
        <p:spPr>
          <a:xfrm>
            <a:off x="304800" y="236538"/>
            <a:ext cx="7772400" cy="1357312"/>
          </a:xfrm>
        </p:spPr>
        <p:txBody>
          <a:bodyPr>
            <a:normAutofit fontScale="90000"/>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dirty="0"/>
              <a:t>Important Points about the Implementation</a:t>
            </a:r>
          </a:p>
        </p:txBody>
      </p:sp>
      <p:sp>
        <p:nvSpPr>
          <p:cNvPr id="31746" name="Rectangle 2"/>
          <p:cNvSpPr>
            <a:spLocks noGrp="1" noChangeArrowheads="1"/>
          </p:cNvSpPr>
          <p:nvPr>
            <p:ph type="body" idx="1"/>
          </p:nvPr>
        </p:nvSpPr>
        <p:spPr>
          <a:xfrm>
            <a:off x="685800" y="1981200"/>
            <a:ext cx="4449763" cy="4114800"/>
          </a:xfrm>
        </p:spPr>
        <p:txBody>
          <a:bodyPr/>
          <a:lstStyle/>
          <a:p>
            <a:pPr>
              <a:lnSpc>
                <a:spcPct val="95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sz="2400">
                <a:ea typeface="+mn-ea"/>
              </a:rPr>
              <a:t>If you know the index of a node, then it is easy to figure out the indexes of that node's parent and children. Formulas are given in the book.</a:t>
            </a:r>
          </a:p>
        </p:txBody>
      </p:sp>
      <p:sp>
        <p:nvSpPr>
          <p:cNvPr id="30724" name="AutoShape 3"/>
          <p:cNvSpPr>
            <a:spLocks noChangeArrowheads="1"/>
          </p:cNvSpPr>
          <p:nvPr/>
        </p:nvSpPr>
        <p:spPr bwMode="auto">
          <a:xfrm>
            <a:off x="1708150" y="4670425"/>
            <a:ext cx="6046788" cy="785813"/>
          </a:xfrm>
          <a:prstGeom prst="roundRect">
            <a:avLst>
              <a:gd name="adj" fmla="val 199"/>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30725" name="Line 4"/>
          <p:cNvSpPr>
            <a:spLocks noChangeShapeType="1"/>
          </p:cNvSpPr>
          <p:nvPr/>
        </p:nvSpPr>
        <p:spPr bwMode="auto">
          <a:xfrm>
            <a:off x="2620963" y="4667250"/>
            <a:ext cx="1587" cy="792163"/>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726" name="Line 5"/>
          <p:cNvSpPr>
            <a:spLocks noChangeShapeType="1"/>
          </p:cNvSpPr>
          <p:nvPr/>
        </p:nvSpPr>
        <p:spPr bwMode="auto">
          <a:xfrm>
            <a:off x="3535363" y="4667250"/>
            <a:ext cx="1587" cy="792163"/>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727" name="Line 6"/>
          <p:cNvSpPr>
            <a:spLocks noChangeShapeType="1"/>
          </p:cNvSpPr>
          <p:nvPr/>
        </p:nvSpPr>
        <p:spPr bwMode="auto">
          <a:xfrm>
            <a:off x="4448175" y="4667250"/>
            <a:ext cx="1588" cy="792163"/>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728" name="Line 7"/>
          <p:cNvSpPr>
            <a:spLocks noChangeShapeType="1"/>
          </p:cNvSpPr>
          <p:nvPr/>
        </p:nvSpPr>
        <p:spPr bwMode="auto">
          <a:xfrm>
            <a:off x="5364163" y="4670425"/>
            <a:ext cx="1587" cy="784225"/>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729" name="Line 8"/>
          <p:cNvSpPr>
            <a:spLocks noChangeShapeType="1"/>
          </p:cNvSpPr>
          <p:nvPr/>
        </p:nvSpPr>
        <p:spPr bwMode="auto">
          <a:xfrm>
            <a:off x="6278563" y="4670425"/>
            <a:ext cx="1587" cy="784225"/>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730" name="Line 9"/>
          <p:cNvSpPr>
            <a:spLocks noChangeShapeType="1"/>
          </p:cNvSpPr>
          <p:nvPr/>
        </p:nvSpPr>
        <p:spPr bwMode="auto">
          <a:xfrm>
            <a:off x="7192963" y="4665663"/>
            <a:ext cx="1587" cy="793750"/>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731" name="Text Box 10"/>
          <p:cNvSpPr txBox="1">
            <a:spLocks noChangeArrowheads="1"/>
          </p:cNvSpPr>
          <p:nvPr/>
        </p:nvSpPr>
        <p:spPr bwMode="auto">
          <a:xfrm>
            <a:off x="1920875" y="5565775"/>
            <a:ext cx="5861050"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2400"/>
              <a:t>[1]      [2]       [3]       [4]      [5]</a:t>
            </a:r>
          </a:p>
        </p:txBody>
      </p:sp>
      <p:sp>
        <p:nvSpPr>
          <p:cNvPr id="30732" name="Freeform 11"/>
          <p:cNvSpPr>
            <a:spLocks noChangeArrowheads="1"/>
          </p:cNvSpPr>
          <p:nvPr/>
        </p:nvSpPr>
        <p:spPr bwMode="auto">
          <a:xfrm>
            <a:off x="7464425" y="4160838"/>
            <a:ext cx="982663" cy="1725612"/>
          </a:xfrm>
          <a:custGeom>
            <a:avLst/>
            <a:gdLst>
              <a:gd name="T0" fmla="*/ 1588 w 2731"/>
              <a:gd name="T1" fmla="*/ 0 h 4795"/>
              <a:gd name="T2" fmla="*/ 0 w 2731"/>
              <a:gd name="T3" fmla="*/ 1971 h 4795"/>
              <a:gd name="T4" fmla="*/ 445 w 2731"/>
              <a:gd name="T5" fmla="*/ 2677 h 4795"/>
              <a:gd name="T6" fmla="*/ 189 w 2731"/>
              <a:gd name="T7" fmla="*/ 3171 h 4795"/>
              <a:gd name="T8" fmla="*/ 886 w 2731"/>
              <a:gd name="T9" fmla="*/ 4794 h 4795"/>
              <a:gd name="T10" fmla="*/ 2730 w 2731"/>
              <a:gd name="T11" fmla="*/ 4230 h 4795"/>
              <a:gd name="T12" fmla="*/ 1588 w 2731"/>
              <a:gd name="T13" fmla="*/ 0 h 4795"/>
              <a:gd name="T14" fmla="*/ 0 60000 65536"/>
              <a:gd name="T15" fmla="*/ 0 60000 65536"/>
              <a:gd name="T16" fmla="*/ 0 60000 65536"/>
              <a:gd name="T17" fmla="*/ 0 60000 65536"/>
              <a:gd name="T18" fmla="*/ 0 60000 65536"/>
              <a:gd name="T19" fmla="*/ 0 60000 65536"/>
              <a:gd name="T20" fmla="*/ 0 60000 65536"/>
              <a:gd name="T21" fmla="*/ 0 w 2731"/>
              <a:gd name="T22" fmla="*/ 0 h 4795"/>
              <a:gd name="T23" fmla="*/ 2731 w 2731"/>
              <a:gd name="T24" fmla="*/ 4795 h 479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731" h="4795">
                <a:moveTo>
                  <a:pt x="1588" y="0"/>
                </a:moveTo>
                <a:lnTo>
                  <a:pt x="0" y="1971"/>
                </a:lnTo>
                <a:lnTo>
                  <a:pt x="445" y="2677"/>
                </a:lnTo>
                <a:lnTo>
                  <a:pt x="189" y="3171"/>
                </a:lnTo>
                <a:lnTo>
                  <a:pt x="886" y="4794"/>
                </a:lnTo>
                <a:lnTo>
                  <a:pt x="2730" y="4230"/>
                </a:lnTo>
                <a:lnTo>
                  <a:pt x="158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733" name="Line 12"/>
          <p:cNvSpPr>
            <a:spLocks noChangeShapeType="1"/>
          </p:cNvSpPr>
          <p:nvPr/>
        </p:nvSpPr>
        <p:spPr bwMode="auto">
          <a:xfrm>
            <a:off x="5818188" y="2941638"/>
            <a:ext cx="563562"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30734" name="Group 13"/>
          <p:cNvGrpSpPr>
            <a:grpSpLocks/>
          </p:cNvGrpSpPr>
          <p:nvPr/>
        </p:nvGrpSpPr>
        <p:grpSpPr bwMode="auto">
          <a:xfrm>
            <a:off x="6181725" y="3313113"/>
            <a:ext cx="793750" cy="731837"/>
            <a:chOff x="3894" y="2087"/>
            <a:chExt cx="500" cy="461"/>
          </a:xfrm>
        </p:grpSpPr>
        <p:sp>
          <p:nvSpPr>
            <p:cNvPr id="30755" name="AutoShape 14"/>
            <p:cNvSpPr>
              <a:spLocks noChangeArrowheads="1"/>
            </p:cNvSpPr>
            <p:nvPr/>
          </p:nvSpPr>
          <p:spPr bwMode="auto">
            <a:xfrm>
              <a:off x="3894" y="2087"/>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30756" name="AutoShape 15"/>
            <p:cNvSpPr>
              <a:spLocks noChangeArrowheads="1"/>
            </p:cNvSpPr>
            <p:nvPr/>
          </p:nvSpPr>
          <p:spPr bwMode="auto">
            <a:xfrm>
              <a:off x="3913" y="2106"/>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21</a:t>
              </a:r>
            </a:p>
          </p:txBody>
        </p:sp>
      </p:grpSp>
      <p:sp>
        <p:nvSpPr>
          <p:cNvPr id="30735" name="Line 16"/>
          <p:cNvSpPr>
            <a:spLocks noChangeShapeType="1"/>
          </p:cNvSpPr>
          <p:nvPr/>
        </p:nvSpPr>
        <p:spPr bwMode="auto">
          <a:xfrm flipH="1">
            <a:off x="5575300" y="2941638"/>
            <a:ext cx="566738"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30736" name="Group 17"/>
          <p:cNvGrpSpPr>
            <a:grpSpLocks/>
          </p:cNvGrpSpPr>
          <p:nvPr/>
        </p:nvGrpSpPr>
        <p:grpSpPr bwMode="auto">
          <a:xfrm>
            <a:off x="4981575" y="3313113"/>
            <a:ext cx="793750" cy="731837"/>
            <a:chOff x="3138" y="2087"/>
            <a:chExt cx="500" cy="461"/>
          </a:xfrm>
        </p:grpSpPr>
        <p:sp>
          <p:nvSpPr>
            <p:cNvPr id="30753" name="AutoShape 18"/>
            <p:cNvSpPr>
              <a:spLocks noChangeArrowheads="1"/>
            </p:cNvSpPr>
            <p:nvPr/>
          </p:nvSpPr>
          <p:spPr bwMode="auto">
            <a:xfrm>
              <a:off x="3138" y="2087"/>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30754" name="AutoShape 19"/>
            <p:cNvSpPr>
              <a:spLocks noChangeArrowheads="1"/>
            </p:cNvSpPr>
            <p:nvPr/>
          </p:nvSpPr>
          <p:spPr bwMode="auto">
            <a:xfrm>
              <a:off x="3157" y="2106"/>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27</a:t>
              </a:r>
            </a:p>
          </p:txBody>
        </p:sp>
      </p:grpSp>
      <p:sp>
        <p:nvSpPr>
          <p:cNvPr id="30737" name="Line 20"/>
          <p:cNvSpPr>
            <a:spLocks noChangeShapeType="1"/>
          </p:cNvSpPr>
          <p:nvPr/>
        </p:nvSpPr>
        <p:spPr bwMode="auto">
          <a:xfrm>
            <a:off x="7404100" y="1981200"/>
            <a:ext cx="563563" cy="639763"/>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30738" name="Group 21"/>
          <p:cNvGrpSpPr>
            <a:grpSpLocks/>
          </p:cNvGrpSpPr>
          <p:nvPr/>
        </p:nvGrpSpPr>
        <p:grpSpPr bwMode="auto">
          <a:xfrm>
            <a:off x="7739063" y="2398713"/>
            <a:ext cx="793750" cy="731837"/>
            <a:chOff x="4875" y="1511"/>
            <a:chExt cx="500" cy="461"/>
          </a:xfrm>
        </p:grpSpPr>
        <p:sp>
          <p:nvSpPr>
            <p:cNvPr id="30751" name="AutoShape 22"/>
            <p:cNvSpPr>
              <a:spLocks noChangeArrowheads="1"/>
            </p:cNvSpPr>
            <p:nvPr/>
          </p:nvSpPr>
          <p:spPr bwMode="auto">
            <a:xfrm>
              <a:off x="4875" y="1511"/>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30752" name="AutoShape 23"/>
            <p:cNvSpPr>
              <a:spLocks noChangeArrowheads="1"/>
            </p:cNvSpPr>
            <p:nvPr/>
          </p:nvSpPr>
          <p:spPr bwMode="auto">
            <a:xfrm>
              <a:off x="4894" y="1530"/>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23</a:t>
              </a:r>
            </a:p>
          </p:txBody>
        </p:sp>
      </p:grpSp>
      <p:sp>
        <p:nvSpPr>
          <p:cNvPr id="30739" name="Line 24"/>
          <p:cNvSpPr>
            <a:spLocks noChangeShapeType="1"/>
          </p:cNvSpPr>
          <p:nvPr/>
        </p:nvSpPr>
        <p:spPr bwMode="auto">
          <a:xfrm flipH="1">
            <a:off x="6169025" y="2027238"/>
            <a:ext cx="566738"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30740" name="Group 25"/>
          <p:cNvGrpSpPr>
            <a:grpSpLocks/>
          </p:cNvGrpSpPr>
          <p:nvPr/>
        </p:nvGrpSpPr>
        <p:grpSpPr bwMode="auto">
          <a:xfrm>
            <a:off x="6678613" y="1331913"/>
            <a:ext cx="793750" cy="731837"/>
            <a:chOff x="4207" y="839"/>
            <a:chExt cx="500" cy="461"/>
          </a:xfrm>
        </p:grpSpPr>
        <p:sp>
          <p:nvSpPr>
            <p:cNvPr id="30749" name="AutoShape 26"/>
            <p:cNvSpPr>
              <a:spLocks noChangeArrowheads="1"/>
            </p:cNvSpPr>
            <p:nvPr/>
          </p:nvSpPr>
          <p:spPr bwMode="auto">
            <a:xfrm>
              <a:off x="4207" y="839"/>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30750" name="AutoShape 27"/>
            <p:cNvSpPr>
              <a:spLocks noChangeArrowheads="1"/>
            </p:cNvSpPr>
            <p:nvPr/>
          </p:nvSpPr>
          <p:spPr bwMode="auto">
            <a:xfrm>
              <a:off x="4226" y="858"/>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42</a:t>
              </a:r>
            </a:p>
          </p:txBody>
        </p:sp>
      </p:grpSp>
      <p:grpSp>
        <p:nvGrpSpPr>
          <p:cNvPr id="30741" name="Group 28"/>
          <p:cNvGrpSpPr>
            <a:grpSpLocks/>
          </p:cNvGrpSpPr>
          <p:nvPr/>
        </p:nvGrpSpPr>
        <p:grpSpPr bwMode="auto">
          <a:xfrm>
            <a:off x="5575300" y="2398713"/>
            <a:ext cx="793750" cy="731837"/>
            <a:chOff x="3512" y="1511"/>
            <a:chExt cx="500" cy="461"/>
          </a:xfrm>
        </p:grpSpPr>
        <p:sp>
          <p:nvSpPr>
            <p:cNvPr id="30747" name="AutoShape 29"/>
            <p:cNvSpPr>
              <a:spLocks noChangeArrowheads="1"/>
            </p:cNvSpPr>
            <p:nvPr/>
          </p:nvSpPr>
          <p:spPr bwMode="auto">
            <a:xfrm>
              <a:off x="3512" y="1511"/>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30748" name="AutoShape 30"/>
            <p:cNvSpPr>
              <a:spLocks noChangeArrowheads="1"/>
            </p:cNvSpPr>
            <p:nvPr/>
          </p:nvSpPr>
          <p:spPr bwMode="auto">
            <a:xfrm>
              <a:off x="3531" y="1530"/>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35</a:t>
              </a:r>
            </a:p>
          </p:txBody>
        </p:sp>
      </p:grpSp>
      <p:sp>
        <p:nvSpPr>
          <p:cNvPr id="30742" name="AutoShape 31"/>
          <p:cNvSpPr>
            <a:spLocks noChangeArrowheads="1"/>
          </p:cNvSpPr>
          <p:nvPr/>
        </p:nvSpPr>
        <p:spPr bwMode="auto">
          <a:xfrm>
            <a:off x="1914525" y="4860925"/>
            <a:ext cx="488950"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5000"/>
              </a:lnSpc>
              <a:buClr>
                <a:srgbClr val="E0E0E0"/>
              </a:buClr>
              <a:buSzPct val="100000"/>
              <a:buFont typeface="Times New Roman" panose="02020603050405020304" pitchFamily="18" charset="0"/>
              <a:buNone/>
            </a:pPr>
            <a:r>
              <a:rPr lang="en-GB" altLang="en-US" sz="2400" b="1">
                <a:solidFill>
                  <a:schemeClr val="tx1"/>
                </a:solidFill>
              </a:rPr>
              <a:t>42</a:t>
            </a:r>
          </a:p>
        </p:txBody>
      </p:sp>
      <p:sp>
        <p:nvSpPr>
          <p:cNvPr id="30743" name="AutoShape 32"/>
          <p:cNvSpPr>
            <a:spLocks noChangeArrowheads="1"/>
          </p:cNvSpPr>
          <p:nvPr/>
        </p:nvSpPr>
        <p:spPr bwMode="auto">
          <a:xfrm>
            <a:off x="2798763" y="4860925"/>
            <a:ext cx="488950"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5000"/>
              </a:lnSpc>
              <a:buClr>
                <a:srgbClr val="E0E0E0"/>
              </a:buClr>
              <a:buSzPct val="100000"/>
              <a:buFont typeface="Times New Roman" panose="02020603050405020304" pitchFamily="18" charset="0"/>
              <a:buNone/>
            </a:pPr>
            <a:r>
              <a:rPr lang="en-GB" altLang="en-US" sz="2400" b="1">
                <a:solidFill>
                  <a:schemeClr val="tx1"/>
                </a:solidFill>
              </a:rPr>
              <a:t>35</a:t>
            </a:r>
          </a:p>
        </p:txBody>
      </p:sp>
      <p:sp>
        <p:nvSpPr>
          <p:cNvPr id="30744" name="AutoShape 33"/>
          <p:cNvSpPr>
            <a:spLocks noChangeArrowheads="1"/>
          </p:cNvSpPr>
          <p:nvPr/>
        </p:nvSpPr>
        <p:spPr bwMode="auto">
          <a:xfrm>
            <a:off x="3683000" y="4860925"/>
            <a:ext cx="488950"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5000"/>
              </a:lnSpc>
              <a:buClr>
                <a:srgbClr val="E0E0E0"/>
              </a:buClr>
              <a:buSzPct val="100000"/>
              <a:buFont typeface="Times New Roman" panose="02020603050405020304" pitchFamily="18" charset="0"/>
              <a:buNone/>
            </a:pPr>
            <a:r>
              <a:rPr lang="en-GB" altLang="en-US" sz="2400" b="1">
                <a:solidFill>
                  <a:schemeClr val="tx1"/>
                </a:solidFill>
              </a:rPr>
              <a:t>23</a:t>
            </a:r>
          </a:p>
        </p:txBody>
      </p:sp>
      <p:sp>
        <p:nvSpPr>
          <p:cNvPr id="30745" name="AutoShape 34"/>
          <p:cNvSpPr>
            <a:spLocks noChangeArrowheads="1"/>
          </p:cNvSpPr>
          <p:nvPr/>
        </p:nvSpPr>
        <p:spPr bwMode="auto">
          <a:xfrm>
            <a:off x="4611688" y="4862513"/>
            <a:ext cx="488950"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5000"/>
              </a:lnSpc>
              <a:buClr>
                <a:srgbClr val="E0E0E0"/>
              </a:buClr>
              <a:buSzPct val="100000"/>
              <a:buFont typeface="Times New Roman" panose="02020603050405020304" pitchFamily="18" charset="0"/>
              <a:buNone/>
            </a:pPr>
            <a:r>
              <a:rPr lang="en-GB" altLang="en-US" sz="2400" b="1">
                <a:solidFill>
                  <a:schemeClr val="tx1"/>
                </a:solidFill>
              </a:rPr>
              <a:t>27</a:t>
            </a:r>
          </a:p>
        </p:txBody>
      </p:sp>
      <p:sp>
        <p:nvSpPr>
          <p:cNvPr id="30746" name="AutoShape 35"/>
          <p:cNvSpPr>
            <a:spLocks noChangeArrowheads="1"/>
          </p:cNvSpPr>
          <p:nvPr/>
        </p:nvSpPr>
        <p:spPr bwMode="auto">
          <a:xfrm>
            <a:off x="5495925" y="4862513"/>
            <a:ext cx="488950"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5000"/>
              </a:lnSpc>
              <a:buClr>
                <a:srgbClr val="E0E0E0"/>
              </a:buClr>
              <a:buSzPct val="100000"/>
              <a:buFont typeface="Times New Roman" panose="02020603050405020304" pitchFamily="18" charset="0"/>
              <a:buNone/>
            </a:pPr>
            <a:r>
              <a:rPr lang="en-GB" altLang="en-US" sz="2400" b="1">
                <a:solidFill>
                  <a:schemeClr val="tx1"/>
                </a:solidFill>
              </a:rPr>
              <a:t>21</a:t>
            </a:r>
          </a:p>
        </p:txBody>
      </p:sp>
    </p:spTree>
    <p:extLst>
      <p:ext uri="{BB962C8B-B14F-4D97-AF65-F5344CB8AC3E}">
        <p14:creationId xmlns:p14="http://schemas.microsoft.com/office/powerpoint/2010/main" val="2091197270"/>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Line 1"/>
          <p:cNvSpPr>
            <a:spLocks noChangeShapeType="1"/>
          </p:cNvSpPr>
          <p:nvPr/>
        </p:nvSpPr>
        <p:spPr bwMode="auto">
          <a:xfrm>
            <a:off x="5181600" y="3886200"/>
            <a:ext cx="563563" cy="639763"/>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39" name="Rectangle 2"/>
          <p:cNvSpPr>
            <a:spLocks noGrp="1" noChangeArrowheads="1"/>
          </p:cNvSpPr>
          <p:nvPr>
            <p:ph type="title"/>
          </p:nvPr>
        </p:nvSpPr>
        <p:spPr>
          <a:xfrm>
            <a:off x="80995" y="-24352"/>
            <a:ext cx="7772400" cy="1143000"/>
          </a:xfrm>
        </p:spPr>
        <p:txBody>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dirty="0"/>
              <a:t>Adding a Node to a Heap</a:t>
            </a:r>
          </a:p>
        </p:txBody>
      </p:sp>
      <p:sp>
        <p:nvSpPr>
          <p:cNvPr id="15363" name="Rectangle 3"/>
          <p:cNvSpPr>
            <a:spLocks noGrp="1" noChangeArrowheads="1"/>
          </p:cNvSpPr>
          <p:nvPr>
            <p:ph type="body" idx="1"/>
          </p:nvPr>
        </p:nvSpPr>
        <p:spPr>
          <a:xfrm>
            <a:off x="127794" y="1270001"/>
            <a:ext cx="4433093" cy="2463799"/>
          </a:xfrm>
        </p:spPr>
        <p:txBody>
          <a:bodyPr/>
          <a:lstStyle/>
          <a:p>
            <a:pPr marL="287338" indent="-287338">
              <a:lnSpc>
                <a:spcPct val="95000"/>
              </a:lnSpc>
              <a:spcBef>
                <a:spcPts val="600"/>
              </a:spcBef>
              <a:buFont typeface="Wingdings" panose="05000000000000000000" pitchFamily="2" charset="2"/>
              <a:buChar char="q"/>
              <a:tabLst>
                <a:tab pos="857250" algn="l"/>
                <a:tab pos="1771650" algn="l"/>
                <a:tab pos="2686050" algn="l"/>
                <a:tab pos="3600450" algn="l"/>
                <a:tab pos="4514850" algn="l"/>
                <a:tab pos="5429250" algn="l"/>
                <a:tab pos="6343650" algn="l"/>
                <a:tab pos="7258050" algn="l"/>
                <a:tab pos="8172450" algn="l"/>
                <a:tab pos="9086850" algn="l"/>
                <a:tab pos="10001250" algn="l"/>
              </a:tabLst>
            </a:pPr>
            <a:r>
              <a:rPr lang="en-GB" altLang="en-US" sz="2400" dirty="0">
                <a:effectLst/>
              </a:rPr>
              <a:t>Put the new node in the next available spot.</a:t>
            </a:r>
          </a:p>
          <a:p>
            <a:pPr marL="287338" indent="-287338">
              <a:spcBef>
                <a:spcPts val="600"/>
              </a:spcBef>
              <a:buFont typeface="Wingdings" panose="05000000000000000000" pitchFamily="2" charset="2"/>
              <a:buChar char="q"/>
              <a:tabLst>
                <a:tab pos="857250" algn="l"/>
                <a:tab pos="1771650" algn="l"/>
                <a:tab pos="2686050" algn="l"/>
                <a:tab pos="3600450" algn="l"/>
                <a:tab pos="4514850" algn="l"/>
                <a:tab pos="5429250" algn="l"/>
                <a:tab pos="6343650" algn="l"/>
                <a:tab pos="7258050" algn="l"/>
                <a:tab pos="8172450" algn="l"/>
                <a:tab pos="9086850" algn="l"/>
                <a:tab pos="10001250" algn="l"/>
              </a:tabLst>
            </a:pPr>
            <a:r>
              <a:rPr lang="en-GB" altLang="en-US" sz="2400" dirty="0">
                <a:effectLst/>
              </a:rPr>
              <a:t>Push the new node upward, swapping with its parent until the new node reaches an acceptable location.</a:t>
            </a:r>
          </a:p>
        </p:txBody>
      </p:sp>
      <p:sp>
        <p:nvSpPr>
          <p:cNvPr id="14341" name="Line 4"/>
          <p:cNvSpPr>
            <a:spLocks noChangeShapeType="1"/>
          </p:cNvSpPr>
          <p:nvPr/>
        </p:nvSpPr>
        <p:spPr bwMode="auto">
          <a:xfrm flipH="1">
            <a:off x="4511675" y="3883025"/>
            <a:ext cx="566738" cy="639763"/>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4342" name="Group 5"/>
          <p:cNvGrpSpPr>
            <a:grpSpLocks/>
          </p:cNvGrpSpPr>
          <p:nvPr/>
        </p:nvGrpSpPr>
        <p:grpSpPr bwMode="auto">
          <a:xfrm>
            <a:off x="3917950" y="4254500"/>
            <a:ext cx="793750" cy="731838"/>
            <a:chOff x="2468" y="2680"/>
            <a:chExt cx="500" cy="461"/>
          </a:xfrm>
        </p:grpSpPr>
        <p:sp>
          <p:nvSpPr>
            <p:cNvPr id="14373" name="AutoShape 6"/>
            <p:cNvSpPr>
              <a:spLocks noChangeArrowheads="1"/>
            </p:cNvSpPr>
            <p:nvPr/>
          </p:nvSpPr>
          <p:spPr bwMode="auto">
            <a:xfrm>
              <a:off x="2468" y="2680"/>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14374" name="AutoShape 7"/>
            <p:cNvSpPr>
              <a:spLocks noChangeArrowheads="1"/>
            </p:cNvSpPr>
            <p:nvPr/>
          </p:nvSpPr>
          <p:spPr bwMode="auto">
            <a:xfrm>
              <a:off x="2487" y="2699"/>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19</a:t>
              </a:r>
            </a:p>
          </p:txBody>
        </p:sp>
      </p:grpSp>
      <p:sp>
        <p:nvSpPr>
          <p:cNvPr id="14343" name="Line 8"/>
          <p:cNvSpPr>
            <a:spLocks noChangeShapeType="1"/>
          </p:cNvSpPr>
          <p:nvPr/>
        </p:nvSpPr>
        <p:spPr bwMode="auto">
          <a:xfrm>
            <a:off x="7697788" y="2941638"/>
            <a:ext cx="563562"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4344" name="Group 9"/>
          <p:cNvGrpSpPr>
            <a:grpSpLocks/>
          </p:cNvGrpSpPr>
          <p:nvPr/>
        </p:nvGrpSpPr>
        <p:grpSpPr bwMode="auto">
          <a:xfrm>
            <a:off x="8061325" y="3313113"/>
            <a:ext cx="793750" cy="731837"/>
            <a:chOff x="5078" y="2087"/>
            <a:chExt cx="500" cy="461"/>
          </a:xfrm>
        </p:grpSpPr>
        <p:sp>
          <p:nvSpPr>
            <p:cNvPr id="14371" name="AutoShape 10"/>
            <p:cNvSpPr>
              <a:spLocks noChangeArrowheads="1"/>
            </p:cNvSpPr>
            <p:nvPr/>
          </p:nvSpPr>
          <p:spPr bwMode="auto">
            <a:xfrm>
              <a:off x="5078" y="2087"/>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14372" name="AutoShape 11"/>
            <p:cNvSpPr>
              <a:spLocks noChangeArrowheads="1"/>
            </p:cNvSpPr>
            <p:nvPr/>
          </p:nvSpPr>
          <p:spPr bwMode="auto">
            <a:xfrm>
              <a:off x="5097" y="2106"/>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4</a:t>
              </a:r>
            </a:p>
          </p:txBody>
        </p:sp>
      </p:grpSp>
      <p:sp>
        <p:nvSpPr>
          <p:cNvPr id="14345" name="Line 12"/>
          <p:cNvSpPr>
            <a:spLocks noChangeShapeType="1"/>
          </p:cNvSpPr>
          <p:nvPr/>
        </p:nvSpPr>
        <p:spPr bwMode="auto">
          <a:xfrm flipH="1">
            <a:off x="7486650" y="2941638"/>
            <a:ext cx="566738"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4346" name="Group 13"/>
          <p:cNvGrpSpPr>
            <a:grpSpLocks/>
          </p:cNvGrpSpPr>
          <p:nvPr/>
        </p:nvGrpSpPr>
        <p:grpSpPr bwMode="auto">
          <a:xfrm>
            <a:off x="6892925" y="3313113"/>
            <a:ext cx="793750" cy="731837"/>
            <a:chOff x="4342" y="2087"/>
            <a:chExt cx="500" cy="461"/>
          </a:xfrm>
        </p:grpSpPr>
        <p:sp>
          <p:nvSpPr>
            <p:cNvPr id="14369" name="AutoShape 14"/>
            <p:cNvSpPr>
              <a:spLocks noChangeArrowheads="1"/>
            </p:cNvSpPr>
            <p:nvPr/>
          </p:nvSpPr>
          <p:spPr bwMode="auto">
            <a:xfrm>
              <a:off x="4342" y="2087"/>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14370" name="AutoShape 15"/>
            <p:cNvSpPr>
              <a:spLocks noChangeArrowheads="1"/>
            </p:cNvSpPr>
            <p:nvPr/>
          </p:nvSpPr>
          <p:spPr bwMode="auto">
            <a:xfrm>
              <a:off x="4361" y="2106"/>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22</a:t>
              </a:r>
            </a:p>
          </p:txBody>
        </p:sp>
      </p:grpSp>
      <p:sp>
        <p:nvSpPr>
          <p:cNvPr id="14347" name="Line 16"/>
          <p:cNvSpPr>
            <a:spLocks noChangeShapeType="1"/>
          </p:cNvSpPr>
          <p:nvPr/>
        </p:nvSpPr>
        <p:spPr bwMode="auto">
          <a:xfrm>
            <a:off x="5516563" y="2941638"/>
            <a:ext cx="563562"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4348" name="Group 17"/>
          <p:cNvGrpSpPr>
            <a:grpSpLocks/>
          </p:cNvGrpSpPr>
          <p:nvPr/>
        </p:nvGrpSpPr>
        <p:grpSpPr bwMode="auto">
          <a:xfrm>
            <a:off x="5880100" y="3313113"/>
            <a:ext cx="793750" cy="731837"/>
            <a:chOff x="3704" y="2087"/>
            <a:chExt cx="500" cy="461"/>
          </a:xfrm>
        </p:grpSpPr>
        <p:sp>
          <p:nvSpPr>
            <p:cNvPr id="14367" name="AutoShape 18"/>
            <p:cNvSpPr>
              <a:spLocks noChangeArrowheads="1"/>
            </p:cNvSpPr>
            <p:nvPr/>
          </p:nvSpPr>
          <p:spPr bwMode="auto">
            <a:xfrm>
              <a:off x="3704" y="2087"/>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14368" name="AutoShape 19"/>
            <p:cNvSpPr>
              <a:spLocks noChangeArrowheads="1"/>
            </p:cNvSpPr>
            <p:nvPr/>
          </p:nvSpPr>
          <p:spPr bwMode="auto">
            <a:xfrm>
              <a:off x="3723" y="2106"/>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21</a:t>
              </a:r>
            </a:p>
          </p:txBody>
        </p:sp>
      </p:grpSp>
      <p:sp>
        <p:nvSpPr>
          <p:cNvPr id="14349" name="Line 20"/>
          <p:cNvSpPr>
            <a:spLocks noChangeShapeType="1"/>
          </p:cNvSpPr>
          <p:nvPr/>
        </p:nvSpPr>
        <p:spPr bwMode="auto">
          <a:xfrm flipH="1">
            <a:off x="5273675" y="2941638"/>
            <a:ext cx="566738"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4350" name="Group 21"/>
          <p:cNvGrpSpPr>
            <a:grpSpLocks/>
          </p:cNvGrpSpPr>
          <p:nvPr/>
        </p:nvGrpSpPr>
        <p:grpSpPr bwMode="auto">
          <a:xfrm>
            <a:off x="4679950" y="3313113"/>
            <a:ext cx="793750" cy="731837"/>
            <a:chOff x="2948" y="2087"/>
            <a:chExt cx="500" cy="461"/>
          </a:xfrm>
        </p:grpSpPr>
        <p:sp>
          <p:nvSpPr>
            <p:cNvPr id="14365" name="AutoShape 22"/>
            <p:cNvSpPr>
              <a:spLocks noChangeArrowheads="1"/>
            </p:cNvSpPr>
            <p:nvPr/>
          </p:nvSpPr>
          <p:spPr bwMode="auto">
            <a:xfrm>
              <a:off x="2948" y="2087"/>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14366" name="AutoShape 23"/>
            <p:cNvSpPr>
              <a:spLocks noChangeArrowheads="1"/>
            </p:cNvSpPr>
            <p:nvPr/>
          </p:nvSpPr>
          <p:spPr bwMode="auto">
            <a:xfrm>
              <a:off x="2967" y="2106"/>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27</a:t>
              </a:r>
            </a:p>
          </p:txBody>
        </p:sp>
      </p:grpSp>
      <p:sp>
        <p:nvSpPr>
          <p:cNvPr id="14351" name="Line 24"/>
          <p:cNvSpPr>
            <a:spLocks noChangeShapeType="1"/>
          </p:cNvSpPr>
          <p:nvPr/>
        </p:nvSpPr>
        <p:spPr bwMode="auto">
          <a:xfrm>
            <a:off x="7102475" y="1981200"/>
            <a:ext cx="563563" cy="639763"/>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4352" name="Group 25"/>
          <p:cNvGrpSpPr>
            <a:grpSpLocks/>
          </p:cNvGrpSpPr>
          <p:nvPr/>
        </p:nvGrpSpPr>
        <p:grpSpPr bwMode="auto">
          <a:xfrm>
            <a:off x="7437438" y="2398713"/>
            <a:ext cx="793750" cy="731837"/>
            <a:chOff x="4685" y="1511"/>
            <a:chExt cx="500" cy="461"/>
          </a:xfrm>
        </p:grpSpPr>
        <p:sp>
          <p:nvSpPr>
            <p:cNvPr id="14363" name="AutoShape 26"/>
            <p:cNvSpPr>
              <a:spLocks noChangeArrowheads="1"/>
            </p:cNvSpPr>
            <p:nvPr/>
          </p:nvSpPr>
          <p:spPr bwMode="auto">
            <a:xfrm>
              <a:off x="4685" y="1511"/>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14364" name="AutoShape 27"/>
            <p:cNvSpPr>
              <a:spLocks noChangeArrowheads="1"/>
            </p:cNvSpPr>
            <p:nvPr/>
          </p:nvSpPr>
          <p:spPr bwMode="auto">
            <a:xfrm>
              <a:off x="4704" y="1530"/>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23</a:t>
              </a:r>
            </a:p>
          </p:txBody>
        </p:sp>
      </p:grpSp>
      <p:sp>
        <p:nvSpPr>
          <p:cNvPr id="14353" name="Line 28"/>
          <p:cNvSpPr>
            <a:spLocks noChangeShapeType="1"/>
          </p:cNvSpPr>
          <p:nvPr/>
        </p:nvSpPr>
        <p:spPr bwMode="auto">
          <a:xfrm flipH="1">
            <a:off x="5867400" y="2027238"/>
            <a:ext cx="566738"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4354" name="Group 29"/>
          <p:cNvGrpSpPr>
            <a:grpSpLocks/>
          </p:cNvGrpSpPr>
          <p:nvPr/>
        </p:nvGrpSpPr>
        <p:grpSpPr bwMode="auto">
          <a:xfrm>
            <a:off x="6376988" y="1331913"/>
            <a:ext cx="793750" cy="731837"/>
            <a:chOff x="4017" y="839"/>
            <a:chExt cx="500" cy="461"/>
          </a:xfrm>
        </p:grpSpPr>
        <p:sp>
          <p:nvSpPr>
            <p:cNvPr id="14361" name="AutoShape 30"/>
            <p:cNvSpPr>
              <a:spLocks noChangeArrowheads="1"/>
            </p:cNvSpPr>
            <p:nvPr/>
          </p:nvSpPr>
          <p:spPr bwMode="auto">
            <a:xfrm>
              <a:off x="4017" y="839"/>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14362" name="AutoShape 31"/>
            <p:cNvSpPr>
              <a:spLocks noChangeArrowheads="1"/>
            </p:cNvSpPr>
            <p:nvPr/>
          </p:nvSpPr>
          <p:spPr bwMode="auto">
            <a:xfrm>
              <a:off x="4036" y="858"/>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45</a:t>
              </a:r>
            </a:p>
          </p:txBody>
        </p:sp>
      </p:grpSp>
      <p:grpSp>
        <p:nvGrpSpPr>
          <p:cNvPr id="14355" name="Group 32"/>
          <p:cNvGrpSpPr>
            <a:grpSpLocks/>
          </p:cNvGrpSpPr>
          <p:nvPr/>
        </p:nvGrpSpPr>
        <p:grpSpPr bwMode="auto">
          <a:xfrm>
            <a:off x="5273675" y="2398713"/>
            <a:ext cx="793750" cy="731837"/>
            <a:chOff x="3322" y="1511"/>
            <a:chExt cx="500" cy="461"/>
          </a:xfrm>
        </p:grpSpPr>
        <p:sp>
          <p:nvSpPr>
            <p:cNvPr id="14359" name="AutoShape 33"/>
            <p:cNvSpPr>
              <a:spLocks noChangeArrowheads="1"/>
            </p:cNvSpPr>
            <p:nvPr/>
          </p:nvSpPr>
          <p:spPr bwMode="auto">
            <a:xfrm>
              <a:off x="3322" y="1511"/>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14360" name="AutoShape 34"/>
            <p:cNvSpPr>
              <a:spLocks noChangeArrowheads="1"/>
            </p:cNvSpPr>
            <p:nvPr/>
          </p:nvSpPr>
          <p:spPr bwMode="auto">
            <a:xfrm>
              <a:off x="3341" y="1530"/>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a:solidFill>
                    <a:schemeClr val="tx1"/>
                  </a:solidFill>
                </a:rPr>
                <a:t>35</a:t>
              </a:r>
            </a:p>
          </p:txBody>
        </p:sp>
      </p:grpSp>
      <p:grpSp>
        <p:nvGrpSpPr>
          <p:cNvPr id="14356" name="Group 35"/>
          <p:cNvGrpSpPr>
            <a:grpSpLocks/>
          </p:cNvGrpSpPr>
          <p:nvPr/>
        </p:nvGrpSpPr>
        <p:grpSpPr bwMode="auto">
          <a:xfrm>
            <a:off x="5545138" y="4257675"/>
            <a:ext cx="793750" cy="731838"/>
            <a:chOff x="3493" y="2682"/>
            <a:chExt cx="500" cy="461"/>
          </a:xfrm>
        </p:grpSpPr>
        <p:sp>
          <p:nvSpPr>
            <p:cNvPr id="14357" name="AutoShape 36"/>
            <p:cNvSpPr>
              <a:spLocks noChangeArrowheads="1"/>
            </p:cNvSpPr>
            <p:nvPr/>
          </p:nvSpPr>
          <p:spPr bwMode="auto">
            <a:xfrm>
              <a:off x="3493" y="2682"/>
              <a:ext cx="501" cy="462"/>
            </a:xfrm>
            <a:prstGeom prst="roundRect">
              <a:avLst>
                <a:gd name="adj" fmla="val 12551"/>
              </a:avLst>
            </a:prstGeom>
            <a:blipFill dpi="0" rotWithShape="0">
              <a:blip r:embed="rId3"/>
              <a:srcRect/>
              <a:tile tx="0" ty="0" sx="100000" sy="100000" flip="none" algn="tl"/>
            </a:blipFill>
            <a:ln w="12600">
              <a:solidFill>
                <a:srgbClr val="FF800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14358" name="AutoShape 37"/>
            <p:cNvSpPr>
              <a:spLocks noChangeArrowheads="1"/>
            </p:cNvSpPr>
            <p:nvPr/>
          </p:nvSpPr>
          <p:spPr bwMode="auto">
            <a:xfrm>
              <a:off x="3512" y="2701"/>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5000"/>
                </a:lnSpc>
                <a:buClr>
                  <a:srgbClr val="FF8000"/>
                </a:buClr>
                <a:buSzPct val="100000"/>
                <a:buFont typeface="Times New Roman" panose="02020603050405020304" pitchFamily="18" charset="0"/>
                <a:buNone/>
              </a:pPr>
              <a:r>
                <a:rPr lang="en-GB" altLang="en-US" sz="2400" b="1">
                  <a:solidFill>
                    <a:srgbClr val="FF8000"/>
                  </a:solidFill>
                </a:rPr>
                <a:t>42</a:t>
              </a:r>
            </a:p>
          </p:txBody>
        </p:sp>
      </p:grpSp>
    </p:spTree>
    <p:extLst>
      <p:ext uri="{BB962C8B-B14F-4D97-AF65-F5344CB8AC3E}">
        <p14:creationId xmlns:p14="http://schemas.microsoft.com/office/powerpoint/2010/main" val="304774093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5363">
                                            <p:txEl>
                                              <p:pRg st="0" end="0"/>
                                            </p:txEl>
                                          </p:spTgt>
                                        </p:tgtEl>
                                        <p:attrNameLst>
                                          <p:attrName>style.visibility</p:attrName>
                                        </p:attrNameLst>
                                      </p:cBhvr>
                                      <p:to>
                                        <p:strVal val="visible"/>
                                      </p:to>
                                    </p:set>
                                    <p:animEffect transition="in" filter="wipe(up)">
                                      <p:cBhvr>
                                        <p:cTn id="7" dur="500"/>
                                        <p:tgtEl>
                                          <p:spTgt spid="1536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5363">
                                            <p:txEl>
                                              <p:pRg st="1" end="1"/>
                                            </p:txEl>
                                          </p:spTgt>
                                        </p:tgtEl>
                                        <p:attrNameLst>
                                          <p:attrName>style.visibility</p:attrName>
                                        </p:attrNameLst>
                                      </p:cBhvr>
                                      <p:to>
                                        <p:strVal val="visible"/>
                                      </p:to>
                                    </p:set>
                                    <p:animEffect transition="in" filter="wipe(up)">
                                      <p:cBhvr>
                                        <p:cTn id="12" dur="500"/>
                                        <p:tgtEl>
                                          <p:spTgt spid="1536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build="p"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Line 1"/>
          <p:cNvSpPr>
            <a:spLocks noChangeShapeType="1"/>
          </p:cNvSpPr>
          <p:nvPr/>
        </p:nvSpPr>
        <p:spPr bwMode="auto">
          <a:xfrm>
            <a:off x="5181600" y="3886200"/>
            <a:ext cx="563563" cy="639763"/>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63" name="Rectangle 2"/>
          <p:cNvSpPr>
            <a:spLocks noGrp="1" noChangeArrowheads="1"/>
          </p:cNvSpPr>
          <p:nvPr>
            <p:ph type="title"/>
          </p:nvPr>
        </p:nvSpPr>
        <p:spPr>
          <a:xfrm>
            <a:off x="207169" y="-123825"/>
            <a:ext cx="7772400" cy="1143000"/>
          </a:xfrm>
        </p:spPr>
        <p:txBody>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dirty="0"/>
              <a:t>Adding a Node to a Heap</a:t>
            </a:r>
          </a:p>
        </p:txBody>
      </p:sp>
      <p:sp>
        <p:nvSpPr>
          <p:cNvPr id="15364" name="Rectangle 3"/>
          <p:cNvSpPr>
            <a:spLocks noGrp="1" noChangeArrowheads="1"/>
          </p:cNvSpPr>
          <p:nvPr>
            <p:ph type="body" idx="1"/>
          </p:nvPr>
        </p:nvSpPr>
        <p:spPr>
          <a:xfrm>
            <a:off x="192088" y="1454150"/>
            <a:ext cx="4394199" cy="2428875"/>
          </a:xfrm>
        </p:spPr>
        <p:txBody>
          <a:bodyPr/>
          <a:lstStyle/>
          <a:p>
            <a:pPr marL="287338" indent="-287338">
              <a:lnSpc>
                <a:spcPct val="95000"/>
              </a:lnSpc>
              <a:spcBef>
                <a:spcPts val="600"/>
              </a:spcBef>
              <a:buFont typeface="Wingdings" panose="05000000000000000000" pitchFamily="2" charset="2"/>
              <a:buChar char="q"/>
              <a:tabLst>
                <a:tab pos="857250" algn="l"/>
                <a:tab pos="1771650" algn="l"/>
                <a:tab pos="2686050" algn="l"/>
                <a:tab pos="3600450" algn="l"/>
                <a:tab pos="4514850" algn="l"/>
                <a:tab pos="5429250" algn="l"/>
                <a:tab pos="6343650" algn="l"/>
                <a:tab pos="7258050" algn="l"/>
                <a:tab pos="8172450" algn="l"/>
                <a:tab pos="9086850" algn="l"/>
                <a:tab pos="10001250" algn="l"/>
              </a:tabLst>
            </a:pPr>
            <a:r>
              <a:rPr lang="en-GB" altLang="en-US" sz="2400" dirty="0">
                <a:effectLst/>
              </a:rPr>
              <a:t>Put the new node in the next available spot.</a:t>
            </a:r>
          </a:p>
          <a:p>
            <a:pPr marL="287338" indent="-287338">
              <a:spcBef>
                <a:spcPts val="600"/>
              </a:spcBef>
              <a:buFont typeface="Wingdings" panose="05000000000000000000" pitchFamily="2" charset="2"/>
              <a:buChar char="q"/>
              <a:tabLst>
                <a:tab pos="857250" algn="l"/>
                <a:tab pos="1771650" algn="l"/>
                <a:tab pos="2686050" algn="l"/>
                <a:tab pos="3600450" algn="l"/>
                <a:tab pos="4514850" algn="l"/>
                <a:tab pos="5429250" algn="l"/>
                <a:tab pos="6343650" algn="l"/>
                <a:tab pos="7258050" algn="l"/>
                <a:tab pos="8172450" algn="l"/>
                <a:tab pos="9086850" algn="l"/>
                <a:tab pos="10001250" algn="l"/>
              </a:tabLst>
            </a:pPr>
            <a:r>
              <a:rPr lang="en-GB" altLang="en-US" sz="2400" dirty="0">
                <a:effectLst/>
              </a:rPr>
              <a:t>Push the new node upward, swapping with its parent until the new node reaches an acceptable location.</a:t>
            </a:r>
          </a:p>
        </p:txBody>
      </p:sp>
      <p:sp>
        <p:nvSpPr>
          <p:cNvPr id="15365" name="Line 4"/>
          <p:cNvSpPr>
            <a:spLocks noChangeShapeType="1"/>
          </p:cNvSpPr>
          <p:nvPr/>
        </p:nvSpPr>
        <p:spPr bwMode="auto">
          <a:xfrm flipH="1">
            <a:off x="4511675" y="3883025"/>
            <a:ext cx="566738" cy="639763"/>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5366" name="Group 5"/>
          <p:cNvGrpSpPr>
            <a:grpSpLocks/>
          </p:cNvGrpSpPr>
          <p:nvPr/>
        </p:nvGrpSpPr>
        <p:grpSpPr bwMode="auto">
          <a:xfrm>
            <a:off x="3917950" y="4254500"/>
            <a:ext cx="793750" cy="731838"/>
            <a:chOff x="2468" y="2680"/>
            <a:chExt cx="500" cy="461"/>
          </a:xfrm>
        </p:grpSpPr>
        <p:sp>
          <p:nvSpPr>
            <p:cNvPr id="15397" name="AutoShape 6"/>
            <p:cNvSpPr>
              <a:spLocks noChangeArrowheads="1"/>
            </p:cNvSpPr>
            <p:nvPr/>
          </p:nvSpPr>
          <p:spPr bwMode="auto">
            <a:xfrm>
              <a:off x="2468" y="2680"/>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15398" name="AutoShape 7"/>
            <p:cNvSpPr>
              <a:spLocks noChangeArrowheads="1"/>
            </p:cNvSpPr>
            <p:nvPr/>
          </p:nvSpPr>
          <p:spPr bwMode="auto">
            <a:xfrm>
              <a:off x="2487" y="2699"/>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19</a:t>
              </a:r>
            </a:p>
          </p:txBody>
        </p:sp>
      </p:grpSp>
      <p:sp>
        <p:nvSpPr>
          <p:cNvPr id="15367" name="Line 8"/>
          <p:cNvSpPr>
            <a:spLocks noChangeShapeType="1"/>
          </p:cNvSpPr>
          <p:nvPr/>
        </p:nvSpPr>
        <p:spPr bwMode="auto">
          <a:xfrm>
            <a:off x="7697788" y="2941638"/>
            <a:ext cx="563562"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5368" name="Group 9"/>
          <p:cNvGrpSpPr>
            <a:grpSpLocks/>
          </p:cNvGrpSpPr>
          <p:nvPr/>
        </p:nvGrpSpPr>
        <p:grpSpPr bwMode="auto">
          <a:xfrm>
            <a:off x="8061325" y="3313113"/>
            <a:ext cx="793750" cy="731837"/>
            <a:chOff x="5078" y="2087"/>
            <a:chExt cx="500" cy="461"/>
          </a:xfrm>
        </p:grpSpPr>
        <p:sp>
          <p:nvSpPr>
            <p:cNvPr id="15395" name="AutoShape 10"/>
            <p:cNvSpPr>
              <a:spLocks noChangeArrowheads="1"/>
            </p:cNvSpPr>
            <p:nvPr/>
          </p:nvSpPr>
          <p:spPr bwMode="auto">
            <a:xfrm>
              <a:off x="5078" y="2087"/>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15396" name="AutoShape 11"/>
            <p:cNvSpPr>
              <a:spLocks noChangeArrowheads="1"/>
            </p:cNvSpPr>
            <p:nvPr/>
          </p:nvSpPr>
          <p:spPr bwMode="auto">
            <a:xfrm>
              <a:off x="5097" y="2106"/>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4</a:t>
              </a:r>
            </a:p>
          </p:txBody>
        </p:sp>
      </p:grpSp>
      <p:sp>
        <p:nvSpPr>
          <p:cNvPr id="15369" name="Line 12"/>
          <p:cNvSpPr>
            <a:spLocks noChangeShapeType="1"/>
          </p:cNvSpPr>
          <p:nvPr/>
        </p:nvSpPr>
        <p:spPr bwMode="auto">
          <a:xfrm flipH="1">
            <a:off x="7486650" y="2941638"/>
            <a:ext cx="566738"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5370" name="Group 13"/>
          <p:cNvGrpSpPr>
            <a:grpSpLocks/>
          </p:cNvGrpSpPr>
          <p:nvPr/>
        </p:nvGrpSpPr>
        <p:grpSpPr bwMode="auto">
          <a:xfrm>
            <a:off x="6892925" y="3313113"/>
            <a:ext cx="793750" cy="731837"/>
            <a:chOff x="4342" y="2087"/>
            <a:chExt cx="500" cy="461"/>
          </a:xfrm>
        </p:grpSpPr>
        <p:sp>
          <p:nvSpPr>
            <p:cNvPr id="15393" name="AutoShape 14"/>
            <p:cNvSpPr>
              <a:spLocks noChangeArrowheads="1"/>
            </p:cNvSpPr>
            <p:nvPr/>
          </p:nvSpPr>
          <p:spPr bwMode="auto">
            <a:xfrm>
              <a:off x="4342" y="2087"/>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15394" name="AutoShape 15"/>
            <p:cNvSpPr>
              <a:spLocks noChangeArrowheads="1"/>
            </p:cNvSpPr>
            <p:nvPr/>
          </p:nvSpPr>
          <p:spPr bwMode="auto">
            <a:xfrm>
              <a:off x="4361" y="2106"/>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22</a:t>
              </a:r>
            </a:p>
          </p:txBody>
        </p:sp>
      </p:grpSp>
      <p:sp>
        <p:nvSpPr>
          <p:cNvPr id="15371" name="Line 16"/>
          <p:cNvSpPr>
            <a:spLocks noChangeShapeType="1"/>
          </p:cNvSpPr>
          <p:nvPr/>
        </p:nvSpPr>
        <p:spPr bwMode="auto">
          <a:xfrm>
            <a:off x="5516563" y="2941638"/>
            <a:ext cx="563562"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5372" name="Group 17"/>
          <p:cNvGrpSpPr>
            <a:grpSpLocks/>
          </p:cNvGrpSpPr>
          <p:nvPr/>
        </p:nvGrpSpPr>
        <p:grpSpPr bwMode="auto">
          <a:xfrm>
            <a:off x="5880100" y="3313113"/>
            <a:ext cx="793750" cy="731837"/>
            <a:chOff x="3704" y="2087"/>
            <a:chExt cx="500" cy="461"/>
          </a:xfrm>
        </p:grpSpPr>
        <p:sp>
          <p:nvSpPr>
            <p:cNvPr id="15391" name="AutoShape 18"/>
            <p:cNvSpPr>
              <a:spLocks noChangeArrowheads="1"/>
            </p:cNvSpPr>
            <p:nvPr/>
          </p:nvSpPr>
          <p:spPr bwMode="auto">
            <a:xfrm>
              <a:off x="3704" y="2087"/>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15392" name="AutoShape 19"/>
            <p:cNvSpPr>
              <a:spLocks noChangeArrowheads="1"/>
            </p:cNvSpPr>
            <p:nvPr/>
          </p:nvSpPr>
          <p:spPr bwMode="auto">
            <a:xfrm>
              <a:off x="3723" y="2106"/>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21</a:t>
              </a:r>
            </a:p>
          </p:txBody>
        </p:sp>
      </p:grpSp>
      <p:sp>
        <p:nvSpPr>
          <p:cNvPr id="15373" name="Line 20"/>
          <p:cNvSpPr>
            <a:spLocks noChangeShapeType="1"/>
          </p:cNvSpPr>
          <p:nvPr/>
        </p:nvSpPr>
        <p:spPr bwMode="auto">
          <a:xfrm flipH="1">
            <a:off x="5273675" y="2941638"/>
            <a:ext cx="566738"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5374" name="Group 21"/>
          <p:cNvGrpSpPr>
            <a:grpSpLocks/>
          </p:cNvGrpSpPr>
          <p:nvPr/>
        </p:nvGrpSpPr>
        <p:grpSpPr bwMode="auto">
          <a:xfrm>
            <a:off x="4679950" y="3313113"/>
            <a:ext cx="793750" cy="731837"/>
            <a:chOff x="2948" y="2087"/>
            <a:chExt cx="500" cy="461"/>
          </a:xfrm>
        </p:grpSpPr>
        <p:sp>
          <p:nvSpPr>
            <p:cNvPr id="15389" name="AutoShape 22"/>
            <p:cNvSpPr>
              <a:spLocks noChangeArrowheads="1"/>
            </p:cNvSpPr>
            <p:nvPr/>
          </p:nvSpPr>
          <p:spPr bwMode="auto">
            <a:xfrm>
              <a:off x="2948" y="2087"/>
              <a:ext cx="501" cy="462"/>
            </a:xfrm>
            <a:prstGeom prst="roundRect">
              <a:avLst>
                <a:gd name="adj" fmla="val 12551"/>
              </a:avLst>
            </a:prstGeom>
            <a:blipFill dpi="0" rotWithShape="0">
              <a:blip r:embed="rId3"/>
              <a:srcRect/>
              <a:tile tx="0" ty="0" sx="100000" sy="100000" flip="none" algn="tl"/>
            </a:blipFill>
            <a:ln w="12600">
              <a:solidFill>
                <a:srgbClr val="FF800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15390" name="AutoShape 23"/>
            <p:cNvSpPr>
              <a:spLocks noChangeArrowheads="1"/>
            </p:cNvSpPr>
            <p:nvPr/>
          </p:nvSpPr>
          <p:spPr bwMode="auto">
            <a:xfrm>
              <a:off x="2967" y="2106"/>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5000"/>
                </a:lnSpc>
                <a:buClr>
                  <a:srgbClr val="FF8000"/>
                </a:buClr>
                <a:buSzPct val="100000"/>
                <a:buFont typeface="Times New Roman" panose="02020603050405020304" pitchFamily="18" charset="0"/>
                <a:buNone/>
              </a:pPr>
              <a:r>
                <a:rPr lang="en-GB" altLang="en-US" sz="2400" b="1">
                  <a:solidFill>
                    <a:srgbClr val="FF8000"/>
                  </a:solidFill>
                </a:rPr>
                <a:t>42</a:t>
              </a:r>
            </a:p>
          </p:txBody>
        </p:sp>
      </p:grpSp>
      <p:sp>
        <p:nvSpPr>
          <p:cNvPr id="15375" name="Line 24"/>
          <p:cNvSpPr>
            <a:spLocks noChangeShapeType="1"/>
          </p:cNvSpPr>
          <p:nvPr/>
        </p:nvSpPr>
        <p:spPr bwMode="auto">
          <a:xfrm>
            <a:off x="7102475" y="1981200"/>
            <a:ext cx="563563" cy="639763"/>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5376" name="Group 25"/>
          <p:cNvGrpSpPr>
            <a:grpSpLocks/>
          </p:cNvGrpSpPr>
          <p:nvPr/>
        </p:nvGrpSpPr>
        <p:grpSpPr bwMode="auto">
          <a:xfrm>
            <a:off x="7437438" y="2398713"/>
            <a:ext cx="793750" cy="731837"/>
            <a:chOff x="4685" y="1511"/>
            <a:chExt cx="500" cy="461"/>
          </a:xfrm>
        </p:grpSpPr>
        <p:sp>
          <p:nvSpPr>
            <p:cNvPr id="15387" name="AutoShape 26"/>
            <p:cNvSpPr>
              <a:spLocks noChangeArrowheads="1"/>
            </p:cNvSpPr>
            <p:nvPr/>
          </p:nvSpPr>
          <p:spPr bwMode="auto">
            <a:xfrm>
              <a:off x="4685" y="1511"/>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15388" name="AutoShape 27"/>
            <p:cNvSpPr>
              <a:spLocks noChangeArrowheads="1"/>
            </p:cNvSpPr>
            <p:nvPr/>
          </p:nvSpPr>
          <p:spPr bwMode="auto">
            <a:xfrm>
              <a:off x="4704" y="1530"/>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23</a:t>
              </a:r>
            </a:p>
          </p:txBody>
        </p:sp>
      </p:grpSp>
      <p:sp>
        <p:nvSpPr>
          <p:cNvPr id="15377" name="Line 28"/>
          <p:cNvSpPr>
            <a:spLocks noChangeShapeType="1"/>
          </p:cNvSpPr>
          <p:nvPr/>
        </p:nvSpPr>
        <p:spPr bwMode="auto">
          <a:xfrm flipH="1">
            <a:off x="5867400" y="2027238"/>
            <a:ext cx="566738"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5378" name="Group 29"/>
          <p:cNvGrpSpPr>
            <a:grpSpLocks/>
          </p:cNvGrpSpPr>
          <p:nvPr/>
        </p:nvGrpSpPr>
        <p:grpSpPr bwMode="auto">
          <a:xfrm>
            <a:off x="6376988" y="1331913"/>
            <a:ext cx="793750" cy="731837"/>
            <a:chOff x="4017" y="839"/>
            <a:chExt cx="500" cy="461"/>
          </a:xfrm>
        </p:grpSpPr>
        <p:sp>
          <p:nvSpPr>
            <p:cNvPr id="15385" name="AutoShape 30"/>
            <p:cNvSpPr>
              <a:spLocks noChangeArrowheads="1"/>
            </p:cNvSpPr>
            <p:nvPr/>
          </p:nvSpPr>
          <p:spPr bwMode="auto">
            <a:xfrm>
              <a:off x="4017" y="839"/>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15386" name="AutoShape 31"/>
            <p:cNvSpPr>
              <a:spLocks noChangeArrowheads="1"/>
            </p:cNvSpPr>
            <p:nvPr/>
          </p:nvSpPr>
          <p:spPr bwMode="auto">
            <a:xfrm>
              <a:off x="4036" y="858"/>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45</a:t>
              </a:r>
            </a:p>
          </p:txBody>
        </p:sp>
      </p:grpSp>
      <p:grpSp>
        <p:nvGrpSpPr>
          <p:cNvPr id="15379" name="Group 32"/>
          <p:cNvGrpSpPr>
            <a:grpSpLocks/>
          </p:cNvGrpSpPr>
          <p:nvPr/>
        </p:nvGrpSpPr>
        <p:grpSpPr bwMode="auto">
          <a:xfrm>
            <a:off x="5273675" y="2398713"/>
            <a:ext cx="793750" cy="731837"/>
            <a:chOff x="3322" y="1511"/>
            <a:chExt cx="500" cy="461"/>
          </a:xfrm>
        </p:grpSpPr>
        <p:sp>
          <p:nvSpPr>
            <p:cNvPr id="15383" name="AutoShape 33"/>
            <p:cNvSpPr>
              <a:spLocks noChangeArrowheads="1"/>
            </p:cNvSpPr>
            <p:nvPr/>
          </p:nvSpPr>
          <p:spPr bwMode="auto">
            <a:xfrm>
              <a:off x="3322" y="1511"/>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15384" name="AutoShape 34"/>
            <p:cNvSpPr>
              <a:spLocks noChangeArrowheads="1"/>
            </p:cNvSpPr>
            <p:nvPr/>
          </p:nvSpPr>
          <p:spPr bwMode="auto">
            <a:xfrm>
              <a:off x="3341" y="1530"/>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a:solidFill>
                    <a:schemeClr val="tx1"/>
                  </a:solidFill>
                </a:rPr>
                <a:t>35</a:t>
              </a:r>
            </a:p>
          </p:txBody>
        </p:sp>
      </p:grpSp>
      <p:grpSp>
        <p:nvGrpSpPr>
          <p:cNvPr id="15380" name="Group 35"/>
          <p:cNvGrpSpPr>
            <a:grpSpLocks/>
          </p:cNvGrpSpPr>
          <p:nvPr/>
        </p:nvGrpSpPr>
        <p:grpSpPr bwMode="auto">
          <a:xfrm>
            <a:off x="5545138" y="4257675"/>
            <a:ext cx="793750" cy="731838"/>
            <a:chOff x="3493" y="2682"/>
            <a:chExt cx="500" cy="461"/>
          </a:xfrm>
        </p:grpSpPr>
        <p:sp>
          <p:nvSpPr>
            <p:cNvPr id="15381" name="AutoShape 36"/>
            <p:cNvSpPr>
              <a:spLocks noChangeArrowheads="1"/>
            </p:cNvSpPr>
            <p:nvPr/>
          </p:nvSpPr>
          <p:spPr bwMode="auto">
            <a:xfrm>
              <a:off x="3493" y="2682"/>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15382" name="AutoShape 37"/>
            <p:cNvSpPr>
              <a:spLocks noChangeArrowheads="1"/>
            </p:cNvSpPr>
            <p:nvPr/>
          </p:nvSpPr>
          <p:spPr bwMode="auto">
            <a:xfrm>
              <a:off x="3512" y="2701"/>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27</a:t>
              </a:r>
            </a:p>
          </p:txBody>
        </p:sp>
      </p:grpSp>
    </p:spTree>
    <p:extLst>
      <p:ext uri="{BB962C8B-B14F-4D97-AF65-F5344CB8AC3E}">
        <p14:creationId xmlns:p14="http://schemas.microsoft.com/office/powerpoint/2010/main" val="1074041475"/>
      </p:ext>
    </p:extLst>
  </p:cSld>
  <p:clrMapOvr>
    <a:masterClrMapping/>
  </p:clrMapOvr>
  <p:transition>
    <p:strips/>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Line 1"/>
          <p:cNvSpPr>
            <a:spLocks noChangeShapeType="1"/>
          </p:cNvSpPr>
          <p:nvPr/>
        </p:nvSpPr>
        <p:spPr bwMode="auto">
          <a:xfrm>
            <a:off x="5181600" y="3886200"/>
            <a:ext cx="563563" cy="639763"/>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387" name="Rectangle 2"/>
          <p:cNvSpPr>
            <a:spLocks noGrp="1" noChangeArrowheads="1"/>
          </p:cNvSpPr>
          <p:nvPr>
            <p:ph type="title"/>
          </p:nvPr>
        </p:nvSpPr>
        <p:spPr>
          <a:xfrm>
            <a:off x="62707" y="-85725"/>
            <a:ext cx="7772400" cy="1143000"/>
          </a:xfrm>
        </p:spPr>
        <p:txBody>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dirty="0"/>
              <a:t>Adding a Node to a Heap</a:t>
            </a:r>
          </a:p>
        </p:txBody>
      </p:sp>
      <p:sp>
        <p:nvSpPr>
          <p:cNvPr id="16388" name="Rectangle 3"/>
          <p:cNvSpPr>
            <a:spLocks noGrp="1" noChangeArrowheads="1"/>
          </p:cNvSpPr>
          <p:nvPr>
            <p:ph type="body" idx="1"/>
          </p:nvPr>
        </p:nvSpPr>
        <p:spPr>
          <a:xfrm>
            <a:off x="45245" y="1143000"/>
            <a:ext cx="4675980" cy="2200275"/>
          </a:xfrm>
        </p:spPr>
        <p:txBody>
          <a:bodyPr>
            <a:normAutofit/>
          </a:bodyPr>
          <a:lstStyle/>
          <a:p>
            <a:pPr marL="287338" indent="-287338">
              <a:lnSpc>
                <a:spcPct val="95000"/>
              </a:lnSpc>
              <a:spcBef>
                <a:spcPts val="600"/>
              </a:spcBef>
              <a:buFont typeface="Wingdings" panose="05000000000000000000" pitchFamily="2" charset="2"/>
              <a:buChar char="q"/>
              <a:tabLst>
                <a:tab pos="857250" algn="l"/>
                <a:tab pos="1771650" algn="l"/>
                <a:tab pos="2686050" algn="l"/>
                <a:tab pos="3600450" algn="l"/>
                <a:tab pos="4514850" algn="l"/>
                <a:tab pos="5429250" algn="l"/>
                <a:tab pos="6343650" algn="l"/>
                <a:tab pos="7258050" algn="l"/>
                <a:tab pos="8172450" algn="l"/>
                <a:tab pos="9086850" algn="l"/>
                <a:tab pos="10001250" algn="l"/>
              </a:tabLst>
            </a:pPr>
            <a:r>
              <a:rPr lang="en-GB" altLang="en-US" sz="2400" dirty="0">
                <a:effectLst/>
              </a:rPr>
              <a:t>Put the new node in the next available spot.</a:t>
            </a:r>
          </a:p>
          <a:p>
            <a:pPr marL="287338" indent="-287338">
              <a:spcBef>
                <a:spcPts val="600"/>
              </a:spcBef>
              <a:buFont typeface="Wingdings" panose="05000000000000000000" pitchFamily="2" charset="2"/>
              <a:buChar char="q"/>
              <a:tabLst>
                <a:tab pos="857250" algn="l"/>
                <a:tab pos="1771650" algn="l"/>
                <a:tab pos="2686050" algn="l"/>
                <a:tab pos="3600450" algn="l"/>
                <a:tab pos="4514850" algn="l"/>
                <a:tab pos="5429250" algn="l"/>
                <a:tab pos="6343650" algn="l"/>
                <a:tab pos="7258050" algn="l"/>
                <a:tab pos="8172450" algn="l"/>
                <a:tab pos="9086850" algn="l"/>
                <a:tab pos="10001250" algn="l"/>
              </a:tabLst>
            </a:pPr>
            <a:r>
              <a:rPr lang="en-GB" altLang="en-US" sz="2400" dirty="0">
                <a:effectLst/>
              </a:rPr>
              <a:t>Push the new node upward, swapping with its parent until the new node reaches an acceptable location.</a:t>
            </a:r>
          </a:p>
        </p:txBody>
      </p:sp>
      <p:sp>
        <p:nvSpPr>
          <p:cNvPr id="16389" name="Line 4"/>
          <p:cNvSpPr>
            <a:spLocks noChangeShapeType="1"/>
          </p:cNvSpPr>
          <p:nvPr/>
        </p:nvSpPr>
        <p:spPr bwMode="auto">
          <a:xfrm flipH="1">
            <a:off x="4511675" y="3883025"/>
            <a:ext cx="566738" cy="639763"/>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6390" name="Group 5"/>
          <p:cNvGrpSpPr>
            <a:grpSpLocks/>
          </p:cNvGrpSpPr>
          <p:nvPr/>
        </p:nvGrpSpPr>
        <p:grpSpPr bwMode="auto">
          <a:xfrm>
            <a:off x="3917950" y="4254500"/>
            <a:ext cx="793750" cy="731838"/>
            <a:chOff x="2468" y="2680"/>
            <a:chExt cx="500" cy="461"/>
          </a:xfrm>
        </p:grpSpPr>
        <p:sp>
          <p:nvSpPr>
            <p:cNvPr id="16421" name="AutoShape 6"/>
            <p:cNvSpPr>
              <a:spLocks noChangeArrowheads="1"/>
            </p:cNvSpPr>
            <p:nvPr/>
          </p:nvSpPr>
          <p:spPr bwMode="auto">
            <a:xfrm>
              <a:off x="2468" y="2680"/>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16422" name="AutoShape 7"/>
            <p:cNvSpPr>
              <a:spLocks noChangeArrowheads="1"/>
            </p:cNvSpPr>
            <p:nvPr/>
          </p:nvSpPr>
          <p:spPr bwMode="auto">
            <a:xfrm>
              <a:off x="2487" y="2699"/>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19</a:t>
              </a:r>
            </a:p>
          </p:txBody>
        </p:sp>
      </p:grpSp>
      <p:sp>
        <p:nvSpPr>
          <p:cNvPr id="16391" name="Line 8"/>
          <p:cNvSpPr>
            <a:spLocks noChangeShapeType="1"/>
          </p:cNvSpPr>
          <p:nvPr/>
        </p:nvSpPr>
        <p:spPr bwMode="auto">
          <a:xfrm>
            <a:off x="7697788" y="2941638"/>
            <a:ext cx="563562"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6392" name="Group 9"/>
          <p:cNvGrpSpPr>
            <a:grpSpLocks/>
          </p:cNvGrpSpPr>
          <p:nvPr/>
        </p:nvGrpSpPr>
        <p:grpSpPr bwMode="auto">
          <a:xfrm>
            <a:off x="8061325" y="3313113"/>
            <a:ext cx="793750" cy="731837"/>
            <a:chOff x="5078" y="2087"/>
            <a:chExt cx="500" cy="461"/>
          </a:xfrm>
        </p:grpSpPr>
        <p:sp>
          <p:nvSpPr>
            <p:cNvPr id="16419" name="AutoShape 10"/>
            <p:cNvSpPr>
              <a:spLocks noChangeArrowheads="1"/>
            </p:cNvSpPr>
            <p:nvPr/>
          </p:nvSpPr>
          <p:spPr bwMode="auto">
            <a:xfrm>
              <a:off x="5078" y="2087"/>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16420" name="AutoShape 11"/>
            <p:cNvSpPr>
              <a:spLocks noChangeArrowheads="1"/>
            </p:cNvSpPr>
            <p:nvPr/>
          </p:nvSpPr>
          <p:spPr bwMode="auto">
            <a:xfrm>
              <a:off x="5097" y="2106"/>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4</a:t>
              </a:r>
            </a:p>
          </p:txBody>
        </p:sp>
      </p:grpSp>
      <p:sp>
        <p:nvSpPr>
          <p:cNvPr id="16393" name="Line 12"/>
          <p:cNvSpPr>
            <a:spLocks noChangeShapeType="1"/>
          </p:cNvSpPr>
          <p:nvPr/>
        </p:nvSpPr>
        <p:spPr bwMode="auto">
          <a:xfrm flipH="1">
            <a:off x="7486650" y="2941638"/>
            <a:ext cx="566738"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6394" name="Group 13"/>
          <p:cNvGrpSpPr>
            <a:grpSpLocks/>
          </p:cNvGrpSpPr>
          <p:nvPr/>
        </p:nvGrpSpPr>
        <p:grpSpPr bwMode="auto">
          <a:xfrm>
            <a:off x="6892925" y="3313113"/>
            <a:ext cx="793750" cy="731837"/>
            <a:chOff x="4342" y="2087"/>
            <a:chExt cx="500" cy="461"/>
          </a:xfrm>
        </p:grpSpPr>
        <p:sp>
          <p:nvSpPr>
            <p:cNvPr id="16417" name="AutoShape 14"/>
            <p:cNvSpPr>
              <a:spLocks noChangeArrowheads="1"/>
            </p:cNvSpPr>
            <p:nvPr/>
          </p:nvSpPr>
          <p:spPr bwMode="auto">
            <a:xfrm>
              <a:off x="4342" y="2087"/>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16418" name="AutoShape 15"/>
            <p:cNvSpPr>
              <a:spLocks noChangeArrowheads="1"/>
            </p:cNvSpPr>
            <p:nvPr/>
          </p:nvSpPr>
          <p:spPr bwMode="auto">
            <a:xfrm>
              <a:off x="4361" y="2106"/>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22</a:t>
              </a:r>
            </a:p>
          </p:txBody>
        </p:sp>
      </p:grpSp>
      <p:sp>
        <p:nvSpPr>
          <p:cNvPr id="16395" name="Line 16"/>
          <p:cNvSpPr>
            <a:spLocks noChangeShapeType="1"/>
          </p:cNvSpPr>
          <p:nvPr/>
        </p:nvSpPr>
        <p:spPr bwMode="auto">
          <a:xfrm>
            <a:off x="5516563" y="2941638"/>
            <a:ext cx="563562"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6396" name="Group 17"/>
          <p:cNvGrpSpPr>
            <a:grpSpLocks/>
          </p:cNvGrpSpPr>
          <p:nvPr/>
        </p:nvGrpSpPr>
        <p:grpSpPr bwMode="auto">
          <a:xfrm>
            <a:off x="5880100" y="3313113"/>
            <a:ext cx="793750" cy="731837"/>
            <a:chOff x="3704" y="2087"/>
            <a:chExt cx="500" cy="461"/>
          </a:xfrm>
        </p:grpSpPr>
        <p:sp>
          <p:nvSpPr>
            <p:cNvPr id="16415" name="AutoShape 18"/>
            <p:cNvSpPr>
              <a:spLocks noChangeArrowheads="1"/>
            </p:cNvSpPr>
            <p:nvPr/>
          </p:nvSpPr>
          <p:spPr bwMode="auto">
            <a:xfrm>
              <a:off x="3704" y="2087"/>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16416" name="AutoShape 19"/>
            <p:cNvSpPr>
              <a:spLocks noChangeArrowheads="1"/>
            </p:cNvSpPr>
            <p:nvPr/>
          </p:nvSpPr>
          <p:spPr bwMode="auto">
            <a:xfrm>
              <a:off x="3723" y="2106"/>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21</a:t>
              </a:r>
            </a:p>
          </p:txBody>
        </p:sp>
      </p:grpSp>
      <p:sp>
        <p:nvSpPr>
          <p:cNvPr id="16397" name="Line 20"/>
          <p:cNvSpPr>
            <a:spLocks noChangeShapeType="1"/>
          </p:cNvSpPr>
          <p:nvPr/>
        </p:nvSpPr>
        <p:spPr bwMode="auto">
          <a:xfrm flipH="1">
            <a:off x="5273675" y="2941638"/>
            <a:ext cx="566738"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6398" name="Group 21"/>
          <p:cNvGrpSpPr>
            <a:grpSpLocks/>
          </p:cNvGrpSpPr>
          <p:nvPr/>
        </p:nvGrpSpPr>
        <p:grpSpPr bwMode="auto">
          <a:xfrm>
            <a:off x="4679950" y="3313113"/>
            <a:ext cx="793750" cy="731837"/>
            <a:chOff x="2948" y="2087"/>
            <a:chExt cx="500" cy="461"/>
          </a:xfrm>
        </p:grpSpPr>
        <p:sp>
          <p:nvSpPr>
            <p:cNvPr id="16413" name="AutoShape 22"/>
            <p:cNvSpPr>
              <a:spLocks noChangeArrowheads="1"/>
            </p:cNvSpPr>
            <p:nvPr/>
          </p:nvSpPr>
          <p:spPr bwMode="auto">
            <a:xfrm>
              <a:off x="2948" y="2087"/>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16414" name="AutoShape 23"/>
            <p:cNvSpPr>
              <a:spLocks noChangeArrowheads="1"/>
            </p:cNvSpPr>
            <p:nvPr/>
          </p:nvSpPr>
          <p:spPr bwMode="auto">
            <a:xfrm>
              <a:off x="2967" y="2106"/>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35</a:t>
              </a:r>
            </a:p>
          </p:txBody>
        </p:sp>
      </p:grpSp>
      <p:sp>
        <p:nvSpPr>
          <p:cNvPr id="16399" name="Line 24"/>
          <p:cNvSpPr>
            <a:spLocks noChangeShapeType="1"/>
          </p:cNvSpPr>
          <p:nvPr/>
        </p:nvSpPr>
        <p:spPr bwMode="auto">
          <a:xfrm>
            <a:off x="7102475" y="1981200"/>
            <a:ext cx="563563" cy="639763"/>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6400" name="Group 25"/>
          <p:cNvGrpSpPr>
            <a:grpSpLocks/>
          </p:cNvGrpSpPr>
          <p:nvPr/>
        </p:nvGrpSpPr>
        <p:grpSpPr bwMode="auto">
          <a:xfrm>
            <a:off x="7437438" y="2398713"/>
            <a:ext cx="793750" cy="731837"/>
            <a:chOff x="4685" y="1511"/>
            <a:chExt cx="500" cy="461"/>
          </a:xfrm>
        </p:grpSpPr>
        <p:sp>
          <p:nvSpPr>
            <p:cNvPr id="16411" name="AutoShape 26"/>
            <p:cNvSpPr>
              <a:spLocks noChangeArrowheads="1"/>
            </p:cNvSpPr>
            <p:nvPr/>
          </p:nvSpPr>
          <p:spPr bwMode="auto">
            <a:xfrm>
              <a:off x="4685" y="1511"/>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16412" name="AutoShape 27"/>
            <p:cNvSpPr>
              <a:spLocks noChangeArrowheads="1"/>
            </p:cNvSpPr>
            <p:nvPr/>
          </p:nvSpPr>
          <p:spPr bwMode="auto">
            <a:xfrm>
              <a:off x="4704" y="1530"/>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23</a:t>
              </a:r>
            </a:p>
          </p:txBody>
        </p:sp>
      </p:grpSp>
      <p:sp>
        <p:nvSpPr>
          <p:cNvPr id="16401" name="Line 28"/>
          <p:cNvSpPr>
            <a:spLocks noChangeShapeType="1"/>
          </p:cNvSpPr>
          <p:nvPr/>
        </p:nvSpPr>
        <p:spPr bwMode="auto">
          <a:xfrm flipH="1">
            <a:off x="5867400" y="2027238"/>
            <a:ext cx="566738"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6402" name="Group 29"/>
          <p:cNvGrpSpPr>
            <a:grpSpLocks/>
          </p:cNvGrpSpPr>
          <p:nvPr/>
        </p:nvGrpSpPr>
        <p:grpSpPr bwMode="auto">
          <a:xfrm>
            <a:off x="6376988" y="1331913"/>
            <a:ext cx="793750" cy="731837"/>
            <a:chOff x="4017" y="839"/>
            <a:chExt cx="500" cy="461"/>
          </a:xfrm>
        </p:grpSpPr>
        <p:sp>
          <p:nvSpPr>
            <p:cNvPr id="16409" name="AutoShape 30"/>
            <p:cNvSpPr>
              <a:spLocks noChangeArrowheads="1"/>
            </p:cNvSpPr>
            <p:nvPr/>
          </p:nvSpPr>
          <p:spPr bwMode="auto">
            <a:xfrm>
              <a:off x="4017" y="839"/>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16410" name="AutoShape 31"/>
            <p:cNvSpPr>
              <a:spLocks noChangeArrowheads="1"/>
            </p:cNvSpPr>
            <p:nvPr/>
          </p:nvSpPr>
          <p:spPr bwMode="auto">
            <a:xfrm>
              <a:off x="4036" y="858"/>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45</a:t>
              </a:r>
            </a:p>
          </p:txBody>
        </p:sp>
      </p:grpSp>
      <p:grpSp>
        <p:nvGrpSpPr>
          <p:cNvPr id="16403" name="Group 32"/>
          <p:cNvGrpSpPr>
            <a:grpSpLocks/>
          </p:cNvGrpSpPr>
          <p:nvPr/>
        </p:nvGrpSpPr>
        <p:grpSpPr bwMode="auto">
          <a:xfrm>
            <a:off x="5273675" y="2398713"/>
            <a:ext cx="793750" cy="731837"/>
            <a:chOff x="3322" y="1511"/>
            <a:chExt cx="500" cy="461"/>
          </a:xfrm>
        </p:grpSpPr>
        <p:sp>
          <p:nvSpPr>
            <p:cNvPr id="16407" name="AutoShape 33"/>
            <p:cNvSpPr>
              <a:spLocks noChangeArrowheads="1"/>
            </p:cNvSpPr>
            <p:nvPr/>
          </p:nvSpPr>
          <p:spPr bwMode="auto">
            <a:xfrm>
              <a:off x="3322" y="1511"/>
              <a:ext cx="501" cy="462"/>
            </a:xfrm>
            <a:prstGeom prst="roundRect">
              <a:avLst>
                <a:gd name="adj" fmla="val 12551"/>
              </a:avLst>
            </a:prstGeom>
            <a:blipFill dpi="0" rotWithShape="0">
              <a:blip r:embed="rId3"/>
              <a:srcRect/>
              <a:tile tx="0" ty="0" sx="100000" sy="100000" flip="none" algn="tl"/>
            </a:blipFill>
            <a:ln w="12600">
              <a:solidFill>
                <a:srgbClr val="FF800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16408" name="AutoShape 34"/>
            <p:cNvSpPr>
              <a:spLocks noChangeArrowheads="1"/>
            </p:cNvSpPr>
            <p:nvPr/>
          </p:nvSpPr>
          <p:spPr bwMode="auto">
            <a:xfrm>
              <a:off x="3341" y="1530"/>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5000"/>
                </a:lnSpc>
                <a:buClr>
                  <a:srgbClr val="FF8000"/>
                </a:buClr>
                <a:buSzPct val="100000"/>
                <a:buFont typeface="Times New Roman" panose="02020603050405020304" pitchFamily="18" charset="0"/>
                <a:buNone/>
              </a:pPr>
              <a:r>
                <a:rPr lang="en-GB" altLang="en-US" sz="2400" b="1">
                  <a:solidFill>
                    <a:srgbClr val="FF8000"/>
                  </a:solidFill>
                </a:rPr>
                <a:t>42</a:t>
              </a:r>
            </a:p>
          </p:txBody>
        </p:sp>
      </p:grpSp>
      <p:grpSp>
        <p:nvGrpSpPr>
          <p:cNvPr id="16404" name="Group 35"/>
          <p:cNvGrpSpPr>
            <a:grpSpLocks/>
          </p:cNvGrpSpPr>
          <p:nvPr/>
        </p:nvGrpSpPr>
        <p:grpSpPr bwMode="auto">
          <a:xfrm>
            <a:off x="5545138" y="4257675"/>
            <a:ext cx="793750" cy="731838"/>
            <a:chOff x="3493" y="2682"/>
            <a:chExt cx="500" cy="461"/>
          </a:xfrm>
        </p:grpSpPr>
        <p:sp>
          <p:nvSpPr>
            <p:cNvPr id="16405" name="AutoShape 36"/>
            <p:cNvSpPr>
              <a:spLocks noChangeArrowheads="1"/>
            </p:cNvSpPr>
            <p:nvPr/>
          </p:nvSpPr>
          <p:spPr bwMode="auto">
            <a:xfrm>
              <a:off x="3493" y="2682"/>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16406" name="AutoShape 37"/>
            <p:cNvSpPr>
              <a:spLocks noChangeArrowheads="1"/>
            </p:cNvSpPr>
            <p:nvPr/>
          </p:nvSpPr>
          <p:spPr bwMode="auto">
            <a:xfrm>
              <a:off x="3512" y="2701"/>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27</a:t>
              </a:r>
            </a:p>
          </p:txBody>
        </p:sp>
      </p:grpSp>
    </p:spTree>
    <p:extLst>
      <p:ext uri="{BB962C8B-B14F-4D97-AF65-F5344CB8AC3E}">
        <p14:creationId xmlns:p14="http://schemas.microsoft.com/office/powerpoint/2010/main" val="1967584626"/>
      </p:ext>
    </p:extLst>
  </p:cSld>
  <p:clrMapOvr>
    <a:masterClrMapping/>
  </p:clrMapOvr>
  <p:transition>
    <p:strips dir="ru"/>
  </p:transition>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Line 1"/>
          <p:cNvSpPr>
            <a:spLocks noChangeShapeType="1"/>
          </p:cNvSpPr>
          <p:nvPr/>
        </p:nvSpPr>
        <p:spPr bwMode="auto">
          <a:xfrm>
            <a:off x="5181600" y="3886200"/>
            <a:ext cx="563563" cy="639763"/>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11" name="Rectangle 2"/>
          <p:cNvSpPr>
            <a:spLocks noGrp="1" noChangeArrowheads="1"/>
          </p:cNvSpPr>
          <p:nvPr>
            <p:ph type="title"/>
          </p:nvPr>
        </p:nvSpPr>
        <p:spPr>
          <a:xfrm>
            <a:off x="207169" y="-131762"/>
            <a:ext cx="7772400" cy="1143000"/>
          </a:xfrm>
        </p:spPr>
        <p:txBody>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dirty="0"/>
              <a:t>Adding a Node to a Heap</a:t>
            </a:r>
          </a:p>
        </p:txBody>
      </p:sp>
      <p:sp>
        <p:nvSpPr>
          <p:cNvPr id="18435" name="Rectangle 3"/>
          <p:cNvSpPr>
            <a:spLocks noGrp="1" noChangeArrowheads="1"/>
          </p:cNvSpPr>
          <p:nvPr>
            <p:ph type="body" idx="1"/>
          </p:nvPr>
        </p:nvSpPr>
        <p:spPr>
          <a:xfrm>
            <a:off x="430212" y="1139604"/>
            <a:ext cx="3565525" cy="3475038"/>
          </a:xfrm>
        </p:spPr>
        <p:txBody>
          <a:bodyPr>
            <a:normAutofit/>
          </a:bodyPr>
          <a:lstStyle/>
          <a:p>
            <a:pPr marL="287338" indent="-287338">
              <a:lnSpc>
                <a:spcPct val="95000"/>
              </a:lnSpc>
              <a:spcBef>
                <a:spcPts val="600"/>
              </a:spcBef>
              <a:buClr>
                <a:srgbClr val="00FF00"/>
              </a:buClr>
              <a:buFont typeface="Wingdings" pitchFamily="2" charset="2"/>
              <a:buChar char="q"/>
              <a:tabLst>
                <a:tab pos="857250" algn="l"/>
                <a:tab pos="1771650" algn="l"/>
                <a:tab pos="2686050" algn="l"/>
                <a:tab pos="3600450" algn="l"/>
                <a:tab pos="4514850" algn="l"/>
                <a:tab pos="5429250" algn="l"/>
                <a:tab pos="6343650" algn="l"/>
                <a:tab pos="7258050" algn="l"/>
                <a:tab pos="8172450" algn="l"/>
                <a:tab pos="9086850" algn="l"/>
                <a:tab pos="10001250" algn="l"/>
              </a:tabLst>
              <a:defRPr/>
            </a:pPr>
            <a:r>
              <a:rPr lang="en-GB" sz="2400" dirty="0">
                <a:effectLst/>
                <a:ea typeface="+mn-ea"/>
              </a:rPr>
              <a:t>The parent has a  key that is &gt;= new node, or</a:t>
            </a:r>
          </a:p>
          <a:p>
            <a:pPr marL="287338" indent="-287338">
              <a:spcBef>
                <a:spcPts val="600"/>
              </a:spcBef>
              <a:buClr>
                <a:srgbClr val="00FF00"/>
              </a:buClr>
              <a:buFont typeface="Wingdings" pitchFamily="2" charset="2"/>
              <a:buChar char="q"/>
              <a:tabLst>
                <a:tab pos="857250" algn="l"/>
                <a:tab pos="1771650" algn="l"/>
                <a:tab pos="2686050" algn="l"/>
                <a:tab pos="3600450" algn="l"/>
                <a:tab pos="4514850" algn="l"/>
                <a:tab pos="5429250" algn="l"/>
                <a:tab pos="6343650" algn="l"/>
                <a:tab pos="7258050" algn="l"/>
                <a:tab pos="8172450" algn="l"/>
                <a:tab pos="9086850" algn="l"/>
                <a:tab pos="10001250" algn="l"/>
              </a:tabLst>
              <a:defRPr/>
            </a:pPr>
            <a:r>
              <a:rPr lang="en-GB" sz="2400" dirty="0">
                <a:effectLst/>
                <a:ea typeface="+mn-ea"/>
              </a:rPr>
              <a:t>The node reaches the root.</a:t>
            </a:r>
          </a:p>
          <a:p>
            <a:pPr marL="287338" indent="-287338">
              <a:spcBef>
                <a:spcPts val="600"/>
              </a:spcBef>
              <a:buClr>
                <a:srgbClr val="00FF00"/>
              </a:buClr>
              <a:buFont typeface="Wingdings" pitchFamily="2" charset="2"/>
              <a:buChar char="q"/>
              <a:tabLst>
                <a:tab pos="857250" algn="l"/>
                <a:tab pos="1771650" algn="l"/>
                <a:tab pos="2686050" algn="l"/>
                <a:tab pos="3600450" algn="l"/>
                <a:tab pos="4514850" algn="l"/>
                <a:tab pos="5429250" algn="l"/>
                <a:tab pos="6343650" algn="l"/>
                <a:tab pos="7258050" algn="l"/>
                <a:tab pos="8172450" algn="l"/>
                <a:tab pos="9086850" algn="l"/>
                <a:tab pos="10001250" algn="l"/>
              </a:tabLst>
              <a:defRPr/>
            </a:pPr>
            <a:r>
              <a:rPr lang="en-GB" sz="2400" dirty="0">
                <a:effectLst/>
                <a:ea typeface="+mn-ea"/>
              </a:rPr>
              <a:t>The process of pushing the new node upward       is called                       </a:t>
            </a:r>
            <a:r>
              <a:rPr lang="en-GB" sz="2400" b="1" u="sng" dirty="0" err="1">
                <a:solidFill>
                  <a:srgbClr val="FF8000"/>
                </a:solidFill>
                <a:ea typeface="+mn-ea"/>
              </a:rPr>
              <a:t>reheap</a:t>
            </a:r>
            <a:r>
              <a:rPr lang="en-GB" sz="2400" b="1" u="sng" dirty="0" err="1">
                <a:solidFill>
                  <a:srgbClr val="FF8000"/>
                </a:solidFill>
                <a:effectLst/>
                <a:ea typeface="+mn-ea"/>
              </a:rPr>
              <a:t>up</a:t>
            </a:r>
            <a:r>
              <a:rPr lang="en-GB" sz="2400" dirty="0">
                <a:effectLst/>
                <a:ea typeface="+mn-ea"/>
              </a:rPr>
              <a:t>.</a:t>
            </a:r>
          </a:p>
        </p:txBody>
      </p:sp>
      <p:sp>
        <p:nvSpPr>
          <p:cNvPr id="17413" name="Line 4"/>
          <p:cNvSpPr>
            <a:spLocks noChangeShapeType="1"/>
          </p:cNvSpPr>
          <p:nvPr/>
        </p:nvSpPr>
        <p:spPr bwMode="auto">
          <a:xfrm flipH="1">
            <a:off x="4511675" y="3883025"/>
            <a:ext cx="566738" cy="639763"/>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7414" name="Group 5"/>
          <p:cNvGrpSpPr>
            <a:grpSpLocks/>
          </p:cNvGrpSpPr>
          <p:nvPr/>
        </p:nvGrpSpPr>
        <p:grpSpPr bwMode="auto">
          <a:xfrm>
            <a:off x="3917950" y="4254500"/>
            <a:ext cx="793750" cy="731838"/>
            <a:chOff x="2468" y="2680"/>
            <a:chExt cx="500" cy="461"/>
          </a:xfrm>
        </p:grpSpPr>
        <p:sp>
          <p:nvSpPr>
            <p:cNvPr id="17445" name="AutoShape 6"/>
            <p:cNvSpPr>
              <a:spLocks noChangeArrowheads="1"/>
            </p:cNvSpPr>
            <p:nvPr/>
          </p:nvSpPr>
          <p:spPr bwMode="auto">
            <a:xfrm>
              <a:off x="2468" y="2680"/>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17446" name="AutoShape 7"/>
            <p:cNvSpPr>
              <a:spLocks noChangeArrowheads="1"/>
            </p:cNvSpPr>
            <p:nvPr/>
          </p:nvSpPr>
          <p:spPr bwMode="auto">
            <a:xfrm>
              <a:off x="2487" y="2699"/>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19</a:t>
              </a:r>
            </a:p>
          </p:txBody>
        </p:sp>
      </p:grpSp>
      <p:sp>
        <p:nvSpPr>
          <p:cNvPr id="17415" name="Line 8"/>
          <p:cNvSpPr>
            <a:spLocks noChangeShapeType="1"/>
          </p:cNvSpPr>
          <p:nvPr/>
        </p:nvSpPr>
        <p:spPr bwMode="auto">
          <a:xfrm>
            <a:off x="7697788" y="2941638"/>
            <a:ext cx="563562"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7416" name="Group 9"/>
          <p:cNvGrpSpPr>
            <a:grpSpLocks/>
          </p:cNvGrpSpPr>
          <p:nvPr/>
        </p:nvGrpSpPr>
        <p:grpSpPr bwMode="auto">
          <a:xfrm>
            <a:off x="8061325" y="3313113"/>
            <a:ext cx="793750" cy="731837"/>
            <a:chOff x="5078" y="2087"/>
            <a:chExt cx="500" cy="461"/>
          </a:xfrm>
        </p:grpSpPr>
        <p:sp>
          <p:nvSpPr>
            <p:cNvPr id="17443" name="AutoShape 10"/>
            <p:cNvSpPr>
              <a:spLocks noChangeArrowheads="1"/>
            </p:cNvSpPr>
            <p:nvPr/>
          </p:nvSpPr>
          <p:spPr bwMode="auto">
            <a:xfrm>
              <a:off x="5078" y="2087"/>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17444" name="AutoShape 11"/>
            <p:cNvSpPr>
              <a:spLocks noChangeArrowheads="1"/>
            </p:cNvSpPr>
            <p:nvPr/>
          </p:nvSpPr>
          <p:spPr bwMode="auto">
            <a:xfrm>
              <a:off x="5097" y="2106"/>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4</a:t>
              </a:r>
            </a:p>
          </p:txBody>
        </p:sp>
      </p:grpSp>
      <p:sp>
        <p:nvSpPr>
          <p:cNvPr id="17417" name="Line 12"/>
          <p:cNvSpPr>
            <a:spLocks noChangeShapeType="1"/>
          </p:cNvSpPr>
          <p:nvPr/>
        </p:nvSpPr>
        <p:spPr bwMode="auto">
          <a:xfrm flipH="1">
            <a:off x="7486650" y="2941638"/>
            <a:ext cx="566738"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7418" name="Group 13"/>
          <p:cNvGrpSpPr>
            <a:grpSpLocks/>
          </p:cNvGrpSpPr>
          <p:nvPr/>
        </p:nvGrpSpPr>
        <p:grpSpPr bwMode="auto">
          <a:xfrm>
            <a:off x="6892925" y="3313113"/>
            <a:ext cx="793750" cy="731837"/>
            <a:chOff x="4342" y="2087"/>
            <a:chExt cx="500" cy="461"/>
          </a:xfrm>
        </p:grpSpPr>
        <p:sp>
          <p:nvSpPr>
            <p:cNvPr id="17441" name="AutoShape 14"/>
            <p:cNvSpPr>
              <a:spLocks noChangeArrowheads="1"/>
            </p:cNvSpPr>
            <p:nvPr/>
          </p:nvSpPr>
          <p:spPr bwMode="auto">
            <a:xfrm>
              <a:off x="4342" y="2087"/>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17442" name="AutoShape 15"/>
            <p:cNvSpPr>
              <a:spLocks noChangeArrowheads="1"/>
            </p:cNvSpPr>
            <p:nvPr/>
          </p:nvSpPr>
          <p:spPr bwMode="auto">
            <a:xfrm>
              <a:off x="4361" y="2106"/>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22</a:t>
              </a:r>
            </a:p>
          </p:txBody>
        </p:sp>
      </p:grpSp>
      <p:sp>
        <p:nvSpPr>
          <p:cNvPr id="17419" name="Line 16"/>
          <p:cNvSpPr>
            <a:spLocks noChangeShapeType="1"/>
          </p:cNvSpPr>
          <p:nvPr/>
        </p:nvSpPr>
        <p:spPr bwMode="auto">
          <a:xfrm>
            <a:off x="5516563" y="2941638"/>
            <a:ext cx="563562"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7420" name="Group 17"/>
          <p:cNvGrpSpPr>
            <a:grpSpLocks/>
          </p:cNvGrpSpPr>
          <p:nvPr/>
        </p:nvGrpSpPr>
        <p:grpSpPr bwMode="auto">
          <a:xfrm>
            <a:off x="5880100" y="3313113"/>
            <a:ext cx="793750" cy="731837"/>
            <a:chOff x="3704" y="2087"/>
            <a:chExt cx="500" cy="461"/>
          </a:xfrm>
        </p:grpSpPr>
        <p:sp>
          <p:nvSpPr>
            <p:cNvPr id="17439" name="AutoShape 18"/>
            <p:cNvSpPr>
              <a:spLocks noChangeArrowheads="1"/>
            </p:cNvSpPr>
            <p:nvPr/>
          </p:nvSpPr>
          <p:spPr bwMode="auto">
            <a:xfrm>
              <a:off x="3704" y="2087"/>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17440" name="AutoShape 19"/>
            <p:cNvSpPr>
              <a:spLocks noChangeArrowheads="1"/>
            </p:cNvSpPr>
            <p:nvPr/>
          </p:nvSpPr>
          <p:spPr bwMode="auto">
            <a:xfrm>
              <a:off x="3723" y="2106"/>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21</a:t>
              </a:r>
            </a:p>
          </p:txBody>
        </p:sp>
      </p:grpSp>
      <p:sp>
        <p:nvSpPr>
          <p:cNvPr id="17421" name="Line 20"/>
          <p:cNvSpPr>
            <a:spLocks noChangeShapeType="1"/>
          </p:cNvSpPr>
          <p:nvPr/>
        </p:nvSpPr>
        <p:spPr bwMode="auto">
          <a:xfrm flipH="1">
            <a:off x="5273675" y="2941638"/>
            <a:ext cx="566738"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7422" name="Group 21"/>
          <p:cNvGrpSpPr>
            <a:grpSpLocks/>
          </p:cNvGrpSpPr>
          <p:nvPr/>
        </p:nvGrpSpPr>
        <p:grpSpPr bwMode="auto">
          <a:xfrm>
            <a:off x="4679950" y="3313113"/>
            <a:ext cx="793750" cy="731837"/>
            <a:chOff x="2948" y="2087"/>
            <a:chExt cx="500" cy="461"/>
          </a:xfrm>
        </p:grpSpPr>
        <p:sp>
          <p:nvSpPr>
            <p:cNvPr id="17437" name="AutoShape 22"/>
            <p:cNvSpPr>
              <a:spLocks noChangeArrowheads="1"/>
            </p:cNvSpPr>
            <p:nvPr/>
          </p:nvSpPr>
          <p:spPr bwMode="auto">
            <a:xfrm>
              <a:off x="2948" y="2087"/>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17438" name="AutoShape 23"/>
            <p:cNvSpPr>
              <a:spLocks noChangeArrowheads="1"/>
            </p:cNvSpPr>
            <p:nvPr/>
          </p:nvSpPr>
          <p:spPr bwMode="auto">
            <a:xfrm>
              <a:off x="2967" y="2106"/>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35</a:t>
              </a:r>
            </a:p>
          </p:txBody>
        </p:sp>
      </p:grpSp>
      <p:sp>
        <p:nvSpPr>
          <p:cNvPr id="17423" name="Line 24"/>
          <p:cNvSpPr>
            <a:spLocks noChangeShapeType="1"/>
          </p:cNvSpPr>
          <p:nvPr/>
        </p:nvSpPr>
        <p:spPr bwMode="auto">
          <a:xfrm>
            <a:off x="7102475" y="1981200"/>
            <a:ext cx="563563" cy="639763"/>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7424" name="Group 25"/>
          <p:cNvGrpSpPr>
            <a:grpSpLocks/>
          </p:cNvGrpSpPr>
          <p:nvPr/>
        </p:nvGrpSpPr>
        <p:grpSpPr bwMode="auto">
          <a:xfrm>
            <a:off x="7437438" y="2398713"/>
            <a:ext cx="793750" cy="731837"/>
            <a:chOff x="4685" y="1511"/>
            <a:chExt cx="500" cy="461"/>
          </a:xfrm>
        </p:grpSpPr>
        <p:sp>
          <p:nvSpPr>
            <p:cNvPr id="17435" name="AutoShape 26"/>
            <p:cNvSpPr>
              <a:spLocks noChangeArrowheads="1"/>
            </p:cNvSpPr>
            <p:nvPr/>
          </p:nvSpPr>
          <p:spPr bwMode="auto">
            <a:xfrm>
              <a:off x="4685" y="1511"/>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17436" name="AutoShape 27"/>
            <p:cNvSpPr>
              <a:spLocks noChangeArrowheads="1"/>
            </p:cNvSpPr>
            <p:nvPr/>
          </p:nvSpPr>
          <p:spPr bwMode="auto">
            <a:xfrm>
              <a:off x="4704" y="1530"/>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23</a:t>
              </a:r>
            </a:p>
          </p:txBody>
        </p:sp>
      </p:grpSp>
      <p:sp>
        <p:nvSpPr>
          <p:cNvPr id="17425" name="Line 28"/>
          <p:cNvSpPr>
            <a:spLocks noChangeShapeType="1"/>
          </p:cNvSpPr>
          <p:nvPr/>
        </p:nvSpPr>
        <p:spPr bwMode="auto">
          <a:xfrm flipH="1">
            <a:off x="5867400" y="2027238"/>
            <a:ext cx="566738"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7426" name="Group 29"/>
          <p:cNvGrpSpPr>
            <a:grpSpLocks/>
          </p:cNvGrpSpPr>
          <p:nvPr/>
        </p:nvGrpSpPr>
        <p:grpSpPr bwMode="auto">
          <a:xfrm>
            <a:off x="6376988" y="1331913"/>
            <a:ext cx="793750" cy="731837"/>
            <a:chOff x="4017" y="839"/>
            <a:chExt cx="500" cy="461"/>
          </a:xfrm>
        </p:grpSpPr>
        <p:sp>
          <p:nvSpPr>
            <p:cNvPr id="17433" name="AutoShape 30"/>
            <p:cNvSpPr>
              <a:spLocks noChangeArrowheads="1"/>
            </p:cNvSpPr>
            <p:nvPr/>
          </p:nvSpPr>
          <p:spPr bwMode="auto">
            <a:xfrm>
              <a:off x="4017" y="839"/>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17434" name="AutoShape 31"/>
            <p:cNvSpPr>
              <a:spLocks noChangeArrowheads="1"/>
            </p:cNvSpPr>
            <p:nvPr/>
          </p:nvSpPr>
          <p:spPr bwMode="auto">
            <a:xfrm>
              <a:off x="4036" y="858"/>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45</a:t>
              </a:r>
            </a:p>
          </p:txBody>
        </p:sp>
      </p:grpSp>
      <p:grpSp>
        <p:nvGrpSpPr>
          <p:cNvPr id="17427" name="Group 32"/>
          <p:cNvGrpSpPr>
            <a:grpSpLocks/>
          </p:cNvGrpSpPr>
          <p:nvPr/>
        </p:nvGrpSpPr>
        <p:grpSpPr bwMode="auto">
          <a:xfrm>
            <a:off x="5273675" y="2398713"/>
            <a:ext cx="793750" cy="731837"/>
            <a:chOff x="3322" y="1511"/>
            <a:chExt cx="500" cy="461"/>
          </a:xfrm>
        </p:grpSpPr>
        <p:sp>
          <p:nvSpPr>
            <p:cNvPr id="17431" name="AutoShape 33"/>
            <p:cNvSpPr>
              <a:spLocks noChangeArrowheads="1"/>
            </p:cNvSpPr>
            <p:nvPr/>
          </p:nvSpPr>
          <p:spPr bwMode="auto">
            <a:xfrm>
              <a:off x="3322" y="1511"/>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17432" name="AutoShape 34"/>
            <p:cNvSpPr>
              <a:spLocks noChangeArrowheads="1"/>
            </p:cNvSpPr>
            <p:nvPr/>
          </p:nvSpPr>
          <p:spPr bwMode="auto">
            <a:xfrm>
              <a:off x="3341" y="1530"/>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42</a:t>
              </a:r>
            </a:p>
          </p:txBody>
        </p:sp>
      </p:grpSp>
      <p:grpSp>
        <p:nvGrpSpPr>
          <p:cNvPr id="17428" name="Group 35"/>
          <p:cNvGrpSpPr>
            <a:grpSpLocks/>
          </p:cNvGrpSpPr>
          <p:nvPr/>
        </p:nvGrpSpPr>
        <p:grpSpPr bwMode="auto">
          <a:xfrm>
            <a:off x="5545138" y="4257675"/>
            <a:ext cx="793750" cy="731838"/>
            <a:chOff x="3493" y="2682"/>
            <a:chExt cx="500" cy="461"/>
          </a:xfrm>
        </p:grpSpPr>
        <p:sp>
          <p:nvSpPr>
            <p:cNvPr id="17429" name="AutoShape 36"/>
            <p:cNvSpPr>
              <a:spLocks noChangeArrowheads="1"/>
            </p:cNvSpPr>
            <p:nvPr/>
          </p:nvSpPr>
          <p:spPr bwMode="auto">
            <a:xfrm>
              <a:off x="3493" y="2682"/>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17430" name="AutoShape 37"/>
            <p:cNvSpPr>
              <a:spLocks noChangeArrowheads="1"/>
            </p:cNvSpPr>
            <p:nvPr/>
          </p:nvSpPr>
          <p:spPr bwMode="auto">
            <a:xfrm>
              <a:off x="3512" y="2701"/>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27</a:t>
              </a:r>
            </a:p>
          </p:txBody>
        </p:sp>
      </p:grpSp>
    </p:spTree>
    <p:extLst>
      <p:ext uri="{BB962C8B-B14F-4D97-AF65-F5344CB8AC3E}">
        <p14:creationId xmlns:p14="http://schemas.microsoft.com/office/powerpoint/2010/main" val="50075374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animEffect transition="in" filter="wipe(up)">
                                      <p:cBhvr>
                                        <p:cTn id="7" dur="500"/>
                                        <p:tgtEl>
                                          <p:spTgt spid="1843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8435">
                                            <p:txEl>
                                              <p:pRg st="1" end="1"/>
                                            </p:txEl>
                                          </p:spTgt>
                                        </p:tgtEl>
                                        <p:attrNameLst>
                                          <p:attrName>style.visibility</p:attrName>
                                        </p:attrNameLst>
                                      </p:cBhvr>
                                      <p:to>
                                        <p:strVal val="visible"/>
                                      </p:to>
                                    </p:set>
                                    <p:animEffect transition="in" filter="wipe(up)">
                                      <p:cBhvr>
                                        <p:cTn id="12" dur="500"/>
                                        <p:tgtEl>
                                          <p:spTgt spid="1843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8435">
                                            <p:txEl>
                                              <p:pRg st="2" end="2"/>
                                            </p:txEl>
                                          </p:spTgt>
                                        </p:tgtEl>
                                        <p:attrNameLst>
                                          <p:attrName>style.visibility</p:attrName>
                                        </p:attrNameLst>
                                      </p:cBhvr>
                                      <p:to>
                                        <p:strVal val="visible"/>
                                      </p:to>
                                    </p:set>
                                    <p:animEffect transition="in" filter="wipe(up)">
                                      <p:cBhvr>
                                        <p:cTn id="17" dur="500"/>
                                        <p:tgtEl>
                                          <p:spTgt spid="1843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build="p"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
          <p:cNvSpPr>
            <a:spLocks noGrp="1" noChangeArrowheads="1"/>
          </p:cNvSpPr>
          <p:nvPr>
            <p:ph type="title"/>
          </p:nvPr>
        </p:nvSpPr>
        <p:spPr>
          <a:xfrm>
            <a:off x="0" y="-136336"/>
            <a:ext cx="7772400" cy="1143000"/>
          </a:xfrm>
        </p:spPr>
        <p:txBody>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dirty="0"/>
              <a:t>Removing the Top of a Heap</a:t>
            </a:r>
          </a:p>
        </p:txBody>
      </p:sp>
      <p:sp>
        <p:nvSpPr>
          <p:cNvPr id="18435" name="Rectangle 2"/>
          <p:cNvSpPr>
            <a:spLocks noGrp="1" noChangeArrowheads="1"/>
          </p:cNvSpPr>
          <p:nvPr>
            <p:ph type="body" idx="1"/>
          </p:nvPr>
        </p:nvSpPr>
        <p:spPr>
          <a:xfrm>
            <a:off x="685800" y="1981200"/>
            <a:ext cx="3565525" cy="3717925"/>
          </a:xfrm>
        </p:spPr>
        <p:txBody>
          <a:bodyPr/>
          <a:lstStyle/>
          <a:p>
            <a:pPr marL="287338" indent="-287338">
              <a:lnSpc>
                <a:spcPct val="95000"/>
              </a:lnSpc>
              <a:spcBef>
                <a:spcPts val="600"/>
              </a:spcBef>
              <a:buFont typeface="Wingdings" panose="05000000000000000000" pitchFamily="2" charset="2"/>
              <a:buChar char="q"/>
              <a:tabLst>
                <a:tab pos="857250" algn="l"/>
                <a:tab pos="1771650" algn="l"/>
                <a:tab pos="2686050" algn="l"/>
                <a:tab pos="3600450" algn="l"/>
                <a:tab pos="4514850" algn="l"/>
                <a:tab pos="5429250" algn="l"/>
                <a:tab pos="6343650" algn="l"/>
                <a:tab pos="7258050" algn="l"/>
                <a:tab pos="8172450" algn="l"/>
                <a:tab pos="9086850" algn="l"/>
                <a:tab pos="10001250" algn="l"/>
              </a:tabLst>
            </a:pPr>
            <a:r>
              <a:rPr lang="en-GB" altLang="en-US" sz="2400">
                <a:effectLst/>
              </a:rPr>
              <a:t>Move the last node onto the root.</a:t>
            </a:r>
          </a:p>
        </p:txBody>
      </p:sp>
      <p:sp>
        <p:nvSpPr>
          <p:cNvPr id="18436" name="Line 3"/>
          <p:cNvSpPr>
            <a:spLocks noChangeShapeType="1"/>
          </p:cNvSpPr>
          <p:nvPr/>
        </p:nvSpPr>
        <p:spPr bwMode="auto">
          <a:xfrm>
            <a:off x="5181600" y="3886200"/>
            <a:ext cx="563563" cy="639763"/>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37" name="Line 4"/>
          <p:cNvSpPr>
            <a:spLocks noChangeShapeType="1"/>
          </p:cNvSpPr>
          <p:nvPr/>
        </p:nvSpPr>
        <p:spPr bwMode="auto">
          <a:xfrm flipH="1">
            <a:off x="4511675" y="3883025"/>
            <a:ext cx="566738" cy="639763"/>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8438" name="Group 5"/>
          <p:cNvGrpSpPr>
            <a:grpSpLocks/>
          </p:cNvGrpSpPr>
          <p:nvPr/>
        </p:nvGrpSpPr>
        <p:grpSpPr bwMode="auto">
          <a:xfrm>
            <a:off x="3917950" y="4254500"/>
            <a:ext cx="793750" cy="731838"/>
            <a:chOff x="2468" y="2680"/>
            <a:chExt cx="500" cy="461"/>
          </a:xfrm>
        </p:grpSpPr>
        <p:sp>
          <p:nvSpPr>
            <p:cNvPr id="18472" name="AutoShape 6"/>
            <p:cNvSpPr>
              <a:spLocks noChangeArrowheads="1"/>
            </p:cNvSpPr>
            <p:nvPr/>
          </p:nvSpPr>
          <p:spPr bwMode="auto">
            <a:xfrm>
              <a:off x="2468" y="2680"/>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18473" name="AutoShape 7"/>
            <p:cNvSpPr>
              <a:spLocks noChangeArrowheads="1"/>
            </p:cNvSpPr>
            <p:nvPr/>
          </p:nvSpPr>
          <p:spPr bwMode="auto">
            <a:xfrm>
              <a:off x="2487" y="2699"/>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19</a:t>
              </a:r>
            </a:p>
          </p:txBody>
        </p:sp>
      </p:grpSp>
      <p:sp>
        <p:nvSpPr>
          <p:cNvPr id="18439" name="Line 8"/>
          <p:cNvSpPr>
            <a:spLocks noChangeShapeType="1"/>
          </p:cNvSpPr>
          <p:nvPr/>
        </p:nvSpPr>
        <p:spPr bwMode="auto">
          <a:xfrm>
            <a:off x="7697788" y="2941638"/>
            <a:ext cx="563562"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8440" name="Group 9"/>
          <p:cNvGrpSpPr>
            <a:grpSpLocks/>
          </p:cNvGrpSpPr>
          <p:nvPr/>
        </p:nvGrpSpPr>
        <p:grpSpPr bwMode="auto">
          <a:xfrm>
            <a:off x="8061325" y="3313113"/>
            <a:ext cx="793750" cy="731837"/>
            <a:chOff x="5078" y="2087"/>
            <a:chExt cx="500" cy="461"/>
          </a:xfrm>
        </p:grpSpPr>
        <p:sp>
          <p:nvSpPr>
            <p:cNvPr id="18470" name="AutoShape 10"/>
            <p:cNvSpPr>
              <a:spLocks noChangeArrowheads="1"/>
            </p:cNvSpPr>
            <p:nvPr/>
          </p:nvSpPr>
          <p:spPr bwMode="auto">
            <a:xfrm>
              <a:off x="5078" y="2087"/>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18471" name="AutoShape 11"/>
            <p:cNvSpPr>
              <a:spLocks noChangeArrowheads="1"/>
            </p:cNvSpPr>
            <p:nvPr/>
          </p:nvSpPr>
          <p:spPr bwMode="auto">
            <a:xfrm>
              <a:off x="5097" y="2106"/>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4</a:t>
              </a:r>
            </a:p>
          </p:txBody>
        </p:sp>
      </p:grpSp>
      <p:sp>
        <p:nvSpPr>
          <p:cNvPr id="18441" name="Line 12"/>
          <p:cNvSpPr>
            <a:spLocks noChangeShapeType="1"/>
          </p:cNvSpPr>
          <p:nvPr/>
        </p:nvSpPr>
        <p:spPr bwMode="auto">
          <a:xfrm flipH="1">
            <a:off x="7486650" y="2941638"/>
            <a:ext cx="566738"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8442" name="Group 13"/>
          <p:cNvGrpSpPr>
            <a:grpSpLocks/>
          </p:cNvGrpSpPr>
          <p:nvPr/>
        </p:nvGrpSpPr>
        <p:grpSpPr bwMode="auto">
          <a:xfrm>
            <a:off x="6892925" y="3313113"/>
            <a:ext cx="793750" cy="731837"/>
            <a:chOff x="4342" y="2087"/>
            <a:chExt cx="500" cy="461"/>
          </a:xfrm>
        </p:grpSpPr>
        <p:sp>
          <p:nvSpPr>
            <p:cNvPr id="18468" name="AutoShape 14"/>
            <p:cNvSpPr>
              <a:spLocks noChangeArrowheads="1"/>
            </p:cNvSpPr>
            <p:nvPr/>
          </p:nvSpPr>
          <p:spPr bwMode="auto">
            <a:xfrm>
              <a:off x="4342" y="2087"/>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18469" name="AutoShape 15"/>
            <p:cNvSpPr>
              <a:spLocks noChangeArrowheads="1"/>
            </p:cNvSpPr>
            <p:nvPr/>
          </p:nvSpPr>
          <p:spPr bwMode="auto">
            <a:xfrm>
              <a:off x="4361" y="2106"/>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22</a:t>
              </a:r>
            </a:p>
          </p:txBody>
        </p:sp>
      </p:grpSp>
      <p:sp>
        <p:nvSpPr>
          <p:cNvPr id="18443" name="Line 16"/>
          <p:cNvSpPr>
            <a:spLocks noChangeShapeType="1"/>
          </p:cNvSpPr>
          <p:nvPr/>
        </p:nvSpPr>
        <p:spPr bwMode="auto">
          <a:xfrm>
            <a:off x="5516563" y="2941638"/>
            <a:ext cx="563562"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8444" name="Group 17"/>
          <p:cNvGrpSpPr>
            <a:grpSpLocks/>
          </p:cNvGrpSpPr>
          <p:nvPr/>
        </p:nvGrpSpPr>
        <p:grpSpPr bwMode="auto">
          <a:xfrm>
            <a:off x="5880100" y="3313113"/>
            <a:ext cx="793750" cy="731837"/>
            <a:chOff x="3704" y="2087"/>
            <a:chExt cx="500" cy="461"/>
          </a:xfrm>
        </p:grpSpPr>
        <p:sp>
          <p:nvSpPr>
            <p:cNvPr id="18466" name="AutoShape 18"/>
            <p:cNvSpPr>
              <a:spLocks noChangeArrowheads="1"/>
            </p:cNvSpPr>
            <p:nvPr/>
          </p:nvSpPr>
          <p:spPr bwMode="auto">
            <a:xfrm>
              <a:off x="3704" y="2087"/>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18467" name="AutoShape 19"/>
            <p:cNvSpPr>
              <a:spLocks noChangeArrowheads="1"/>
            </p:cNvSpPr>
            <p:nvPr/>
          </p:nvSpPr>
          <p:spPr bwMode="auto">
            <a:xfrm>
              <a:off x="3723" y="2106"/>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21</a:t>
              </a:r>
            </a:p>
          </p:txBody>
        </p:sp>
      </p:grpSp>
      <p:sp>
        <p:nvSpPr>
          <p:cNvPr id="18445" name="Line 20"/>
          <p:cNvSpPr>
            <a:spLocks noChangeShapeType="1"/>
          </p:cNvSpPr>
          <p:nvPr/>
        </p:nvSpPr>
        <p:spPr bwMode="auto">
          <a:xfrm flipH="1">
            <a:off x="5273675" y="2941638"/>
            <a:ext cx="566738"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8446" name="Group 21"/>
          <p:cNvGrpSpPr>
            <a:grpSpLocks/>
          </p:cNvGrpSpPr>
          <p:nvPr/>
        </p:nvGrpSpPr>
        <p:grpSpPr bwMode="auto">
          <a:xfrm>
            <a:off x="4679950" y="3313113"/>
            <a:ext cx="793750" cy="731837"/>
            <a:chOff x="2948" y="2087"/>
            <a:chExt cx="500" cy="461"/>
          </a:xfrm>
        </p:grpSpPr>
        <p:sp>
          <p:nvSpPr>
            <p:cNvPr id="18464" name="AutoShape 22"/>
            <p:cNvSpPr>
              <a:spLocks noChangeArrowheads="1"/>
            </p:cNvSpPr>
            <p:nvPr/>
          </p:nvSpPr>
          <p:spPr bwMode="auto">
            <a:xfrm>
              <a:off x="2948" y="2087"/>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18465" name="AutoShape 23"/>
            <p:cNvSpPr>
              <a:spLocks noChangeArrowheads="1"/>
            </p:cNvSpPr>
            <p:nvPr/>
          </p:nvSpPr>
          <p:spPr bwMode="auto">
            <a:xfrm>
              <a:off x="2967" y="2106"/>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35</a:t>
              </a:r>
            </a:p>
          </p:txBody>
        </p:sp>
      </p:grpSp>
      <p:sp>
        <p:nvSpPr>
          <p:cNvPr id="18447" name="Line 24"/>
          <p:cNvSpPr>
            <a:spLocks noChangeShapeType="1"/>
          </p:cNvSpPr>
          <p:nvPr/>
        </p:nvSpPr>
        <p:spPr bwMode="auto">
          <a:xfrm>
            <a:off x="7102475" y="1981200"/>
            <a:ext cx="563563" cy="639763"/>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8448" name="Group 25"/>
          <p:cNvGrpSpPr>
            <a:grpSpLocks/>
          </p:cNvGrpSpPr>
          <p:nvPr/>
        </p:nvGrpSpPr>
        <p:grpSpPr bwMode="auto">
          <a:xfrm>
            <a:off x="7437438" y="2398713"/>
            <a:ext cx="793750" cy="731837"/>
            <a:chOff x="4685" y="1511"/>
            <a:chExt cx="500" cy="461"/>
          </a:xfrm>
        </p:grpSpPr>
        <p:sp>
          <p:nvSpPr>
            <p:cNvPr id="18462" name="AutoShape 26"/>
            <p:cNvSpPr>
              <a:spLocks noChangeArrowheads="1"/>
            </p:cNvSpPr>
            <p:nvPr/>
          </p:nvSpPr>
          <p:spPr bwMode="auto">
            <a:xfrm>
              <a:off x="4685" y="1511"/>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18463" name="AutoShape 27"/>
            <p:cNvSpPr>
              <a:spLocks noChangeArrowheads="1"/>
            </p:cNvSpPr>
            <p:nvPr/>
          </p:nvSpPr>
          <p:spPr bwMode="auto">
            <a:xfrm>
              <a:off x="4704" y="1530"/>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23</a:t>
              </a:r>
            </a:p>
          </p:txBody>
        </p:sp>
      </p:grpSp>
      <p:sp>
        <p:nvSpPr>
          <p:cNvPr id="18449" name="Line 28"/>
          <p:cNvSpPr>
            <a:spLocks noChangeShapeType="1"/>
          </p:cNvSpPr>
          <p:nvPr/>
        </p:nvSpPr>
        <p:spPr bwMode="auto">
          <a:xfrm flipH="1">
            <a:off x="5867400" y="2027238"/>
            <a:ext cx="566738"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8450" name="Group 29"/>
          <p:cNvGrpSpPr>
            <a:grpSpLocks/>
          </p:cNvGrpSpPr>
          <p:nvPr/>
        </p:nvGrpSpPr>
        <p:grpSpPr bwMode="auto">
          <a:xfrm>
            <a:off x="6376988" y="1331913"/>
            <a:ext cx="793750" cy="731837"/>
            <a:chOff x="4017" y="839"/>
            <a:chExt cx="500" cy="461"/>
          </a:xfrm>
        </p:grpSpPr>
        <p:sp>
          <p:nvSpPr>
            <p:cNvPr id="18460" name="AutoShape 30"/>
            <p:cNvSpPr>
              <a:spLocks noChangeArrowheads="1"/>
            </p:cNvSpPr>
            <p:nvPr/>
          </p:nvSpPr>
          <p:spPr bwMode="auto">
            <a:xfrm>
              <a:off x="4017" y="839"/>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18461" name="AutoShape 31"/>
            <p:cNvSpPr>
              <a:spLocks noChangeArrowheads="1"/>
            </p:cNvSpPr>
            <p:nvPr/>
          </p:nvSpPr>
          <p:spPr bwMode="auto">
            <a:xfrm>
              <a:off x="4036" y="858"/>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45</a:t>
              </a:r>
            </a:p>
          </p:txBody>
        </p:sp>
      </p:grpSp>
      <p:grpSp>
        <p:nvGrpSpPr>
          <p:cNvPr id="18451" name="Group 32"/>
          <p:cNvGrpSpPr>
            <a:grpSpLocks/>
          </p:cNvGrpSpPr>
          <p:nvPr/>
        </p:nvGrpSpPr>
        <p:grpSpPr bwMode="auto">
          <a:xfrm>
            <a:off x="5273675" y="2398713"/>
            <a:ext cx="793750" cy="731837"/>
            <a:chOff x="3322" y="1511"/>
            <a:chExt cx="500" cy="461"/>
          </a:xfrm>
        </p:grpSpPr>
        <p:sp>
          <p:nvSpPr>
            <p:cNvPr id="18458" name="AutoShape 33"/>
            <p:cNvSpPr>
              <a:spLocks noChangeArrowheads="1"/>
            </p:cNvSpPr>
            <p:nvPr/>
          </p:nvSpPr>
          <p:spPr bwMode="auto">
            <a:xfrm>
              <a:off x="3322" y="1511"/>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18459" name="AutoShape 34"/>
            <p:cNvSpPr>
              <a:spLocks noChangeArrowheads="1"/>
            </p:cNvSpPr>
            <p:nvPr/>
          </p:nvSpPr>
          <p:spPr bwMode="auto">
            <a:xfrm>
              <a:off x="3341" y="1530"/>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42</a:t>
              </a:r>
            </a:p>
          </p:txBody>
        </p:sp>
      </p:grpSp>
      <p:grpSp>
        <p:nvGrpSpPr>
          <p:cNvPr id="18452" name="Group 35"/>
          <p:cNvGrpSpPr>
            <a:grpSpLocks/>
          </p:cNvGrpSpPr>
          <p:nvPr/>
        </p:nvGrpSpPr>
        <p:grpSpPr bwMode="auto">
          <a:xfrm>
            <a:off x="5545138" y="4257675"/>
            <a:ext cx="793750" cy="731838"/>
            <a:chOff x="3493" y="2682"/>
            <a:chExt cx="500" cy="461"/>
          </a:xfrm>
        </p:grpSpPr>
        <p:sp>
          <p:nvSpPr>
            <p:cNvPr id="18456" name="AutoShape 36"/>
            <p:cNvSpPr>
              <a:spLocks noChangeArrowheads="1"/>
            </p:cNvSpPr>
            <p:nvPr/>
          </p:nvSpPr>
          <p:spPr bwMode="auto">
            <a:xfrm>
              <a:off x="3493" y="2682"/>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18457" name="AutoShape 37"/>
            <p:cNvSpPr>
              <a:spLocks noChangeArrowheads="1"/>
            </p:cNvSpPr>
            <p:nvPr/>
          </p:nvSpPr>
          <p:spPr bwMode="auto">
            <a:xfrm>
              <a:off x="3512" y="2701"/>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27</a:t>
              </a:r>
            </a:p>
          </p:txBody>
        </p:sp>
      </p:grpSp>
      <p:grpSp>
        <p:nvGrpSpPr>
          <p:cNvPr id="18453" name="Group 38"/>
          <p:cNvGrpSpPr>
            <a:grpSpLocks/>
          </p:cNvGrpSpPr>
          <p:nvPr/>
        </p:nvGrpSpPr>
        <p:grpSpPr bwMode="auto">
          <a:xfrm>
            <a:off x="6126163" y="2301875"/>
            <a:ext cx="760412" cy="2132013"/>
            <a:chOff x="3859" y="1450"/>
            <a:chExt cx="479" cy="1343"/>
          </a:xfrm>
        </p:grpSpPr>
        <p:sp>
          <p:nvSpPr>
            <p:cNvPr id="18454" name="AutoShape 39"/>
            <p:cNvSpPr>
              <a:spLocks noChangeArrowheads="1"/>
            </p:cNvSpPr>
            <p:nvPr/>
          </p:nvSpPr>
          <p:spPr bwMode="auto">
            <a:xfrm>
              <a:off x="3859" y="1450"/>
              <a:ext cx="480" cy="1344"/>
            </a:xfrm>
            <a:prstGeom prst="roundRect">
              <a:avLst>
                <a:gd name="adj" fmla="val 208"/>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320">
                  <a:solidFill>
                    <a:srgbClr val="000000"/>
                  </a:solidFill>
                  <a:round/>
                  <a:headEnd type="triangle" w="med" len="med"/>
                  <a:tailEnd/>
                </a14:hiddenLine>
              </a:ext>
            </a:extLst>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18455" name="Freeform 40"/>
            <p:cNvSpPr>
              <a:spLocks/>
            </p:cNvSpPr>
            <p:nvPr/>
          </p:nvSpPr>
          <p:spPr bwMode="auto">
            <a:xfrm>
              <a:off x="3859" y="1450"/>
              <a:ext cx="480" cy="1344"/>
            </a:xfrm>
            <a:custGeom>
              <a:avLst/>
              <a:gdLst>
                <a:gd name="T0" fmla="*/ 0 w 2118"/>
                <a:gd name="T1" fmla="*/ 5927 h 5928"/>
                <a:gd name="T2" fmla="*/ 111 w 2118"/>
                <a:gd name="T3" fmla="*/ 5919 h 5928"/>
                <a:gd name="T4" fmla="*/ 221 w 2118"/>
                <a:gd name="T5" fmla="*/ 5895 h 5928"/>
                <a:gd name="T6" fmla="*/ 331 w 2118"/>
                <a:gd name="T7" fmla="*/ 5854 h 5928"/>
                <a:gd name="T8" fmla="*/ 440 w 2118"/>
                <a:gd name="T9" fmla="*/ 5797 h 5928"/>
                <a:gd name="T10" fmla="*/ 548 w 2118"/>
                <a:gd name="T11" fmla="*/ 5725 h 5928"/>
                <a:gd name="T12" fmla="*/ 654 w 2118"/>
                <a:gd name="T13" fmla="*/ 5637 h 5928"/>
                <a:gd name="T14" fmla="*/ 759 w 2118"/>
                <a:gd name="T15" fmla="*/ 5533 h 5928"/>
                <a:gd name="T16" fmla="*/ 861 w 2118"/>
                <a:gd name="T17" fmla="*/ 5415 h 5928"/>
                <a:gd name="T18" fmla="*/ 961 w 2118"/>
                <a:gd name="T19" fmla="*/ 5281 h 5928"/>
                <a:gd name="T20" fmla="*/ 1059 w 2118"/>
                <a:gd name="T21" fmla="*/ 5133 h 5928"/>
                <a:gd name="T22" fmla="*/ 1153 w 2118"/>
                <a:gd name="T23" fmla="*/ 4971 h 5928"/>
                <a:gd name="T24" fmla="*/ 1244 w 2118"/>
                <a:gd name="T25" fmla="*/ 4795 h 5928"/>
                <a:gd name="T26" fmla="*/ 1332 w 2118"/>
                <a:gd name="T27" fmla="*/ 4606 h 5928"/>
                <a:gd name="T28" fmla="*/ 1417 w 2118"/>
                <a:gd name="T29" fmla="*/ 4405 h 5928"/>
                <a:gd name="T30" fmla="*/ 1497 w 2118"/>
                <a:gd name="T31" fmla="*/ 4191 h 5928"/>
                <a:gd name="T32" fmla="*/ 1573 w 2118"/>
                <a:gd name="T33" fmla="*/ 3966 h 5928"/>
                <a:gd name="T34" fmla="*/ 1645 w 2118"/>
                <a:gd name="T35" fmla="*/ 3730 h 5928"/>
                <a:gd name="T36" fmla="*/ 1713 w 2118"/>
                <a:gd name="T37" fmla="*/ 3484 h 5928"/>
                <a:gd name="T38" fmla="*/ 1775 w 2118"/>
                <a:gd name="T39" fmla="*/ 3228 h 5928"/>
                <a:gd name="T40" fmla="*/ 1833 w 2118"/>
                <a:gd name="T41" fmla="*/ 2963 h 5928"/>
                <a:gd name="T42" fmla="*/ 1886 w 2118"/>
                <a:gd name="T43" fmla="*/ 2691 h 5928"/>
                <a:gd name="T44" fmla="*/ 1934 w 2118"/>
                <a:gd name="T45" fmla="*/ 2411 h 5928"/>
                <a:gd name="T46" fmla="*/ 1976 w 2118"/>
                <a:gd name="T47" fmla="*/ 2124 h 5928"/>
                <a:gd name="T48" fmla="*/ 2013 w 2118"/>
                <a:gd name="T49" fmla="*/ 1832 h 5928"/>
                <a:gd name="T50" fmla="*/ 2045 w 2118"/>
                <a:gd name="T51" fmla="*/ 1534 h 5928"/>
                <a:gd name="T52" fmla="*/ 2071 w 2118"/>
                <a:gd name="T53" fmla="*/ 1232 h 5928"/>
                <a:gd name="T54" fmla="*/ 2091 w 2118"/>
                <a:gd name="T55" fmla="*/ 927 h 5928"/>
                <a:gd name="T56" fmla="*/ 2105 w 2118"/>
                <a:gd name="T57" fmla="*/ 620 h 5928"/>
                <a:gd name="T58" fmla="*/ 2114 w 2118"/>
                <a:gd name="T59" fmla="*/ 310 h 5928"/>
                <a:gd name="T60" fmla="*/ 2117 w 2118"/>
                <a:gd name="T61" fmla="*/ 0 h 5928"/>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2118"/>
                <a:gd name="T94" fmla="*/ 0 h 5928"/>
                <a:gd name="T95" fmla="*/ 2118 w 2118"/>
                <a:gd name="T96" fmla="*/ 5928 h 5928"/>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2118" h="5928">
                  <a:moveTo>
                    <a:pt x="0" y="5927"/>
                  </a:moveTo>
                  <a:lnTo>
                    <a:pt x="111" y="5919"/>
                  </a:lnTo>
                  <a:lnTo>
                    <a:pt x="221" y="5895"/>
                  </a:lnTo>
                  <a:lnTo>
                    <a:pt x="331" y="5854"/>
                  </a:lnTo>
                  <a:lnTo>
                    <a:pt x="440" y="5797"/>
                  </a:lnTo>
                  <a:lnTo>
                    <a:pt x="548" y="5725"/>
                  </a:lnTo>
                  <a:lnTo>
                    <a:pt x="654" y="5637"/>
                  </a:lnTo>
                  <a:lnTo>
                    <a:pt x="759" y="5533"/>
                  </a:lnTo>
                  <a:lnTo>
                    <a:pt x="861" y="5415"/>
                  </a:lnTo>
                  <a:lnTo>
                    <a:pt x="961" y="5281"/>
                  </a:lnTo>
                  <a:lnTo>
                    <a:pt x="1059" y="5133"/>
                  </a:lnTo>
                  <a:lnTo>
                    <a:pt x="1153" y="4971"/>
                  </a:lnTo>
                  <a:lnTo>
                    <a:pt x="1244" y="4795"/>
                  </a:lnTo>
                  <a:lnTo>
                    <a:pt x="1332" y="4606"/>
                  </a:lnTo>
                  <a:lnTo>
                    <a:pt x="1417" y="4405"/>
                  </a:lnTo>
                  <a:lnTo>
                    <a:pt x="1497" y="4191"/>
                  </a:lnTo>
                  <a:lnTo>
                    <a:pt x="1573" y="3966"/>
                  </a:lnTo>
                  <a:lnTo>
                    <a:pt x="1645" y="3730"/>
                  </a:lnTo>
                  <a:lnTo>
                    <a:pt x="1713" y="3484"/>
                  </a:lnTo>
                  <a:lnTo>
                    <a:pt x="1775" y="3228"/>
                  </a:lnTo>
                  <a:lnTo>
                    <a:pt x="1833" y="2963"/>
                  </a:lnTo>
                  <a:lnTo>
                    <a:pt x="1886" y="2691"/>
                  </a:lnTo>
                  <a:lnTo>
                    <a:pt x="1934" y="2411"/>
                  </a:lnTo>
                  <a:lnTo>
                    <a:pt x="1976" y="2124"/>
                  </a:lnTo>
                  <a:lnTo>
                    <a:pt x="2013" y="1832"/>
                  </a:lnTo>
                  <a:lnTo>
                    <a:pt x="2045" y="1534"/>
                  </a:lnTo>
                  <a:lnTo>
                    <a:pt x="2071" y="1232"/>
                  </a:lnTo>
                  <a:lnTo>
                    <a:pt x="2091" y="927"/>
                  </a:lnTo>
                  <a:lnTo>
                    <a:pt x="2105" y="620"/>
                  </a:lnTo>
                  <a:lnTo>
                    <a:pt x="2114" y="310"/>
                  </a:lnTo>
                  <a:lnTo>
                    <a:pt x="2117" y="0"/>
                  </a:lnTo>
                </a:path>
              </a:pathLst>
            </a:custGeom>
            <a:noFill/>
            <a:ln w="76320">
              <a:solidFill>
                <a:srgbClr val="FF8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grpSp>
    </p:spTree>
    <p:extLst>
      <p:ext uri="{BB962C8B-B14F-4D97-AF65-F5344CB8AC3E}">
        <p14:creationId xmlns:p14="http://schemas.microsoft.com/office/powerpoint/2010/main" val="2655939662"/>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1"/>
          <p:cNvSpPr>
            <a:spLocks noGrp="1" noChangeArrowheads="1"/>
          </p:cNvSpPr>
          <p:nvPr>
            <p:ph type="title"/>
          </p:nvPr>
        </p:nvSpPr>
        <p:spPr>
          <a:xfrm>
            <a:off x="265748" y="-21463"/>
            <a:ext cx="7772400" cy="1143000"/>
          </a:xfrm>
        </p:spPr>
        <p:txBody>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dirty="0"/>
              <a:t>Removing the Top of a Heap</a:t>
            </a:r>
          </a:p>
        </p:txBody>
      </p:sp>
      <p:sp>
        <p:nvSpPr>
          <p:cNvPr id="19459" name="Rectangle 2"/>
          <p:cNvSpPr>
            <a:spLocks noGrp="1" noChangeArrowheads="1"/>
          </p:cNvSpPr>
          <p:nvPr>
            <p:ph type="body" idx="1"/>
          </p:nvPr>
        </p:nvSpPr>
        <p:spPr>
          <a:xfrm>
            <a:off x="121826" y="1722438"/>
            <a:ext cx="4483512" cy="898526"/>
          </a:xfrm>
        </p:spPr>
        <p:txBody>
          <a:bodyPr/>
          <a:lstStyle/>
          <a:p>
            <a:pPr marL="287338" indent="-287338">
              <a:lnSpc>
                <a:spcPct val="95000"/>
              </a:lnSpc>
              <a:spcBef>
                <a:spcPts val="600"/>
              </a:spcBef>
              <a:buFont typeface="Wingdings" panose="05000000000000000000" pitchFamily="2" charset="2"/>
              <a:buChar char="q"/>
              <a:tabLst>
                <a:tab pos="857250" algn="l"/>
                <a:tab pos="1771650" algn="l"/>
                <a:tab pos="2686050" algn="l"/>
                <a:tab pos="3600450" algn="l"/>
                <a:tab pos="4514850" algn="l"/>
                <a:tab pos="5429250" algn="l"/>
                <a:tab pos="6343650" algn="l"/>
                <a:tab pos="7258050" algn="l"/>
                <a:tab pos="8172450" algn="l"/>
                <a:tab pos="9086850" algn="l"/>
                <a:tab pos="10001250" algn="l"/>
              </a:tabLst>
            </a:pPr>
            <a:r>
              <a:rPr lang="en-GB" altLang="en-US" sz="2400" dirty="0">
                <a:effectLst/>
              </a:rPr>
              <a:t>Move the last node onto the root.</a:t>
            </a:r>
          </a:p>
        </p:txBody>
      </p:sp>
      <p:sp>
        <p:nvSpPr>
          <p:cNvPr id="19460" name="Line 3"/>
          <p:cNvSpPr>
            <a:spLocks noChangeShapeType="1"/>
          </p:cNvSpPr>
          <p:nvPr/>
        </p:nvSpPr>
        <p:spPr bwMode="auto">
          <a:xfrm flipH="1">
            <a:off x="4511675" y="3883025"/>
            <a:ext cx="566738" cy="639763"/>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9461" name="Group 4"/>
          <p:cNvGrpSpPr>
            <a:grpSpLocks/>
          </p:cNvGrpSpPr>
          <p:nvPr/>
        </p:nvGrpSpPr>
        <p:grpSpPr bwMode="auto">
          <a:xfrm>
            <a:off x="3917950" y="4254500"/>
            <a:ext cx="793750" cy="731838"/>
            <a:chOff x="2468" y="2680"/>
            <a:chExt cx="500" cy="461"/>
          </a:xfrm>
        </p:grpSpPr>
        <p:sp>
          <p:nvSpPr>
            <p:cNvPr id="19489" name="AutoShape 5"/>
            <p:cNvSpPr>
              <a:spLocks noChangeArrowheads="1"/>
            </p:cNvSpPr>
            <p:nvPr/>
          </p:nvSpPr>
          <p:spPr bwMode="auto">
            <a:xfrm>
              <a:off x="2468" y="2680"/>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19490" name="AutoShape 6"/>
            <p:cNvSpPr>
              <a:spLocks noChangeArrowheads="1"/>
            </p:cNvSpPr>
            <p:nvPr/>
          </p:nvSpPr>
          <p:spPr bwMode="auto">
            <a:xfrm>
              <a:off x="2487" y="2699"/>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19</a:t>
              </a:r>
            </a:p>
          </p:txBody>
        </p:sp>
      </p:grpSp>
      <p:sp>
        <p:nvSpPr>
          <p:cNvPr id="19462" name="Line 7"/>
          <p:cNvSpPr>
            <a:spLocks noChangeShapeType="1"/>
          </p:cNvSpPr>
          <p:nvPr/>
        </p:nvSpPr>
        <p:spPr bwMode="auto">
          <a:xfrm>
            <a:off x="7697788" y="2941638"/>
            <a:ext cx="563562"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9463" name="Group 8"/>
          <p:cNvGrpSpPr>
            <a:grpSpLocks/>
          </p:cNvGrpSpPr>
          <p:nvPr/>
        </p:nvGrpSpPr>
        <p:grpSpPr bwMode="auto">
          <a:xfrm>
            <a:off x="8061325" y="3313113"/>
            <a:ext cx="793750" cy="731837"/>
            <a:chOff x="5078" y="2087"/>
            <a:chExt cx="500" cy="461"/>
          </a:xfrm>
        </p:grpSpPr>
        <p:sp>
          <p:nvSpPr>
            <p:cNvPr id="19487" name="AutoShape 9"/>
            <p:cNvSpPr>
              <a:spLocks noChangeArrowheads="1"/>
            </p:cNvSpPr>
            <p:nvPr/>
          </p:nvSpPr>
          <p:spPr bwMode="auto">
            <a:xfrm>
              <a:off x="5078" y="2087"/>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19488" name="AutoShape 10"/>
            <p:cNvSpPr>
              <a:spLocks noChangeArrowheads="1"/>
            </p:cNvSpPr>
            <p:nvPr/>
          </p:nvSpPr>
          <p:spPr bwMode="auto">
            <a:xfrm>
              <a:off x="5097" y="2106"/>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4</a:t>
              </a:r>
            </a:p>
          </p:txBody>
        </p:sp>
      </p:grpSp>
      <p:sp>
        <p:nvSpPr>
          <p:cNvPr id="19464" name="Line 11"/>
          <p:cNvSpPr>
            <a:spLocks noChangeShapeType="1"/>
          </p:cNvSpPr>
          <p:nvPr/>
        </p:nvSpPr>
        <p:spPr bwMode="auto">
          <a:xfrm flipH="1">
            <a:off x="7486650" y="2941638"/>
            <a:ext cx="566738"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9465" name="Group 12"/>
          <p:cNvGrpSpPr>
            <a:grpSpLocks/>
          </p:cNvGrpSpPr>
          <p:nvPr/>
        </p:nvGrpSpPr>
        <p:grpSpPr bwMode="auto">
          <a:xfrm>
            <a:off x="6892925" y="3313113"/>
            <a:ext cx="793750" cy="731837"/>
            <a:chOff x="4342" y="2087"/>
            <a:chExt cx="500" cy="461"/>
          </a:xfrm>
        </p:grpSpPr>
        <p:sp>
          <p:nvSpPr>
            <p:cNvPr id="19485" name="AutoShape 13"/>
            <p:cNvSpPr>
              <a:spLocks noChangeArrowheads="1"/>
            </p:cNvSpPr>
            <p:nvPr/>
          </p:nvSpPr>
          <p:spPr bwMode="auto">
            <a:xfrm>
              <a:off x="4342" y="2087"/>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19486" name="AutoShape 14"/>
            <p:cNvSpPr>
              <a:spLocks noChangeArrowheads="1"/>
            </p:cNvSpPr>
            <p:nvPr/>
          </p:nvSpPr>
          <p:spPr bwMode="auto">
            <a:xfrm>
              <a:off x="4361" y="2106"/>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22</a:t>
              </a:r>
            </a:p>
          </p:txBody>
        </p:sp>
      </p:grpSp>
      <p:sp>
        <p:nvSpPr>
          <p:cNvPr id="19466" name="Line 15"/>
          <p:cNvSpPr>
            <a:spLocks noChangeShapeType="1"/>
          </p:cNvSpPr>
          <p:nvPr/>
        </p:nvSpPr>
        <p:spPr bwMode="auto">
          <a:xfrm>
            <a:off x="5516563" y="2941638"/>
            <a:ext cx="563562"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9467" name="Group 16"/>
          <p:cNvGrpSpPr>
            <a:grpSpLocks/>
          </p:cNvGrpSpPr>
          <p:nvPr/>
        </p:nvGrpSpPr>
        <p:grpSpPr bwMode="auto">
          <a:xfrm>
            <a:off x="5880100" y="3313113"/>
            <a:ext cx="793750" cy="731837"/>
            <a:chOff x="3704" y="2087"/>
            <a:chExt cx="500" cy="461"/>
          </a:xfrm>
        </p:grpSpPr>
        <p:sp>
          <p:nvSpPr>
            <p:cNvPr id="19483" name="AutoShape 17"/>
            <p:cNvSpPr>
              <a:spLocks noChangeArrowheads="1"/>
            </p:cNvSpPr>
            <p:nvPr/>
          </p:nvSpPr>
          <p:spPr bwMode="auto">
            <a:xfrm>
              <a:off x="3704" y="2087"/>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19484" name="AutoShape 18"/>
            <p:cNvSpPr>
              <a:spLocks noChangeArrowheads="1"/>
            </p:cNvSpPr>
            <p:nvPr/>
          </p:nvSpPr>
          <p:spPr bwMode="auto">
            <a:xfrm>
              <a:off x="3723" y="2106"/>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21</a:t>
              </a:r>
            </a:p>
          </p:txBody>
        </p:sp>
      </p:grpSp>
      <p:sp>
        <p:nvSpPr>
          <p:cNvPr id="19468" name="Line 19"/>
          <p:cNvSpPr>
            <a:spLocks noChangeShapeType="1"/>
          </p:cNvSpPr>
          <p:nvPr/>
        </p:nvSpPr>
        <p:spPr bwMode="auto">
          <a:xfrm flipH="1">
            <a:off x="5273675" y="2941638"/>
            <a:ext cx="566738"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9469" name="Group 20"/>
          <p:cNvGrpSpPr>
            <a:grpSpLocks/>
          </p:cNvGrpSpPr>
          <p:nvPr/>
        </p:nvGrpSpPr>
        <p:grpSpPr bwMode="auto">
          <a:xfrm>
            <a:off x="4679950" y="3313113"/>
            <a:ext cx="793750" cy="731837"/>
            <a:chOff x="2948" y="2087"/>
            <a:chExt cx="500" cy="461"/>
          </a:xfrm>
        </p:grpSpPr>
        <p:sp>
          <p:nvSpPr>
            <p:cNvPr id="19481" name="AutoShape 21"/>
            <p:cNvSpPr>
              <a:spLocks noChangeArrowheads="1"/>
            </p:cNvSpPr>
            <p:nvPr/>
          </p:nvSpPr>
          <p:spPr bwMode="auto">
            <a:xfrm>
              <a:off x="2948" y="2087"/>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19482" name="AutoShape 22"/>
            <p:cNvSpPr>
              <a:spLocks noChangeArrowheads="1"/>
            </p:cNvSpPr>
            <p:nvPr/>
          </p:nvSpPr>
          <p:spPr bwMode="auto">
            <a:xfrm>
              <a:off x="2967" y="2106"/>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35</a:t>
              </a:r>
            </a:p>
          </p:txBody>
        </p:sp>
      </p:grpSp>
      <p:sp>
        <p:nvSpPr>
          <p:cNvPr id="19470" name="Line 23"/>
          <p:cNvSpPr>
            <a:spLocks noChangeShapeType="1"/>
          </p:cNvSpPr>
          <p:nvPr/>
        </p:nvSpPr>
        <p:spPr bwMode="auto">
          <a:xfrm>
            <a:off x="7102475" y="1981200"/>
            <a:ext cx="563563" cy="639763"/>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9471" name="Group 24"/>
          <p:cNvGrpSpPr>
            <a:grpSpLocks/>
          </p:cNvGrpSpPr>
          <p:nvPr/>
        </p:nvGrpSpPr>
        <p:grpSpPr bwMode="auto">
          <a:xfrm>
            <a:off x="7437438" y="2398713"/>
            <a:ext cx="793750" cy="731837"/>
            <a:chOff x="4685" y="1511"/>
            <a:chExt cx="500" cy="461"/>
          </a:xfrm>
        </p:grpSpPr>
        <p:sp>
          <p:nvSpPr>
            <p:cNvPr id="19479" name="AutoShape 25"/>
            <p:cNvSpPr>
              <a:spLocks noChangeArrowheads="1"/>
            </p:cNvSpPr>
            <p:nvPr/>
          </p:nvSpPr>
          <p:spPr bwMode="auto">
            <a:xfrm>
              <a:off x="4685" y="1511"/>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19480" name="AutoShape 26"/>
            <p:cNvSpPr>
              <a:spLocks noChangeArrowheads="1"/>
            </p:cNvSpPr>
            <p:nvPr/>
          </p:nvSpPr>
          <p:spPr bwMode="auto">
            <a:xfrm>
              <a:off x="4704" y="1530"/>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23</a:t>
              </a:r>
            </a:p>
          </p:txBody>
        </p:sp>
      </p:grpSp>
      <p:sp>
        <p:nvSpPr>
          <p:cNvPr id="19472" name="Line 27"/>
          <p:cNvSpPr>
            <a:spLocks noChangeShapeType="1"/>
          </p:cNvSpPr>
          <p:nvPr/>
        </p:nvSpPr>
        <p:spPr bwMode="auto">
          <a:xfrm flipH="1">
            <a:off x="5867400" y="2027238"/>
            <a:ext cx="566738"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9473" name="Group 28"/>
          <p:cNvGrpSpPr>
            <a:grpSpLocks/>
          </p:cNvGrpSpPr>
          <p:nvPr/>
        </p:nvGrpSpPr>
        <p:grpSpPr bwMode="auto">
          <a:xfrm>
            <a:off x="6376988" y="1331913"/>
            <a:ext cx="793750" cy="731837"/>
            <a:chOff x="4017" y="839"/>
            <a:chExt cx="500" cy="461"/>
          </a:xfrm>
        </p:grpSpPr>
        <p:sp>
          <p:nvSpPr>
            <p:cNvPr id="19477" name="AutoShape 29"/>
            <p:cNvSpPr>
              <a:spLocks noChangeArrowheads="1"/>
            </p:cNvSpPr>
            <p:nvPr/>
          </p:nvSpPr>
          <p:spPr bwMode="auto">
            <a:xfrm>
              <a:off x="4017" y="839"/>
              <a:ext cx="501" cy="462"/>
            </a:xfrm>
            <a:prstGeom prst="roundRect">
              <a:avLst>
                <a:gd name="adj" fmla="val 12551"/>
              </a:avLst>
            </a:prstGeom>
            <a:blipFill dpi="0" rotWithShape="0">
              <a:blip r:embed="rId3"/>
              <a:srcRect/>
              <a:tile tx="0" ty="0" sx="100000" sy="100000" flip="none" algn="tl"/>
            </a:blipFill>
            <a:ln w="12600">
              <a:solidFill>
                <a:srgbClr val="FF800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19478" name="AutoShape 30"/>
            <p:cNvSpPr>
              <a:spLocks noChangeArrowheads="1"/>
            </p:cNvSpPr>
            <p:nvPr/>
          </p:nvSpPr>
          <p:spPr bwMode="auto">
            <a:xfrm>
              <a:off x="4036" y="858"/>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5000"/>
                </a:lnSpc>
                <a:buClr>
                  <a:srgbClr val="FF8000"/>
                </a:buClr>
                <a:buSzPct val="100000"/>
                <a:buFont typeface="Times New Roman" panose="02020603050405020304" pitchFamily="18" charset="0"/>
                <a:buNone/>
              </a:pPr>
              <a:r>
                <a:rPr lang="en-GB" altLang="en-US" sz="2400" b="1">
                  <a:solidFill>
                    <a:srgbClr val="FF8000"/>
                  </a:solidFill>
                </a:rPr>
                <a:t>27</a:t>
              </a:r>
            </a:p>
          </p:txBody>
        </p:sp>
      </p:grpSp>
      <p:grpSp>
        <p:nvGrpSpPr>
          <p:cNvPr id="19474" name="Group 31"/>
          <p:cNvGrpSpPr>
            <a:grpSpLocks/>
          </p:cNvGrpSpPr>
          <p:nvPr/>
        </p:nvGrpSpPr>
        <p:grpSpPr bwMode="auto">
          <a:xfrm>
            <a:off x="5273675" y="2398713"/>
            <a:ext cx="793750" cy="731837"/>
            <a:chOff x="3322" y="1511"/>
            <a:chExt cx="500" cy="461"/>
          </a:xfrm>
        </p:grpSpPr>
        <p:sp>
          <p:nvSpPr>
            <p:cNvPr id="19475" name="AutoShape 32"/>
            <p:cNvSpPr>
              <a:spLocks noChangeArrowheads="1"/>
            </p:cNvSpPr>
            <p:nvPr/>
          </p:nvSpPr>
          <p:spPr bwMode="auto">
            <a:xfrm>
              <a:off x="3322" y="1511"/>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19476" name="AutoShape 33"/>
            <p:cNvSpPr>
              <a:spLocks noChangeArrowheads="1"/>
            </p:cNvSpPr>
            <p:nvPr/>
          </p:nvSpPr>
          <p:spPr bwMode="auto">
            <a:xfrm>
              <a:off x="3341" y="1530"/>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42</a:t>
              </a:r>
            </a:p>
          </p:txBody>
        </p:sp>
      </p:grpSp>
    </p:spTree>
    <p:extLst>
      <p:ext uri="{BB962C8B-B14F-4D97-AF65-F5344CB8AC3E}">
        <p14:creationId xmlns:p14="http://schemas.microsoft.com/office/powerpoint/2010/main" val="96898087"/>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
          <p:cNvSpPr>
            <a:spLocks noGrp="1" noChangeArrowheads="1"/>
          </p:cNvSpPr>
          <p:nvPr>
            <p:ph type="title"/>
          </p:nvPr>
        </p:nvSpPr>
        <p:spPr>
          <a:xfrm>
            <a:off x="207169" y="-79375"/>
            <a:ext cx="7772400" cy="809625"/>
          </a:xfrm>
        </p:spPr>
        <p:txBody>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dirty="0"/>
              <a:t>Removing the Top of a Heap</a:t>
            </a:r>
          </a:p>
        </p:txBody>
      </p:sp>
      <p:sp>
        <p:nvSpPr>
          <p:cNvPr id="20483" name="Rectangle 2"/>
          <p:cNvSpPr>
            <a:spLocks noGrp="1" noChangeArrowheads="1"/>
          </p:cNvSpPr>
          <p:nvPr>
            <p:ph type="body" idx="1"/>
          </p:nvPr>
        </p:nvSpPr>
        <p:spPr>
          <a:xfrm>
            <a:off x="229427" y="927672"/>
            <a:ext cx="4071111" cy="2204465"/>
          </a:xfrm>
        </p:spPr>
        <p:txBody>
          <a:bodyPr>
            <a:normAutofit fontScale="92500"/>
          </a:bodyPr>
          <a:lstStyle/>
          <a:p>
            <a:pPr marL="287338" indent="-287338">
              <a:lnSpc>
                <a:spcPct val="95000"/>
              </a:lnSpc>
              <a:spcBef>
                <a:spcPts val="600"/>
              </a:spcBef>
              <a:buFont typeface="Wingdings" panose="05000000000000000000" pitchFamily="2" charset="2"/>
              <a:buChar char="q"/>
              <a:tabLst>
                <a:tab pos="857250" algn="l"/>
                <a:tab pos="1771650" algn="l"/>
                <a:tab pos="2686050" algn="l"/>
                <a:tab pos="3600450" algn="l"/>
                <a:tab pos="4514850" algn="l"/>
                <a:tab pos="5429250" algn="l"/>
                <a:tab pos="6343650" algn="l"/>
                <a:tab pos="7258050" algn="l"/>
                <a:tab pos="8172450" algn="l"/>
                <a:tab pos="9086850" algn="l"/>
                <a:tab pos="10001250" algn="l"/>
              </a:tabLst>
            </a:pPr>
            <a:r>
              <a:rPr lang="en-GB" altLang="en-US" sz="2400" dirty="0">
                <a:effectLst/>
              </a:rPr>
              <a:t>Move the last node onto the root.</a:t>
            </a:r>
          </a:p>
          <a:p>
            <a:pPr marL="287338" indent="-287338">
              <a:spcBef>
                <a:spcPts val="600"/>
              </a:spcBef>
              <a:buFont typeface="Wingdings" panose="05000000000000000000" pitchFamily="2" charset="2"/>
              <a:buChar char="q"/>
              <a:tabLst>
                <a:tab pos="857250" algn="l"/>
                <a:tab pos="1771650" algn="l"/>
                <a:tab pos="2686050" algn="l"/>
                <a:tab pos="3600450" algn="l"/>
                <a:tab pos="4514850" algn="l"/>
                <a:tab pos="5429250" algn="l"/>
                <a:tab pos="6343650" algn="l"/>
                <a:tab pos="7258050" algn="l"/>
                <a:tab pos="8172450" algn="l"/>
                <a:tab pos="9086850" algn="l"/>
                <a:tab pos="10001250" algn="l"/>
              </a:tabLst>
            </a:pPr>
            <a:r>
              <a:rPr lang="en-GB" altLang="en-US" sz="2400" dirty="0">
                <a:effectLst/>
              </a:rPr>
              <a:t>Push the out-of-place node downward, swapping with its larger child until the new node reaches an acceptable location.</a:t>
            </a:r>
          </a:p>
        </p:txBody>
      </p:sp>
      <p:sp>
        <p:nvSpPr>
          <p:cNvPr id="20484" name="Line 3"/>
          <p:cNvSpPr>
            <a:spLocks noChangeShapeType="1"/>
          </p:cNvSpPr>
          <p:nvPr/>
        </p:nvSpPr>
        <p:spPr bwMode="auto">
          <a:xfrm flipH="1">
            <a:off x="4511675" y="3883025"/>
            <a:ext cx="566738" cy="639763"/>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0485" name="Group 4"/>
          <p:cNvGrpSpPr>
            <a:grpSpLocks/>
          </p:cNvGrpSpPr>
          <p:nvPr/>
        </p:nvGrpSpPr>
        <p:grpSpPr bwMode="auto">
          <a:xfrm>
            <a:off x="3917950" y="4254500"/>
            <a:ext cx="793750" cy="731838"/>
            <a:chOff x="2468" y="2680"/>
            <a:chExt cx="500" cy="461"/>
          </a:xfrm>
        </p:grpSpPr>
        <p:sp>
          <p:nvSpPr>
            <p:cNvPr id="20513" name="AutoShape 5"/>
            <p:cNvSpPr>
              <a:spLocks noChangeArrowheads="1"/>
            </p:cNvSpPr>
            <p:nvPr/>
          </p:nvSpPr>
          <p:spPr bwMode="auto">
            <a:xfrm>
              <a:off x="2468" y="2680"/>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20514" name="AutoShape 6"/>
            <p:cNvSpPr>
              <a:spLocks noChangeArrowheads="1"/>
            </p:cNvSpPr>
            <p:nvPr/>
          </p:nvSpPr>
          <p:spPr bwMode="auto">
            <a:xfrm>
              <a:off x="2487" y="2699"/>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19</a:t>
              </a:r>
            </a:p>
          </p:txBody>
        </p:sp>
      </p:grpSp>
      <p:sp>
        <p:nvSpPr>
          <p:cNvPr id="20486" name="Line 7"/>
          <p:cNvSpPr>
            <a:spLocks noChangeShapeType="1"/>
          </p:cNvSpPr>
          <p:nvPr/>
        </p:nvSpPr>
        <p:spPr bwMode="auto">
          <a:xfrm>
            <a:off x="7697788" y="2941638"/>
            <a:ext cx="563562"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0487" name="Group 8"/>
          <p:cNvGrpSpPr>
            <a:grpSpLocks/>
          </p:cNvGrpSpPr>
          <p:nvPr/>
        </p:nvGrpSpPr>
        <p:grpSpPr bwMode="auto">
          <a:xfrm>
            <a:off x="8061325" y="3313113"/>
            <a:ext cx="793750" cy="731837"/>
            <a:chOff x="5078" y="2087"/>
            <a:chExt cx="500" cy="461"/>
          </a:xfrm>
        </p:grpSpPr>
        <p:sp>
          <p:nvSpPr>
            <p:cNvPr id="20511" name="AutoShape 9"/>
            <p:cNvSpPr>
              <a:spLocks noChangeArrowheads="1"/>
            </p:cNvSpPr>
            <p:nvPr/>
          </p:nvSpPr>
          <p:spPr bwMode="auto">
            <a:xfrm>
              <a:off x="5078" y="2087"/>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20512" name="AutoShape 10"/>
            <p:cNvSpPr>
              <a:spLocks noChangeArrowheads="1"/>
            </p:cNvSpPr>
            <p:nvPr/>
          </p:nvSpPr>
          <p:spPr bwMode="auto">
            <a:xfrm>
              <a:off x="5097" y="2106"/>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4</a:t>
              </a:r>
            </a:p>
          </p:txBody>
        </p:sp>
      </p:grpSp>
      <p:sp>
        <p:nvSpPr>
          <p:cNvPr id="20488" name="Line 11"/>
          <p:cNvSpPr>
            <a:spLocks noChangeShapeType="1"/>
          </p:cNvSpPr>
          <p:nvPr/>
        </p:nvSpPr>
        <p:spPr bwMode="auto">
          <a:xfrm flipH="1">
            <a:off x="7486650" y="2941638"/>
            <a:ext cx="566738"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0489" name="Group 12"/>
          <p:cNvGrpSpPr>
            <a:grpSpLocks/>
          </p:cNvGrpSpPr>
          <p:nvPr/>
        </p:nvGrpSpPr>
        <p:grpSpPr bwMode="auto">
          <a:xfrm>
            <a:off x="6892925" y="3313113"/>
            <a:ext cx="793750" cy="731837"/>
            <a:chOff x="4342" y="2087"/>
            <a:chExt cx="500" cy="461"/>
          </a:xfrm>
        </p:grpSpPr>
        <p:sp>
          <p:nvSpPr>
            <p:cNvPr id="20509" name="AutoShape 13"/>
            <p:cNvSpPr>
              <a:spLocks noChangeArrowheads="1"/>
            </p:cNvSpPr>
            <p:nvPr/>
          </p:nvSpPr>
          <p:spPr bwMode="auto">
            <a:xfrm>
              <a:off x="4342" y="2087"/>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20510" name="AutoShape 14"/>
            <p:cNvSpPr>
              <a:spLocks noChangeArrowheads="1"/>
            </p:cNvSpPr>
            <p:nvPr/>
          </p:nvSpPr>
          <p:spPr bwMode="auto">
            <a:xfrm>
              <a:off x="4361" y="2106"/>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22</a:t>
              </a:r>
            </a:p>
          </p:txBody>
        </p:sp>
      </p:grpSp>
      <p:sp>
        <p:nvSpPr>
          <p:cNvPr id="20490" name="Line 15"/>
          <p:cNvSpPr>
            <a:spLocks noChangeShapeType="1"/>
          </p:cNvSpPr>
          <p:nvPr/>
        </p:nvSpPr>
        <p:spPr bwMode="auto">
          <a:xfrm>
            <a:off x="5516563" y="2941638"/>
            <a:ext cx="563562"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0491" name="Group 16"/>
          <p:cNvGrpSpPr>
            <a:grpSpLocks/>
          </p:cNvGrpSpPr>
          <p:nvPr/>
        </p:nvGrpSpPr>
        <p:grpSpPr bwMode="auto">
          <a:xfrm>
            <a:off x="5880100" y="3313113"/>
            <a:ext cx="793750" cy="731837"/>
            <a:chOff x="3704" y="2087"/>
            <a:chExt cx="500" cy="461"/>
          </a:xfrm>
        </p:grpSpPr>
        <p:sp>
          <p:nvSpPr>
            <p:cNvPr id="20507" name="AutoShape 17"/>
            <p:cNvSpPr>
              <a:spLocks noChangeArrowheads="1"/>
            </p:cNvSpPr>
            <p:nvPr/>
          </p:nvSpPr>
          <p:spPr bwMode="auto">
            <a:xfrm>
              <a:off x="3704" y="2087"/>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20508" name="AutoShape 18"/>
            <p:cNvSpPr>
              <a:spLocks noChangeArrowheads="1"/>
            </p:cNvSpPr>
            <p:nvPr/>
          </p:nvSpPr>
          <p:spPr bwMode="auto">
            <a:xfrm>
              <a:off x="3723" y="2106"/>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21</a:t>
              </a:r>
            </a:p>
          </p:txBody>
        </p:sp>
      </p:grpSp>
      <p:sp>
        <p:nvSpPr>
          <p:cNvPr id="20492" name="Line 19"/>
          <p:cNvSpPr>
            <a:spLocks noChangeShapeType="1"/>
          </p:cNvSpPr>
          <p:nvPr/>
        </p:nvSpPr>
        <p:spPr bwMode="auto">
          <a:xfrm flipH="1">
            <a:off x="5273675" y="2941638"/>
            <a:ext cx="566738"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0493" name="Group 20"/>
          <p:cNvGrpSpPr>
            <a:grpSpLocks/>
          </p:cNvGrpSpPr>
          <p:nvPr/>
        </p:nvGrpSpPr>
        <p:grpSpPr bwMode="auto">
          <a:xfrm>
            <a:off x="4679950" y="3313113"/>
            <a:ext cx="793750" cy="731837"/>
            <a:chOff x="2948" y="2087"/>
            <a:chExt cx="500" cy="461"/>
          </a:xfrm>
        </p:grpSpPr>
        <p:sp>
          <p:nvSpPr>
            <p:cNvPr id="20505" name="AutoShape 21"/>
            <p:cNvSpPr>
              <a:spLocks noChangeArrowheads="1"/>
            </p:cNvSpPr>
            <p:nvPr/>
          </p:nvSpPr>
          <p:spPr bwMode="auto">
            <a:xfrm>
              <a:off x="2948" y="2087"/>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20506" name="AutoShape 22"/>
            <p:cNvSpPr>
              <a:spLocks noChangeArrowheads="1"/>
            </p:cNvSpPr>
            <p:nvPr/>
          </p:nvSpPr>
          <p:spPr bwMode="auto">
            <a:xfrm>
              <a:off x="2967" y="2106"/>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35</a:t>
              </a:r>
            </a:p>
          </p:txBody>
        </p:sp>
      </p:grpSp>
      <p:sp>
        <p:nvSpPr>
          <p:cNvPr id="20494" name="Line 23"/>
          <p:cNvSpPr>
            <a:spLocks noChangeShapeType="1"/>
          </p:cNvSpPr>
          <p:nvPr/>
        </p:nvSpPr>
        <p:spPr bwMode="auto">
          <a:xfrm>
            <a:off x="7102475" y="1981200"/>
            <a:ext cx="563563" cy="639763"/>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0495" name="Group 24"/>
          <p:cNvGrpSpPr>
            <a:grpSpLocks/>
          </p:cNvGrpSpPr>
          <p:nvPr/>
        </p:nvGrpSpPr>
        <p:grpSpPr bwMode="auto">
          <a:xfrm>
            <a:off x="7437438" y="2398713"/>
            <a:ext cx="793750" cy="731837"/>
            <a:chOff x="4685" y="1511"/>
            <a:chExt cx="500" cy="461"/>
          </a:xfrm>
        </p:grpSpPr>
        <p:sp>
          <p:nvSpPr>
            <p:cNvPr id="20503" name="AutoShape 25"/>
            <p:cNvSpPr>
              <a:spLocks noChangeArrowheads="1"/>
            </p:cNvSpPr>
            <p:nvPr/>
          </p:nvSpPr>
          <p:spPr bwMode="auto">
            <a:xfrm>
              <a:off x="4685" y="1511"/>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20504" name="AutoShape 26"/>
            <p:cNvSpPr>
              <a:spLocks noChangeArrowheads="1"/>
            </p:cNvSpPr>
            <p:nvPr/>
          </p:nvSpPr>
          <p:spPr bwMode="auto">
            <a:xfrm>
              <a:off x="4704" y="1530"/>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23</a:t>
              </a:r>
            </a:p>
          </p:txBody>
        </p:sp>
      </p:grpSp>
      <p:sp>
        <p:nvSpPr>
          <p:cNvPr id="20496" name="Line 27"/>
          <p:cNvSpPr>
            <a:spLocks noChangeShapeType="1"/>
          </p:cNvSpPr>
          <p:nvPr/>
        </p:nvSpPr>
        <p:spPr bwMode="auto">
          <a:xfrm flipH="1">
            <a:off x="5867400" y="2027238"/>
            <a:ext cx="566738"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0497" name="Group 28"/>
          <p:cNvGrpSpPr>
            <a:grpSpLocks/>
          </p:cNvGrpSpPr>
          <p:nvPr/>
        </p:nvGrpSpPr>
        <p:grpSpPr bwMode="auto">
          <a:xfrm>
            <a:off x="6376988" y="1331913"/>
            <a:ext cx="793750" cy="731837"/>
            <a:chOff x="4017" y="839"/>
            <a:chExt cx="500" cy="461"/>
          </a:xfrm>
        </p:grpSpPr>
        <p:sp>
          <p:nvSpPr>
            <p:cNvPr id="20501" name="AutoShape 29"/>
            <p:cNvSpPr>
              <a:spLocks noChangeArrowheads="1"/>
            </p:cNvSpPr>
            <p:nvPr/>
          </p:nvSpPr>
          <p:spPr bwMode="auto">
            <a:xfrm>
              <a:off x="4017" y="839"/>
              <a:ext cx="501" cy="462"/>
            </a:xfrm>
            <a:prstGeom prst="roundRect">
              <a:avLst>
                <a:gd name="adj" fmla="val 12551"/>
              </a:avLst>
            </a:prstGeom>
            <a:blipFill dpi="0" rotWithShape="0">
              <a:blip r:embed="rId3"/>
              <a:srcRect/>
              <a:tile tx="0" ty="0" sx="100000" sy="100000" flip="none" algn="tl"/>
            </a:blipFill>
            <a:ln w="12600">
              <a:solidFill>
                <a:srgbClr val="FF800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20502" name="AutoShape 30"/>
            <p:cNvSpPr>
              <a:spLocks noChangeArrowheads="1"/>
            </p:cNvSpPr>
            <p:nvPr/>
          </p:nvSpPr>
          <p:spPr bwMode="auto">
            <a:xfrm>
              <a:off x="4036" y="858"/>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5000"/>
                </a:lnSpc>
                <a:buClr>
                  <a:srgbClr val="FF8000"/>
                </a:buClr>
                <a:buSzPct val="100000"/>
                <a:buFont typeface="Times New Roman" panose="02020603050405020304" pitchFamily="18" charset="0"/>
                <a:buNone/>
              </a:pPr>
              <a:r>
                <a:rPr lang="en-GB" altLang="en-US" sz="2400" b="1">
                  <a:solidFill>
                    <a:srgbClr val="FF8000"/>
                  </a:solidFill>
                </a:rPr>
                <a:t>27</a:t>
              </a:r>
            </a:p>
          </p:txBody>
        </p:sp>
      </p:grpSp>
      <p:grpSp>
        <p:nvGrpSpPr>
          <p:cNvPr id="20498" name="Group 31"/>
          <p:cNvGrpSpPr>
            <a:grpSpLocks/>
          </p:cNvGrpSpPr>
          <p:nvPr/>
        </p:nvGrpSpPr>
        <p:grpSpPr bwMode="auto">
          <a:xfrm>
            <a:off x="5273675" y="2398713"/>
            <a:ext cx="793750" cy="731837"/>
            <a:chOff x="3322" y="1511"/>
            <a:chExt cx="500" cy="461"/>
          </a:xfrm>
        </p:grpSpPr>
        <p:sp>
          <p:nvSpPr>
            <p:cNvPr id="20499" name="AutoShape 32"/>
            <p:cNvSpPr>
              <a:spLocks noChangeArrowheads="1"/>
            </p:cNvSpPr>
            <p:nvPr/>
          </p:nvSpPr>
          <p:spPr bwMode="auto">
            <a:xfrm>
              <a:off x="3322" y="1511"/>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20500" name="AutoShape 33"/>
            <p:cNvSpPr>
              <a:spLocks noChangeArrowheads="1"/>
            </p:cNvSpPr>
            <p:nvPr/>
          </p:nvSpPr>
          <p:spPr bwMode="auto">
            <a:xfrm>
              <a:off x="3341" y="1530"/>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42</a:t>
              </a:r>
            </a:p>
          </p:txBody>
        </p:sp>
      </p:grpSp>
    </p:spTree>
    <p:extLst>
      <p:ext uri="{BB962C8B-B14F-4D97-AF65-F5344CB8AC3E}">
        <p14:creationId xmlns:p14="http://schemas.microsoft.com/office/powerpoint/2010/main" val="1967134338"/>
      </p:ext>
    </p:extLst>
  </p:cSld>
  <p:clrMapOvr>
    <a:masterClrMapping/>
  </p:clrMapOvr>
  <p:transition>
    <p:wipe dir="d"/>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Content Placeholder 2"/>
          <p:cNvSpPr>
            <a:spLocks noGrp="1"/>
          </p:cNvSpPr>
          <p:nvPr>
            <p:ph idx="1"/>
          </p:nvPr>
        </p:nvSpPr>
        <p:spPr>
          <a:xfrm>
            <a:off x="731520" y="1244600"/>
            <a:ext cx="7680960" cy="4790440"/>
          </a:xfrm>
        </p:spPr>
        <p:txBody>
          <a:bodyPr>
            <a:normAutofit/>
          </a:bodyPr>
          <a:lstStyle/>
          <a:p>
            <a:r>
              <a:rPr lang="en-US" sz="2400" dirty="0"/>
              <a:t>Items can be added and deleted (like queues)</a:t>
            </a:r>
          </a:p>
          <a:p>
            <a:pPr lvl="1"/>
            <a:r>
              <a:rPr lang="en-US" sz="1800" dirty="0"/>
              <a:t>Not necessarily maintains the First In First Out order</a:t>
            </a:r>
          </a:p>
          <a:p>
            <a:pPr lvl="1"/>
            <a:r>
              <a:rPr lang="en-US" sz="1800" dirty="0"/>
              <a:t>Items can be added in any order</a:t>
            </a:r>
          </a:p>
          <a:p>
            <a:pPr lvl="1"/>
            <a:r>
              <a:rPr lang="en-US" sz="1800" dirty="0"/>
              <a:t>Always, the item with the highest priority is deleted</a:t>
            </a:r>
          </a:p>
          <a:p>
            <a:pPr lvl="1"/>
            <a:endParaRPr lang="en-US" sz="2000" dirty="0"/>
          </a:p>
        </p:txBody>
      </p:sp>
      <p:pic>
        <p:nvPicPr>
          <p:cNvPr id="2" name="Picture 1"/>
          <p:cNvPicPr>
            <a:picLocks noChangeAspect="1"/>
          </p:cNvPicPr>
          <p:nvPr/>
        </p:nvPicPr>
        <p:blipFill>
          <a:blip r:embed="rId2"/>
          <a:stretch>
            <a:fillRect/>
          </a:stretch>
        </p:blipFill>
        <p:spPr>
          <a:xfrm>
            <a:off x="1659793" y="2982383"/>
            <a:ext cx="5560395" cy="3052657"/>
          </a:xfrm>
          <a:prstGeom prst="rect">
            <a:avLst/>
          </a:prstGeom>
        </p:spPr>
      </p:pic>
      <p:sp>
        <p:nvSpPr>
          <p:cNvPr id="5" name="Title 2"/>
          <p:cNvSpPr>
            <a:spLocks noGrp="1"/>
          </p:cNvSpPr>
          <p:nvPr>
            <p:ph type="title"/>
          </p:nvPr>
        </p:nvSpPr>
        <p:spPr>
          <a:xfrm>
            <a:off x="155575" y="161927"/>
            <a:ext cx="8797925" cy="676274"/>
          </a:xfrm>
        </p:spPr>
        <p:txBody>
          <a:bodyPr>
            <a:normAutofit fontScale="90000"/>
          </a:bodyPr>
          <a:lstStyle/>
          <a:p>
            <a:r>
              <a:rPr lang="en-US" dirty="0"/>
              <a:t>Priority Queues</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82550825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
          <p:cNvSpPr>
            <a:spLocks noGrp="1" noChangeArrowheads="1"/>
          </p:cNvSpPr>
          <p:nvPr>
            <p:ph type="title"/>
          </p:nvPr>
        </p:nvSpPr>
        <p:spPr>
          <a:xfrm>
            <a:off x="304800" y="342900"/>
            <a:ext cx="7772400" cy="1143000"/>
          </a:xfrm>
        </p:spPr>
        <p:txBody>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dirty="0"/>
              <a:t>Removing the Top of a Heap</a:t>
            </a:r>
          </a:p>
        </p:txBody>
      </p:sp>
      <p:sp>
        <p:nvSpPr>
          <p:cNvPr id="21507" name="Rectangle 2"/>
          <p:cNvSpPr>
            <a:spLocks noGrp="1" noChangeArrowheads="1"/>
          </p:cNvSpPr>
          <p:nvPr>
            <p:ph type="body" idx="1"/>
          </p:nvPr>
        </p:nvSpPr>
        <p:spPr>
          <a:xfrm>
            <a:off x="193548" y="1402556"/>
            <a:ext cx="4113340" cy="2821781"/>
          </a:xfrm>
        </p:spPr>
        <p:txBody>
          <a:bodyPr/>
          <a:lstStyle/>
          <a:p>
            <a:pPr marL="287338" indent="-287338">
              <a:lnSpc>
                <a:spcPct val="95000"/>
              </a:lnSpc>
              <a:spcBef>
                <a:spcPts val="600"/>
              </a:spcBef>
              <a:buFont typeface="Wingdings" panose="05000000000000000000" pitchFamily="2" charset="2"/>
              <a:buChar char="q"/>
              <a:tabLst>
                <a:tab pos="857250" algn="l"/>
                <a:tab pos="1771650" algn="l"/>
                <a:tab pos="2686050" algn="l"/>
                <a:tab pos="3600450" algn="l"/>
                <a:tab pos="4514850" algn="l"/>
                <a:tab pos="5429250" algn="l"/>
                <a:tab pos="6343650" algn="l"/>
                <a:tab pos="7258050" algn="l"/>
                <a:tab pos="8172450" algn="l"/>
                <a:tab pos="9086850" algn="l"/>
                <a:tab pos="10001250" algn="l"/>
              </a:tabLst>
            </a:pPr>
            <a:r>
              <a:rPr lang="en-GB" altLang="en-US" sz="2400" dirty="0">
                <a:effectLst/>
              </a:rPr>
              <a:t>Move the last node onto the root.</a:t>
            </a:r>
          </a:p>
          <a:p>
            <a:pPr marL="287338" indent="-287338">
              <a:spcBef>
                <a:spcPts val="600"/>
              </a:spcBef>
              <a:buFont typeface="Wingdings" panose="05000000000000000000" pitchFamily="2" charset="2"/>
              <a:buChar char="q"/>
              <a:tabLst>
                <a:tab pos="857250" algn="l"/>
                <a:tab pos="1771650" algn="l"/>
                <a:tab pos="2686050" algn="l"/>
                <a:tab pos="3600450" algn="l"/>
                <a:tab pos="4514850" algn="l"/>
                <a:tab pos="5429250" algn="l"/>
                <a:tab pos="6343650" algn="l"/>
                <a:tab pos="7258050" algn="l"/>
                <a:tab pos="8172450" algn="l"/>
                <a:tab pos="9086850" algn="l"/>
                <a:tab pos="10001250" algn="l"/>
              </a:tabLst>
            </a:pPr>
            <a:r>
              <a:rPr lang="en-GB" altLang="en-US" sz="2400" dirty="0">
                <a:effectLst/>
              </a:rPr>
              <a:t>Push the out-of-place node downward, swapping with its larger child until the new node reaches an acceptable location.</a:t>
            </a:r>
          </a:p>
        </p:txBody>
      </p:sp>
      <p:sp>
        <p:nvSpPr>
          <p:cNvPr id="21508" name="Line 3"/>
          <p:cNvSpPr>
            <a:spLocks noChangeShapeType="1"/>
          </p:cNvSpPr>
          <p:nvPr/>
        </p:nvSpPr>
        <p:spPr bwMode="auto">
          <a:xfrm flipH="1">
            <a:off x="4511675" y="3883025"/>
            <a:ext cx="566738" cy="639763"/>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1509" name="Group 4"/>
          <p:cNvGrpSpPr>
            <a:grpSpLocks/>
          </p:cNvGrpSpPr>
          <p:nvPr/>
        </p:nvGrpSpPr>
        <p:grpSpPr bwMode="auto">
          <a:xfrm>
            <a:off x="3917950" y="4254500"/>
            <a:ext cx="793750" cy="731838"/>
            <a:chOff x="2468" y="2680"/>
            <a:chExt cx="500" cy="461"/>
          </a:xfrm>
        </p:grpSpPr>
        <p:sp>
          <p:nvSpPr>
            <p:cNvPr id="21537" name="AutoShape 5"/>
            <p:cNvSpPr>
              <a:spLocks noChangeArrowheads="1"/>
            </p:cNvSpPr>
            <p:nvPr/>
          </p:nvSpPr>
          <p:spPr bwMode="auto">
            <a:xfrm>
              <a:off x="2468" y="2680"/>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21538" name="AutoShape 6"/>
            <p:cNvSpPr>
              <a:spLocks noChangeArrowheads="1"/>
            </p:cNvSpPr>
            <p:nvPr/>
          </p:nvSpPr>
          <p:spPr bwMode="auto">
            <a:xfrm>
              <a:off x="2487" y="2699"/>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19</a:t>
              </a:r>
            </a:p>
          </p:txBody>
        </p:sp>
      </p:grpSp>
      <p:sp>
        <p:nvSpPr>
          <p:cNvPr id="21510" name="Line 7"/>
          <p:cNvSpPr>
            <a:spLocks noChangeShapeType="1"/>
          </p:cNvSpPr>
          <p:nvPr/>
        </p:nvSpPr>
        <p:spPr bwMode="auto">
          <a:xfrm>
            <a:off x="7697788" y="2941638"/>
            <a:ext cx="563562"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1511" name="Group 8"/>
          <p:cNvGrpSpPr>
            <a:grpSpLocks/>
          </p:cNvGrpSpPr>
          <p:nvPr/>
        </p:nvGrpSpPr>
        <p:grpSpPr bwMode="auto">
          <a:xfrm>
            <a:off x="8061325" y="3313113"/>
            <a:ext cx="793750" cy="731837"/>
            <a:chOff x="5078" y="2087"/>
            <a:chExt cx="500" cy="461"/>
          </a:xfrm>
        </p:grpSpPr>
        <p:sp>
          <p:nvSpPr>
            <p:cNvPr id="21535" name="AutoShape 9"/>
            <p:cNvSpPr>
              <a:spLocks noChangeArrowheads="1"/>
            </p:cNvSpPr>
            <p:nvPr/>
          </p:nvSpPr>
          <p:spPr bwMode="auto">
            <a:xfrm>
              <a:off x="5078" y="2087"/>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21536" name="AutoShape 10"/>
            <p:cNvSpPr>
              <a:spLocks noChangeArrowheads="1"/>
            </p:cNvSpPr>
            <p:nvPr/>
          </p:nvSpPr>
          <p:spPr bwMode="auto">
            <a:xfrm>
              <a:off x="5097" y="2106"/>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4</a:t>
              </a:r>
            </a:p>
          </p:txBody>
        </p:sp>
      </p:grpSp>
      <p:sp>
        <p:nvSpPr>
          <p:cNvPr id="21512" name="Line 11"/>
          <p:cNvSpPr>
            <a:spLocks noChangeShapeType="1"/>
          </p:cNvSpPr>
          <p:nvPr/>
        </p:nvSpPr>
        <p:spPr bwMode="auto">
          <a:xfrm flipH="1">
            <a:off x="7486650" y="2941638"/>
            <a:ext cx="566738"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1513" name="Group 12"/>
          <p:cNvGrpSpPr>
            <a:grpSpLocks/>
          </p:cNvGrpSpPr>
          <p:nvPr/>
        </p:nvGrpSpPr>
        <p:grpSpPr bwMode="auto">
          <a:xfrm>
            <a:off x="6892925" y="3313113"/>
            <a:ext cx="793750" cy="731837"/>
            <a:chOff x="4342" y="2087"/>
            <a:chExt cx="500" cy="461"/>
          </a:xfrm>
        </p:grpSpPr>
        <p:sp>
          <p:nvSpPr>
            <p:cNvPr id="21533" name="AutoShape 13"/>
            <p:cNvSpPr>
              <a:spLocks noChangeArrowheads="1"/>
            </p:cNvSpPr>
            <p:nvPr/>
          </p:nvSpPr>
          <p:spPr bwMode="auto">
            <a:xfrm>
              <a:off x="4342" y="2087"/>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21534" name="AutoShape 14"/>
            <p:cNvSpPr>
              <a:spLocks noChangeArrowheads="1"/>
            </p:cNvSpPr>
            <p:nvPr/>
          </p:nvSpPr>
          <p:spPr bwMode="auto">
            <a:xfrm>
              <a:off x="4361" y="2106"/>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22</a:t>
              </a:r>
            </a:p>
          </p:txBody>
        </p:sp>
      </p:grpSp>
      <p:sp>
        <p:nvSpPr>
          <p:cNvPr id="21514" name="Line 15"/>
          <p:cNvSpPr>
            <a:spLocks noChangeShapeType="1"/>
          </p:cNvSpPr>
          <p:nvPr/>
        </p:nvSpPr>
        <p:spPr bwMode="auto">
          <a:xfrm>
            <a:off x="5516563" y="2941638"/>
            <a:ext cx="563562"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1515" name="Group 16"/>
          <p:cNvGrpSpPr>
            <a:grpSpLocks/>
          </p:cNvGrpSpPr>
          <p:nvPr/>
        </p:nvGrpSpPr>
        <p:grpSpPr bwMode="auto">
          <a:xfrm>
            <a:off x="5880100" y="3313113"/>
            <a:ext cx="793750" cy="731837"/>
            <a:chOff x="3704" y="2087"/>
            <a:chExt cx="500" cy="461"/>
          </a:xfrm>
        </p:grpSpPr>
        <p:sp>
          <p:nvSpPr>
            <p:cNvPr id="21531" name="AutoShape 17"/>
            <p:cNvSpPr>
              <a:spLocks noChangeArrowheads="1"/>
            </p:cNvSpPr>
            <p:nvPr/>
          </p:nvSpPr>
          <p:spPr bwMode="auto">
            <a:xfrm>
              <a:off x="3704" y="2087"/>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21532" name="AutoShape 18"/>
            <p:cNvSpPr>
              <a:spLocks noChangeArrowheads="1"/>
            </p:cNvSpPr>
            <p:nvPr/>
          </p:nvSpPr>
          <p:spPr bwMode="auto">
            <a:xfrm>
              <a:off x="3723" y="2106"/>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21</a:t>
              </a:r>
            </a:p>
          </p:txBody>
        </p:sp>
      </p:grpSp>
      <p:sp>
        <p:nvSpPr>
          <p:cNvPr id="21516" name="Line 19"/>
          <p:cNvSpPr>
            <a:spLocks noChangeShapeType="1"/>
          </p:cNvSpPr>
          <p:nvPr/>
        </p:nvSpPr>
        <p:spPr bwMode="auto">
          <a:xfrm flipH="1">
            <a:off x="5273675" y="2941638"/>
            <a:ext cx="566738"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1517" name="Group 20"/>
          <p:cNvGrpSpPr>
            <a:grpSpLocks/>
          </p:cNvGrpSpPr>
          <p:nvPr/>
        </p:nvGrpSpPr>
        <p:grpSpPr bwMode="auto">
          <a:xfrm>
            <a:off x="4679950" y="3313113"/>
            <a:ext cx="793750" cy="731837"/>
            <a:chOff x="2948" y="2087"/>
            <a:chExt cx="500" cy="461"/>
          </a:xfrm>
        </p:grpSpPr>
        <p:sp>
          <p:nvSpPr>
            <p:cNvPr id="21529" name="AutoShape 21"/>
            <p:cNvSpPr>
              <a:spLocks noChangeArrowheads="1"/>
            </p:cNvSpPr>
            <p:nvPr/>
          </p:nvSpPr>
          <p:spPr bwMode="auto">
            <a:xfrm>
              <a:off x="2948" y="2087"/>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21530" name="AutoShape 22"/>
            <p:cNvSpPr>
              <a:spLocks noChangeArrowheads="1"/>
            </p:cNvSpPr>
            <p:nvPr/>
          </p:nvSpPr>
          <p:spPr bwMode="auto">
            <a:xfrm>
              <a:off x="2967" y="2106"/>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35</a:t>
              </a:r>
            </a:p>
          </p:txBody>
        </p:sp>
      </p:grpSp>
      <p:sp>
        <p:nvSpPr>
          <p:cNvPr id="21518" name="Line 23"/>
          <p:cNvSpPr>
            <a:spLocks noChangeShapeType="1"/>
          </p:cNvSpPr>
          <p:nvPr/>
        </p:nvSpPr>
        <p:spPr bwMode="auto">
          <a:xfrm>
            <a:off x="7102475" y="1981200"/>
            <a:ext cx="563563" cy="639763"/>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1519" name="Group 24"/>
          <p:cNvGrpSpPr>
            <a:grpSpLocks/>
          </p:cNvGrpSpPr>
          <p:nvPr/>
        </p:nvGrpSpPr>
        <p:grpSpPr bwMode="auto">
          <a:xfrm>
            <a:off x="7437438" y="2398713"/>
            <a:ext cx="793750" cy="731837"/>
            <a:chOff x="4685" y="1511"/>
            <a:chExt cx="500" cy="461"/>
          </a:xfrm>
        </p:grpSpPr>
        <p:sp>
          <p:nvSpPr>
            <p:cNvPr id="21527" name="AutoShape 25"/>
            <p:cNvSpPr>
              <a:spLocks noChangeArrowheads="1"/>
            </p:cNvSpPr>
            <p:nvPr/>
          </p:nvSpPr>
          <p:spPr bwMode="auto">
            <a:xfrm>
              <a:off x="4685" y="1511"/>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21528" name="AutoShape 26"/>
            <p:cNvSpPr>
              <a:spLocks noChangeArrowheads="1"/>
            </p:cNvSpPr>
            <p:nvPr/>
          </p:nvSpPr>
          <p:spPr bwMode="auto">
            <a:xfrm>
              <a:off x="4704" y="1530"/>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23</a:t>
              </a:r>
            </a:p>
          </p:txBody>
        </p:sp>
      </p:grpSp>
      <p:sp>
        <p:nvSpPr>
          <p:cNvPr id="21520" name="Line 27"/>
          <p:cNvSpPr>
            <a:spLocks noChangeShapeType="1"/>
          </p:cNvSpPr>
          <p:nvPr/>
        </p:nvSpPr>
        <p:spPr bwMode="auto">
          <a:xfrm flipH="1">
            <a:off x="5867400" y="2027238"/>
            <a:ext cx="566738"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1521" name="Group 28"/>
          <p:cNvGrpSpPr>
            <a:grpSpLocks/>
          </p:cNvGrpSpPr>
          <p:nvPr/>
        </p:nvGrpSpPr>
        <p:grpSpPr bwMode="auto">
          <a:xfrm>
            <a:off x="6376988" y="1331913"/>
            <a:ext cx="793750" cy="731837"/>
            <a:chOff x="4017" y="839"/>
            <a:chExt cx="500" cy="461"/>
          </a:xfrm>
        </p:grpSpPr>
        <p:sp>
          <p:nvSpPr>
            <p:cNvPr id="21525" name="AutoShape 29"/>
            <p:cNvSpPr>
              <a:spLocks noChangeArrowheads="1"/>
            </p:cNvSpPr>
            <p:nvPr/>
          </p:nvSpPr>
          <p:spPr bwMode="auto">
            <a:xfrm>
              <a:off x="4017" y="839"/>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21526" name="AutoShape 30"/>
            <p:cNvSpPr>
              <a:spLocks noChangeArrowheads="1"/>
            </p:cNvSpPr>
            <p:nvPr/>
          </p:nvSpPr>
          <p:spPr bwMode="auto">
            <a:xfrm>
              <a:off x="4036" y="858"/>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42</a:t>
              </a:r>
            </a:p>
          </p:txBody>
        </p:sp>
      </p:grpSp>
      <p:grpSp>
        <p:nvGrpSpPr>
          <p:cNvPr id="21522" name="Group 31"/>
          <p:cNvGrpSpPr>
            <a:grpSpLocks/>
          </p:cNvGrpSpPr>
          <p:nvPr/>
        </p:nvGrpSpPr>
        <p:grpSpPr bwMode="auto">
          <a:xfrm>
            <a:off x="5273675" y="2398713"/>
            <a:ext cx="793750" cy="731837"/>
            <a:chOff x="3322" y="1511"/>
            <a:chExt cx="500" cy="461"/>
          </a:xfrm>
        </p:grpSpPr>
        <p:sp>
          <p:nvSpPr>
            <p:cNvPr id="21523" name="AutoShape 32"/>
            <p:cNvSpPr>
              <a:spLocks noChangeArrowheads="1"/>
            </p:cNvSpPr>
            <p:nvPr/>
          </p:nvSpPr>
          <p:spPr bwMode="auto">
            <a:xfrm>
              <a:off x="3322" y="1511"/>
              <a:ext cx="501" cy="462"/>
            </a:xfrm>
            <a:prstGeom prst="roundRect">
              <a:avLst>
                <a:gd name="adj" fmla="val 12551"/>
              </a:avLst>
            </a:prstGeom>
            <a:blipFill dpi="0" rotWithShape="0">
              <a:blip r:embed="rId3"/>
              <a:srcRect/>
              <a:tile tx="0" ty="0" sx="100000" sy="100000" flip="none" algn="tl"/>
            </a:blipFill>
            <a:ln w="12600">
              <a:solidFill>
                <a:srgbClr val="FF800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21524" name="AutoShape 33"/>
            <p:cNvSpPr>
              <a:spLocks noChangeArrowheads="1"/>
            </p:cNvSpPr>
            <p:nvPr/>
          </p:nvSpPr>
          <p:spPr bwMode="auto">
            <a:xfrm>
              <a:off x="3341" y="1530"/>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5000"/>
                </a:lnSpc>
                <a:buClr>
                  <a:srgbClr val="FF8000"/>
                </a:buClr>
                <a:buSzPct val="100000"/>
                <a:buFont typeface="Times New Roman" panose="02020603050405020304" pitchFamily="18" charset="0"/>
                <a:buNone/>
              </a:pPr>
              <a:r>
                <a:rPr lang="en-GB" altLang="en-US" sz="2400" b="1">
                  <a:solidFill>
                    <a:srgbClr val="FF8000"/>
                  </a:solidFill>
                </a:rPr>
                <a:t>27</a:t>
              </a:r>
            </a:p>
          </p:txBody>
        </p:sp>
      </p:grpSp>
    </p:spTree>
    <p:extLst>
      <p:ext uri="{BB962C8B-B14F-4D97-AF65-F5344CB8AC3E}">
        <p14:creationId xmlns:p14="http://schemas.microsoft.com/office/powerpoint/2010/main" val="1794559567"/>
      </p:ext>
    </p:extLst>
  </p:cSld>
  <p:clrMapOvr>
    <a:masterClrMapping/>
  </p:clrMapOvr>
  <p:transition>
    <p:strips dir="ld"/>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
          <p:cNvSpPr>
            <a:spLocks noGrp="1" noChangeArrowheads="1"/>
          </p:cNvSpPr>
          <p:nvPr>
            <p:ph type="title"/>
          </p:nvPr>
        </p:nvSpPr>
        <p:spPr>
          <a:xfrm>
            <a:off x="365125" y="-113506"/>
            <a:ext cx="7772400" cy="1143000"/>
          </a:xfrm>
        </p:spPr>
        <p:txBody>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dirty="0"/>
              <a:t>Removing the Top of a Heap</a:t>
            </a:r>
          </a:p>
        </p:txBody>
      </p:sp>
      <p:sp>
        <p:nvSpPr>
          <p:cNvPr id="22531" name="Rectangle 2"/>
          <p:cNvSpPr>
            <a:spLocks noGrp="1" noChangeArrowheads="1"/>
          </p:cNvSpPr>
          <p:nvPr>
            <p:ph type="body" idx="1"/>
          </p:nvPr>
        </p:nvSpPr>
        <p:spPr>
          <a:xfrm>
            <a:off x="156147" y="1331913"/>
            <a:ext cx="4550790" cy="2249487"/>
          </a:xfrm>
        </p:spPr>
        <p:txBody>
          <a:bodyPr>
            <a:normAutofit/>
          </a:bodyPr>
          <a:lstStyle/>
          <a:p>
            <a:pPr marL="287338" indent="-287338">
              <a:lnSpc>
                <a:spcPct val="95000"/>
              </a:lnSpc>
              <a:spcBef>
                <a:spcPts val="600"/>
              </a:spcBef>
              <a:buFont typeface="Wingdings" panose="05000000000000000000" pitchFamily="2" charset="2"/>
              <a:buChar char="q"/>
              <a:tabLst>
                <a:tab pos="857250" algn="l"/>
                <a:tab pos="1771650" algn="l"/>
                <a:tab pos="2686050" algn="l"/>
                <a:tab pos="3600450" algn="l"/>
                <a:tab pos="4514850" algn="l"/>
                <a:tab pos="5429250" algn="l"/>
                <a:tab pos="6343650" algn="l"/>
                <a:tab pos="7258050" algn="l"/>
                <a:tab pos="8172450" algn="l"/>
                <a:tab pos="9086850" algn="l"/>
                <a:tab pos="10001250" algn="l"/>
              </a:tabLst>
            </a:pPr>
            <a:r>
              <a:rPr lang="en-GB" altLang="en-US" sz="2400" dirty="0">
                <a:effectLst/>
              </a:rPr>
              <a:t>Move the last node onto the root.</a:t>
            </a:r>
          </a:p>
          <a:p>
            <a:pPr marL="287338" indent="-287338">
              <a:spcBef>
                <a:spcPts val="600"/>
              </a:spcBef>
              <a:buFont typeface="Wingdings" panose="05000000000000000000" pitchFamily="2" charset="2"/>
              <a:buChar char="q"/>
              <a:tabLst>
                <a:tab pos="857250" algn="l"/>
                <a:tab pos="1771650" algn="l"/>
                <a:tab pos="2686050" algn="l"/>
                <a:tab pos="3600450" algn="l"/>
                <a:tab pos="4514850" algn="l"/>
                <a:tab pos="5429250" algn="l"/>
                <a:tab pos="6343650" algn="l"/>
                <a:tab pos="7258050" algn="l"/>
                <a:tab pos="8172450" algn="l"/>
                <a:tab pos="9086850" algn="l"/>
                <a:tab pos="10001250" algn="l"/>
              </a:tabLst>
            </a:pPr>
            <a:r>
              <a:rPr lang="en-GB" altLang="en-US" sz="2400" dirty="0">
                <a:effectLst/>
              </a:rPr>
              <a:t>Push the out-of-place node downward, swapping with its larger child until the new node reaches an acceptable location.</a:t>
            </a:r>
          </a:p>
        </p:txBody>
      </p:sp>
      <p:sp>
        <p:nvSpPr>
          <p:cNvPr id="22532" name="Line 3"/>
          <p:cNvSpPr>
            <a:spLocks noChangeShapeType="1"/>
          </p:cNvSpPr>
          <p:nvPr/>
        </p:nvSpPr>
        <p:spPr bwMode="auto">
          <a:xfrm flipH="1">
            <a:off x="4511675" y="3883025"/>
            <a:ext cx="566738" cy="639763"/>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2533" name="Group 4"/>
          <p:cNvGrpSpPr>
            <a:grpSpLocks/>
          </p:cNvGrpSpPr>
          <p:nvPr/>
        </p:nvGrpSpPr>
        <p:grpSpPr bwMode="auto">
          <a:xfrm>
            <a:off x="3917950" y="4254500"/>
            <a:ext cx="793750" cy="731838"/>
            <a:chOff x="2468" y="2680"/>
            <a:chExt cx="500" cy="461"/>
          </a:xfrm>
        </p:grpSpPr>
        <p:sp>
          <p:nvSpPr>
            <p:cNvPr id="22561" name="AutoShape 5"/>
            <p:cNvSpPr>
              <a:spLocks noChangeArrowheads="1"/>
            </p:cNvSpPr>
            <p:nvPr/>
          </p:nvSpPr>
          <p:spPr bwMode="auto">
            <a:xfrm>
              <a:off x="2468" y="2680"/>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22562" name="AutoShape 6"/>
            <p:cNvSpPr>
              <a:spLocks noChangeArrowheads="1"/>
            </p:cNvSpPr>
            <p:nvPr/>
          </p:nvSpPr>
          <p:spPr bwMode="auto">
            <a:xfrm>
              <a:off x="2487" y="2699"/>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19</a:t>
              </a:r>
            </a:p>
          </p:txBody>
        </p:sp>
      </p:grpSp>
      <p:sp>
        <p:nvSpPr>
          <p:cNvPr id="22534" name="Line 7"/>
          <p:cNvSpPr>
            <a:spLocks noChangeShapeType="1"/>
          </p:cNvSpPr>
          <p:nvPr/>
        </p:nvSpPr>
        <p:spPr bwMode="auto">
          <a:xfrm>
            <a:off x="7697788" y="2941638"/>
            <a:ext cx="563562"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2535" name="Group 8"/>
          <p:cNvGrpSpPr>
            <a:grpSpLocks/>
          </p:cNvGrpSpPr>
          <p:nvPr/>
        </p:nvGrpSpPr>
        <p:grpSpPr bwMode="auto">
          <a:xfrm>
            <a:off x="8061325" y="3313113"/>
            <a:ext cx="793750" cy="731837"/>
            <a:chOff x="5078" y="2087"/>
            <a:chExt cx="500" cy="461"/>
          </a:xfrm>
        </p:grpSpPr>
        <p:sp>
          <p:nvSpPr>
            <p:cNvPr id="22559" name="AutoShape 9"/>
            <p:cNvSpPr>
              <a:spLocks noChangeArrowheads="1"/>
            </p:cNvSpPr>
            <p:nvPr/>
          </p:nvSpPr>
          <p:spPr bwMode="auto">
            <a:xfrm>
              <a:off x="5078" y="2087"/>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22560" name="AutoShape 10"/>
            <p:cNvSpPr>
              <a:spLocks noChangeArrowheads="1"/>
            </p:cNvSpPr>
            <p:nvPr/>
          </p:nvSpPr>
          <p:spPr bwMode="auto">
            <a:xfrm>
              <a:off x="5097" y="2106"/>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4</a:t>
              </a:r>
            </a:p>
          </p:txBody>
        </p:sp>
      </p:grpSp>
      <p:sp>
        <p:nvSpPr>
          <p:cNvPr id="22536" name="Line 11"/>
          <p:cNvSpPr>
            <a:spLocks noChangeShapeType="1"/>
          </p:cNvSpPr>
          <p:nvPr/>
        </p:nvSpPr>
        <p:spPr bwMode="auto">
          <a:xfrm flipH="1">
            <a:off x="7486650" y="2941638"/>
            <a:ext cx="566738"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2537" name="Group 12"/>
          <p:cNvGrpSpPr>
            <a:grpSpLocks/>
          </p:cNvGrpSpPr>
          <p:nvPr/>
        </p:nvGrpSpPr>
        <p:grpSpPr bwMode="auto">
          <a:xfrm>
            <a:off x="6892925" y="3313113"/>
            <a:ext cx="793750" cy="731837"/>
            <a:chOff x="4342" y="2087"/>
            <a:chExt cx="500" cy="461"/>
          </a:xfrm>
        </p:grpSpPr>
        <p:sp>
          <p:nvSpPr>
            <p:cNvPr id="22557" name="AutoShape 13"/>
            <p:cNvSpPr>
              <a:spLocks noChangeArrowheads="1"/>
            </p:cNvSpPr>
            <p:nvPr/>
          </p:nvSpPr>
          <p:spPr bwMode="auto">
            <a:xfrm>
              <a:off x="4342" y="2087"/>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22558" name="AutoShape 14"/>
            <p:cNvSpPr>
              <a:spLocks noChangeArrowheads="1"/>
            </p:cNvSpPr>
            <p:nvPr/>
          </p:nvSpPr>
          <p:spPr bwMode="auto">
            <a:xfrm>
              <a:off x="4361" y="2106"/>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22</a:t>
              </a:r>
            </a:p>
          </p:txBody>
        </p:sp>
      </p:grpSp>
      <p:sp>
        <p:nvSpPr>
          <p:cNvPr id="22538" name="Line 15"/>
          <p:cNvSpPr>
            <a:spLocks noChangeShapeType="1"/>
          </p:cNvSpPr>
          <p:nvPr/>
        </p:nvSpPr>
        <p:spPr bwMode="auto">
          <a:xfrm>
            <a:off x="5516563" y="2941638"/>
            <a:ext cx="563562"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2539" name="Group 16"/>
          <p:cNvGrpSpPr>
            <a:grpSpLocks/>
          </p:cNvGrpSpPr>
          <p:nvPr/>
        </p:nvGrpSpPr>
        <p:grpSpPr bwMode="auto">
          <a:xfrm>
            <a:off x="5880100" y="3313113"/>
            <a:ext cx="793750" cy="731837"/>
            <a:chOff x="3704" y="2087"/>
            <a:chExt cx="500" cy="461"/>
          </a:xfrm>
        </p:grpSpPr>
        <p:sp>
          <p:nvSpPr>
            <p:cNvPr id="22555" name="AutoShape 17"/>
            <p:cNvSpPr>
              <a:spLocks noChangeArrowheads="1"/>
            </p:cNvSpPr>
            <p:nvPr/>
          </p:nvSpPr>
          <p:spPr bwMode="auto">
            <a:xfrm>
              <a:off x="3704" y="2087"/>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22556" name="AutoShape 18"/>
            <p:cNvSpPr>
              <a:spLocks noChangeArrowheads="1"/>
            </p:cNvSpPr>
            <p:nvPr/>
          </p:nvSpPr>
          <p:spPr bwMode="auto">
            <a:xfrm>
              <a:off x="3723" y="2106"/>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21</a:t>
              </a:r>
            </a:p>
          </p:txBody>
        </p:sp>
      </p:grpSp>
      <p:sp>
        <p:nvSpPr>
          <p:cNvPr id="22540" name="Line 19"/>
          <p:cNvSpPr>
            <a:spLocks noChangeShapeType="1"/>
          </p:cNvSpPr>
          <p:nvPr/>
        </p:nvSpPr>
        <p:spPr bwMode="auto">
          <a:xfrm flipH="1">
            <a:off x="5273675" y="2941638"/>
            <a:ext cx="566738"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2541" name="Group 20"/>
          <p:cNvGrpSpPr>
            <a:grpSpLocks/>
          </p:cNvGrpSpPr>
          <p:nvPr/>
        </p:nvGrpSpPr>
        <p:grpSpPr bwMode="auto">
          <a:xfrm>
            <a:off x="4679950" y="3313113"/>
            <a:ext cx="793750" cy="731837"/>
            <a:chOff x="2948" y="2087"/>
            <a:chExt cx="500" cy="461"/>
          </a:xfrm>
        </p:grpSpPr>
        <p:sp>
          <p:nvSpPr>
            <p:cNvPr id="22553" name="AutoShape 21"/>
            <p:cNvSpPr>
              <a:spLocks noChangeArrowheads="1"/>
            </p:cNvSpPr>
            <p:nvPr/>
          </p:nvSpPr>
          <p:spPr bwMode="auto">
            <a:xfrm>
              <a:off x="2948" y="2087"/>
              <a:ext cx="501" cy="462"/>
            </a:xfrm>
            <a:prstGeom prst="roundRect">
              <a:avLst>
                <a:gd name="adj" fmla="val 12551"/>
              </a:avLst>
            </a:prstGeom>
            <a:blipFill dpi="0" rotWithShape="0">
              <a:blip r:embed="rId3"/>
              <a:srcRect/>
              <a:tile tx="0" ty="0" sx="100000" sy="100000" flip="none" algn="tl"/>
            </a:blipFill>
            <a:ln w="12600">
              <a:solidFill>
                <a:srgbClr val="FF800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22554" name="AutoShape 22"/>
            <p:cNvSpPr>
              <a:spLocks noChangeArrowheads="1"/>
            </p:cNvSpPr>
            <p:nvPr/>
          </p:nvSpPr>
          <p:spPr bwMode="auto">
            <a:xfrm>
              <a:off x="2967" y="2106"/>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5000"/>
                </a:lnSpc>
                <a:buClr>
                  <a:srgbClr val="FF8000"/>
                </a:buClr>
                <a:buSzPct val="100000"/>
                <a:buFont typeface="Times New Roman" panose="02020603050405020304" pitchFamily="18" charset="0"/>
                <a:buNone/>
              </a:pPr>
              <a:r>
                <a:rPr lang="en-GB" altLang="en-US" sz="2400" b="1">
                  <a:solidFill>
                    <a:srgbClr val="FF8000"/>
                  </a:solidFill>
                </a:rPr>
                <a:t>27</a:t>
              </a:r>
            </a:p>
          </p:txBody>
        </p:sp>
      </p:grpSp>
      <p:sp>
        <p:nvSpPr>
          <p:cNvPr id="22542" name="Line 23"/>
          <p:cNvSpPr>
            <a:spLocks noChangeShapeType="1"/>
          </p:cNvSpPr>
          <p:nvPr/>
        </p:nvSpPr>
        <p:spPr bwMode="auto">
          <a:xfrm>
            <a:off x="7102475" y="1981200"/>
            <a:ext cx="563563" cy="639763"/>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2543" name="Group 24"/>
          <p:cNvGrpSpPr>
            <a:grpSpLocks/>
          </p:cNvGrpSpPr>
          <p:nvPr/>
        </p:nvGrpSpPr>
        <p:grpSpPr bwMode="auto">
          <a:xfrm>
            <a:off x="7437438" y="2398713"/>
            <a:ext cx="793750" cy="731837"/>
            <a:chOff x="4685" y="1511"/>
            <a:chExt cx="500" cy="461"/>
          </a:xfrm>
        </p:grpSpPr>
        <p:sp>
          <p:nvSpPr>
            <p:cNvPr id="22551" name="AutoShape 25"/>
            <p:cNvSpPr>
              <a:spLocks noChangeArrowheads="1"/>
            </p:cNvSpPr>
            <p:nvPr/>
          </p:nvSpPr>
          <p:spPr bwMode="auto">
            <a:xfrm>
              <a:off x="4685" y="1511"/>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22552" name="AutoShape 26"/>
            <p:cNvSpPr>
              <a:spLocks noChangeArrowheads="1"/>
            </p:cNvSpPr>
            <p:nvPr/>
          </p:nvSpPr>
          <p:spPr bwMode="auto">
            <a:xfrm>
              <a:off x="4704" y="1530"/>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23</a:t>
              </a:r>
            </a:p>
          </p:txBody>
        </p:sp>
      </p:grpSp>
      <p:sp>
        <p:nvSpPr>
          <p:cNvPr id="22544" name="Line 27"/>
          <p:cNvSpPr>
            <a:spLocks noChangeShapeType="1"/>
          </p:cNvSpPr>
          <p:nvPr/>
        </p:nvSpPr>
        <p:spPr bwMode="auto">
          <a:xfrm flipH="1">
            <a:off x="5867400" y="2027238"/>
            <a:ext cx="566738"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2545" name="Group 28"/>
          <p:cNvGrpSpPr>
            <a:grpSpLocks/>
          </p:cNvGrpSpPr>
          <p:nvPr/>
        </p:nvGrpSpPr>
        <p:grpSpPr bwMode="auto">
          <a:xfrm>
            <a:off x="6376988" y="1331913"/>
            <a:ext cx="793750" cy="731837"/>
            <a:chOff x="4017" y="839"/>
            <a:chExt cx="500" cy="461"/>
          </a:xfrm>
        </p:grpSpPr>
        <p:sp>
          <p:nvSpPr>
            <p:cNvPr id="22549" name="AutoShape 29"/>
            <p:cNvSpPr>
              <a:spLocks noChangeArrowheads="1"/>
            </p:cNvSpPr>
            <p:nvPr/>
          </p:nvSpPr>
          <p:spPr bwMode="auto">
            <a:xfrm>
              <a:off x="4017" y="839"/>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22550" name="AutoShape 30"/>
            <p:cNvSpPr>
              <a:spLocks noChangeArrowheads="1"/>
            </p:cNvSpPr>
            <p:nvPr/>
          </p:nvSpPr>
          <p:spPr bwMode="auto">
            <a:xfrm>
              <a:off x="4036" y="858"/>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42</a:t>
              </a:r>
            </a:p>
          </p:txBody>
        </p:sp>
      </p:grpSp>
      <p:grpSp>
        <p:nvGrpSpPr>
          <p:cNvPr id="22546" name="Group 31"/>
          <p:cNvGrpSpPr>
            <a:grpSpLocks/>
          </p:cNvGrpSpPr>
          <p:nvPr/>
        </p:nvGrpSpPr>
        <p:grpSpPr bwMode="auto">
          <a:xfrm>
            <a:off x="5273675" y="2398713"/>
            <a:ext cx="793750" cy="731837"/>
            <a:chOff x="3322" y="1511"/>
            <a:chExt cx="500" cy="461"/>
          </a:xfrm>
        </p:grpSpPr>
        <p:sp>
          <p:nvSpPr>
            <p:cNvPr id="22547" name="AutoShape 32"/>
            <p:cNvSpPr>
              <a:spLocks noChangeArrowheads="1"/>
            </p:cNvSpPr>
            <p:nvPr/>
          </p:nvSpPr>
          <p:spPr bwMode="auto">
            <a:xfrm>
              <a:off x="3322" y="1511"/>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22548" name="AutoShape 33"/>
            <p:cNvSpPr>
              <a:spLocks noChangeArrowheads="1"/>
            </p:cNvSpPr>
            <p:nvPr/>
          </p:nvSpPr>
          <p:spPr bwMode="auto">
            <a:xfrm>
              <a:off x="3341" y="1530"/>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35</a:t>
              </a:r>
            </a:p>
          </p:txBody>
        </p:sp>
      </p:grpSp>
    </p:spTree>
    <p:extLst>
      <p:ext uri="{BB962C8B-B14F-4D97-AF65-F5344CB8AC3E}">
        <p14:creationId xmlns:p14="http://schemas.microsoft.com/office/powerpoint/2010/main" val="2622112629"/>
      </p:ext>
    </p:extLst>
  </p:cSld>
  <p:clrMapOvr>
    <a:masterClrMapping/>
  </p:clrMapOvr>
  <p:transition>
    <p:strips dir="ld"/>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1"/>
          <p:cNvSpPr>
            <a:spLocks noGrp="1" noChangeArrowheads="1"/>
          </p:cNvSpPr>
          <p:nvPr>
            <p:ph type="title"/>
          </p:nvPr>
        </p:nvSpPr>
        <p:spPr>
          <a:xfrm>
            <a:off x="188881" y="-113506"/>
            <a:ext cx="7772400" cy="1143000"/>
          </a:xfrm>
        </p:spPr>
        <p:txBody>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dirty="0"/>
              <a:t>Removing the Top of a Heap</a:t>
            </a:r>
          </a:p>
        </p:txBody>
      </p:sp>
      <p:sp>
        <p:nvSpPr>
          <p:cNvPr id="24578" name="Rectangle 2"/>
          <p:cNvSpPr>
            <a:spLocks noGrp="1" noChangeArrowheads="1"/>
          </p:cNvSpPr>
          <p:nvPr>
            <p:ph type="body" idx="1"/>
          </p:nvPr>
        </p:nvSpPr>
        <p:spPr>
          <a:xfrm>
            <a:off x="140939" y="1123950"/>
            <a:ext cx="4780311" cy="3833813"/>
          </a:xfrm>
        </p:spPr>
        <p:txBody>
          <a:bodyPr>
            <a:normAutofit/>
          </a:bodyPr>
          <a:lstStyle/>
          <a:p>
            <a:pPr marL="287338" indent="-287338">
              <a:lnSpc>
                <a:spcPct val="95000"/>
              </a:lnSpc>
              <a:spcBef>
                <a:spcPts val="600"/>
              </a:spcBef>
              <a:buClr>
                <a:srgbClr val="00FF00"/>
              </a:buClr>
              <a:buFont typeface="Wingdings" pitchFamily="2" charset="2"/>
              <a:buChar char="q"/>
              <a:tabLst>
                <a:tab pos="857250" algn="l"/>
                <a:tab pos="1771650" algn="l"/>
                <a:tab pos="2686050" algn="l"/>
                <a:tab pos="3600450" algn="l"/>
                <a:tab pos="4514850" algn="l"/>
                <a:tab pos="5429250" algn="l"/>
                <a:tab pos="6343650" algn="l"/>
                <a:tab pos="7258050" algn="l"/>
                <a:tab pos="8172450" algn="l"/>
                <a:tab pos="9086850" algn="l"/>
                <a:tab pos="10001250" algn="l"/>
              </a:tabLst>
              <a:defRPr/>
            </a:pPr>
            <a:r>
              <a:rPr lang="en-GB" sz="2400" dirty="0">
                <a:effectLst/>
                <a:ea typeface="+mn-ea"/>
              </a:rPr>
              <a:t>The children all have keys &lt;= the out-of-place node, or</a:t>
            </a:r>
          </a:p>
          <a:p>
            <a:pPr marL="287338" indent="-287338">
              <a:spcBef>
                <a:spcPts val="600"/>
              </a:spcBef>
              <a:buClr>
                <a:srgbClr val="00FF00"/>
              </a:buClr>
              <a:buFont typeface="Wingdings" pitchFamily="2" charset="2"/>
              <a:buChar char="q"/>
              <a:tabLst>
                <a:tab pos="857250" algn="l"/>
                <a:tab pos="1771650" algn="l"/>
                <a:tab pos="2686050" algn="l"/>
                <a:tab pos="3600450" algn="l"/>
                <a:tab pos="4514850" algn="l"/>
                <a:tab pos="5429250" algn="l"/>
                <a:tab pos="6343650" algn="l"/>
                <a:tab pos="7258050" algn="l"/>
                <a:tab pos="8172450" algn="l"/>
                <a:tab pos="9086850" algn="l"/>
                <a:tab pos="10001250" algn="l"/>
              </a:tabLst>
              <a:defRPr/>
            </a:pPr>
            <a:r>
              <a:rPr lang="en-GB" sz="2400" dirty="0">
                <a:effectLst/>
                <a:ea typeface="+mn-ea"/>
              </a:rPr>
              <a:t>The node reaches the leaf.</a:t>
            </a:r>
          </a:p>
          <a:p>
            <a:pPr marL="287338" indent="-287338">
              <a:spcBef>
                <a:spcPts val="600"/>
              </a:spcBef>
              <a:buClr>
                <a:srgbClr val="00FF00"/>
              </a:buClr>
              <a:buFont typeface="Wingdings" pitchFamily="2" charset="2"/>
              <a:buChar char="q"/>
              <a:tabLst>
                <a:tab pos="857250" algn="l"/>
                <a:tab pos="1771650" algn="l"/>
                <a:tab pos="2686050" algn="l"/>
                <a:tab pos="3600450" algn="l"/>
                <a:tab pos="4514850" algn="l"/>
                <a:tab pos="5429250" algn="l"/>
                <a:tab pos="6343650" algn="l"/>
                <a:tab pos="7258050" algn="l"/>
                <a:tab pos="8172450" algn="l"/>
                <a:tab pos="9086850" algn="l"/>
                <a:tab pos="10001250" algn="l"/>
              </a:tabLst>
              <a:defRPr/>
            </a:pPr>
            <a:r>
              <a:rPr lang="en-GB" sz="2400" dirty="0">
                <a:effectLst/>
                <a:ea typeface="+mn-ea"/>
              </a:rPr>
              <a:t>The process of pushing the new node  downward is called                       </a:t>
            </a:r>
            <a:r>
              <a:rPr lang="en-GB" sz="2400" b="1" u="sng" dirty="0" err="1">
                <a:solidFill>
                  <a:srgbClr val="FF8000"/>
                </a:solidFill>
                <a:ea typeface="+mn-ea"/>
              </a:rPr>
              <a:t>reheap</a:t>
            </a:r>
            <a:r>
              <a:rPr lang="en-GB" sz="2400" b="1" u="sng" dirty="0" err="1">
                <a:solidFill>
                  <a:srgbClr val="FF8000"/>
                </a:solidFill>
                <a:effectLst/>
                <a:ea typeface="+mn-ea"/>
              </a:rPr>
              <a:t>down</a:t>
            </a:r>
            <a:r>
              <a:rPr lang="en-GB" sz="2400" dirty="0">
                <a:effectLst/>
                <a:ea typeface="+mn-ea"/>
              </a:rPr>
              <a:t>.</a:t>
            </a:r>
          </a:p>
        </p:txBody>
      </p:sp>
      <p:sp>
        <p:nvSpPr>
          <p:cNvPr id="23556" name="Line 3"/>
          <p:cNvSpPr>
            <a:spLocks noChangeShapeType="1"/>
          </p:cNvSpPr>
          <p:nvPr/>
        </p:nvSpPr>
        <p:spPr bwMode="auto">
          <a:xfrm flipH="1">
            <a:off x="4511675" y="3883025"/>
            <a:ext cx="566738" cy="639763"/>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3557" name="Group 4"/>
          <p:cNvGrpSpPr>
            <a:grpSpLocks/>
          </p:cNvGrpSpPr>
          <p:nvPr/>
        </p:nvGrpSpPr>
        <p:grpSpPr bwMode="auto">
          <a:xfrm>
            <a:off x="3917950" y="4254500"/>
            <a:ext cx="793750" cy="731838"/>
            <a:chOff x="2468" y="2680"/>
            <a:chExt cx="500" cy="461"/>
          </a:xfrm>
        </p:grpSpPr>
        <p:sp>
          <p:nvSpPr>
            <p:cNvPr id="23585" name="AutoShape 5"/>
            <p:cNvSpPr>
              <a:spLocks noChangeArrowheads="1"/>
            </p:cNvSpPr>
            <p:nvPr/>
          </p:nvSpPr>
          <p:spPr bwMode="auto">
            <a:xfrm>
              <a:off x="2468" y="2680"/>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23586" name="AutoShape 6"/>
            <p:cNvSpPr>
              <a:spLocks noChangeArrowheads="1"/>
            </p:cNvSpPr>
            <p:nvPr/>
          </p:nvSpPr>
          <p:spPr bwMode="auto">
            <a:xfrm>
              <a:off x="2487" y="2699"/>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19</a:t>
              </a:r>
            </a:p>
          </p:txBody>
        </p:sp>
      </p:grpSp>
      <p:sp>
        <p:nvSpPr>
          <p:cNvPr id="23558" name="Line 7"/>
          <p:cNvSpPr>
            <a:spLocks noChangeShapeType="1"/>
          </p:cNvSpPr>
          <p:nvPr/>
        </p:nvSpPr>
        <p:spPr bwMode="auto">
          <a:xfrm>
            <a:off x="7697788" y="2941638"/>
            <a:ext cx="563562"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3559" name="Group 8"/>
          <p:cNvGrpSpPr>
            <a:grpSpLocks/>
          </p:cNvGrpSpPr>
          <p:nvPr/>
        </p:nvGrpSpPr>
        <p:grpSpPr bwMode="auto">
          <a:xfrm>
            <a:off x="8061325" y="3313113"/>
            <a:ext cx="793750" cy="731837"/>
            <a:chOff x="5078" y="2087"/>
            <a:chExt cx="500" cy="461"/>
          </a:xfrm>
        </p:grpSpPr>
        <p:sp>
          <p:nvSpPr>
            <p:cNvPr id="23583" name="AutoShape 9"/>
            <p:cNvSpPr>
              <a:spLocks noChangeArrowheads="1"/>
            </p:cNvSpPr>
            <p:nvPr/>
          </p:nvSpPr>
          <p:spPr bwMode="auto">
            <a:xfrm>
              <a:off x="5078" y="2087"/>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23584" name="AutoShape 10"/>
            <p:cNvSpPr>
              <a:spLocks noChangeArrowheads="1"/>
            </p:cNvSpPr>
            <p:nvPr/>
          </p:nvSpPr>
          <p:spPr bwMode="auto">
            <a:xfrm>
              <a:off x="5097" y="2106"/>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4</a:t>
              </a:r>
            </a:p>
          </p:txBody>
        </p:sp>
      </p:grpSp>
      <p:sp>
        <p:nvSpPr>
          <p:cNvPr id="23560" name="Line 11"/>
          <p:cNvSpPr>
            <a:spLocks noChangeShapeType="1"/>
          </p:cNvSpPr>
          <p:nvPr/>
        </p:nvSpPr>
        <p:spPr bwMode="auto">
          <a:xfrm flipH="1">
            <a:off x="7486650" y="2941638"/>
            <a:ext cx="566738"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3561" name="Group 12"/>
          <p:cNvGrpSpPr>
            <a:grpSpLocks/>
          </p:cNvGrpSpPr>
          <p:nvPr/>
        </p:nvGrpSpPr>
        <p:grpSpPr bwMode="auto">
          <a:xfrm>
            <a:off x="6892925" y="3313113"/>
            <a:ext cx="793750" cy="731837"/>
            <a:chOff x="4342" y="2087"/>
            <a:chExt cx="500" cy="461"/>
          </a:xfrm>
        </p:grpSpPr>
        <p:sp>
          <p:nvSpPr>
            <p:cNvPr id="23581" name="AutoShape 13"/>
            <p:cNvSpPr>
              <a:spLocks noChangeArrowheads="1"/>
            </p:cNvSpPr>
            <p:nvPr/>
          </p:nvSpPr>
          <p:spPr bwMode="auto">
            <a:xfrm>
              <a:off x="4342" y="2087"/>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23582" name="AutoShape 14"/>
            <p:cNvSpPr>
              <a:spLocks noChangeArrowheads="1"/>
            </p:cNvSpPr>
            <p:nvPr/>
          </p:nvSpPr>
          <p:spPr bwMode="auto">
            <a:xfrm>
              <a:off x="4361" y="2106"/>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22</a:t>
              </a:r>
            </a:p>
          </p:txBody>
        </p:sp>
      </p:grpSp>
      <p:sp>
        <p:nvSpPr>
          <p:cNvPr id="23562" name="Line 15"/>
          <p:cNvSpPr>
            <a:spLocks noChangeShapeType="1"/>
          </p:cNvSpPr>
          <p:nvPr/>
        </p:nvSpPr>
        <p:spPr bwMode="auto">
          <a:xfrm>
            <a:off x="5516563" y="2941638"/>
            <a:ext cx="563562"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3563" name="Group 16"/>
          <p:cNvGrpSpPr>
            <a:grpSpLocks/>
          </p:cNvGrpSpPr>
          <p:nvPr/>
        </p:nvGrpSpPr>
        <p:grpSpPr bwMode="auto">
          <a:xfrm>
            <a:off x="5880100" y="3313113"/>
            <a:ext cx="793750" cy="731837"/>
            <a:chOff x="3704" y="2087"/>
            <a:chExt cx="500" cy="461"/>
          </a:xfrm>
        </p:grpSpPr>
        <p:sp>
          <p:nvSpPr>
            <p:cNvPr id="23579" name="AutoShape 17"/>
            <p:cNvSpPr>
              <a:spLocks noChangeArrowheads="1"/>
            </p:cNvSpPr>
            <p:nvPr/>
          </p:nvSpPr>
          <p:spPr bwMode="auto">
            <a:xfrm>
              <a:off x="3704" y="2087"/>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23580" name="AutoShape 18"/>
            <p:cNvSpPr>
              <a:spLocks noChangeArrowheads="1"/>
            </p:cNvSpPr>
            <p:nvPr/>
          </p:nvSpPr>
          <p:spPr bwMode="auto">
            <a:xfrm>
              <a:off x="3723" y="2106"/>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21</a:t>
              </a:r>
            </a:p>
          </p:txBody>
        </p:sp>
      </p:grpSp>
      <p:sp>
        <p:nvSpPr>
          <p:cNvPr id="23564" name="Line 19"/>
          <p:cNvSpPr>
            <a:spLocks noChangeShapeType="1"/>
          </p:cNvSpPr>
          <p:nvPr/>
        </p:nvSpPr>
        <p:spPr bwMode="auto">
          <a:xfrm flipH="1">
            <a:off x="5273675" y="2941638"/>
            <a:ext cx="566738"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3565" name="Group 20"/>
          <p:cNvGrpSpPr>
            <a:grpSpLocks/>
          </p:cNvGrpSpPr>
          <p:nvPr/>
        </p:nvGrpSpPr>
        <p:grpSpPr bwMode="auto">
          <a:xfrm>
            <a:off x="4679950" y="3313113"/>
            <a:ext cx="793750" cy="731837"/>
            <a:chOff x="2948" y="2087"/>
            <a:chExt cx="500" cy="461"/>
          </a:xfrm>
        </p:grpSpPr>
        <p:sp>
          <p:nvSpPr>
            <p:cNvPr id="23577" name="AutoShape 21"/>
            <p:cNvSpPr>
              <a:spLocks noChangeArrowheads="1"/>
            </p:cNvSpPr>
            <p:nvPr/>
          </p:nvSpPr>
          <p:spPr bwMode="auto">
            <a:xfrm>
              <a:off x="2948" y="2087"/>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23578" name="AutoShape 22"/>
            <p:cNvSpPr>
              <a:spLocks noChangeArrowheads="1"/>
            </p:cNvSpPr>
            <p:nvPr/>
          </p:nvSpPr>
          <p:spPr bwMode="auto">
            <a:xfrm>
              <a:off x="2967" y="2106"/>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27</a:t>
              </a:r>
            </a:p>
          </p:txBody>
        </p:sp>
      </p:grpSp>
      <p:sp>
        <p:nvSpPr>
          <p:cNvPr id="23566" name="Line 23"/>
          <p:cNvSpPr>
            <a:spLocks noChangeShapeType="1"/>
          </p:cNvSpPr>
          <p:nvPr/>
        </p:nvSpPr>
        <p:spPr bwMode="auto">
          <a:xfrm>
            <a:off x="7102475" y="1981200"/>
            <a:ext cx="563563" cy="639763"/>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3567" name="Group 24"/>
          <p:cNvGrpSpPr>
            <a:grpSpLocks/>
          </p:cNvGrpSpPr>
          <p:nvPr/>
        </p:nvGrpSpPr>
        <p:grpSpPr bwMode="auto">
          <a:xfrm>
            <a:off x="7437438" y="2398713"/>
            <a:ext cx="793750" cy="731837"/>
            <a:chOff x="4685" y="1511"/>
            <a:chExt cx="500" cy="461"/>
          </a:xfrm>
        </p:grpSpPr>
        <p:sp>
          <p:nvSpPr>
            <p:cNvPr id="23575" name="AutoShape 25"/>
            <p:cNvSpPr>
              <a:spLocks noChangeArrowheads="1"/>
            </p:cNvSpPr>
            <p:nvPr/>
          </p:nvSpPr>
          <p:spPr bwMode="auto">
            <a:xfrm>
              <a:off x="4685" y="1511"/>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23576" name="AutoShape 26"/>
            <p:cNvSpPr>
              <a:spLocks noChangeArrowheads="1"/>
            </p:cNvSpPr>
            <p:nvPr/>
          </p:nvSpPr>
          <p:spPr bwMode="auto">
            <a:xfrm>
              <a:off x="4704" y="1530"/>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23</a:t>
              </a:r>
            </a:p>
          </p:txBody>
        </p:sp>
      </p:grpSp>
      <p:sp>
        <p:nvSpPr>
          <p:cNvPr id="23568" name="Line 27"/>
          <p:cNvSpPr>
            <a:spLocks noChangeShapeType="1"/>
          </p:cNvSpPr>
          <p:nvPr/>
        </p:nvSpPr>
        <p:spPr bwMode="auto">
          <a:xfrm flipH="1">
            <a:off x="5867400" y="2027238"/>
            <a:ext cx="566738"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3569" name="Group 28"/>
          <p:cNvGrpSpPr>
            <a:grpSpLocks/>
          </p:cNvGrpSpPr>
          <p:nvPr/>
        </p:nvGrpSpPr>
        <p:grpSpPr bwMode="auto">
          <a:xfrm>
            <a:off x="6376988" y="1331913"/>
            <a:ext cx="793750" cy="731837"/>
            <a:chOff x="4017" y="839"/>
            <a:chExt cx="500" cy="461"/>
          </a:xfrm>
        </p:grpSpPr>
        <p:sp>
          <p:nvSpPr>
            <p:cNvPr id="23573" name="AutoShape 29"/>
            <p:cNvSpPr>
              <a:spLocks noChangeArrowheads="1"/>
            </p:cNvSpPr>
            <p:nvPr/>
          </p:nvSpPr>
          <p:spPr bwMode="auto">
            <a:xfrm>
              <a:off x="4017" y="839"/>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23574" name="AutoShape 30"/>
            <p:cNvSpPr>
              <a:spLocks noChangeArrowheads="1"/>
            </p:cNvSpPr>
            <p:nvPr/>
          </p:nvSpPr>
          <p:spPr bwMode="auto">
            <a:xfrm>
              <a:off x="4036" y="858"/>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42</a:t>
              </a:r>
            </a:p>
          </p:txBody>
        </p:sp>
      </p:grpSp>
      <p:grpSp>
        <p:nvGrpSpPr>
          <p:cNvPr id="23570" name="Group 31"/>
          <p:cNvGrpSpPr>
            <a:grpSpLocks/>
          </p:cNvGrpSpPr>
          <p:nvPr/>
        </p:nvGrpSpPr>
        <p:grpSpPr bwMode="auto">
          <a:xfrm>
            <a:off x="5273675" y="2398713"/>
            <a:ext cx="793750" cy="731837"/>
            <a:chOff x="3322" y="1511"/>
            <a:chExt cx="500" cy="461"/>
          </a:xfrm>
        </p:grpSpPr>
        <p:sp>
          <p:nvSpPr>
            <p:cNvPr id="23571" name="AutoShape 32"/>
            <p:cNvSpPr>
              <a:spLocks noChangeArrowheads="1"/>
            </p:cNvSpPr>
            <p:nvPr/>
          </p:nvSpPr>
          <p:spPr bwMode="auto">
            <a:xfrm>
              <a:off x="3322" y="1511"/>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23572" name="AutoShape 33"/>
            <p:cNvSpPr>
              <a:spLocks noChangeArrowheads="1"/>
            </p:cNvSpPr>
            <p:nvPr/>
          </p:nvSpPr>
          <p:spPr bwMode="auto">
            <a:xfrm>
              <a:off x="3341" y="1530"/>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35</a:t>
              </a:r>
            </a:p>
          </p:txBody>
        </p:sp>
      </p:grpSp>
    </p:spTree>
    <p:extLst>
      <p:ext uri="{BB962C8B-B14F-4D97-AF65-F5344CB8AC3E}">
        <p14:creationId xmlns:p14="http://schemas.microsoft.com/office/powerpoint/2010/main" val="4147231263"/>
      </p:ext>
    </p:extLst>
  </p:cSld>
  <p:clrMapOvr>
    <a:masterClrMapping/>
  </p:clrMapOvr>
  <p:transition>
    <p:strips dir="ld"/>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Group 25"/>
          <p:cNvGrpSpPr/>
          <p:nvPr/>
        </p:nvGrpSpPr>
        <p:grpSpPr>
          <a:xfrm>
            <a:off x="2562408" y="2730409"/>
            <a:ext cx="3755166" cy="2364786"/>
            <a:chOff x="353191" y="2900862"/>
            <a:chExt cx="3755166" cy="2364786"/>
          </a:xfrm>
        </p:grpSpPr>
        <p:sp>
          <p:nvSpPr>
            <p:cNvPr id="27" name="Oval 26"/>
            <p:cNvSpPr>
              <a:spLocks noChangeAspect="1"/>
            </p:cNvSpPr>
            <p:nvPr/>
          </p:nvSpPr>
          <p:spPr>
            <a:xfrm>
              <a:off x="2176390" y="2900862"/>
              <a:ext cx="395289" cy="3952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b="1" dirty="0">
                  <a:solidFill>
                    <a:schemeClr val="tx1"/>
                  </a:solidFill>
                  <a:latin typeface="Courier New" panose="02070309020205020404" pitchFamily="49" charset="0"/>
                  <a:cs typeface="Courier New" panose="02070309020205020404" pitchFamily="49" charset="0"/>
                </a:rPr>
                <a:t>11</a:t>
              </a:r>
            </a:p>
          </p:txBody>
        </p:sp>
        <p:sp>
          <p:nvSpPr>
            <p:cNvPr id="34" name="Oval 33"/>
            <p:cNvSpPr>
              <a:spLocks noChangeAspect="1"/>
            </p:cNvSpPr>
            <p:nvPr/>
          </p:nvSpPr>
          <p:spPr>
            <a:xfrm>
              <a:off x="1233308" y="3550151"/>
              <a:ext cx="395289" cy="3952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b="1" dirty="0">
                  <a:solidFill>
                    <a:schemeClr val="tx1"/>
                  </a:solidFill>
                  <a:latin typeface="Courier New" panose="02070309020205020404" pitchFamily="49" charset="0"/>
                  <a:cs typeface="Courier New" panose="02070309020205020404" pitchFamily="49" charset="0"/>
                </a:rPr>
                <a:t>9</a:t>
              </a:r>
            </a:p>
          </p:txBody>
        </p:sp>
        <p:cxnSp>
          <p:nvCxnSpPr>
            <p:cNvPr id="35" name="Straight Arrow Connector 34"/>
            <p:cNvCxnSpPr>
              <a:stCxn id="27" idx="3"/>
              <a:endCxn id="34" idx="7"/>
            </p:cNvCxnSpPr>
            <p:nvPr/>
          </p:nvCxnSpPr>
          <p:spPr>
            <a:xfrm flipH="1">
              <a:off x="1570708" y="3238262"/>
              <a:ext cx="663571" cy="3697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27" idx="5"/>
              <a:endCxn id="41" idx="1"/>
            </p:cNvCxnSpPr>
            <p:nvPr/>
          </p:nvCxnSpPr>
          <p:spPr>
            <a:xfrm>
              <a:off x="2513790" y="3238262"/>
              <a:ext cx="672522" cy="3715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34" idx="3"/>
            </p:cNvCxnSpPr>
            <p:nvPr/>
          </p:nvCxnSpPr>
          <p:spPr>
            <a:xfrm flipH="1">
              <a:off x="970633" y="3887551"/>
              <a:ext cx="320564" cy="3643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34" idx="5"/>
            </p:cNvCxnSpPr>
            <p:nvPr/>
          </p:nvCxnSpPr>
          <p:spPr>
            <a:xfrm>
              <a:off x="1570708" y="3887551"/>
              <a:ext cx="305134" cy="3706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Oval 40"/>
            <p:cNvSpPr>
              <a:spLocks noChangeAspect="1"/>
            </p:cNvSpPr>
            <p:nvPr/>
          </p:nvSpPr>
          <p:spPr>
            <a:xfrm>
              <a:off x="3128423" y="3551948"/>
              <a:ext cx="395289" cy="3952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b="1" dirty="0">
                  <a:solidFill>
                    <a:schemeClr val="tx1"/>
                  </a:solidFill>
                  <a:latin typeface="Courier New" panose="02070309020205020404" pitchFamily="49" charset="0"/>
                  <a:cs typeface="Courier New" panose="02070309020205020404" pitchFamily="49" charset="0"/>
                </a:rPr>
                <a:t>4</a:t>
              </a:r>
            </a:p>
          </p:txBody>
        </p:sp>
        <p:sp>
          <p:nvSpPr>
            <p:cNvPr id="44" name="Oval 43"/>
            <p:cNvSpPr>
              <a:spLocks noChangeAspect="1"/>
            </p:cNvSpPr>
            <p:nvPr/>
          </p:nvSpPr>
          <p:spPr>
            <a:xfrm>
              <a:off x="3713068" y="4202085"/>
              <a:ext cx="395289" cy="3952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b="1" dirty="0">
                  <a:solidFill>
                    <a:schemeClr val="tx1"/>
                  </a:solidFill>
                  <a:latin typeface="Courier New" panose="02070309020205020404" pitchFamily="49" charset="0"/>
                  <a:cs typeface="Courier New" panose="02070309020205020404" pitchFamily="49" charset="0"/>
                </a:rPr>
                <a:t>1</a:t>
              </a:r>
            </a:p>
          </p:txBody>
        </p:sp>
        <p:sp>
          <p:nvSpPr>
            <p:cNvPr id="45" name="Oval 44"/>
            <p:cNvSpPr>
              <a:spLocks noChangeAspect="1"/>
            </p:cNvSpPr>
            <p:nvPr/>
          </p:nvSpPr>
          <p:spPr>
            <a:xfrm>
              <a:off x="2528348" y="4195836"/>
              <a:ext cx="395289" cy="3952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b="1" dirty="0">
                  <a:solidFill>
                    <a:schemeClr val="tx1"/>
                  </a:solidFill>
                  <a:latin typeface="Courier New" panose="02070309020205020404" pitchFamily="49" charset="0"/>
                  <a:cs typeface="Courier New" panose="02070309020205020404" pitchFamily="49" charset="0"/>
                </a:rPr>
                <a:t>3</a:t>
              </a:r>
            </a:p>
          </p:txBody>
        </p:sp>
        <p:cxnSp>
          <p:nvCxnSpPr>
            <p:cNvPr id="46" name="Straight Arrow Connector 45"/>
            <p:cNvCxnSpPr>
              <a:stCxn id="41" idx="3"/>
              <a:endCxn id="45" idx="7"/>
            </p:cNvCxnSpPr>
            <p:nvPr/>
          </p:nvCxnSpPr>
          <p:spPr>
            <a:xfrm flipH="1">
              <a:off x="2865748" y="3889348"/>
              <a:ext cx="320564" cy="3643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41" idx="5"/>
              <a:endCxn id="44" idx="1"/>
            </p:cNvCxnSpPr>
            <p:nvPr/>
          </p:nvCxnSpPr>
          <p:spPr>
            <a:xfrm>
              <a:off x="3465823" y="3889348"/>
              <a:ext cx="305134" cy="3706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Oval 47"/>
            <p:cNvSpPr>
              <a:spLocks noChangeAspect="1"/>
            </p:cNvSpPr>
            <p:nvPr/>
          </p:nvSpPr>
          <p:spPr>
            <a:xfrm>
              <a:off x="680466" y="4220224"/>
              <a:ext cx="395289" cy="3952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b="1" dirty="0">
                  <a:solidFill>
                    <a:schemeClr val="tx1"/>
                  </a:solidFill>
                  <a:latin typeface="Courier New" panose="02070309020205020404" pitchFamily="49" charset="0"/>
                  <a:cs typeface="Courier New" panose="02070309020205020404" pitchFamily="49" charset="0"/>
                </a:rPr>
                <a:t>7</a:t>
              </a:r>
            </a:p>
          </p:txBody>
        </p:sp>
        <p:sp>
          <p:nvSpPr>
            <p:cNvPr id="49" name="Oval 48"/>
            <p:cNvSpPr>
              <a:spLocks noChangeAspect="1"/>
            </p:cNvSpPr>
            <p:nvPr/>
          </p:nvSpPr>
          <p:spPr>
            <a:xfrm>
              <a:off x="1021749" y="4868947"/>
              <a:ext cx="395289" cy="3952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b="1" dirty="0">
                  <a:solidFill>
                    <a:schemeClr val="tx1"/>
                  </a:solidFill>
                  <a:latin typeface="Courier New" panose="02070309020205020404" pitchFamily="49" charset="0"/>
                  <a:cs typeface="Courier New" panose="02070309020205020404" pitchFamily="49" charset="0"/>
                </a:rPr>
                <a:t>5</a:t>
              </a:r>
            </a:p>
          </p:txBody>
        </p:sp>
        <p:sp>
          <p:nvSpPr>
            <p:cNvPr id="50" name="Oval 49"/>
            <p:cNvSpPr>
              <a:spLocks noChangeAspect="1"/>
            </p:cNvSpPr>
            <p:nvPr/>
          </p:nvSpPr>
          <p:spPr>
            <a:xfrm>
              <a:off x="353191" y="4868946"/>
              <a:ext cx="395289" cy="3952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b="1" dirty="0">
                  <a:solidFill>
                    <a:schemeClr val="tx1"/>
                  </a:solidFill>
                  <a:latin typeface="Courier New" panose="02070309020205020404" pitchFamily="49" charset="0"/>
                  <a:cs typeface="Courier New" panose="02070309020205020404" pitchFamily="49" charset="0"/>
                </a:rPr>
                <a:t>2</a:t>
              </a:r>
            </a:p>
          </p:txBody>
        </p:sp>
        <p:cxnSp>
          <p:nvCxnSpPr>
            <p:cNvPr id="51" name="Straight Arrow Connector 50"/>
            <p:cNvCxnSpPr>
              <a:stCxn id="48" idx="3"/>
              <a:endCxn id="50" idx="0"/>
            </p:cNvCxnSpPr>
            <p:nvPr/>
          </p:nvCxnSpPr>
          <p:spPr>
            <a:xfrm flipH="1">
              <a:off x="550836" y="4557624"/>
              <a:ext cx="187519" cy="3113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48" idx="5"/>
              <a:endCxn id="49" idx="0"/>
            </p:cNvCxnSpPr>
            <p:nvPr/>
          </p:nvCxnSpPr>
          <p:spPr>
            <a:xfrm>
              <a:off x="1017866" y="4557624"/>
              <a:ext cx="201528" cy="3113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Oval 52"/>
            <p:cNvSpPr>
              <a:spLocks noChangeAspect="1"/>
            </p:cNvSpPr>
            <p:nvPr/>
          </p:nvSpPr>
          <p:spPr>
            <a:xfrm>
              <a:off x="1803947" y="4220224"/>
              <a:ext cx="395289" cy="3952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b="1" dirty="0">
                  <a:solidFill>
                    <a:schemeClr val="tx1"/>
                  </a:solidFill>
                  <a:latin typeface="Courier New" panose="02070309020205020404" pitchFamily="49" charset="0"/>
                  <a:cs typeface="Courier New" panose="02070309020205020404" pitchFamily="49" charset="0"/>
                </a:rPr>
                <a:t>8</a:t>
              </a:r>
            </a:p>
          </p:txBody>
        </p:sp>
        <p:sp>
          <p:nvSpPr>
            <p:cNvPr id="54" name="Oval 53"/>
            <p:cNvSpPr>
              <a:spLocks noChangeAspect="1"/>
            </p:cNvSpPr>
            <p:nvPr/>
          </p:nvSpPr>
          <p:spPr>
            <a:xfrm>
              <a:off x="1480553" y="4870359"/>
              <a:ext cx="395289" cy="3952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b="1" dirty="0">
                  <a:solidFill>
                    <a:schemeClr val="tx1"/>
                  </a:solidFill>
                  <a:latin typeface="Courier New" panose="02070309020205020404" pitchFamily="49" charset="0"/>
                  <a:cs typeface="Courier New" panose="02070309020205020404" pitchFamily="49" charset="0"/>
                </a:rPr>
                <a:t>6</a:t>
              </a:r>
            </a:p>
          </p:txBody>
        </p:sp>
        <p:cxnSp>
          <p:nvCxnSpPr>
            <p:cNvPr id="55" name="Straight Arrow Connector 54"/>
            <p:cNvCxnSpPr>
              <a:stCxn id="53" idx="3"/>
              <a:endCxn id="54" idx="0"/>
            </p:cNvCxnSpPr>
            <p:nvPr/>
          </p:nvCxnSpPr>
          <p:spPr>
            <a:xfrm flipH="1">
              <a:off x="1678198" y="4557624"/>
              <a:ext cx="183638" cy="3127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57" name="TextBox 56"/>
          <p:cNvSpPr txBox="1"/>
          <p:nvPr/>
        </p:nvSpPr>
        <p:spPr>
          <a:xfrm>
            <a:off x="6981400" y="3904855"/>
            <a:ext cx="1700011" cy="369332"/>
          </a:xfrm>
          <a:prstGeom prst="rect">
            <a:avLst/>
          </a:prstGeom>
          <a:noFill/>
        </p:spPr>
        <p:txBody>
          <a:bodyPr wrap="square" rtlCol="0">
            <a:spAutoFit/>
          </a:bodyPr>
          <a:lstStyle/>
          <a:p>
            <a:r>
              <a:rPr lang="en-US" b="1" dirty="0" err="1">
                <a:latin typeface="Courier New" panose="02070309020205020404" pitchFamily="49" charset="0"/>
                <a:cs typeface="Courier New" panose="02070309020205020404" pitchFamily="49" charset="0"/>
              </a:rPr>
              <a:t>Enqueue</a:t>
            </a:r>
            <a:r>
              <a:rPr lang="en-US" b="1" dirty="0">
                <a:latin typeface="Courier New" panose="02070309020205020404" pitchFamily="49" charset="0"/>
                <a:cs typeface="Courier New" panose="02070309020205020404" pitchFamily="49" charset="0"/>
              </a:rPr>
              <a:t> 15</a:t>
            </a:r>
          </a:p>
        </p:txBody>
      </p:sp>
      <p:sp>
        <p:nvSpPr>
          <p:cNvPr id="58" name="TextBox 57"/>
          <p:cNvSpPr txBox="1"/>
          <p:nvPr/>
        </p:nvSpPr>
        <p:spPr>
          <a:xfrm>
            <a:off x="6981399" y="5731098"/>
            <a:ext cx="1700011" cy="369332"/>
          </a:xfrm>
          <a:prstGeom prst="rect">
            <a:avLst/>
          </a:prstGeom>
          <a:noFill/>
        </p:spPr>
        <p:txBody>
          <a:bodyPr wrap="square" rtlCol="0">
            <a:spAutoFit/>
          </a:bodyPr>
          <a:lstStyle/>
          <a:p>
            <a:r>
              <a:rPr lang="en-US" b="1" dirty="0">
                <a:latin typeface="Courier New" panose="02070309020205020404" pitchFamily="49" charset="0"/>
                <a:cs typeface="Courier New" panose="02070309020205020404" pitchFamily="49" charset="0"/>
              </a:rPr>
              <a:t>Length = 10</a:t>
            </a:r>
          </a:p>
        </p:txBody>
      </p:sp>
      <p:graphicFrame>
        <p:nvGraphicFramePr>
          <p:cNvPr id="28" name="Content Placeholder 2"/>
          <p:cNvGraphicFramePr>
            <a:graphicFrameLocks/>
          </p:cNvGraphicFramePr>
          <p:nvPr/>
        </p:nvGraphicFramePr>
        <p:xfrm>
          <a:off x="982008" y="5601236"/>
          <a:ext cx="5852156" cy="741680"/>
        </p:xfrm>
        <a:graphic>
          <a:graphicData uri="http://schemas.openxmlformats.org/drawingml/2006/table">
            <a:tbl>
              <a:tblPr firstRow="1" bandRow="1">
                <a:tableStyleId>{7DF18680-E054-41AD-8BC1-D1AEF772440D}</a:tableStyleId>
              </a:tblPr>
              <a:tblGrid>
                <a:gridCol w="757836">
                  <a:extLst>
                    <a:ext uri="{9D8B030D-6E8A-4147-A177-3AD203B41FA5}">
                      <a16:colId xmlns:a16="http://schemas.microsoft.com/office/drawing/2014/main" val="20000"/>
                    </a:ext>
                  </a:extLst>
                </a:gridCol>
                <a:gridCol w="463120">
                  <a:extLst>
                    <a:ext uri="{9D8B030D-6E8A-4147-A177-3AD203B41FA5}">
                      <a16:colId xmlns:a16="http://schemas.microsoft.com/office/drawing/2014/main" val="20001"/>
                    </a:ext>
                  </a:extLst>
                </a:gridCol>
                <a:gridCol w="463120">
                  <a:extLst>
                    <a:ext uri="{9D8B030D-6E8A-4147-A177-3AD203B41FA5}">
                      <a16:colId xmlns:a16="http://schemas.microsoft.com/office/drawing/2014/main" val="20002"/>
                    </a:ext>
                  </a:extLst>
                </a:gridCol>
                <a:gridCol w="463120">
                  <a:extLst>
                    <a:ext uri="{9D8B030D-6E8A-4147-A177-3AD203B41FA5}">
                      <a16:colId xmlns:a16="http://schemas.microsoft.com/office/drawing/2014/main" val="20003"/>
                    </a:ext>
                  </a:extLst>
                </a:gridCol>
                <a:gridCol w="463120">
                  <a:extLst>
                    <a:ext uri="{9D8B030D-6E8A-4147-A177-3AD203B41FA5}">
                      <a16:colId xmlns:a16="http://schemas.microsoft.com/office/drawing/2014/main" val="20004"/>
                    </a:ext>
                  </a:extLst>
                </a:gridCol>
                <a:gridCol w="463120">
                  <a:extLst>
                    <a:ext uri="{9D8B030D-6E8A-4147-A177-3AD203B41FA5}">
                      <a16:colId xmlns:a16="http://schemas.microsoft.com/office/drawing/2014/main" val="20005"/>
                    </a:ext>
                  </a:extLst>
                </a:gridCol>
                <a:gridCol w="463120">
                  <a:extLst>
                    <a:ext uri="{9D8B030D-6E8A-4147-A177-3AD203B41FA5}">
                      <a16:colId xmlns:a16="http://schemas.microsoft.com/office/drawing/2014/main" val="20006"/>
                    </a:ext>
                  </a:extLst>
                </a:gridCol>
                <a:gridCol w="463120">
                  <a:extLst>
                    <a:ext uri="{9D8B030D-6E8A-4147-A177-3AD203B41FA5}">
                      <a16:colId xmlns:a16="http://schemas.microsoft.com/office/drawing/2014/main" val="20007"/>
                    </a:ext>
                  </a:extLst>
                </a:gridCol>
                <a:gridCol w="463120">
                  <a:extLst>
                    <a:ext uri="{9D8B030D-6E8A-4147-A177-3AD203B41FA5}">
                      <a16:colId xmlns:a16="http://schemas.microsoft.com/office/drawing/2014/main" val="20008"/>
                    </a:ext>
                  </a:extLst>
                </a:gridCol>
                <a:gridCol w="463120">
                  <a:extLst>
                    <a:ext uri="{9D8B030D-6E8A-4147-A177-3AD203B41FA5}">
                      <a16:colId xmlns:a16="http://schemas.microsoft.com/office/drawing/2014/main" val="20009"/>
                    </a:ext>
                  </a:extLst>
                </a:gridCol>
                <a:gridCol w="463120">
                  <a:extLst>
                    <a:ext uri="{9D8B030D-6E8A-4147-A177-3AD203B41FA5}">
                      <a16:colId xmlns:a16="http://schemas.microsoft.com/office/drawing/2014/main" val="20010"/>
                    </a:ext>
                  </a:extLst>
                </a:gridCol>
                <a:gridCol w="463120">
                  <a:extLst>
                    <a:ext uri="{9D8B030D-6E8A-4147-A177-3AD203B41FA5}">
                      <a16:colId xmlns:a16="http://schemas.microsoft.com/office/drawing/2014/main" val="20011"/>
                    </a:ext>
                  </a:extLst>
                </a:gridCol>
              </a:tblGrid>
              <a:tr h="370840">
                <a:tc>
                  <a:txBody>
                    <a:bodyPr/>
                    <a:lstStyle/>
                    <a:p>
                      <a:r>
                        <a:rPr lang="en-US" sz="1600" b="1" dirty="0"/>
                        <a:t>Index</a:t>
                      </a:r>
                    </a:p>
                  </a:txBody>
                  <a:tcPr/>
                </a:tc>
                <a:tc>
                  <a:txBody>
                    <a:bodyPr/>
                    <a:lstStyle/>
                    <a:p>
                      <a:pPr algn="ctr"/>
                      <a:r>
                        <a:rPr lang="en-US" dirty="0">
                          <a:latin typeface="Courier New" panose="02070309020205020404" pitchFamily="49" charset="0"/>
                          <a:cs typeface="Courier New" panose="02070309020205020404" pitchFamily="49" charset="0"/>
                        </a:rPr>
                        <a:t>0</a:t>
                      </a:r>
                    </a:p>
                  </a:txBody>
                  <a:tcPr/>
                </a:tc>
                <a:tc>
                  <a:txBody>
                    <a:bodyPr/>
                    <a:lstStyle/>
                    <a:p>
                      <a:pPr algn="ctr"/>
                      <a:r>
                        <a:rPr lang="en-US" dirty="0">
                          <a:latin typeface="Courier New" panose="02070309020205020404" pitchFamily="49" charset="0"/>
                          <a:cs typeface="Courier New" panose="02070309020205020404" pitchFamily="49" charset="0"/>
                        </a:rPr>
                        <a:t>1</a:t>
                      </a:r>
                    </a:p>
                  </a:txBody>
                  <a:tcPr/>
                </a:tc>
                <a:tc>
                  <a:txBody>
                    <a:bodyPr/>
                    <a:lstStyle/>
                    <a:p>
                      <a:pPr algn="ctr"/>
                      <a:r>
                        <a:rPr lang="en-US" dirty="0">
                          <a:latin typeface="Courier New" panose="02070309020205020404" pitchFamily="49" charset="0"/>
                          <a:cs typeface="Courier New" panose="02070309020205020404" pitchFamily="49" charset="0"/>
                        </a:rPr>
                        <a:t>2</a:t>
                      </a:r>
                    </a:p>
                  </a:txBody>
                  <a:tcPr/>
                </a:tc>
                <a:tc>
                  <a:txBody>
                    <a:bodyPr/>
                    <a:lstStyle/>
                    <a:p>
                      <a:pPr algn="ctr"/>
                      <a:r>
                        <a:rPr lang="en-US" dirty="0">
                          <a:latin typeface="Courier New" panose="02070309020205020404" pitchFamily="49" charset="0"/>
                          <a:cs typeface="Courier New" panose="02070309020205020404" pitchFamily="49" charset="0"/>
                        </a:rPr>
                        <a:t>3</a:t>
                      </a:r>
                    </a:p>
                  </a:txBody>
                  <a:tcPr/>
                </a:tc>
                <a:tc>
                  <a:txBody>
                    <a:bodyPr/>
                    <a:lstStyle/>
                    <a:p>
                      <a:pPr algn="ctr"/>
                      <a:r>
                        <a:rPr lang="en-US" dirty="0">
                          <a:latin typeface="Courier New" panose="02070309020205020404" pitchFamily="49" charset="0"/>
                          <a:cs typeface="Courier New" panose="02070309020205020404" pitchFamily="49" charset="0"/>
                        </a:rPr>
                        <a:t>4</a:t>
                      </a:r>
                    </a:p>
                  </a:txBody>
                  <a:tcPr/>
                </a:tc>
                <a:tc>
                  <a:txBody>
                    <a:bodyPr/>
                    <a:lstStyle/>
                    <a:p>
                      <a:pPr algn="ctr"/>
                      <a:r>
                        <a:rPr lang="en-US" dirty="0">
                          <a:latin typeface="Courier New" panose="02070309020205020404" pitchFamily="49" charset="0"/>
                          <a:cs typeface="Courier New" panose="02070309020205020404" pitchFamily="49" charset="0"/>
                        </a:rPr>
                        <a:t>5</a:t>
                      </a:r>
                    </a:p>
                  </a:txBody>
                  <a:tcPr/>
                </a:tc>
                <a:tc>
                  <a:txBody>
                    <a:bodyPr/>
                    <a:lstStyle/>
                    <a:p>
                      <a:pPr algn="ctr"/>
                      <a:r>
                        <a:rPr lang="en-US" dirty="0">
                          <a:latin typeface="Courier New" panose="02070309020205020404" pitchFamily="49" charset="0"/>
                          <a:cs typeface="Courier New" panose="02070309020205020404" pitchFamily="49" charset="0"/>
                        </a:rPr>
                        <a:t>6</a:t>
                      </a:r>
                    </a:p>
                  </a:txBody>
                  <a:tcPr/>
                </a:tc>
                <a:tc>
                  <a:txBody>
                    <a:bodyPr/>
                    <a:lstStyle/>
                    <a:p>
                      <a:pPr algn="ctr"/>
                      <a:r>
                        <a:rPr lang="en-US" dirty="0">
                          <a:latin typeface="Courier New" panose="02070309020205020404" pitchFamily="49" charset="0"/>
                          <a:cs typeface="Courier New" panose="02070309020205020404" pitchFamily="49" charset="0"/>
                        </a:rPr>
                        <a:t>7</a:t>
                      </a:r>
                    </a:p>
                  </a:txBody>
                  <a:tcPr/>
                </a:tc>
                <a:tc>
                  <a:txBody>
                    <a:bodyPr/>
                    <a:lstStyle/>
                    <a:p>
                      <a:pPr algn="ctr"/>
                      <a:r>
                        <a:rPr lang="en-US" dirty="0">
                          <a:latin typeface="Courier New" panose="02070309020205020404" pitchFamily="49" charset="0"/>
                          <a:cs typeface="Courier New" panose="02070309020205020404" pitchFamily="49" charset="0"/>
                        </a:rPr>
                        <a:t>8</a:t>
                      </a:r>
                    </a:p>
                  </a:txBody>
                  <a:tcPr/>
                </a:tc>
                <a:tc>
                  <a:txBody>
                    <a:bodyPr/>
                    <a:lstStyle/>
                    <a:p>
                      <a:pPr algn="ctr"/>
                      <a:r>
                        <a:rPr lang="en-US" dirty="0">
                          <a:latin typeface="Courier New" panose="02070309020205020404" pitchFamily="49" charset="0"/>
                          <a:cs typeface="Courier New" panose="02070309020205020404" pitchFamily="49" charset="0"/>
                        </a:rPr>
                        <a:t>9</a:t>
                      </a:r>
                    </a:p>
                  </a:txBody>
                  <a:tcPr/>
                </a:tc>
                <a:tc>
                  <a:txBody>
                    <a:bodyPr/>
                    <a:lstStyle/>
                    <a:p>
                      <a:pPr algn="ctr"/>
                      <a:r>
                        <a:rPr lang="en-US" dirty="0">
                          <a:latin typeface="Courier New" panose="02070309020205020404" pitchFamily="49" charset="0"/>
                          <a:cs typeface="Courier New" panose="02070309020205020404" pitchFamily="49" charset="0"/>
                        </a:rPr>
                        <a:t>10</a:t>
                      </a:r>
                    </a:p>
                  </a:txBody>
                  <a:tcPr/>
                </a:tc>
                <a:extLst>
                  <a:ext uri="{0D108BD9-81ED-4DB2-BD59-A6C34878D82A}">
                    <a16:rowId xmlns:a16="http://schemas.microsoft.com/office/drawing/2014/main" val="10000"/>
                  </a:ext>
                </a:extLst>
              </a:tr>
              <a:tr h="370840">
                <a:tc>
                  <a:txBody>
                    <a:bodyPr/>
                    <a:lstStyle/>
                    <a:p>
                      <a:r>
                        <a:rPr lang="en-US" sz="1600" b="1" dirty="0"/>
                        <a:t>value</a:t>
                      </a:r>
                    </a:p>
                  </a:txBody>
                  <a:tcPr/>
                </a:tc>
                <a:tc>
                  <a:txBody>
                    <a:bodyPr/>
                    <a:lstStyle/>
                    <a:p>
                      <a:pPr algn="ctr"/>
                      <a:r>
                        <a:rPr lang="en-US" dirty="0">
                          <a:latin typeface="Courier New" panose="02070309020205020404" pitchFamily="49" charset="0"/>
                          <a:cs typeface="Courier New" panose="02070309020205020404" pitchFamily="49" charset="0"/>
                        </a:rPr>
                        <a:t>11</a:t>
                      </a:r>
                    </a:p>
                  </a:txBody>
                  <a:tcPr/>
                </a:tc>
                <a:tc>
                  <a:txBody>
                    <a:bodyPr/>
                    <a:lstStyle/>
                    <a:p>
                      <a:pPr algn="ctr"/>
                      <a:r>
                        <a:rPr lang="en-US" dirty="0">
                          <a:latin typeface="Courier New" panose="02070309020205020404" pitchFamily="49" charset="0"/>
                          <a:cs typeface="Courier New" panose="02070309020205020404" pitchFamily="49" charset="0"/>
                        </a:rPr>
                        <a:t>9</a:t>
                      </a:r>
                    </a:p>
                  </a:txBody>
                  <a:tcPr/>
                </a:tc>
                <a:tc>
                  <a:txBody>
                    <a:bodyPr/>
                    <a:lstStyle/>
                    <a:p>
                      <a:pPr algn="ctr"/>
                      <a:r>
                        <a:rPr lang="en-US" dirty="0">
                          <a:latin typeface="Courier New" panose="02070309020205020404" pitchFamily="49" charset="0"/>
                          <a:cs typeface="Courier New" panose="02070309020205020404" pitchFamily="49" charset="0"/>
                        </a:rPr>
                        <a:t>4</a:t>
                      </a:r>
                    </a:p>
                  </a:txBody>
                  <a:tcPr/>
                </a:tc>
                <a:tc>
                  <a:txBody>
                    <a:bodyPr/>
                    <a:lstStyle/>
                    <a:p>
                      <a:pPr algn="ctr"/>
                      <a:r>
                        <a:rPr lang="en-US" dirty="0">
                          <a:latin typeface="Courier New" panose="02070309020205020404" pitchFamily="49" charset="0"/>
                          <a:cs typeface="Courier New" panose="02070309020205020404" pitchFamily="49" charset="0"/>
                        </a:rPr>
                        <a:t>7</a:t>
                      </a:r>
                    </a:p>
                  </a:txBody>
                  <a:tcPr/>
                </a:tc>
                <a:tc>
                  <a:txBody>
                    <a:bodyPr/>
                    <a:lstStyle/>
                    <a:p>
                      <a:pPr algn="ctr"/>
                      <a:r>
                        <a:rPr lang="en-US" dirty="0">
                          <a:latin typeface="Courier New" panose="02070309020205020404" pitchFamily="49" charset="0"/>
                          <a:cs typeface="Courier New" panose="02070309020205020404" pitchFamily="49" charset="0"/>
                        </a:rPr>
                        <a:t>8</a:t>
                      </a:r>
                    </a:p>
                  </a:txBody>
                  <a:tcPr/>
                </a:tc>
                <a:tc>
                  <a:txBody>
                    <a:bodyPr/>
                    <a:lstStyle/>
                    <a:p>
                      <a:pPr algn="ctr"/>
                      <a:r>
                        <a:rPr lang="en-US" dirty="0">
                          <a:latin typeface="Courier New" panose="02070309020205020404" pitchFamily="49" charset="0"/>
                          <a:cs typeface="Courier New" panose="02070309020205020404" pitchFamily="49" charset="0"/>
                        </a:rPr>
                        <a:t>3</a:t>
                      </a:r>
                    </a:p>
                  </a:txBody>
                  <a:tcPr/>
                </a:tc>
                <a:tc>
                  <a:txBody>
                    <a:bodyPr/>
                    <a:lstStyle/>
                    <a:p>
                      <a:pPr algn="ctr"/>
                      <a:r>
                        <a:rPr lang="en-US" dirty="0">
                          <a:latin typeface="Courier New" panose="02070309020205020404" pitchFamily="49" charset="0"/>
                          <a:cs typeface="Courier New" panose="02070309020205020404" pitchFamily="49" charset="0"/>
                        </a:rPr>
                        <a:t>1</a:t>
                      </a:r>
                    </a:p>
                  </a:txBody>
                  <a:tcPr/>
                </a:tc>
                <a:tc>
                  <a:txBody>
                    <a:bodyPr/>
                    <a:lstStyle/>
                    <a:p>
                      <a:pPr algn="ctr"/>
                      <a:r>
                        <a:rPr lang="en-US" dirty="0">
                          <a:latin typeface="Courier New" panose="02070309020205020404" pitchFamily="49" charset="0"/>
                          <a:cs typeface="Courier New" panose="02070309020205020404" pitchFamily="49" charset="0"/>
                        </a:rPr>
                        <a:t>2</a:t>
                      </a:r>
                    </a:p>
                  </a:txBody>
                  <a:tcPr/>
                </a:tc>
                <a:tc>
                  <a:txBody>
                    <a:bodyPr/>
                    <a:lstStyle/>
                    <a:p>
                      <a:pPr algn="ctr"/>
                      <a:r>
                        <a:rPr lang="en-US" dirty="0">
                          <a:latin typeface="Courier New" panose="02070309020205020404" pitchFamily="49" charset="0"/>
                          <a:cs typeface="Courier New" panose="02070309020205020404" pitchFamily="49" charset="0"/>
                        </a:rPr>
                        <a:t>5</a:t>
                      </a:r>
                    </a:p>
                  </a:txBody>
                  <a:tcPr/>
                </a:tc>
                <a:tc>
                  <a:txBody>
                    <a:bodyPr/>
                    <a:lstStyle/>
                    <a:p>
                      <a:pPr algn="ctr"/>
                      <a:r>
                        <a:rPr lang="en-US" dirty="0">
                          <a:latin typeface="Courier New" panose="02070309020205020404" pitchFamily="49" charset="0"/>
                          <a:cs typeface="Courier New" panose="02070309020205020404" pitchFamily="49" charset="0"/>
                        </a:rPr>
                        <a:t>6</a:t>
                      </a:r>
                    </a:p>
                  </a:txBody>
                  <a:tcPr/>
                </a:tc>
                <a:tc>
                  <a:txBody>
                    <a:bodyPr/>
                    <a:lstStyle/>
                    <a:p>
                      <a:pPr algn="ctr"/>
                      <a:r>
                        <a:rPr lang="en-US" dirty="0">
                          <a:latin typeface="Courier New" panose="02070309020205020404" pitchFamily="49" charset="0"/>
                          <a:cs typeface="Courier New" panose="02070309020205020404" pitchFamily="49" charset="0"/>
                        </a:rPr>
                        <a:t>?</a:t>
                      </a:r>
                    </a:p>
                  </a:txBody>
                  <a:tcPr>
                    <a:pattFill prst="pct20">
                      <a:fgClr>
                        <a:schemeClr val="tx1"/>
                      </a:fgClr>
                      <a:bgClr>
                        <a:srgbClr val="E9E7D8"/>
                      </a:bgClr>
                    </a:pattFill>
                  </a:tcPr>
                </a:tc>
                <a:extLst>
                  <a:ext uri="{0D108BD9-81ED-4DB2-BD59-A6C34878D82A}">
                    <a16:rowId xmlns:a16="http://schemas.microsoft.com/office/drawing/2014/main" val="10001"/>
                  </a:ext>
                </a:extLst>
              </a:tr>
            </a:tbl>
          </a:graphicData>
        </a:graphic>
      </p:graphicFrame>
      <p:sp>
        <p:nvSpPr>
          <p:cNvPr id="29" name="Title 2"/>
          <p:cNvSpPr>
            <a:spLocks noGrp="1"/>
          </p:cNvSpPr>
          <p:nvPr>
            <p:ph type="title"/>
          </p:nvPr>
        </p:nvSpPr>
        <p:spPr>
          <a:xfrm>
            <a:off x="155575" y="161927"/>
            <a:ext cx="8797925" cy="676274"/>
          </a:xfrm>
        </p:spPr>
        <p:txBody>
          <a:bodyPr>
            <a:normAutofit fontScale="90000"/>
          </a:bodyPr>
          <a:lstStyle/>
          <a:p>
            <a:r>
              <a:rPr lang="en-US" dirty="0"/>
              <a:t>The </a:t>
            </a:r>
            <a:r>
              <a:rPr lang="en-US" b="1" dirty="0" err="1">
                <a:solidFill>
                  <a:schemeClr val="tx2"/>
                </a:solidFill>
                <a:latin typeface="Courier New" panose="02070309020205020404" pitchFamily="49" charset="0"/>
                <a:cs typeface="Courier New" panose="02070309020205020404" pitchFamily="49" charset="0"/>
              </a:rPr>
              <a:t>Enqueue</a:t>
            </a:r>
            <a:r>
              <a:rPr lang="en-US" dirty="0">
                <a:solidFill>
                  <a:schemeClr val="tx2"/>
                </a:solidFill>
              </a:rPr>
              <a:t> </a:t>
            </a:r>
            <a:r>
              <a:rPr lang="en-US" dirty="0"/>
              <a:t>operation</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82000779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Content Placeholder 2"/>
          <p:cNvSpPr>
            <a:spLocks noGrp="1"/>
          </p:cNvSpPr>
          <p:nvPr>
            <p:ph idx="1"/>
          </p:nvPr>
        </p:nvSpPr>
        <p:spPr>
          <a:xfrm>
            <a:off x="353192" y="990600"/>
            <a:ext cx="8592396" cy="2140220"/>
          </a:xfrm>
        </p:spPr>
        <p:txBody>
          <a:bodyPr>
            <a:normAutofit/>
          </a:bodyPr>
          <a:lstStyle/>
          <a:p>
            <a:r>
              <a:rPr lang="en-US" sz="2000" dirty="0"/>
              <a:t>Increment </a:t>
            </a:r>
            <a:r>
              <a:rPr lang="en-US" sz="2000" b="1" dirty="0">
                <a:latin typeface="Courier New" panose="02070309020205020404" pitchFamily="49" charset="0"/>
                <a:cs typeface="Courier New" panose="02070309020205020404" pitchFamily="49" charset="0"/>
              </a:rPr>
              <a:t>length</a:t>
            </a:r>
          </a:p>
        </p:txBody>
      </p:sp>
      <p:grpSp>
        <p:nvGrpSpPr>
          <p:cNvPr id="26" name="Group 25"/>
          <p:cNvGrpSpPr/>
          <p:nvPr/>
        </p:nvGrpSpPr>
        <p:grpSpPr>
          <a:xfrm>
            <a:off x="2562408" y="2730409"/>
            <a:ext cx="3755166" cy="2364786"/>
            <a:chOff x="353191" y="2900862"/>
            <a:chExt cx="3755166" cy="2364786"/>
          </a:xfrm>
        </p:grpSpPr>
        <p:sp>
          <p:nvSpPr>
            <p:cNvPr id="27" name="Oval 26"/>
            <p:cNvSpPr>
              <a:spLocks noChangeAspect="1"/>
            </p:cNvSpPr>
            <p:nvPr/>
          </p:nvSpPr>
          <p:spPr>
            <a:xfrm>
              <a:off x="2176390" y="2900862"/>
              <a:ext cx="395289" cy="3952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b="1" dirty="0">
                  <a:solidFill>
                    <a:schemeClr val="tx1"/>
                  </a:solidFill>
                  <a:latin typeface="Courier New" panose="02070309020205020404" pitchFamily="49" charset="0"/>
                  <a:cs typeface="Courier New" panose="02070309020205020404" pitchFamily="49" charset="0"/>
                </a:rPr>
                <a:t>11</a:t>
              </a:r>
            </a:p>
          </p:txBody>
        </p:sp>
        <p:sp>
          <p:nvSpPr>
            <p:cNvPr id="34" name="Oval 33"/>
            <p:cNvSpPr>
              <a:spLocks noChangeAspect="1"/>
            </p:cNvSpPr>
            <p:nvPr/>
          </p:nvSpPr>
          <p:spPr>
            <a:xfrm>
              <a:off x="1233308" y="3550151"/>
              <a:ext cx="395289" cy="3952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b="1" dirty="0">
                  <a:solidFill>
                    <a:schemeClr val="tx1"/>
                  </a:solidFill>
                  <a:latin typeface="Courier New" panose="02070309020205020404" pitchFamily="49" charset="0"/>
                  <a:cs typeface="Courier New" panose="02070309020205020404" pitchFamily="49" charset="0"/>
                </a:rPr>
                <a:t>9</a:t>
              </a:r>
            </a:p>
          </p:txBody>
        </p:sp>
        <p:cxnSp>
          <p:nvCxnSpPr>
            <p:cNvPr id="35" name="Straight Arrow Connector 34"/>
            <p:cNvCxnSpPr>
              <a:stCxn id="27" idx="3"/>
              <a:endCxn id="34" idx="7"/>
            </p:cNvCxnSpPr>
            <p:nvPr/>
          </p:nvCxnSpPr>
          <p:spPr>
            <a:xfrm flipH="1">
              <a:off x="1570708" y="3238262"/>
              <a:ext cx="663571" cy="3697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27" idx="5"/>
              <a:endCxn id="41" idx="1"/>
            </p:cNvCxnSpPr>
            <p:nvPr/>
          </p:nvCxnSpPr>
          <p:spPr>
            <a:xfrm>
              <a:off x="2513790" y="3238262"/>
              <a:ext cx="672522" cy="3715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34" idx="3"/>
            </p:cNvCxnSpPr>
            <p:nvPr/>
          </p:nvCxnSpPr>
          <p:spPr>
            <a:xfrm flipH="1">
              <a:off x="970633" y="3887551"/>
              <a:ext cx="320564" cy="3643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34" idx="5"/>
            </p:cNvCxnSpPr>
            <p:nvPr/>
          </p:nvCxnSpPr>
          <p:spPr>
            <a:xfrm>
              <a:off x="1570708" y="3887551"/>
              <a:ext cx="305134" cy="3706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Oval 40"/>
            <p:cNvSpPr>
              <a:spLocks noChangeAspect="1"/>
            </p:cNvSpPr>
            <p:nvPr/>
          </p:nvSpPr>
          <p:spPr>
            <a:xfrm>
              <a:off x="3128423" y="3551948"/>
              <a:ext cx="395289" cy="3952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b="1" dirty="0">
                  <a:solidFill>
                    <a:schemeClr val="tx1"/>
                  </a:solidFill>
                  <a:latin typeface="Courier New" panose="02070309020205020404" pitchFamily="49" charset="0"/>
                  <a:cs typeface="Courier New" panose="02070309020205020404" pitchFamily="49" charset="0"/>
                </a:rPr>
                <a:t>4</a:t>
              </a:r>
            </a:p>
          </p:txBody>
        </p:sp>
        <p:sp>
          <p:nvSpPr>
            <p:cNvPr id="44" name="Oval 43"/>
            <p:cNvSpPr>
              <a:spLocks noChangeAspect="1"/>
            </p:cNvSpPr>
            <p:nvPr/>
          </p:nvSpPr>
          <p:spPr>
            <a:xfrm>
              <a:off x="3713068" y="4202085"/>
              <a:ext cx="395289" cy="3952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b="1" dirty="0">
                  <a:solidFill>
                    <a:schemeClr val="tx1"/>
                  </a:solidFill>
                  <a:latin typeface="Courier New" panose="02070309020205020404" pitchFamily="49" charset="0"/>
                  <a:cs typeface="Courier New" panose="02070309020205020404" pitchFamily="49" charset="0"/>
                </a:rPr>
                <a:t>1</a:t>
              </a:r>
            </a:p>
          </p:txBody>
        </p:sp>
        <p:sp>
          <p:nvSpPr>
            <p:cNvPr id="45" name="Oval 44"/>
            <p:cNvSpPr>
              <a:spLocks noChangeAspect="1"/>
            </p:cNvSpPr>
            <p:nvPr/>
          </p:nvSpPr>
          <p:spPr>
            <a:xfrm>
              <a:off x="2528348" y="4195836"/>
              <a:ext cx="395289" cy="3952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b="1" dirty="0">
                  <a:solidFill>
                    <a:schemeClr val="tx1"/>
                  </a:solidFill>
                  <a:latin typeface="Courier New" panose="02070309020205020404" pitchFamily="49" charset="0"/>
                  <a:cs typeface="Courier New" panose="02070309020205020404" pitchFamily="49" charset="0"/>
                </a:rPr>
                <a:t>3</a:t>
              </a:r>
            </a:p>
          </p:txBody>
        </p:sp>
        <p:cxnSp>
          <p:nvCxnSpPr>
            <p:cNvPr id="46" name="Straight Arrow Connector 45"/>
            <p:cNvCxnSpPr>
              <a:stCxn id="41" idx="3"/>
              <a:endCxn id="45" idx="7"/>
            </p:cNvCxnSpPr>
            <p:nvPr/>
          </p:nvCxnSpPr>
          <p:spPr>
            <a:xfrm flipH="1">
              <a:off x="2865748" y="3889348"/>
              <a:ext cx="320564" cy="3643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41" idx="5"/>
              <a:endCxn id="44" idx="1"/>
            </p:cNvCxnSpPr>
            <p:nvPr/>
          </p:nvCxnSpPr>
          <p:spPr>
            <a:xfrm>
              <a:off x="3465823" y="3889348"/>
              <a:ext cx="305134" cy="3706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Oval 47"/>
            <p:cNvSpPr>
              <a:spLocks noChangeAspect="1"/>
            </p:cNvSpPr>
            <p:nvPr/>
          </p:nvSpPr>
          <p:spPr>
            <a:xfrm>
              <a:off x="680466" y="4220224"/>
              <a:ext cx="395289" cy="3952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b="1" dirty="0">
                  <a:solidFill>
                    <a:schemeClr val="tx1"/>
                  </a:solidFill>
                  <a:latin typeface="Courier New" panose="02070309020205020404" pitchFamily="49" charset="0"/>
                  <a:cs typeface="Courier New" panose="02070309020205020404" pitchFamily="49" charset="0"/>
                </a:rPr>
                <a:t>7</a:t>
              </a:r>
            </a:p>
          </p:txBody>
        </p:sp>
        <p:sp>
          <p:nvSpPr>
            <p:cNvPr id="49" name="Oval 48"/>
            <p:cNvSpPr>
              <a:spLocks noChangeAspect="1"/>
            </p:cNvSpPr>
            <p:nvPr/>
          </p:nvSpPr>
          <p:spPr>
            <a:xfrm>
              <a:off x="1021749" y="4868947"/>
              <a:ext cx="395289" cy="3952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b="1" dirty="0">
                  <a:solidFill>
                    <a:schemeClr val="tx1"/>
                  </a:solidFill>
                  <a:latin typeface="Courier New" panose="02070309020205020404" pitchFamily="49" charset="0"/>
                  <a:cs typeface="Courier New" panose="02070309020205020404" pitchFamily="49" charset="0"/>
                </a:rPr>
                <a:t>5</a:t>
              </a:r>
            </a:p>
          </p:txBody>
        </p:sp>
        <p:sp>
          <p:nvSpPr>
            <p:cNvPr id="50" name="Oval 49"/>
            <p:cNvSpPr>
              <a:spLocks noChangeAspect="1"/>
            </p:cNvSpPr>
            <p:nvPr/>
          </p:nvSpPr>
          <p:spPr>
            <a:xfrm>
              <a:off x="353191" y="4868946"/>
              <a:ext cx="395289" cy="3952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b="1" dirty="0">
                  <a:solidFill>
                    <a:schemeClr val="tx1"/>
                  </a:solidFill>
                  <a:latin typeface="Courier New" panose="02070309020205020404" pitchFamily="49" charset="0"/>
                  <a:cs typeface="Courier New" panose="02070309020205020404" pitchFamily="49" charset="0"/>
                </a:rPr>
                <a:t>2</a:t>
              </a:r>
            </a:p>
          </p:txBody>
        </p:sp>
        <p:cxnSp>
          <p:nvCxnSpPr>
            <p:cNvPr id="51" name="Straight Arrow Connector 50"/>
            <p:cNvCxnSpPr>
              <a:stCxn id="48" idx="3"/>
              <a:endCxn id="50" idx="0"/>
            </p:cNvCxnSpPr>
            <p:nvPr/>
          </p:nvCxnSpPr>
          <p:spPr>
            <a:xfrm flipH="1">
              <a:off x="550836" y="4557624"/>
              <a:ext cx="187519" cy="3113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48" idx="5"/>
              <a:endCxn id="49" idx="0"/>
            </p:cNvCxnSpPr>
            <p:nvPr/>
          </p:nvCxnSpPr>
          <p:spPr>
            <a:xfrm>
              <a:off x="1017866" y="4557624"/>
              <a:ext cx="201528" cy="3113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Oval 52"/>
            <p:cNvSpPr>
              <a:spLocks noChangeAspect="1"/>
            </p:cNvSpPr>
            <p:nvPr/>
          </p:nvSpPr>
          <p:spPr>
            <a:xfrm>
              <a:off x="1803947" y="4220224"/>
              <a:ext cx="395289" cy="3952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b="1" dirty="0">
                  <a:solidFill>
                    <a:schemeClr val="tx1"/>
                  </a:solidFill>
                  <a:latin typeface="Courier New" panose="02070309020205020404" pitchFamily="49" charset="0"/>
                  <a:cs typeface="Courier New" panose="02070309020205020404" pitchFamily="49" charset="0"/>
                </a:rPr>
                <a:t>8</a:t>
              </a:r>
            </a:p>
          </p:txBody>
        </p:sp>
        <p:sp>
          <p:nvSpPr>
            <p:cNvPr id="54" name="Oval 53"/>
            <p:cNvSpPr>
              <a:spLocks noChangeAspect="1"/>
            </p:cNvSpPr>
            <p:nvPr/>
          </p:nvSpPr>
          <p:spPr>
            <a:xfrm>
              <a:off x="1480553" y="4870359"/>
              <a:ext cx="395289" cy="3952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b="1" dirty="0">
                  <a:solidFill>
                    <a:schemeClr val="tx1"/>
                  </a:solidFill>
                  <a:latin typeface="Courier New" panose="02070309020205020404" pitchFamily="49" charset="0"/>
                  <a:cs typeface="Courier New" panose="02070309020205020404" pitchFamily="49" charset="0"/>
                </a:rPr>
                <a:t>6</a:t>
              </a:r>
            </a:p>
          </p:txBody>
        </p:sp>
        <p:cxnSp>
          <p:nvCxnSpPr>
            <p:cNvPr id="55" name="Straight Arrow Connector 54"/>
            <p:cNvCxnSpPr>
              <a:stCxn id="53" idx="3"/>
              <a:endCxn id="54" idx="0"/>
            </p:cNvCxnSpPr>
            <p:nvPr/>
          </p:nvCxnSpPr>
          <p:spPr>
            <a:xfrm flipH="1">
              <a:off x="1678198" y="4557624"/>
              <a:ext cx="183638" cy="3127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29" name="TextBox 28"/>
          <p:cNvSpPr txBox="1"/>
          <p:nvPr/>
        </p:nvSpPr>
        <p:spPr>
          <a:xfrm>
            <a:off x="6981400" y="3904855"/>
            <a:ext cx="1700011" cy="369332"/>
          </a:xfrm>
          <a:prstGeom prst="rect">
            <a:avLst/>
          </a:prstGeom>
          <a:noFill/>
        </p:spPr>
        <p:txBody>
          <a:bodyPr wrap="square" rtlCol="0">
            <a:spAutoFit/>
          </a:bodyPr>
          <a:lstStyle/>
          <a:p>
            <a:r>
              <a:rPr lang="en-US" b="1" dirty="0" err="1">
                <a:latin typeface="Courier New" panose="02070309020205020404" pitchFamily="49" charset="0"/>
                <a:cs typeface="Courier New" panose="02070309020205020404" pitchFamily="49" charset="0"/>
              </a:rPr>
              <a:t>Enqueue</a:t>
            </a:r>
            <a:r>
              <a:rPr lang="en-US" b="1" dirty="0">
                <a:latin typeface="Courier New" panose="02070309020205020404" pitchFamily="49" charset="0"/>
                <a:cs typeface="Courier New" panose="02070309020205020404" pitchFamily="49" charset="0"/>
              </a:rPr>
              <a:t> 15</a:t>
            </a:r>
          </a:p>
        </p:txBody>
      </p:sp>
      <p:sp>
        <p:nvSpPr>
          <p:cNvPr id="30" name="TextBox 29"/>
          <p:cNvSpPr txBox="1"/>
          <p:nvPr/>
        </p:nvSpPr>
        <p:spPr>
          <a:xfrm>
            <a:off x="6981399" y="5731098"/>
            <a:ext cx="1700011" cy="369332"/>
          </a:xfrm>
          <a:prstGeom prst="rect">
            <a:avLst/>
          </a:prstGeom>
          <a:noFill/>
        </p:spPr>
        <p:txBody>
          <a:bodyPr wrap="square" rtlCol="0">
            <a:spAutoFit/>
          </a:bodyPr>
          <a:lstStyle/>
          <a:p>
            <a:r>
              <a:rPr lang="en-US" b="1" dirty="0">
                <a:latin typeface="Courier New" panose="02070309020205020404" pitchFamily="49" charset="0"/>
                <a:cs typeface="Courier New" panose="02070309020205020404" pitchFamily="49" charset="0"/>
              </a:rPr>
              <a:t>Length = 10</a:t>
            </a:r>
          </a:p>
        </p:txBody>
      </p:sp>
      <p:graphicFrame>
        <p:nvGraphicFramePr>
          <p:cNvPr id="33" name="Content Placeholder 2"/>
          <p:cNvGraphicFramePr>
            <a:graphicFrameLocks/>
          </p:cNvGraphicFramePr>
          <p:nvPr/>
        </p:nvGraphicFramePr>
        <p:xfrm>
          <a:off x="982008" y="5601236"/>
          <a:ext cx="5852156" cy="741680"/>
        </p:xfrm>
        <a:graphic>
          <a:graphicData uri="http://schemas.openxmlformats.org/drawingml/2006/table">
            <a:tbl>
              <a:tblPr firstRow="1" bandRow="1">
                <a:tableStyleId>{7DF18680-E054-41AD-8BC1-D1AEF772440D}</a:tableStyleId>
              </a:tblPr>
              <a:tblGrid>
                <a:gridCol w="757836">
                  <a:extLst>
                    <a:ext uri="{9D8B030D-6E8A-4147-A177-3AD203B41FA5}">
                      <a16:colId xmlns:a16="http://schemas.microsoft.com/office/drawing/2014/main" val="20000"/>
                    </a:ext>
                  </a:extLst>
                </a:gridCol>
                <a:gridCol w="463120">
                  <a:extLst>
                    <a:ext uri="{9D8B030D-6E8A-4147-A177-3AD203B41FA5}">
                      <a16:colId xmlns:a16="http://schemas.microsoft.com/office/drawing/2014/main" val="20001"/>
                    </a:ext>
                  </a:extLst>
                </a:gridCol>
                <a:gridCol w="463120">
                  <a:extLst>
                    <a:ext uri="{9D8B030D-6E8A-4147-A177-3AD203B41FA5}">
                      <a16:colId xmlns:a16="http://schemas.microsoft.com/office/drawing/2014/main" val="20002"/>
                    </a:ext>
                  </a:extLst>
                </a:gridCol>
                <a:gridCol w="463120">
                  <a:extLst>
                    <a:ext uri="{9D8B030D-6E8A-4147-A177-3AD203B41FA5}">
                      <a16:colId xmlns:a16="http://schemas.microsoft.com/office/drawing/2014/main" val="20003"/>
                    </a:ext>
                  </a:extLst>
                </a:gridCol>
                <a:gridCol w="463120">
                  <a:extLst>
                    <a:ext uri="{9D8B030D-6E8A-4147-A177-3AD203B41FA5}">
                      <a16:colId xmlns:a16="http://schemas.microsoft.com/office/drawing/2014/main" val="20004"/>
                    </a:ext>
                  </a:extLst>
                </a:gridCol>
                <a:gridCol w="463120">
                  <a:extLst>
                    <a:ext uri="{9D8B030D-6E8A-4147-A177-3AD203B41FA5}">
                      <a16:colId xmlns:a16="http://schemas.microsoft.com/office/drawing/2014/main" val="20005"/>
                    </a:ext>
                  </a:extLst>
                </a:gridCol>
                <a:gridCol w="463120">
                  <a:extLst>
                    <a:ext uri="{9D8B030D-6E8A-4147-A177-3AD203B41FA5}">
                      <a16:colId xmlns:a16="http://schemas.microsoft.com/office/drawing/2014/main" val="20006"/>
                    </a:ext>
                  </a:extLst>
                </a:gridCol>
                <a:gridCol w="463120">
                  <a:extLst>
                    <a:ext uri="{9D8B030D-6E8A-4147-A177-3AD203B41FA5}">
                      <a16:colId xmlns:a16="http://schemas.microsoft.com/office/drawing/2014/main" val="20007"/>
                    </a:ext>
                  </a:extLst>
                </a:gridCol>
                <a:gridCol w="463120">
                  <a:extLst>
                    <a:ext uri="{9D8B030D-6E8A-4147-A177-3AD203B41FA5}">
                      <a16:colId xmlns:a16="http://schemas.microsoft.com/office/drawing/2014/main" val="20008"/>
                    </a:ext>
                  </a:extLst>
                </a:gridCol>
                <a:gridCol w="463120">
                  <a:extLst>
                    <a:ext uri="{9D8B030D-6E8A-4147-A177-3AD203B41FA5}">
                      <a16:colId xmlns:a16="http://schemas.microsoft.com/office/drawing/2014/main" val="20009"/>
                    </a:ext>
                  </a:extLst>
                </a:gridCol>
                <a:gridCol w="463120">
                  <a:extLst>
                    <a:ext uri="{9D8B030D-6E8A-4147-A177-3AD203B41FA5}">
                      <a16:colId xmlns:a16="http://schemas.microsoft.com/office/drawing/2014/main" val="20010"/>
                    </a:ext>
                  </a:extLst>
                </a:gridCol>
                <a:gridCol w="463120">
                  <a:extLst>
                    <a:ext uri="{9D8B030D-6E8A-4147-A177-3AD203B41FA5}">
                      <a16:colId xmlns:a16="http://schemas.microsoft.com/office/drawing/2014/main" val="20011"/>
                    </a:ext>
                  </a:extLst>
                </a:gridCol>
              </a:tblGrid>
              <a:tr h="370840">
                <a:tc>
                  <a:txBody>
                    <a:bodyPr/>
                    <a:lstStyle/>
                    <a:p>
                      <a:r>
                        <a:rPr lang="en-US" sz="1600" b="1" dirty="0"/>
                        <a:t>Index</a:t>
                      </a:r>
                    </a:p>
                  </a:txBody>
                  <a:tcPr/>
                </a:tc>
                <a:tc>
                  <a:txBody>
                    <a:bodyPr/>
                    <a:lstStyle/>
                    <a:p>
                      <a:pPr algn="ctr"/>
                      <a:r>
                        <a:rPr lang="en-US" dirty="0">
                          <a:latin typeface="Courier New" panose="02070309020205020404" pitchFamily="49" charset="0"/>
                          <a:cs typeface="Courier New" panose="02070309020205020404" pitchFamily="49" charset="0"/>
                        </a:rPr>
                        <a:t>0</a:t>
                      </a:r>
                    </a:p>
                  </a:txBody>
                  <a:tcPr/>
                </a:tc>
                <a:tc>
                  <a:txBody>
                    <a:bodyPr/>
                    <a:lstStyle/>
                    <a:p>
                      <a:pPr algn="ctr"/>
                      <a:r>
                        <a:rPr lang="en-US" dirty="0">
                          <a:latin typeface="Courier New" panose="02070309020205020404" pitchFamily="49" charset="0"/>
                          <a:cs typeface="Courier New" panose="02070309020205020404" pitchFamily="49" charset="0"/>
                        </a:rPr>
                        <a:t>1</a:t>
                      </a:r>
                    </a:p>
                  </a:txBody>
                  <a:tcPr/>
                </a:tc>
                <a:tc>
                  <a:txBody>
                    <a:bodyPr/>
                    <a:lstStyle/>
                    <a:p>
                      <a:pPr algn="ctr"/>
                      <a:r>
                        <a:rPr lang="en-US" dirty="0">
                          <a:latin typeface="Courier New" panose="02070309020205020404" pitchFamily="49" charset="0"/>
                          <a:cs typeface="Courier New" panose="02070309020205020404" pitchFamily="49" charset="0"/>
                        </a:rPr>
                        <a:t>2</a:t>
                      </a:r>
                    </a:p>
                  </a:txBody>
                  <a:tcPr/>
                </a:tc>
                <a:tc>
                  <a:txBody>
                    <a:bodyPr/>
                    <a:lstStyle/>
                    <a:p>
                      <a:pPr algn="ctr"/>
                      <a:r>
                        <a:rPr lang="en-US" dirty="0">
                          <a:latin typeface="Courier New" panose="02070309020205020404" pitchFamily="49" charset="0"/>
                          <a:cs typeface="Courier New" panose="02070309020205020404" pitchFamily="49" charset="0"/>
                        </a:rPr>
                        <a:t>3</a:t>
                      </a:r>
                    </a:p>
                  </a:txBody>
                  <a:tcPr/>
                </a:tc>
                <a:tc>
                  <a:txBody>
                    <a:bodyPr/>
                    <a:lstStyle/>
                    <a:p>
                      <a:pPr algn="ctr"/>
                      <a:r>
                        <a:rPr lang="en-US" dirty="0">
                          <a:latin typeface="Courier New" panose="02070309020205020404" pitchFamily="49" charset="0"/>
                          <a:cs typeface="Courier New" panose="02070309020205020404" pitchFamily="49" charset="0"/>
                        </a:rPr>
                        <a:t>4</a:t>
                      </a:r>
                    </a:p>
                  </a:txBody>
                  <a:tcPr/>
                </a:tc>
                <a:tc>
                  <a:txBody>
                    <a:bodyPr/>
                    <a:lstStyle/>
                    <a:p>
                      <a:pPr algn="ctr"/>
                      <a:r>
                        <a:rPr lang="en-US" dirty="0">
                          <a:latin typeface="Courier New" panose="02070309020205020404" pitchFamily="49" charset="0"/>
                          <a:cs typeface="Courier New" panose="02070309020205020404" pitchFamily="49" charset="0"/>
                        </a:rPr>
                        <a:t>5</a:t>
                      </a:r>
                    </a:p>
                  </a:txBody>
                  <a:tcPr/>
                </a:tc>
                <a:tc>
                  <a:txBody>
                    <a:bodyPr/>
                    <a:lstStyle/>
                    <a:p>
                      <a:pPr algn="ctr"/>
                      <a:r>
                        <a:rPr lang="en-US" dirty="0">
                          <a:latin typeface="Courier New" panose="02070309020205020404" pitchFamily="49" charset="0"/>
                          <a:cs typeface="Courier New" panose="02070309020205020404" pitchFamily="49" charset="0"/>
                        </a:rPr>
                        <a:t>6</a:t>
                      </a:r>
                    </a:p>
                  </a:txBody>
                  <a:tcPr/>
                </a:tc>
                <a:tc>
                  <a:txBody>
                    <a:bodyPr/>
                    <a:lstStyle/>
                    <a:p>
                      <a:pPr algn="ctr"/>
                      <a:r>
                        <a:rPr lang="en-US" dirty="0">
                          <a:latin typeface="Courier New" panose="02070309020205020404" pitchFamily="49" charset="0"/>
                          <a:cs typeface="Courier New" panose="02070309020205020404" pitchFamily="49" charset="0"/>
                        </a:rPr>
                        <a:t>7</a:t>
                      </a:r>
                    </a:p>
                  </a:txBody>
                  <a:tcPr/>
                </a:tc>
                <a:tc>
                  <a:txBody>
                    <a:bodyPr/>
                    <a:lstStyle/>
                    <a:p>
                      <a:pPr algn="ctr"/>
                      <a:r>
                        <a:rPr lang="en-US" dirty="0">
                          <a:latin typeface="Courier New" panose="02070309020205020404" pitchFamily="49" charset="0"/>
                          <a:cs typeface="Courier New" panose="02070309020205020404" pitchFamily="49" charset="0"/>
                        </a:rPr>
                        <a:t>8</a:t>
                      </a:r>
                    </a:p>
                  </a:txBody>
                  <a:tcPr/>
                </a:tc>
                <a:tc>
                  <a:txBody>
                    <a:bodyPr/>
                    <a:lstStyle/>
                    <a:p>
                      <a:pPr algn="ctr"/>
                      <a:r>
                        <a:rPr lang="en-US" dirty="0">
                          <a:latin typeface="Courier New" panose="02070309020205020404" pitchFamily="49" charset="0"/>
                          <a:cs typeface="Courier New" panose="02070309020205020404" pitchFamily="49" charset="0"/>
                        </a:rPr>
                        <a:t>9</a:t>
                      </a:r>
                    </a:p>
                  </a:txBody>
                  <a:tcPr/>
                </a:tc>
                <a:tc>
                  <a:txBody>
                    <a:bodyPr/>
                    <a:lstStyle/>
                    <a:p>
                      <a:pPr algn="ctr"/>
                      <a:r>
                        <a:rPr lang="en-US" dirty="0">
                          <a:latin typeface="Courier New" panose="02070309020205020404" pitchFamily="49" charset="0"/>
                          <a:cs typeface="Courier New" panose="02070309020205020404" pitchFamily="49" charset="0"/>
                        </a:rPr>
                        <a:t>10</a:t>
                      </a:r>
                    </a:p>
                  </a:txBody>
                  <a:tcPr/>
                </a:tc>
                <a:extLst>
                  <a:ext uri="{0D108BD9-81ED-4DB2-BD59-A6C34878D82A}">
                    <a16:rowId xmlns:a16="http://schemas.microsoft.com/office/drawing/2014/main" val="10000"/>
                  </a:ext>
                </a:extLst>
              </a:tr>
              <a:tr h="370840">
                <a:tc>
                  <a:txBody>
                    <a:bodyPr/>
                    <a:lstStyle/>
                    <a:p>
                      <a:r>
                        <a:rPr lang="en-US" sz="1600" b="1" dirty="0"/>
                        <a:t>value</a:t>
                      </a:r>
                    </a:p>
                  </a:txBody>
                  <a:tcPr/>
                </a:tc>
                <a:tc>
                  <a:txBody>
                    <a:bodyPr/>
                    <a:lstStyle/>
                    <a:p>
                      <a:pPr algn="ctr"/>
                      <a:r>
                        <a:rPr lang="en-US" dirty="0">
                          <a:latin typeface="Courier New" panose="02070309020205020404" pitchFamily="49" charset="0"/>
                          <a:cs typeface="Courier New" panose="02070309020205020404" pitchFamily="49" charset="0"/>
                        </a:rPr>
                        <a:t>11</a:t>
                      </a:r>
                    </a:p>
                  </a:txBody>
                  <a:tcPr/>
                </a:tc>
                <a:tc>
                  <a:txBody>
                    <a:bodyPr/>
                    <a:lstStyle/>
                    <a:p>
                      <a:pPr algn="ctr"/>
                      <a:r>
                        <a:rPr lang="en-US" dirty="0">
                          <a:latin typeface="Courier New" panose="02070309020205020404" pitchFamily="49" charset="0"/>
                          <a:cs typeface="Courier New" panose="02070309020205020404" pitchFamily="49" charset="0"/>
                        </a:rPr>
                        <a:t>9</a:t>
                      </a:r>
                    </a:p>
                  </a:txBody>
                  <a:tcPr/>
                </a:tc>
                <a:tc>
                  <a:txBody>
                    <a:bodyPr/>
                    <a:lstStyle/>
                    <a:p>
                      <a:pPr algn="ctr"/>
                      <a:r>
                        <a:rPr lang="en-US" dirty="0">
                          <a:latin typeface="Courier New" panose="02070309020205020404" pitchFamily="49" charset="0"/>
                          <a:cs typeface="Courier New" panose="02070309020205020404" pitchFamily="49" charset="0"/>
                        </a:rPr>
                        <a:t>4</a:t>
                      </a:r>
                    </a:p>
                  </a:txBody>
                  <a:tcPr/>
                </a:tc>
                <a:tc>
                  <a:txBody>
                    <a:bodyPr/>
                    <a:lstStyle/>
                    <a:p>
                      <a:pPr algn="ctr"/>
                      <a:r>
                        <a:rPr lang="en-US" dirty="0">
                          <a:latin typeface="Courier New" panose="02070309020205020404" pitchFamily="49" charset="0"/>
                          <a:cs typeface="Courier New" panose="02070309020205020404" pitchFamily="49" charset="0"/>
                        </a:rPr>
                        <a:t>7</a:t>
                      </a:r>
                    </a:p>
                  </a:txBody>
                  <a:tcPr/>
                </a:tc>
                <a:tc>
                  <a:txBody>
                    <a:bodyPr/>
                    <a:lstStyle/>
                    <a:p>
                      <a:pPr algn="ctr"/>
                      <a:r>
                        <a:rPr lang="en-US" dirty="0">
                          <a:latin typeface="Courier New" panose="02070309020205020404" pitchFamily="49" charset="0"/>
                          <a:cs typeface="Courier New" panose="02070309020205020404" pitchFamily="49" charset="0"/>
                        </a:rPr>
                        <a:t>8</a:t>
                      </a:r>
                    </a:p>
                  </a:txBody>
                  <a:tcPr/>
                </a:tc>
                <a:tc>
                  <a:txBody>
                    <a:bodyPr/>
                    <a:lstStyle/>
                    <a:p>
                      <a:pPr algn="ctr"/>
                      <a:r>
                        <a:rPr lang="en-US" dirty="0">
                          <a:latin typeface="Courier New" panose="02070309020205020404" pitchFamily="49" charset="0"/>
                          <a:cs typeface="Courier New" panose="02070309020205020404" pitchFamily="49" charset="0"/>
                        </a:rPr>
                        <a:t>3</a:t>
                      </a:r>
                    </a:p>
                  </a:txBody>
                  <a:tcPr/>
                </a:tc>
                <a:tc>
                  <a:txBody>
                    <a:bodyPr/>
                    <a:lstStyle/>
                    <a:p>
                      <a:pPr algn="ctr"/>
                      <a:r>
                        <a:rPr lang="en-US" dirty="0">
                          <a:latin typeface="Courier New" panose="02070309020205020404" pitchFamily="49" charset="0"/>
                          <a:cs typeface="Courier New" panose="02070309020205020404" pitchFamily="49" charset="0"/>
                        </a:rPr>
                        <a:t>1</a:t>
                      </a:r>
                    </a:p>
                  </a:txBody>
                  <a:tcPr/>
                </a:tc>
                <a:tc>
                  <a:txBody>
                    <a:bodyPr/>
                    <a:lstStyle/>
                    <a:p>
                      <a:pPr algn="ctr"/>
                      <a:r>
                        <a:rPr lang="en-US" dirty="0">
                          <a:latin typeface="Courier New" panose="02070309020205020404" pitchFamily="49" charset="0"/>
                          <a:cs typeface="Courier New" panose="02070309020205020404" pitchFamily="49" charset="0"/>
                        </a:rPr>
                        <a:t>2</a:t>
                      </a:r>
                    </a:p>
                  </a:txBody>
                  <a:tcPr/>
                </a:tc>
                <a:tc>
                  <a:txBody>
                    <a:bodyPr/>
                    <a:lstStyle/>
                    <a:p>
                      <a:pPr algn="ctr"/>
                      <a:r>
                        <a:rPr lang="en-US" dirty="0">
                          <a:latin typeface="Courier New" panose="02070309020205020404" pitchFamily="49" charset="0"/>
                          <a:cs typeface="Courier New" panose="02070309020205020404" pitchFamily="49" charset="0"/>
                        </a:rPr>
                        <a:t>5</a:t>
                      </a:r>
                    </a:p>
                  </a:txBody>
                  <a:tcPr/>
                </a:tc>
                <a:tc>
                  <a:txBody>
                    <a:bodyPr/>
                    <a:lstStyle/>
                    <a:p>
                      <a:pPr algn="ctr"/>
                      <a:r>
                        <a:rPr lang="en-US" dirty="0">
                          <a:latin typeface="Courier New" panose="02070309020205020404" pitchFamily="49" charset="0"/>
                          <a:cs typeface="Courier New" panose="02070309020205020404" pitchFamily="49" charset="0"/>
                        </a:rPr>
                        <a:t>6</a:t>
                      </a:r>
                    </a:p>
                  </a:txBody>
                  <a:tcPr/>
                </a:tc>
                <a:tc>
                  <a:txBody>
                    <a:bodyPr/>
                    <a:lstStyle/>
                    <a:p>
                      <a:pPr algn="ctr"/>
                      <a:r>
                        <a:rPr lang="en-US" dirty="0">
                          <a:latin typeface="Courier New" panose="02070309020205020404" pitchFamily="49" charset="0"/>
                          <a:cs typeface="Courier New" panose="02070309020205020404" pitchFamily="49" charset="0"/>
                        </a:rPr>
                        <a:t>?</a:t>
                      </a:r>
                    </a:p>
                  </a:txBody>
                  <a:tcPr>
                    <a:pattFill prst="pct20">
                      <a:fgClr>
                        <a:schemeClr val="tx1"/>
                      </a:fgClr>
                      <a:bgClr>
                        <a:srgbClr val="E9E7D8"/>
                      </a:bgClr>
                    </a:pattFill>
                  </a:tcPr>
                </a:tc>
                <a:extLst>
                  <a:ext uri="{0D108BD9-81ED-4DB2-BD59-A6C34878D82A}">
                    <a16:rowId xmlns:a16="http://schemas.microsoft.com/office/drawing/2014/main" val="10001"/>
                  </a:ext>
                </a:extLst>
              </a:tr>
            </a:tbl>
          </a:graphicData>
        </a:graphic>
      </p:graphicFrame>
      <p:sp>
        <p:nvSpPr>
          <p:cNvPr id="31" name="Title 2"/>
          <p:cNvSpPr>
            <a:spLocks noGrp="1"/>
          </p:cNvSpPr>
          <p:nvPr>
            <p:ph type="title"/>
          </p:nvPr>
        </p:nvSpPr>
        <p:spPr>
          <a:xfrm>
            <a:off x="155575" y="161927"/>
            <a:ext cx="8797925" cy="676274"/>
          </a:xfrm>
        </p:spPr>
        <p:txBody>
          <a:bodyPr>
            <a:normAutofit fontScale="90000"/>
          </a:bodyPr>
          <a:lstStyle/>
          <a:p>
            <a:r>
              <a:rPr lang="en-US" dirty="0"/>
              <a:t>The </a:t>
            </a:r>
            <a:r>
              <a:rPr lang="en-US" b="1" dirty="0" err="1">
                <a:solidFill>
                  <a:schemeClr val="tx2"/>
                </a:solidFill>
                <a:latin typeface="Courier New" panose="02070309020205020404" pitchFamily="49" charset="0"/>
                <a:cs typeface="Courier New" panose="02070309020205020404" pitchFamily="49" charset="0"/>
              </a:rPr>
              <a:t>Enqueue</a:t>
            </a:r>
            <a:r>
              <a:rPr lang="en-US" dirty="0">
                <a:solidFill>
                  <a:schemeClr val="tx2"/>
                </a:solidFill>
              </a:rPr>
              <a:t> </a:t>
            </a:r>
            <a:r>
              <a:rPr lang="en-US" dirty="0"/>
              <a:t>operation</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15760552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Content Placeholder 2"/>
          <p:cNvSpPr>
            <a:spLocks noGrp="1"/>
          </p:cNvSpPr>
          <p:nvPr>
            <p:ph idx="1"/>
          </p:nvPr>
        </p:nvSpPr>
        <p:spPr>
          <a:xfrm>
            <a:off x="353192" y="990600"/>
            <a:ext cx="8592396" cy="2140220"/>
          </a:xfrm>
        </p:spPr>
        <p:txBody>
          <a:bodyPr>
            <a:normAutofit/>
          </a:bodyPr>
          <a:lstStyle/>
          <a:p>
            <a:r>
              <a:rPr lang="en-US" sz="2000" dirty="0"/>
              <a:t>Increment </a:t>
            </a:r>
            <a:r>
              <a:rPr lang="en-US" sz="2000" b="1" dirty="0">
                <a:latin typeface="Courier New" panose="02070309020205020404" pitchFamily="49" charset="0"/>
                <a:cs typeface="Courier New" panose="02070309020205020404" pitchFamily="49" charset="0"/>
              </a:rPr>
              <a:t>length</a:t>
            </a:r>
          </a:p>
        </p:txBody>
      </p:sp>
      <p:grpSp>
        <p:nvGrpSpPr>
          <p:cNvPr id="26" name="Group 25"/>
          <p:cNvGrpSpPr/>
          <p:nvPr/>
        </p:nvGrpSpPr>
        <p:grpSpPr>
          <a:xfrm>
            <a:off x="2562408" y="2730409"/>
            <a:ext cx="3755166" cy="2364786"/>
            <a:chOff x="353191" y="2900862"/>
            <a:chExt cx="3755166" cy="2364786"/>
          </a:xfrm>
        </p:grpSpPr>
        <p:sp>
          <p:nvSpPr>
            <p:cNvPr id="27" name="Oval 26"/>
            <p:cNvSpPr>
              <a:spLocks noChangeAspect="1"/>
            </p:cNvSpPr>
            <p:nvPr/>
          </p:nvSpPr>
          <p:spPr>
            <a:xfrm>
              <a:off x="2176390" y="2900862"/>
              <a:ext cx="395289" cy="3952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b="1" dirty="0">
                  <a:solidFill>
                    <a:schemeClr val="tx1"/>
                  </a:solidFill>
                  <a:latin typeface="Courier New" panose="02070309020205020404" pitchFamily="49" charset="0"/>
                  <a:cs typeface="Courier New" panose="02070309020205020404" pitchFamily="49" charset="0"/>
                </a:rPr>
                <a:t>11</a:t>
              </a:r>
            </a:p>
          </p:txBody>
        </p:sp>
        <p:sp>
          <p:nvSpPr>
            <p:cNvPr id="34" name="Oval 33"/>
            <p:cNvSpPr>
              <a:spLocks noChangeAspect="1"/>
            </p:cNvSpPr>
            <p:nvPr/>
          </p:nvSpPr>
          <p:spPr>
            <a:xfrm>
              <a:off x="1233308" y="3550151"/>
              <a:ext cx="395289" cy="3952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b="1" dirty="0">
                  <a:solidFill>
                    <a:schemeClr val="tx1"/>
                  </a:solidFill>
                  <a:latin typeface="Courier New" panose="02070309020205020404" pitchFamily="49" charset="0"/>
                  <a:cs typeface="Courier New" panose="02070309020205020404" pitchFamily="49" charset="0"/>
                </a:rPr>
                <a:t>9</a:t>
              </a:r>
            </a:p>
          </p:txBody>
        </p:sp>
        <p:cxnSp>
          <p:nvCxnSpPr>
            <p:cNvPr id="35" name="Straight Arrow Connector 34"/>
            <p:cNvCxnSpPr>
              <a:stCxn id="27" idx="3"/>
              <a:endCxn id="34" idx="7"/>
            </p:cNvCxnSpPr>
            <p:nvPr/>
          </p:nvCxnSpPr>
          <p:spPr>
            <a:xfrm flipH="1">
              <a:off x="1570708" y="3238262"/>
              <a:ext cx="663571" cy="3697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27" idx="5"/>
              <a:endCxn id="41" idx="1"/>
            </p:cNvCxnSpPr>
            <p:nvPr/>
          </p:nvCxnSpPr>
          <p:spPr>
            <a:xfrm>
              <a:off x="2513790" y="3238262"/>
              <a:ext cx="672522" cy="3715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34" idx="3"/>
            </p:cNvCxnSpPr>
            <p:nvPr/>
          </p:nvCxnSpPr>
          <p:spPr>
            <a:xfrm flipH="1">
              <a:off x="970633" y="3887551"/>
              <a:ext cx="320564" cy="3643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34" idx="5"/>
            </p:cNvCxnSpPr>
            <p:nvPr/>
          </p:nvCxnSpPr>
          <p:spPr>
            <a:xfrm>
              <a:off x="1570708" y="3887551"/>
              <a:ext cx="305134" cy="3706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Oval 40"/>
            <p:cNvSpPr>
              <a:spLocks noChangeAspect="1"/>
            </p:cNvSpPr>
            <p:nvPr/>
          </p:nvSpPr>
          <p:spPr>
            <a:xfrm>
              <a:off x="3128423" y="3551948"/>
              <a:ext cx="395289" cy="3952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b="1" dirty="0">
                  <a:solidFill>
                    <a:schemeClr val="tx1"/>
                  </a:solidFill>
                  <a:latin typeface="Courier New" panose="02070309020205020404" pitchFamily="49" charset="0"/>
                  <a:cs typeface="Courier New" panose="02070309020205020404" pitchFamily="49" charset="0"/>
                </a:rPr>
                <a:t>4</a:t>
              </a:r>
            </a:p>
          </p:txBody>
        </p:sp>
        <p:sp>
          <p:nvSpPr>
            <p:cNvPr id="44" name="Oval 43"/>
            <p:cNvSpPr>
              <a:spLocks noChangeAspect="1"/>
            </p:cNvSpPr>
            <p:nvPr/>
          </p:nvSpPr>
          <p:spPr>
            <a:xfrm>
              <a:off x="3713068" y="4202085"/>
              <a:ext cx="395289" cy="3952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b="1" dirty="0">
                  <a:solidFill>
                    <a:schemeClr val="tx1"/>
                  </a:solidFill>
                  <a:latin typeface="Courier New" panose="02070309020205020404" pitchFamily="49" charset="0"/>
                  <a:cs typeface="Courier New" panose="02070309020205020404" pitchFamily="49" charset="0"/>
                </a:rPr>
                <a:t>1</a:t>
              </a:r>
            </a:p>
          </p:txBody>
        </p:sp>
        <p:sp>
          <p:nvSpPr>
            <p:cNvPr id="45" name="Oval 44"/>
            <p:cNvSpPr>
              <a:spLocks noChangeAspect="1"/>
            </p:cNvSpPr>
            <p:nvPr/>
          </p:nvSpPr>
          <p:spPr>
            <a:xfrm>
              <a:off x="2528348" y="4195836"/>
              <a:ext cx="395289" cy="3952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b="1" dirty="0">
                  <a:solidFill>
                    <a:schemeClr val="tx1"/>
                  </a:solidFill>
                  <a:latin typeface="Courier New" panose="02070309020205020404" pitchFamily="49" charset="0"/>
                  <a:cs typeface="Courier New" panose="02070309020205020404" pitchFamily="49" charset="0"/>
                </a:rPr>
                <a:t>3</a:t>
              </a:r>
            </a:p>
          </p:txBody>
        </p:sp>
        <p:cxnSp>
          <p:nvCxnSpPr>
            <p:cNvPr id="46" name="Straight Arrow Connector 45"/>
            <p:cNvCxnSpPr>
              <a:stCxn id="41" idx="3"/>
              <a:endCxn id="45" idx="7"/>
            </p:cNvCxnSpPr>
            <p:nvPr/>
          </p:nvCxnSpPr>
          <p:spPr>
            <a:xfrm flipH="1">
              <a:off x="2865748" y="3889348"/>
              <a:ext cx="320564" cy="3643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41" idx="5"/>
              <a:endCxn id="44" idx="1"/>
            </p:cNvCxnSpPr>
            <p:nvPr/>
          </p:nvCxnSpPr>
          <p:spPr>
            <a:xfrm>
              <a:off x="3465823" y="3889348"/>
              <a:ext cx="305134" cy="3706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Oval 47"/>
            <p:cNvSpPr>
              <a:spLocks noChangeAspect="1"/>
            </p:cNvSpPr>
            <p:nvPr/>
          </p:nvSpPr>
          <p:spPr>
            <a:xfrm>
              <a:off x="680466" y="4220224"/>
              <a:ext cx="395289" cy="3952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b="1" dirty="0">
                  <a:solidFill>
                    <a:schemeClr val="tx1"/>
                  </a:solidFill>
                  <a:latin typeface="Courier New" panose="02070309020205020404" pitchFamily="49" charset="0"/>
                  <a:cs typeface="Courier New" panose="02070309020205020404" pitchFamily="49" charset="0"/>
                </a:rPr>
                <a:t>7</a:t>
              </a:r>
            </a:p>
          </p:txBody>
        </p:sp>
        <p:sp>
          <p:nvSpPr>
            <p:cNvPr id="49" name="Oval 48"/>
            <p:cNvSpPr>
              <a:spLocks noChangeAspect="1"/>
            </p:cNvSpPr>
            <p:nvPr/>
          </p:nvSpPr>
          <p:spPr>
            <a:xfrm>
              <a:off x="1021749" y="4868947"/>
              <a:ext cx="395289" cy="3952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b="1" dirty="0">
                  <a:solidFill>
                    <a:schemeClr val="tx1"/>
                  </a:solidFill>
                  <a:latin typeface="Courier New" panose="02070309020205020404" pitchFamily="49" charset="0"/>
                  <a:cs typeface="Courier New" panose="02070309020205020404" pitchFamily="49" charset="0"/>
                </a:rPr>
                <a:t>5</a:t>
              </a:r>
            </a:p>
          </p:txBody>
        </p:sp>
        <p:sp>
          <p:nvSpPr>
            <p:cNvPr id="50" name="Oval 49"/>
            <p:cNvSpPr>
              <a:spLocks noChangeAspect="1"/>
            </p:cNvSpPr>
            <p:nvPr/>
          </p:nvSpPr>
          <p:spPr>
            <a:xfrm>
              <a:off x="353191" y="4868946"/>
              <a:ext cx="395289" cy="3952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b="1" dirty="0">
                  <a:solidFill>
                    <a:schemeClr val="tx1"/>
                  </a:solidFill>
                  <a:latin typeface="Courier New" panose="02070309020205020404" pitchFamily="49" charset="0"/>
                  <a:cs typeface="Courier New" panose="02070309020205020404" pitchFamily="49" charset="0"/>
                </a:rPr>
                <a:t>2</a:t>
              </a:r>
            </a:p>
          </p:txBody>
        </p:sp>
        <p:cxnSp>
          <p:nvCxnSpPr>
            <p:cNvPr id="51" name="Straight Arrow Connector 50"/>
            <p:cNvCxnSpPr>
              <a:stCxn id="48" idx="3"/>
              <a:endCxn id="50" idx="0"/>
            </p:cNvCxnSpPr>
            <p:nvPr/>
          </p:nvCxnSpPr>
          <p:spPr>
            <a:xfrm flipH="1">
              <a:off x="550836" y="4557624"/>
              <a:ext cx="187519" cy="3113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48" idx="5"/>
              <a:endCxn id="49" idx="0"/>
            </p:cNvCxnSpPr>
            <p:nvPr/>
          </p:nvCxnSpPr>
          <p:spPr>
            <a:xfrm>
              <a:off x="1017866" y="4557624"/>
              <a:ext cx="201528" cy="3113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Oval 52"/>
            <p:cNvSpPr>
              <a:spLocks noChangeAspect="1"/>
            </p:cNvSpPr>
            <p:nvPr/>
          </p:nvSpPr>
          <p:spPr>
            <a:xfrm>
              <a:off x="1803947" y="4220224"/>
              <a:ext cx="395289" cy="3952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b="1" dirty="0">
                  <a:solidFill>
                    <a:schemeClr val="tx1"/>
                  </a:solidFill>
                  <a:latin typeface="Courier New" panose="02070309020205020404" pitchFamily="49" charset="0"/>
                  <a:cs typeface="Courier New" panose="02070309020205020404" pitchFamily="49" charset="0"/>
                </a:rPr>
                <a:t>8</a:t>
              </a:r>
            </a:p>
          </p:txBody>
        </p:sp>
        <p:sp>
          <p:nvSpPr>
            <p:cNvPr id="54" name="Oval 53"/>
            <p:cNvSpPr>
              <a:spLocks noChangeAspect="1"/>
            </p:cNvSpPr>
            <p:nvPr/>
          </p:nvSpPr>
          <p:spPr>
            <a:xfrm>
              <a:off x="1480553" y="4870359"/>
              <a:ext cx="395289" cy="3952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b="1" dirty="0">
                  <a:solidFill>
                    <a:schemeClr val="tx1"/>
                  </a:solidFill>
                  <a:latin typeface="Courier New" panose="02070309020205020404" pitchFamily="49" charset="0"/>
                  <a:cs typeface="Courier New" panose="02070309020205020404" pitchFamily="49" charset="0"/>
                </a:rPr>
                <a:t>6</a:t>
              </a:r>
            </a:p>
          </p:txBody>
        </p:sp>
        <p:cxnSp>
          <p:nvCxnSpPr>
            <p:cNvPr id="55" name="Straight Arrow Connector 54"/>
            <p:cNvCxnSpPr>
              <a:stCxn id="53" idx="3"/>
              <a:endCxn id="54" idx="0"/>
            </p:cNvCxnSpPr>
            <p:nvPr/>
          </p:nvCxnSpPr>
          <p:spPr>
            <a:xfrm flipH="1">
              <a:off x="1678198" y="4557624"/>
              <a:ext cx="183638" cy="3127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56" name="TextBox 55"/>
          <p:cNvSpPr txBox="1"/>
          <p:nvPr/>
        </p:nvSpPr>
        <p:spPr>
          <a:xfrm>
            <a:off x="6981399" y="5731098"/>
            <a:ext cx="1700011" cy="369332"/>
          </a:xfrm>
          <a:prstGeom prst="rect">
            <a:avLst/>
          </a:prstGeom>
          <a:noFill/>
        </p:spPr>
        <p:txBody>
          <a:bodyPr wrap="square" rtlCol="0">
            <a:spAutoFit/>
          </a:bodyPr>
          <a:lstStyle/>
          <a:p>
            <a:r>
              <a:rPr lang="en-US" b="1" dirty="0">
                <a:latin typeface="Courier New" panose="02070309020205020404" pitchFamily="49" charset="0"/>
                <a:cs typeface="Courier New" panose="02070309020205020404" pitchFamily="49" charset="0"/>
              </a:rPr>
              <a:t>Length = 11</a:t>
            </a:r>
          </a:p>
        </p:txBody>
      </p:sp>
      <p:sp>
        <p:nvSpPr>
          <p:cNvPr id="29" name="TextBox 28"/>
          <p:cNvSpPr txBox="1"/>
          <p:nvPr/>
        </p:nvSpPr>
        <p:spPr>
          <a:xfrm>
            <a:off x="6981400" y="3904855"/>
            <a:ext cx="1700011" cy="369332"/>
          </a:xfrm>
          <a:prstGeom prst="rect">
            <a:avLst/>
          </a:prstGeom>
          <a:noFill/>
        </p:spPr>
        <p:txBody>
          <a:bodyPr wrap="square" rtlCol="0">
            <a:spAutoFit/>
          </a:bodyPr>
          <a:lstStyle/>
          <a:p>
            <a:r>
              <a:rPr lang="en-US" b="1" dirty="0" err="1">
                <a:latin typeface="Courier New" panose="02070309020205020404" pitchFamily="49" charset="0"/>
                <a:cs typeface="Courier New" panose="02070309020205020404" pitchFamily="49" charset="0"/>
              </a:rPr>
              <a:t>Enqueue</a:t>
            </a:r>
            <a:r>
              <a:rPr lang="en-US" b="1" dirty="0">
                <a:latin typeface="Courier New" panose="02070309020205020404" pitchFamily="49" charset="0"/>
                <a:cs typeface="Courier New" panose="02070309020205020404" pitchFamily="49" charset="0"/>
              </a:rPr>
              <a:t> 15</a:t>
            </a:r>
          </a:p>
        </p:txBody>
      </p:sp>
      <p:graphicFrame>
        <p:nvGraphicFramePr>
          <p:cNvPr id="32" name="Content Placeholder 2"/>
          <p:cNvGraphicFramePr>
            <a:graphicFrameLocks/>
          </p:cNvGraphicFramePr>
          <p:nvPr/>
        </p:nvGraphicFramePr>
        <p:xfrm>
          <a:off x="982008" y="5601236"/>
          <a:ext cx="5852156" cy="741680"/>
        </p:xfrm>
        <a:graphic>
          <a:graphicData uri="http://schemas.openxmlformats.org/drawingml/2006/table">
            <a:tbl>
              <a:tblPr firstRow="1" bandRow="1">
                <a:tableStyleId>{7DF18680-E054-41AD-8BC1-D1AEF772440D}</a:tableStyleId>
              </a:tblPr>
              <a:tblGrid>
                <a:gridCol w="757836">
                  <a:extLst>
                    <a:ext uri="{9D8B030D-6E8A-4147-A177-3AD203B41FA5}">
                      <a16:colId xmlns:a16="http://schemas.microsoft.com/office/drawing/2014/main" val="20000"/>
                    </a:ext>
                  </a:extLst>
                </a:gridCol>
                <a:gridCol w="463120">
                  <a:extLst>
                    <a:ext uri="{9D8B030D-6E8A-4147-A177-3AD203B41FA5}">
                      <a16:colId xmlns:a16="http://schemas.microsoft.com/office/drawing/2014/main" val="20001"/>
                    </a:ext>
                  </a:extLst>
                </a:gridCol>
                <a:gridCol w="463120">
                  <a:extLst>
                    <a:ext uri="{9D8B030D-6E8A-4147-A177-3AD203B41FA5}">
                      <a16:colId xmlns:a16="http://schemas.microsoft.com/office/drawing/2014/main" val="20002"/>
                    </a:ext>
                  </a:extLst>
                </a:gridCol>
                <a:gridCol w="463120">
                  <a:extLst>
                    <a:ext uri="{9D8B030D-6E8A-4147-A177-3AD203B41FA5}">
                      <a16:colId xmlns:a16="http://schemas.microsoft.com/office/drawing/2014/main" val="20003"/>
                    </a:ext>
                  </a:extLst>
                </a:gridCol>
                <a:gridCol w="463120">
                  <a:extLst>
                    <a:ext uri="{9D8B030D-6E8A-4147-A177-3AD203B41FA5}">
                      <a16:colId xmlns:a16="http://schemas.microsoft.com/office/drawing/2014/main" val="20004"/>
                    </a:ext>
                  </a:extLst>
                </a:gridCol>
                <a:gridCol w="463120">
                  <a:extLst>
                    <a:ext uri="{9D8B030D-6E8A-4147-A177-3AD203B41FA5}">
                      <a16:colId xmlns:a16="http://schemas.microsoft.com/office/drawing/2014/main" val="20005"/>
                    </a:ext>
                  </a:extLst>
                </a:gridCol>
                <a:gridCol w="463120">
                  <a:extLst>
                    <a:ext uri="{9D8B030D-6E8A-4147-A177-3AD203B41FA5}">
                      <a16:colId xmlns:a16="http://schemas.microsoft.com/office/drawing/2014/main" val="20006"/>
                    </a:ext>
                  </a:extLst>
                </a:gridCol>
                <a:gridCol w="463120">
                  <a:extLst>
                    <a:ext uri="{9D8B030D-6E8A-4147-A177-3AD203B41FA5}">
                      <a16:colId xmlns:a16="http://schemas.microsoft.com/office/drawing/2014/main" val="20007"/>
                    </a:ext>
                  </a:extLst>
                </a:gridCol>
                <a:gridCol w="463120">
                  <a:extLst>
                    <a:ext uri="{9D8B030D-6E8A-4147-A177-3AD203B41FA5}">
                      <a16:colId xmlns:a16="http://schemas.microsoft.com/office/drawing/2014/main" val="20008"/>
                    </a:ext>
                  </a:extLst>
                </a:gridCol>
                <a:gridCol w="463120">
                  <a:extLst>
                    <a:ext uri="{9D8B030D-6E8A-4147-A177-3AD203B41FA5}">
                      <a16:colId xmlns:a16="http://schemas.microsoft.com/office/drawing/2014/main" val="20009"/>
                    </a:ext>
                  </a:extLst>
                </a:gridCol>
                <a:gridCol w="463120">
                  <a:extLst>
                    <a:ext uri="{9D8B030D-6E8A-4147-A177-3AD203B41FA5}">
                      <a16:colId xmlns:a16="http://schemas.microsoft.com/office/drawing/2014/main" val="20010"/>
                    </a:ext>
                  </a:extLst>
                </a:gridCol>
                <a:gridCol w="463120">
                  <a:extLst>
                    <a:ext uri="{9D8B030D-6E8A-4147-A177-3AD203B41FA5}">
                      <a16:colId xmlns:a16="http://schemas.microsoft.com/office/drawing/2014/main" val="20011"/>
                    </a:ext>
                  </a:extLst>
                </a:gridCol>
              </a:tblGrid>
              <a:tr h="370840">
                <a:tc>
                  <a:txBody>
                    <a:bodyPr/>
                    <a:lstStyle/>
                    <a:p>
                      <a:r>
                        <a:rPr lang="en-US" sz="1600" b="1" dirty="0"/>
                        <a:t>Index</a:t>
                      </a:r>
                    </a:p>
                  </a:txBody>
                  <a:tcPr/>
                </a:tc>
                <a:tc>
                  <a:txBody>
                    <a:bodyPr/>
                    <a:lstStyle/>
                    <a:p>
                      <a:pPr algn="ctr"/>
                      <a:r>
                        <a:rPr lang="en-US" dirty="0">
                          <a:latin typeface="Courier New" panose="02070309020205020404" pitchFamily="49" charset="0"/>
                          <a:cs typeface="Courier New" panose="02070309020205020404" pitchFamily="49" charset="0"/>
                        </a:rPr>
                        <a:t>0</a:t>
                      </a:r>
                    </a:p>
                  </a:txBody>
                  <a:tcPr/>
                </a:tc>
                <a:tc>
                  <a:txBody>
                    <a:bodyPr/>
                    <a:lstStyle/>
                    <a:p>
                      <a:pPr algn="ctr"/>
                      <a:r>
                        <a:rPr lang="en-US" dirty="0">
                          <a:latin typeface="Courier New" panose="02070309020205020404" pitchFamily="49" charset="0"/>
                          <a:cs typeface="Courier New" panose="02070309020205020404" pitchFamily="49" charset="0"/>
                        </a:rPr>
                        <a:t>1</a:t>
                      </a:r>
                    </a:p>
                  </a:txBody>
                  <a:tcPr/>
                </a:tc>
                <a:tc>
                  <a:txBody>
                    <a:bodyPr/>
                    <a:lstStyle/>
                    <a:p>
                      <a:pPr algn="ctr"/>
                      <a:r>
                        <a:rPr lang="en-US" dirty="0">
                          <a:latin typeface="Courier New" panose="02070309020205020404" pitchFamily="49" charset="0"/>
                          <a:cs typeface="Courier New" panose="02070309020205020404" pitchFamily="49" charset="0"/>
                        </a:rPr>
                        <a:t>2</a:t>
                      </a:r>
                    </a:p>
                  </a:txBody>
                  <a:tcPr/>
                </a:tc>
                <a:tc>
                  <a:txBody>
                    <a:bodyPr/>
                    <a:lstStyle/>
                    <a:p>
                      <a:pPr algn="ctr"/>
                      <a:r>
                        <a:rPr lang="en-US" dirty="0">
                          <a:latin typeface="Courier New" panose="02070309020205020404" pitchFamily="49" charset="0"/>
                          <a:cs typeface="Courier New" panose="02070309020205020404" pitchFamily="49" charset="0"/>
                        </a:rPr>
                        <a:t>3</a:t>
                      </a:r>
                    </a:p>
                  </a:txBody>
                  <a:tcPr/>
                </a:tc>
                <a:tc>
                  <a:txBody>
                    <a:bodyPr/>
                    <a:lstStyle/>
                    <a:p>
                      <a:pPr algn="ctr"/>
                      <a:r>
                        <a:rPr lang="en-US" dirty="0">
                          <a:latin typeface="Courier New" panose="02070309020205020404" pitchFamily="49" charset="0"/>
                          <a:cs typeface="Courier New" panose="02070309020205020404" pitchFamily="49" charset="0"/>
                        </a:rPr>
                        <a:t>4</a:t>
                      </a:r>
                    </a:p>
                  </a:txBody>
                  <a:tcPr/>
                </a:tc>
                <a:tc>
                  <a:txBody>
                    <a:bodyPr/>
                    <a:lstStyle/>
                    <a:p>
                      <a:pPr algn="ctr"/>
                      <a:r>
                        <a:rPr lang="en-US" dirty="0">
                          <a:latin typeface="Courier New" panose="02070309020205020404" pitchFamily="49" charset="0"/>
                          <a:cs typeface="Courier New" panose="02070309020205020404" pitchFamily="49" charset="0"/>
                        </a:rPr>
                        <a:t>5</a:t>
                      </a:r>
                    </a:p>
                  </a:txBody>
                  <a:tcPr/>
                </a:tc>
                <a:tc>
                  <a:txBody>
                    <a:bodyPr/>
                    <a:lstStyle/>
                    <a:p>
                      <a:pPr algn="ctr"/>
                      <a:r>
                        <a:rPr lang="en-US" dirty="0">
                          <a:latin typeface="Courier New" panose="02070309020205020404" pitchFamily="49" charset="0"/>
                          <a:cs typeface="Courier New" panose="02070309020205020404" pitchFamily="49" charset="0"/>
                        </a:rPr>
                        <a:t>6</a:t>
                      </a:r>
                    </a:p>
                  </a:txBody>
                  <a:tcPr/>
                </a:tc>
                <a:tc>
                  <a:txBody>
                    <a:bodyPr/>
                    <a:lstStyle/>
                    <a:p>
                      <a:pPr algn="ctr"/>
                      <a:r>
                        <a:rPr lang="en-US" dirty="0">
                          <a:latin typeface="Courier New" panose="02070309020205020404" pitchFamily="49" charset="0"/>
                          <a:cs typeface="Courier New" panose="02070309020205020404" pitchFamily="49" charset="0"/>
                        </a:rPr>
                        <a:t>7</a:t>
                      </a:r>
                    </a:p>
                  </a:txBody>
                  <a:tcPr/>
                </a:tc>
                <a:tc>
                  <a:txBody>
                    <a:bodyPr/>
                    <a:lstStyle/>
                    <a:p>
                      <a:pPr algn="ctr"/>
                      <a:r>
                        <a:rPr lang="en-US" dirty="0">
                          <a:latin typeface="Courier New" panose="02070309020205020404" pitchFamily="49" charset="0"/>
                          <a:cs typeface="Courier New" panose="02070309020205020404" pitchFamily="49" charset="0"/>
                        </a:rPr>
                        <a:t>8</a:t>
                      </a:r>
                    </a:p>
                  </a:txBody>
                  <a:tcPr/>
                </a:tc>
                <a:tc>
                  <a:txBody>
                    <a:bodyPr/>
                    <a:lstStyle/>
                    <a:p>
                      <a:pPr algn="ctr"/>
                      <a:r>
                        <a:rPr lang="en-US" dirty="0">
                          <a:latin typeface="Courier New" panose="02070309020205020404" pitchFamily="49" charset="0"/>
                          <a:cs typeface="Courier New" panose="02070309020205020404" pitchFamily="49" charset="0"/>
                        </a:rPr>
                        <a:t>9</a:t>
                      </a:r>
                    </a:p>
                  </a:txBody>
                  <a:tcPr/>
                </a:tc>
                <a:tc>
                  <a:txBody>
                    <a:bodyPr/>
                    <a:lstStyle/>
                    <a:p>
                      <a:pPr algn="ctr"/>
                      <a:r>
                        <a:rPr lang="en-US" dirty="0">
                          <a:latin typeface="Courier New" panose="02070309020205020404" pitchFamily="49" charset="0"/>
                          <a:cs typeface="Courier New" panose="02070309020205020404" pitchFamily="49" charset="0"/>
                        </a:rPr>
                        <a:t>10</a:t>
                      </a:r>
                    </a:p>
                  </a:txBody>
                  <a:tcPr/>
                </a:tc>
                <a:extLst>
                  <a:ext uri="{0D108BD9-81ED-4DB2-BD59-A6C34878D82A}">
                    <a16:rowId xmlns:a16="http://schemas.microsoft.com/office/drawing/2014/main" val="10000"/>
                  </a:ext>
                </a:extLst>
              </a:tr>
              <a:tr h="370840">
                <a:tc>
                  <a:txBody>
                    <a:bodyPr/>
                    <a:lstStyle/>
                    <a:p>
                      <a:r>
                        <a:rPr lang="en-US" sz="1600" b="1" dirty="0"/>
                        <a:t>value</a:t>
                      </a:r>
                    </a:p>
                  </a:txBody>
                  <a:tcPr/>
                </a:tc>
                <a:tc>
                  <a:txBody>
                    <a:bodyPr/>
                    <a:lstStyle/>
                    <a:p>
                      <a:pPr algn="ctr"/>
                      <a:r>
                        <a:rPr lang="en-US" dirty="0">
                          <a:latin typeface="Courier New" panose="02070309020205020404" pitchFamily="49" charset="0"/>
                          <a:cs typeface="Courier New" panose="02070309020205020404" pitchFamily="49" charset="0"/>
                        </a:rPr>
                        <a:t>11</a:t>
                      </a:r>
                    </a:p>
                  </a:txBody>
                  <a:tcPr/>
                </a:tc>
                <a:tc>
                  <a:txBody>
                    <a:bodyPr/>
                    <a:lstStyle/>
                    <a:p>
                      <a:pPr algn="ctr"/>
                      <a:r>
                        <a:rPr lang="en-US" dirty="0">
                          <a:latin typeface="Courier New" panose="02070309020205020404" pitchFamily="49" charset="0"/>
                          <a:cs typeface="Courier New" panose="02070309020205020404" pitchFamily="49" charset="0"/>
                        </a:rPr>
                        <a:t>9</a:t>
                      </a:r>
                    </a:p>
                  </a:txBody>
                  <a:tcPr/>
                </a:tc>
                <a:tc>
                  <a:txBody>
                    <a:bodyPr/>
                    <a:lstStyle/>
                    <a:p>
                      <a:pPr algn="ctr"/>
                      <a:r>
                        <a:rPr lang="en-US" dirty="0">
                          <a:latin typeface="Courier New" panose="02070309020205020404" pitchFamily="49" charset="0"/>
                          <a:cs typeface="Courier New" panose="02070309020205020404" pitchFamily="49" charset="0"/>
                        </a:rPr>
                        <a:t>4</a:t>
                      </a:r>
                    </a:p>
                  </a:txBody>
                  <a:tcPr/>
                </a:tc>
                <a:tc>
                  <a:txBody>
                    <a:bodyPr/>
                    <a:lstStyle/>
                    <a:p>
                      <a:pPr algn="ctr"/>
                      <a:r>
                        <a:rPr lang="en-US" dirty="0">
                          <a:latin typeface="Courier New" panose="02070309020205020404" pitchFamily="49" charset="0"/>
                          <a:cs typeface="Courier New" panose="02070309020205020404" pitchFamily="49" charset="0"/>
                        </a:rPr>
                        <a:t>7</a:t>
                      </a:r>
                    </a:p>
                  </a:txBody>
                  <a:tcPr/>
                </a:tc>
                <a:tc>
                  <a:txBody>
                    <a:bodyPr/>
                    <a:lstStyle/>
                    <a:p>
                      <a:pPr algn="ctr"/>
                      <a:r>
                        <a:rPr lang="en-US" dirty="0">
                          <a:latin typeface="Courier New" panose="02070309020205020404" pitchFamily="49" charset="0"/>
                          <a:cs typeface="Courier New" panose="02070309020205020404" pitchFamily="49" charset="0"/>
                        </a:rPr>
                        <a:t>8</a:t>
                      </a:r>
                    </a:p>
                  </a:txBody>
                  <a:tcPr/>
                </a:tc>
                <a:tc>
                  <a:txBody>
                    <a:bodyPr/>
                    <a:lstStyle/>
                    <a:p>
                      <a:pPr algn="ctr"/>
                      <a:r>
                        <a:rPr lang="en-US" dirty="0">
                          <a:latin typeface="Courier New" panose="02070309020205020404" pitchFamily="49" charset="0"/>
                          <a:cs typeface="Courier New" panose="02070309020205020404" pitchFamily="49" charset="0"/>
                        </a:rPr>
                        <a:t>3</a:t>
                      </a:r>
                    </a:p>
                  </a:txBody>
                  <a:tcPr/>
                </a:tc>
                <a:tc>
                  <a:txBody>
                    <a:bodyPr/>
                    <a:lstStyle/>
                    <a:p>
                      <a:pPr algn="ctr"/>
                      <a:r>
                        <a:rPr lang="en-US" dirty="0">
                          <a:latin typeface="Courier New" panose="02070309020205020404" pitchFamily="49" charset="0"/>
                          <a:cs typeface="Courier New" panose="02070309020205020404" pitchFamily="49" charset="0"/>
                        </a:rPr>
                        <a:t>1</a:t>
                      </a:r>
                    </a:p>
                  </a:txBody>
                  <a:tcPr/>
                </a:tc>
                <a:tc>
                  <a:txBody>
                    <a:bodyPr/>
                    <a:lstStyle/>
                    <a:p>
                      <a:pPr algn="ctr"/>
                      <a:r>
                        <a:rPr lang="en-US" dirty="0">
                          <a:latin typeface="Courier New" panose="02070309020205020404" pitchFamily="49" charset="0"/>
                          <a:cs typeface="Courier New" panose="02070309020205020404" pitchFamily="49" charset="0"/>
                        </a:rPr>
                        <a:t>2</a:t>
                      </a:r>
                    </a:p>
                  </a:txBody>
                  <a:tcPr/>
                </a:tc>
                <a:tc>
                  <a:txBody>
                    <a:bodyPr/>
                    <a:lstStyle/>
                    <a:p>
                      <a:pPr algn="ctr"/>
                      <a:r>
                        <a:rPr lang="en-US" dirty="0">
                          <a:latin typeface="Courier New" panose="02070309020205020404" pitchFamily="49" charset="0"/>
                          <a:cs typeface="Courier New" panose="02070309020205020404" pitchFamily="49" charset="0"/>
                        </a:rPr>
                        <a:t>5</a:t>
                      </a:r>
                    </a:p>
                  </a:txBody>
                  <a:tcPr/>
                </a:tc>
                <a:tc>
                  <a:txBody>
                    <a:bodyPr/>
                    <a:lstStyle/>
                    <a:p>
                      <a:pPr algn="ctr"/>
                      <a:r>
                        <a:rPr lang="en-US" dirty="0">
                          <a:latin typeface="Courier New" panose="02070309020205020404" pitchFamily="49" charset="0"/>
                          <a:cs typeface="Courier New" panose="02070309020205020404" pitchFamily="49" charset="0"/>
                        </a:rPr>
                        <a:t>6</a:t>
                      </a:r>
                    </a:p>
                  </a:txBody>
                  <a:tcPr/>
                </a:tc>
                <a:tc>
                  <a:txBody>
                    <a:bodyPr/>
                    <a:lstStyle/>
                    <a:p>
                      <a:pPr algn="ctr"/>
                      <a:r>
                        <a:rPr lang="en-US" dirty="0">
                          <a:latin typeface="Courier New" panose="02070309020205020404" pitchFamily="49" charset="0"/>
                          <a:cs typeface="Courier New" panose="02070309020205020404" pitchFamily="49" charset="0"/>
                        </a:rPr>
                        <a:t>?</a:t>
                      </a:r>
                    </a:p>
                  </a:txBody>
                  <a:tcPr>
                    <a:pattFill prst="pct20">
                      <a:fgClr>
                        <a:schemeClr val="tx1"/>
                      </a:fgClr>
                      <a:bgClr>
                        <a:srgbClr val="E9E7D8"/>
                      </a:bgClr>
                    </a:pattFill>
                  </a:tcPr>
                </a:tc>
                <a:extLst>
                  <a:ext uri="{0D108BD9-81ED-4DB2-BD59-A6C34878D82A}">
                    <a16:rowId xmlns:a16="http://schemas.microsoft.com/office/drawing/2014/main" val="10001"/>
                  </a:ext>
                </a:extLst>
              </a:tr>
            </a:tbl>
          </a:graphicData>
        </a:graphic>
      </p:graphicFrame>
      <p:sp>
        <p:nvSpPr>
          <p:cNvPr id="30" name="Title 2"/>
          <p:cNvSpPr>
            <a:spLocks noGrp="1"/>
          </p:cNvSpPr>
          <p:nvPr>
            <p:ph type="title"/>
          </p:nvPr>
        </p:nvSpPr>
        <p:spPr>
          <a:xfrm>
            <a:off x="155575" y="161927"/>
            <a:ext cx="8797925" cy="676274"/>
          </a:xfrm>
        </p:spPr>
        <p:txBody>
          <a:bodyPr>
            <a:normAutofit fontScale="90000"/>
          </a:bodyPr>
          <a:lstStyle/>
          <a:p>
            <a:r>
              <a:rPr lang="en-US" dirty="0"/>
              <a:t>The </a:t>
            </a:r>
            <a:r>
              <a:rPr lang="en-US" b="1" dirty="0" err="1">
                <a:solidFill>
                  <a:schemeClr val="tx2"/>
                </a:solidFill>
                <a:latin typeface="Courier New" panose="02070309020205020404" pitchFamily="49" charset="0"/>
                <a:cs typeface="Courier New" panose="02070309020205020404" pitchFamily="49" charset="0"/>
              </a:rPr>
              <a:t>Enqueue</a:t>
            </a:r>
            <a:r>
              <a:rPr lang="en-US" dirty="0">
                <a:solidFill>
                  <a:schemeClr val="tx2"/>
                </a:solidFill>
              </a:rPr>
              <a:t> </a:t>
            </a:r>
            <a:r>
              <a:rPr lang="en-US" dirty="0"/>
              <a:t>operation</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94441757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Content Placeholder 2"/>
          <p:cNvSpPr>
            <a:spLocks noGrp="1"/>
          </p:cNvSpPr>
          <p:nvPr>
            <p:ph idx="1"/>
          </p:nvPr>
        </p:nvSpPr>
        <p:spPr>
          <a:xfrm>
            <a:off x="353192" y="990600"/>
            <a:ext cx="8592396" cy="2140220"/>
          </a:xfrm>
        </p:spPr>
        <p:txBody>
          <a:bodyPr>
            <a:normAutofit/>
          </a:bodyPr>
          <a:lstStyle/>
          <a:p>
            <a:r>
              <a:rPr lang="en-US" sz="2000" dirty="0"/>
              <a:t>Increment </a:t>
            </a:r>
            <a:r>
              <a:rPr lang="en-US" sz="2000" b="1" dirty="0">
                <a:latin typeface="Courier New" panose="02070309020205020404" pitchFamily="49" charset="0"/>
                <a:cs typeface="Courier New" panose="02070309020205020404" pitchFamily="49" charset="0"/>
              </a:rPr>
              <a:t>length</a:t>
            </a:r>
            <a:endParaRPr lang="en-US" sz="2000" dirty="0"/>
          </a:p>
          <a:p>
            <a:r>
              <a:rPr lang="en-US" sz="2000" dirty="0"/>
              <a:t>Add the item to be </a:t>
            </a:r>
            <a:r>
              <a:rPr lang="en-US" sz="2000" dirty="0" err="1"/>
              <a:t>enqueued</a:t>
            </a:r>
            <a:r>
              <a:rPr lang="en-US" sz="2000" dirty="0"/>
              <a:t> as the last leaf node (at index </a:t>
            </a:r>
            <a:r>
              <a:rPr lang="en-US" sz="2000" b="1" dirty="0">
                <a:latin typeface="Courier New" panose="02070309020205020404" pitchFamily="49" charset="0"/>
                <a:cs typeface="Courier New" panose="02070309020205020404" pitchFamily="49" charset="0"/>
              </a:rPr>
              <a:t>length-1</a:t>
            </a:r>
            <a:r>
              <a:rPr lang="en-US" sz="2000" dirty="0"/>
              <a:t>)</a:t>
            </a:r>
          </a:p>
        </p:txBody>
      </p:sp>
      <p:grpSp>
        <p:nvGrpSpPr>
          <p:cNvPr id="26" name="Group 25"/>
          <p:cNvGrpSpPr/>
          <p:nvPr/>
        </p:nvGrpSpPr>
        <p:grpSpPr>
          <a:xfrm>
            <a:off x="2562408" y="2730409"/>
            <a:ext cx="3755166" cy="2364786"/>
            <a:chOff x="353191" y="2900862"/>
            <a:chExt cx="3755166" cy="2364786"/>
          </a:xfrm>
        </p:grpSpPr>
        <p:sp>
          <p:nvSpPr>
            <p:cNvPr id="27" name="Oval 26"/>
            <p:cNvSpPr>
              <a:spLocks noChangeAspect="1"/>
            </p:cNvSpPr>
            <p:nvPr/>
          </p:nvSpPr>
          <p:spPr>
            <a:xfrm>
              <a:off x="2176390" y="2900862"/>
              <a:ext cx="395289" cy="3952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b="1" dirty="0">
                  <a:solidFill>
                    <a:schemeClr val="tx1"/>
                  </a:solidFill>
                  <a:latin typeface="Courier New" panose="02070309020205020404" pitchFamily="49" charset="0"/>
                  <a:cs typeface="Courier New" panose="02070309020205020404" pitchFamily="49" charset="0"/>
                </a:rPr>
                <a:t>11</a:t>
              </a:r>
            </a:p>
          </p:txBody>
        </p:sp>
        <p:sp>
          <p:nvSpPr>
            <p:cNvPr id="34" name="Oval 33"/>
            <p:cNvSpPr>
              <a:spLocks noChangeAspect="1"/>
            </p:cNvSpPr>
            <p:nvPr/>
          </p:nvSpPr>
          <p:spPr>
            <a:xfrm>
              <a:off x="1233308" y="3550151"/>
              <a:ext cx="395289" cy="3952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b="1" dirty="0">
                  <a:solidFill>
                    <a:schemeClr val="tx1"/>
                  </a:solidFill>
                  <a:latin typeface="Courier New" panose="02070309020205020404" pitchFamily="49" charset="0"/>
                  <a:cs typeface="Courier New" panose="02070309020205020404" pitchFamily="49" charset="0"/>
                </a:rPr>
                <a:t>9</a:t>
              </a:r>
            </a:p>
          </p:txBody>
        </p:sp>
        <p:cxnSp>
          <p:nvCxnSpPr>
            <p:cNvPr id="35" name="Straight Arrow Connector 34"/>
            <p:cNvCxnSpPr>
              <a:stCxn id="27" idx="3"/>
              <a:endCxn id="34" idx="7"/>
            </p:cNvCxnSpPr>
            <p:nvPr/>
          </p:nvCxnSpPr>
          <p:spPr>
            <a:xfrm flipH="1">
              <a:off x="1570708" y="3238262"/>
              <a:ext cx="663571" cy="3697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27" idx="5"/>
              <a:endCxn id="41" idx="1"/>
            </p:cNvCxnSpPr>
            <p:nvPr/>
          </p:nvCxnSpPr>
          <p:spPr>
            <a:xfrm>
              <a:off x="2513790" y="3238262"/>
              <a:ext cx="672522" cy="3715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34" idx="3"/>
            </p:cNvCxnSpPr>
            <p:nvPr/>
          </p:nvCxnSpPr>
          <p:spPr>
            <a:xfrm flipH="1">
              <a:off x="970633" y="3887551"/>
              <a:ext cx="320564" cy="3643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34" idx="5"/>
            </p:cNvCxnSpPr>
            <p:nvPr/>
          </p:nvCxnSpPr>
          <p:spPr>
            <a:xfrm>
              <a:off x="1570708" y="3887551"/>
              <a:ext cx="305134" cy="3706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Oval 40"/>
            <p:cNvSpPr>
              <a:spLocks noChangeAspect="1"/>
            </p:cNvSpPr>
            <p:nvPr/>
          </p:nvSpPr>
          <p:spPr>
            <a:xfrm>
              <a:off x="3128423" y="3551948"/>
              <a:ext cx="395289" cy="3952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b="1" dirty="0">
                  <a:solidFill>
                    <a:schemeClr val="tx1"/>
                  </a:solidFill>
                  <a:latin typeface="Courier New" panose="02070309020205020404" pitchFamily="49" charset="0"/>
                  <a:cs typeface="Courier New" panose="02070309020205020404" pitchFamily="49" charset="0"/>
                </a:rPr>
                <a:t>4</a:t>
              </a:r>
            </a:p>
          </p:txBody>
        </p:sp>
        <p:sp>
          <p:nvSpPr>
            <p:cNvPr id="44" name="Oval 43"/>
            <p:cNvSpPr>
              <a:spLocks noChangeAspect="1"/>
            </p:cNvSpPr>
            <p:nvPr/>
          </p:nvSpPr>
          <p:spPr>
            <a:xfrm>
              <a:off x="3713068" y="4202085"/>
              <a:ext cx="395289" cy="3952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b="1" dirty="0">
                  <a:solidFill>
                    <a:schemeClr val="tx1"/>
                  </a:solidFill>
                  <a:latin typeface="Courier New" panose="02070309020205020404" pitchFamily="49" charset="0"/>
                  <a:cs typeface="Courier New" panose="02070309020205020404" pitchFamily="49" charset="0"/>
                </a:rPr>
                <a:t>1</a:t>
              </a:r>
            </a:p>
          </p:txBody>
        </p:sp>
        <p:sp>
          <p:nvSpPr>
            <p:cNvPr id="45" name="Oval 44"/>
            <p:cNvSpPr>
              <a:spLocks noChangeAspect="1"/>
            </p:cNvSpPr>
            <p:nvPr/>
          </p:nvSpPr>
          <p:spPr>
            <a:xfrm>
              <a:off x="2528348" y="4195836"/>
              <a:ext cx="395289" cy="3952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b="1" dirty="0">
                  <a:solidFill>
                    <a:schemeClr val="tx1"/>
                  </a:solidFill>
                  <a:latin typeface="Courier New" panose="02070309020205020404" pitchFamily="49" charset="0"/>
                  <a:cs typeface="Courier New" panose="02070309020205020404" pitchFamily="49" charset="0"/>
                </a:rPr>
                <a:t>3</a:t>
              </a:r>
            </a:p>
          </p:txBody>
        </p:sp>
        <p:cxnSp>
          <p:nvCxnSpPr>
            <p:cNvPr id="46" name="Straight Arrow Connector 45"/>
            <p:cNvCxnSpPr>
              <a:stCxn id="41" idx="3"/>
              <a:endCxn id="45" idx="7"/>
            </p:cNvCxnSpPr>
            <p:nvPr/>
          </p:nvCxnSpPr>
          <p:spPr>
            <a:xfrm flipH="1">
              <a:off x="2865748" y="3889348"/>
              <a:ext cx="320564" cy="3643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41" idx="5"/>
              <a:endCxn id="44" idx="1"/>
            </p:cNvCxnSpPr>
            <p:nvPr/>
          </p:nvCxnSpPr>
          <p:spPr>
            <a:xfrm>
              <a:off x="3465823" y="3889348"/>
              <a:ext cx="305134" cy="3706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Oval 47"/>
            <p:cNvSpPr>
              <a:spLocks noChangeAspect="1"/>
            </p:cNvSpPr>
            <p:nvPr/>
          </p:nvSpPr>
          <p:spPr>
            <a:xfrm>
              <a:off x="680466" y="4220224"/>
              <a:ext cx="395289" cy="3952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b="1" dirty="0">
                  <a:solidFill>
                    <a:schemeClr val="tx1"/>
                  </a:solidFill>
                  <a:latin typeface="Courier New" panose="02070309020205020404" pitchFamily="49" charset="0"/>
                  <a:cs typeface="Courier New" panose="02070309020205020404" pitchFamily="49" charset="0"/>
                </a:rPr>
                <a:t>7</a:t>
              </a:r>
            </a:p>
          </p:txBody>
        </p:sp>
        <p:sp>
          <p:nvSpPr>
            <p:cNvPr id="49" name="Oval 48"/>
            <p:cNvSpPr>
              <a:spLocks noChangeAspect="1"/>
            </p:cNvSpPr>
            <p:nvPr/>
          </p:nvSpPr>
          <p:spPr>
            <a:xfrm>
              <a:off x="1021749" y="4868947"/>
              <a:ext cx="395289" cy="3952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b="1" dirty="0">
                  <a:solidFill>
                    <a:schemeClr val="tx1"/>
                  </a:solidFill>
                  <a:latin typeface="Courier New" panose="02070309020205020404" pitchFamily="49" charset="0"/>
                  <a:cs typeface="Courier New" panose="02070309020205020404" pitchFamily="49" charset="0"/>
                </a:rPr>
                <a:t>5</a:t>
              </a:r>
            </a:p>
          </p:txBody>
        </p:sp>
        <p:sp>
          <p:nvSpPr>
            <p:cNvPr id="50" name="Oval 49"/>
            <p:cNvSpPr>
              <a:spLocks noChangeAspect="1"/>
            </p:cNvSpPr>
            <p:nvPr/>
          </p:nvSpPr>
          <p:spPr>
            <a:xfrm>
              <a:off x="353191" y="4868946"/>
              <a:ext cx="395289" cy="3952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b="1" dirty="0">
                  <a:solidFill>
                    <a:schemeClr val="tx1"/>
                  </a:solidFill>
                  <a:latin typeface="Courier New" panose="02070309020205020404" pitchFamily="49" charset="0"/>
                  <a:cs typeface="Courier New" panose="02070309020205020404" pitchFamily="49" charset="0"/>
                </a:rPr>
                <a:t>2</a:t>
              </a:r>
            </a:p>
          </p:txBody>
        </p:sp>
        <p:cxnSp>
          <p:nvCxnSpPr>
            <p:cNvPr id="51" name="Straight Arrow Connector 50"/>
            <p:cNvCxnSpPr>
              <a:stCxn id="48" idx="3"/>
              <a:endCxn id="50" idx="0"/>
            </p:cNvCxnSpPr>
            <p:nvPr/>
          </p:nvCxnSpPr>
          <p:spPr>
            <a:xfrm flipH="1">
              <a:off x="550836" y="4557624"/>
              <a:ext cx="187519" cy="3113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48" idx="5"/>
              <a:endCxn id="49" idx="0"/>
            </p:cNvCxnSpPr>
            <p:nvPr/>
          </p:nvCxnSpPr>
          <p:spPr>
            <a:xfrm>
              <a:off x="1017866" y="4557624"/>
              <a:ext cx="201528" cy="3113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Oval 52"/>
            <p:cNvSpPr>
              <a:spLocks noChangeAspect="1"/>
            </p:cNvSpPr>
            <p:nvPr/>
          </p:nvSpPr>
          <p:spPr>
            <a:xfrm>
              <a:off x="1803947" y="4220224"/>
              <a:ext cx="395289" cy="3952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b="1" dirty="0">
                  <a:solidFill>
                    <a:schemeClr val="tx1"/>
                  </a:solidFill>
                  <a:latin typeface="Courier New" panose="02070309020205020404" pitchFamily="49" charset="0"/>
                  <a:cs typeface="Courier New" panose="02070309020205020404" pitchFamily="49" charset="0"/>
                </a:rPr>
                <a:t>8</a:t>
              </a:r>
            </a:p>
          </p:txBody>
        </p:sp>
        <p:sp>
          <p:nvSpPr>
            <p:cNvPr id="54" name="Oval 53"/>
            <p:cNvSpPr>
              <a:spLocks noChangeAspect="1"/>
            </p:cNvSpPr>
            <p:nvPr/>
          </p:nvSpPr>
          <p:spPr>
            <a:xfrm>
              <a:off x="1480553" y="4870359"/>
              <a:ext cx="395289" cy="3952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b="1" dirty="0">
                  <a:solidFill>
                    <a:schemeClr val="tx1"/>
                  </a:solidFill>
                  <a:latin typeface="Courier New" panose="02070309020205020404" pitchFamily="49" charset="0"/>
                  <a:cs typeface="Courier New" panose="02070309020205020404" pitchFamily="49" charset="0"/>
                </a:rPr>
                <a:t>6</a:t>
              </a:r>
            </a:p>
          </p:txBody>
        </p:sp>
        <p:cxnSp>
          <p:nvCxnSpPr>
            <p:cNvPr id="55" name="Straight Arrow Connector 54"/>
            <p:cNvCxnSpPr>
              <a:stCxn id="53" idx="3"/>
              <a:endCxn id="54" idx="0"/>
            </p:cNvCxnSpPr>
            <p:nvPr/>
          </p:nvCxnSpPr>
          <p:spPr>
            <a:xfrm flipH="1">
              <a:off x="1678198" y="4557624"/>
              <a:ext cx="183638" cy="3127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29" name="TextBox 28"/>
          <p:cNvSpPr txBox="1"/>
          <p:nvPr/>
        </p:nvSpPr>
        <p:spPr>
          <a:xfrm>
            <a:off x="6981400" y="3904855"/>
            <a:ext cx="1700011" cy="369332"/>
          </a:xfrm>
          <a:prstGeom prst="rect">
            <a:avLst/>
          </a:prstGeom>
          <a:noFill/>
        </p:spPr>
        <p:txBody>
          <a:bodyPr wrap="square" rtlCol="0">
            <a:spAutoFit/>
          </a:bodyPr>
          <a:lstStyle/>
          <a:p>
            <a:r>
              <a:rPr lang="en-US" b="1" dirty="0" err="1">
                <a:latin typeface="Courier New" panose="02070309020205020404" pitchFamily="49" charset="0"/>
                <a:cs typeface="Courier New" panose="02070309020205020404" pitchFamily="49" charset="0"/>
              </a:rPr>
              <a:t>Enqueue</a:t>
            </a:r>
            <a:r>
              <a:rPr lang="en-US" b="1" dirty="0">
                <a:latin typeface="Courier New" panose="02070309020205020404" pitchFamily="49" charset="0"/>
                <a:cs typeface="Courier New" panose="02070309020205020404" pitchFamily="49" charset="0"/>
              </a:rPr>
              <a:t> 15</a:t>
            </a:r>
          </a:p>
        </p:txBody>
      </p:sp>
      <p:sp>
        <p:nvSpPr>
          <p:cNvPr id="30" name="TextBox 29"/>
          <p:cNvSpPr txBox="1"/>
          <p:nvPr/>
        </p:nvSpPr>
        <p:spPr>
          <a:xfrm>
            <a:off x="6981399" y="5731098"/>
            <a:ext cx="1700011" cy="369332"/>
          </a:xfrm>
          <a:prstGeom prst="rect">
            <a:avLst/>
          </a:prstGeom>
          <a:noFill/>
        </p:spPr>
        <p:txBody>
          <a:bodyPr wrap="square" rtlCol="0">
            <a:spAutoFit/>
          </a:bodyPr>
          <a:lstStyle/>
          <a:p>
            <a:r>
              <a:rPr lang="en-US" b="1" dirty="0">
                <a:latin typeface="Courier New" panose="02070309020205020404" pitchFamily="49" charset="0"/>
                <a:cs typeface="Courier New" panose="02070309020205020404" pitchFamily="49" charset="0"/>
              </a:rPr>
              <a:t>Length = 11</a:t>
            </a:r>
          </a:p>
        </p:txBody>
      </p:sp>
      <p:graphicFrame>
        <p:nvGraphicFramePr>
          <p:cNvPr id="33" name="Content Placeholder 2"/>
          <p:cNvGraphicFramePr>
            <a:graphicFrameLocks/>
          </p:cNvGraphicFramePr>
          <p:nvPr/>
        </p:nvGraphicFramePr>
        <p:xfrm>
          <a:off x="982008" y="5601236"/>
          <a:ext cx="5852156" cy="741680"/>
        </p:xfrm>
        <a:graphic>
          <a:graphicData uri="http://schemas.openxmlformats.org/drawingml/2006/table">
            <a:tbl>
              <a:tblPr firstRow="1" bandRow="1">
                <a:tableStyleId>{7DF18680-E054-41AD-8BC1-D1AEF772440D}</a:tableStyleId>
              </a:tblPr>
              <a:tblGrid>
                <a:gridCol w="757836">
                  <a:extLst>
                    <a:ext uri="{9D8B030D-6E8A-4147-A177-3AD203B41FA5}">
                      <a16:colId xmlns:a16="http://schemas.microsoft.com/office/drawing/2014/main" val="20000"/>
                    </a:ext>
                  </a:extLst>
                </a:gridCol>
                <a:gridCol w="463120">
                  <a:extLst>
                    <a:ext uri="{9D8B030D-6E8A-4147-A177-3AD203B41FA5}">
                      <a16:colId xmlns:a16="http://schemas.microsoft.com/office/drawing/2014/main" val="20001"/>
                    </a:ext>
                  </a:extLst>
                </a:gridCol>
                <a:gridCol w="463120">
                  <a:extLst>
                    <a:ext uri="{9D8B030D-6E8A-4147-A177-3AD203B41FA5}">
                      <a16:colId xmlns:a16="http://schemas.microsoft.com/office/drawing/2014/main" val="20002"/>
                    </a:ext>
                  </a:extLst>
                </a:gridCol>
                <a:gridCol w="463120">
                  <a:extLst>
                    <a:ext uri="{9D8B030D-6E8A-4147-A177-3AD203B41FA5}">
                      <a16:colId xmlns:a16="http://schemas.microsoft.com/office/drawing/2014/main" val="20003"/>
                    </a:ext>
                  </a:extLst>
                </a:gridCol>
                <a:gridCol w="463120">
                  <a:extLst>
                    <a:ext uri="{9D8B030D-6E8A-4147-A177-3AD203B41FA5}">
                      <a16:colId xmlns:a16="http://schemas.microsoft.com/office/drawing/2014/main" val="20004"/>
                    </a:ext>
                  </a:extLst>
                </a:gridCol>
                <a:gridCol w="463120">
                  <a:extLst>
                    <a:ext uri="{9D8B030D-6E8A-4147-A177-3AD203B41FA5}">
                      <a16:colId xmlns:a16="http://schemas.microsoft.com/office/drawing/2014/main" val="20005"/>
                    </a:ext>
                  </a:extLst>
                </a:gridCol>
                <a:gridCol w="463120">
                  <a:extLst>
                    <a:ext uri="{9D8B030D-6E8A-4147-A177-3AD203B41FA5}">
                      <a16:colId xmlns:a16="http://schemas.microsoft.com/office/drawing/2014/main" val="20006"/>
                    </a:ext>
                  </a:extLst>
                </a:gridCol>
                <a:gridCol w="463120">
                  <a:extLst>
                    <a:ext uri="{9D8B030D-6E8A-4147-A177-3AD203B41FA5}">
                      <a16:colId xmlns:a16="http://schemas.microsoft.com/office/drawing/2014/main" val="20007"/>
                    </a:ext>
                  </a:extLst>
                </a:gridCol>
                <a:gridCol w="463120">
                  <a:extLst>
                    <a:ext uri="{9D8B030D-6E8A-4147-A177-3AD203B41FA5}">
                      <a16:colId xmlns:a16="http://schemas.microsoft.com/office/drawing/2014/main" val="20008"/>
                    </a:ext>
                  </a:extLst>
                </a:gridCol>
                <a:gridCol w="463120">
                  <a:extLst>
                    <a:ext uri="{9D8B030D-6E8A-4147-A177-3AD203B41FA5}">
                      <a16:colId xmlns:a16="http://schemas.microsoft.com/office/drawing/2014/main" val="20009"/>
                    </a:ext>
                  </a:extLst>
                </a:gridCol>
                <a:gridCol w="463120">
                  <a:extLst>
                    <a:ext uri="{9D8B030D-6E8A-4147-A177-3AD203B41FA5}">
                      <a16:colId xmlns:a16="http://schemas.microsoft.com/office/drawing/2014/main" val="20010"/>
                    </a:ext>
                  </a:extLst>
                </a:gridCol>
                <a:gridCol w="463120">
                  <a:extLst>
                    <a:ext uri="{9D8B030D-6E8A-4147-A177-3AD203B41FA5}">
                      <a16:colId xmlns:a16="http://schemas.microsoft.com/office/drawing/2014/main" val="20011"/>
                    </a:ext>
                  </a:extLst>
                </a:gridCol>
              </a:tblGrid>
              <a:tr h="370840">
                <a:tc>
                  <a:txBody>
                    <a:bodyPr/>
                    <a:lstStyle/>
                    <a:p>
                      <a:r>
                        <a:rPr lang="en-US" sz="1600" b="1" dirty="0"/>
                        <a:t>Index</a:t>
                      </a:r>
                    </a:p>
                  </a:txBody>
                  <a:tcPr/>
                </a:tc>
                <a:tc>
                  <a:txBody>
                    <a:bodyPr/>
                    <a:lstStyle/>
                    <a:p>
                      <a:pPr algn="ctr"/>
                      <a:r>
                        <a:rPr lang="en-US" dirty="0">
                          <a:latin typeface="Courier New" panose="02070309020205020404" pitchFamily="49" charset="0"/>
                          <a:cs typeface="Courier New" panose="02070309020205020404" pitchFamily="49" charset="0"/>
                        </a:rPr>
                        <a:t>0</a:t>
                      </a:r>
                    </a:p>
                  </a:txBody>
                  <a:tcPr/>
                </a:tc>
                <a:tc>
                  <a:txBody>
                    <a:bodyPr/>
                    <a:lstStyle/>
                    <a:p>
                      <a:pPr algn="ctr"/>
                      <a:r>
                        <a:rPr lang="en-US" dirty="0">
                          <a:latin typeface="Courier New" panose="02070309020205020404" pitchFamily="49" charset="0"/>
                          <a:cs typeface="Courier New" panose="02070309020205020404" pitchFamily="49" charset="0"/>
                        </a:rPr>
                        <a:t>1</a:t>
                      </a:r>
                    </a:p>
                  </a:txBody>
                  <a:tcPr/>
                </a:tc>
                <a:tc>
                  <a:txBody>
                    <a:bodyPr/>
                    <a:lstStyle/>
                    <a:p>
                      <a:pPr algn="ctr"/>
                      <a:r>
                        <a:rPr lang="en-US" dirty="0">
                          <a:latin typeface="Courier New" panose="02070309020205020404" pitchFamily="49" charset="0"/>
                          <a:cs typeface="Courier New" panose="02070309020205020404" pitchFamily="49" charset="0"/>
                        </a:rPr>
                        <a:t>2</a:t>
                      </a:r>
                    </a:p>
                  </a:txBody>
                  <a:tcPr/>
                </a:tc>
                <a:tc>
                  <a:txBody>
                    <a:bodyPr/>
                    <a:lstStyle/>
                    <a:p>
                      <a:pPr algn="ctr"/>
                      <a:r>
                        <a:rPr lang="en-US" dirty="0">
                          <a:latin typeface="Courier New" panose="02070309020205020404" pitchFamily="49" charset="0"/>
                          <a:cs typeface="Courier New" panose="02070309020205020404" pitchFamily="49" charset="0"/>
                        </a:rPr>
                        <a:t>3</a:t>
                      </a:r>
                    </a:p>
                  </a:txBody>
                  <a:tcPr/>
                </a:tc>
                <a:tc>
                  <a:txBody>
                    <a:bodyPr/>
                    <a:lstStyle/>
                    <a:p>
                      <a:pPr algn="ctr"/>
                      <a:r>
                        <a:rPr lang="en-US" dirty="0">
                          <a:latin typeface="Courier New" panose="02070309020205020404" pitchFamily="49" charset="0"/>
                          <a:cs typeface="Courier New" panose="02070309020205020404" pitchFamily="49" charset="0"/>
                        </a:rPr>
                        <a:t>4</a:t>
                      </a:r>
                    </a:p>
                  </a:txBody>
                  <a:tcPr/>
                </a:tc>
                <a:tc>
                  <a:txBody>
                    <a:bodyPr/>
                    <a:lstStyle/>
                    <a:p>
                      <a:pPr algn="ctr"/>
                      <a:r>
                        <a:rPr lang="en-US" dirty="0">
                          <a:latin typeface="Courier New" panose="02070309020205020404" pitchFamily="49" charset="0"/>
                          <a:cs typeface="Courier New" panose="02070309020205020404" pitchFamily="49" charset="0"/>
                        </a:rPr>
                        <a:t>5</a:t>
                      </a:r>
                    </a:p>
                  </a:txBody>
                  <a:tcPr/>
                </a:tc>
                <a:tc>
                  <a:txBody>
                    <a:bodyPr/>
                    <a:lstStyle/>
                    <a:p>
                      <a:pPr algn="ctr"/>
                      <a:r>
                        <a:rPr lang="en-US" dirty="0">
                          <a:latin typeface="Courier New" panose="02070309020205020404" pitchFamily="49" charset="0"/>
                          <a:cs typeface="Courier New" panose="02070309020205020404" pitchFamily="49" charset="0"/>
                        </a:rPr>
                        <a:t>6</a:t>
                      </a:r>
                    </a:p>
                  </a:txBody>
                  <a:tcPr/>
                </a:tc>
                <a:tc>
                  <a:txBody>
                    <a:bodyPr/>
                    <a:lstStyle/>
                    <a:p>
                      <a:pPr algn="ctr"/>
                      <a:r>
                        <a:rPr lang="en-US" dirty="0">
                          <a:latin typeface="Courier New" panose="02070309020205020404" pitchFamily="49" charset="0"/>
                          <a:cs typeface="Courier New" panose="02070309020205020404" pitchFamily="49" charset="0"/>
                        </a:rPr>
                        <a:t>7</a:t>
                      </a:r>
                    </a:p>
                  </a:txBody>
                  <a:tcPr/>
                </a:tc>
                <a:tc>
                  <a:txBody>
                    <a:bodyPr/>
                    <a:lstStyle/>
                    <a:p>
                      <a:pPr algn="ctr"/>
                      <a:r>
                        <a:rPr lang="en-US" dirty="0">
                          <a:latin typeface="Courier New" panose="02070309020205020404" pitchFamily="49" charset="0"/>
                          <a:cs typeface="Courier New" panose="02070309020205020404" pitchFamily="49" charset="0"/>
                        </a:rPr>
                        <a:t>8</a:t>
                      </a:r>
                    </a:p>
                  </a:txBody>
                  <a:tcPr/>
                </a:tc>
                <a:tc>
                  <a:txBody>
                    <a:bodyPr/>
                    <a:lstStyle/>
                    <a:p>
                      <a:pPr algn="ctr"/>
                      <a:r>
                        <a:rPr lang="en-US" dirty="0">
                          <a:latin typeface="Courier New" panose="02070309020205020404" pitchFamily="49" charset="0"/>
                          <a:cs typeface="Courier New" panose="02070309020205020404" pitchFamily="49" charset="0"/>
                        </a:rPr>
                        <a:t>9</a:t>
                      </a:r>
                    </a:p>
                  </a:txBody>
                  <a:tcPr/>
                </a:tc>
                <a:tc>
                  <a:txBody>
                    <a:bodyPr/>
                    <a:lstStyle/>
                    <a:p>
                      <a:pPr algn="ctr"/>
                      <a:r>
                        <a:rPr lang="en-US" dirty="0">
                          <a:latin typeface="Courier New" panose="02070309020205020404" pitchFamily="49" charset="0"/>
                          <a:cs typeface="Courier New" panose="02070309020205020404" pitchFamily="49" charset="0"/>
                        </a:rPr>
                        <a:t>10</a:t>
                      </a:r>
                    </a:p>
                  </a:txBody>
                  <a:tcPr/>
                </a:tc>
                <a:extLst>
                  <a:ext uri="{0D108BD9-81ED-4DB2-BD59-A6C34878D82A}">
                    <a16:rowId xmlns:a16="http://schemas.microsoft.com/office/drawing/2014/main" val="10000"/>
                  </a:ext>
                </a:extLst>
              </a:tr>
              <a:tr h="370840">
                <a:tc>
                  <a:txBody>
                    <a:bodyPr/>
                    <a:lstStyle/>
                    <a:p>
                      <a:r>
                        <a:rPr lang="en-US" sz="1600" b="1" dirty="0"/>
                        <a:t>value</a:t>
                      </a:r>
                    </a:p>
                  </a:txBody>
                  <a:tcPr/>
                </a:tc>
                <a:tc>
                  <a:txBody>
                    <a:bodyPr/>
                    <a:lstStyle/>
                    <a:p>
                      <a:pPr algn="ctr"/>
                      <a:r>
                        <a:rPr lang="en-US" dirty="0">
                          <a:latin typeface="Courier New" panose="02070309020205020404" pitchFamily="49" charset="0"/>
                          <a:cs typeface="Courier New" panose="02070309020205020404" pitchFamily="49" charset="0"/>
                        </a:rPr>
                        <a:t>11</a:t>
                      </a:r>
                    </a:p>
                  </a:txBody>
                  <a:tcPr/>
                </a:tc>
                <a:tc>
                  <a:txBody>
                    <a:bodyPr/>
                    <a:lstStyle/>
                    <a:p>
                      <a:pPr algn="ctr"/>
                      <a:r>
                        <a:rPr lang="en-US" dirty="0">
                          <a:latin typeface="Courier New" panose="02070309020205020404" pitchFamily="49" charset="0"/>
                          <a:cs typeface="Courier New" panose="02070309020205020404" pitchFamily="49" charset="0"/>
                        </a:rPr>
                        <a:t>9</a:t>
                      </a:r>
                    </a:p>
                  </a:txBody>
                  <a:tcPr/>
                </a:tc>
                <a:tc>
                  <a:txBody>
                    <a:bodyPr/>
                    <a:lstStyle/>
                    <a:p>
                      <a:pPr algn="ctr"/>
                      <a:r>
                        <a:rPr lang="en-US" dirty="0">
                          <a:latin typeface="Courier New" panose="02070309020205020404" pitchFamily="49" charset="0"/>
                          <a:cs typeface="Courier New" panose="02070309020205020404" pitchFamily="49" charset="0"/>
                        </a:rPr>
                        <a:t>4</a:t>
                      </a:r>
                    </a:p>
                  </a:txBody>
                  <a:tcPr/>
                </a:tc>
                <a:tc>
                  <a:txBody>
                    <a:bodyPr/>
                    <a:lstStyle/>
                    <a:p>
                      <a:pPr algn="ctr"/>
                      <a:r>
                        <a:rPr lang="en-US" dirty="0">
                          <a:latin typeface="Courier New" panose="02070309020205020404" pitchFamily="49" charset="0"/>
                          <a:cs typeface="Courier New" panose="02070309020205020404" pitchFamily="49" charset="0"/>
                        </a:rPr>
                        <a:t>7</a:t>
                      </a:r>
                    </a:p>
                  </a:txBody>
                  <a:tcPr/>
                </a:tc>
                <a:tc>
                  <a:txBody>
                    <a:bodyPr/>
                    <a:lstStyle/>
                    <a:p>
                      <a:pPr algn="ctr"/>
                      <a:r>
                        <a:rPr lang="en-US" dirty="0">
                          <a:latin typeface="Courier New" panose="02070309020205020404" pitchFamily="49" charset="0"/>
                          <a:cs typeface="Courier New" panose="02070309020205020404" pitchFamily="49" charset="0"/>
                        </a:rPr>
                        <a:t>8</a:t>
                      </a:r>
                    </a:p>
                  </a:txBody>
                  <a:tcPr/>
                </a:tc>
                <a:tc>
                  <a:txBody>
                    <a:bodyPr/>
                    <a:lstStyle/>
                    <a:p>
                      <a:pPr algn="ctr"/>
                      <a:r>
                        <a:rPr lang="en-US" dirty="0">
                          <a:latin typeface="Courier New" panose="02070309020205020404" pitchFamily="49" charset="0"/>
                          <a:cs typeface="Courier New" panose="02070309020205020404" pitchFamily="49" charset="0"/>
                        </a:rPr>
                        <a:t>3</a:t>
                      </a:r>
                    </a:p>
                  </a:txBody>
                  <a:tcPr/>
                </a:tc>
                <a:tc>
                  <a:txBody>
                    <a:bodyPr/>
                    <a:lstStyle/>
                    <a:p>
                      <a:pPr algn="ctr"/>
                      <a:r>
                        <a:rPr lang="en-US" dirty="0">
                          <a:latin typeface="Courier New" panose="02070309020205020404" pitchFamily="49" charset="0"/>
                          <a:cs typeface="Courier New" panose="02070309020205020404" pitchFamily="49" charset="0"/>
                        </a:rPr>
                        <a:t>1</a:t>
                      </a:r>
                    </a:p>
                  </a:txBody>
                  <a:tcPr/>
                </a:tc>
                <a:tc>
                  <a:txBody>
                    <a:bodyPr/>
                    <a:lstStyle/>
                    <a:p>
                      <a:pPr algn="ctr"/>
                      <a:r>
                        <a:rPr lang="en-US" dirty="0">
                          <a:latin typeface="Courier New" panose="02070309020205020404" pitchFamily="49" charset="0"/>
                          <a:cs typeface="Courier New" panose="02070309020205020404" pitchFamily="49" charset="0"/>
                        </a:rPr>
                        <a:t>2</a:t>
                      </a:r>
                    </a:p>
                  </a:txBody>
                  <a:tcPr/>
                </a:tc>
                <a:tc>
                  <a:txBody>
                    <a:bodyPr/>
                    <a:lstStyle/>
                    <a:p>
                      <a:pPr algn="ctr"/>
                      <a:r>
                        <a:rPr lang="en-US" dirty="0">
                          <a:latin typeface="Courier New" panose="02070309020205020404" pitchFamily="49" charset="0"/>
                          <a:cs typeface="Courier New" panose="02070309020205020404" pitchFamily="49" charset="0"/>
                        </a:rPr>
                        <a:t>5</a:t>
                      </a:r>
                    </a:p>
                  </a:txBody>
                  <a:tcPr/>
                </a:tc>
                <a:tc>
                  <a:txBody>
                    <a:bodyPr/>
                    <a:lstStyle/>
                    <a:p>
                      <a:pPr algn="ctr"/>
                      <a:r>
                        <a:rPr lang="en-US" dirty="0">
                          <a:latin typeface="Courier New" panose="02070309020205020404" pitchFamily="49" charset="0"/>
                          <a:cs typeface="Courier New" panose="02070309020205020404" pitchFamily="49" charset="0"/>
                        </a:rPr>
                        <a:t>6</a:t>
                      </a:r>
                    </a:p>
                  </a:txBody>
                  <a:tcPr/>
                </a:tc>
                <a:tc>
                  <a:txBody>
                    <a:bodyPr/>
                    <a:lstStyle/>
                    <a:p>
                      <a:pPr algn="ctr"/>
                      <a:r>
                        <a:rPr lang="en-US" dirty="0">
                          <a:latin typeface="Courier New" panose="02070309020205020404" pitchFamily="49" charset="0"/>
                          <a:cs typeface="Courier New" panose="02070309020205020404" pitchFamily="49" charset="0"/>
                        </a:rPr>
                        <a:t>?</a:t>
                      </a:r>
                    </a:p>
                  </a:txBody>
                  <a:tcPr>
                    <a:pattFill prst="pct20">
                      <a:fgClr>
                        <a:schemeClr val="tx1"/>
                      </a:fgClr>
                      <a:bgClr>
                        <a:srgbClr val="E9E7D8"/>
                      </a:bgClr>
                    </a:pattFill>
                  </a:tcPr>
                </a:tc>
                <a:extLst>
                  <a:ext uri="{0D108BD9-81ED-4DB2-BD59-A6C34878D82A}">
                    <a16:rowId xmlns:a16="http://schemas.microsoft.com/office/drawing/2014/main" val="10001"/>
                  </a:ext>
                </a:extLst>
              </a:tr>
            </a:tbl>
          </a:graphicData>
        </a:graphic>
      </p:graphicFrame>
      <p:sp>
        <p:nvSpPr>
          <p:cNvPr id="31" name="Title 2"/>
          <p:cNvSpPr>
            <a:spLocks noGrp="1"/>
          </p:cNvSpPr>
          <p:nvPr>
            <p:ph type="title"/>
          </p:nvPr>
        </p:nvSpPr>
        <p:spPr>
          <a:xfrm>
            <a:off x="155575" y="161927"/>
            <a:ext cx="8797925" cy="676274"/>
          </a:xfrm>
        </p:spPr>
        <p:txBody>
          <a:bodyPr>
            <a:normAutofit fontScale="90000"/>
          </a:bodyPr>
          <a:lstStyle/>
          <a:p>
            <a:r>
              <a:rPr lang="en-US" dirty="0"/>
              <a:t>The </a:t>
            </a:r>
            <a:r>
              <a:rPr lang="en-US" b="1" dirty="0" err="1">
                <a:solidFill>
                  <a:schemeClr val="tx2"/>
                </a:solidFill>
                <a:latin typeface="Courier New" panose="02070309020205020404" pitchFamily="49" charset="0"/>
                <a:cs typeface="Courier New" panose="02070309020205020404" pitchFamily="49" charset="0"/>
              </a:rPr>
              <a:t>Enqueue</a:t>
            </a:r>
            <a:r>
              <a:rPr lang="en-US" dirty="0">
                <a:solidFill>
                  <a:schemeClr val="tx2"/>
                </a:solidFill>
              </a:rPr>
              <a:t> </a:t>
            </a:r>
            <a:r>
              <a:rPr lang="en-US" dirty="0"/>
              <a:t>operation</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92694058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Content Placeholder 2"/>
          <p:cNvSpPr>
            <a:spLocks noGrp="1"/>
          </p:cNvSpPr>
          <p:nvPr>
            <p:ph idx="1"/>
          </p:nvPr>
        </p:nvSpPr>
        <p:spPr>
          <a:xfrm>
            <a:off x="353192" y="990600"/>
            <a:ext cx="8592396" cy="2140220"/>
          </a:xfrm>
        </p:spPr>
        <p:txBody>
          <a:bodyPr>
            <a:normAutofit/>
          </a:bodyPr>
          <a:lstStyle/>
          <a:p>
            <a:r>
              <a:rPr lang="en-US" sz="2000" dirty="0"/>
              <a:t>Increment </a:t>
            </a:r>
            <a:r>
              <a:rPr lang="en-US" sz="2000" b="1" dirty="0">
                <a:latin typeface="Courier New" panose="02070309020205020404" pitchFamily="49" charset="0"/>
                <a:cs typeface="Courier New" panose="02070309020205020404" pitchFamily="49" charset="0"/>
              </a:rPr>
              <a:t>length</a:t>
            </a:r>
            <a:endParaRPr lang="en-US" sz="2000" dirty="0"/>
          </a:p>
          <a:p>
            <a:r>
              <a:rPr lang="en-US" sz="2000" dirty="0"/>
              <a:t>Add the item to be </a:t>
            </a:r>
            <a:r>
              <a:rPr lang="en-US" sz="2000" dirty="0" err="1"/>
              <a:t>enqueued</a:t>
            </a:r>
            <a:r>
              <a:rPr lang="en-US" sz="2000" dirty="0"/>
              <a:t> as the last leaf node (at index </a:t>
            </a:r>
            <a:r>
              <a:rPr lang="en-US" sz="2000" b="1" dirty="0">
                <a:latin typeface="Courier New" panose="02070309020205020404" pitchFamily="49" charset="0"/>
                <a:cs typeface="Courier New" panose="02070309020205020404" pitchFamily="49" charset="0"/>
              </a:rPr>
              <a:t>length-1</a:t>
            </a:r>
            <a:r>
              <a:rPr lang="en-US" sz="2000" dirty="0"/>
              <a:t>)</a:t>
            </a:r>
          </a:p>
        </p:txBody>
      </p:sp>
      <p:graphicFrame>
        <p:nvGraphicFramePr>
          <p:cNvPr id="25" name="Content Placeholder 2"/>
          <p:cNvGraphicFramePr>
            <a:graphicFrameLocks/>
          </p:cNvGraphicFramePr>
          <p:nvPr/>
        </p:nvGraphicFramePr>
        <p:xfrm>
          <a:off x="982008" y="5601236"/>
          <a:ext cx="5852156" cy="741680"/>
        </p:xfrm>
        <a:graphic>
          <a:graphicData uri="http://schemas.openxmlformats.org/drawingml/2006/table">
            <a:tbl>
              <a:tblPr firstRow="1" bandRow="1">
                <a:tableStyleId>{7DF18680-E054-41AD-8BC1-D1AEF772440D}</a:tableStyleId>
              </a:tblPr>
              <a:tblGrid>
                <a:gridCol w="757836">
                  <a:extLst>
                    <a:ext uri="{9D8B030D-6E8A-4147-A177-3AD203B41FA5}">
                      <a16:colId xmlns:a16="http://schemas.microsoft.com/office/drawing/2014/main" val="20000"/>
                    </a:ext>
                  </a:extLst>
                </a:gridCol>
                <a:gridCol w="463120">
                  <a:extLst>
                    <a:ext uri="{9D8B030D-6E8A-4147-A177-3AD203B41FA5}">
                      <a16:colId xmlns:a16="http://schemas.microsoft.com/office/drawing/2014/main" val="20001"/>
                    </a:ext>
                  </a:extLst>
                </a:gridCol>
                <a:gridCol w="463120">
                  <a:extLst>
                    <a:ext uri="{9D8B030D-6E8A-4147-A177-3AD203B41FA5}">
                      <a16:colId xmlns:a16="http://schemas.microsoft.com/office/drawing/2014/main" val="20002"/>
                    </a:ext>
                  </a:extLst>
                </a:gridCol>
                <a:gridCol w="463120">
                  <a:extLst>
                    <a:ext uri="{9D8B030D-6E8A-4147-A177-3AD203B41FA5}">
                      <a16:colId xmlns:a16="http://schemas.microsoft.com/office/drawing/2014/main" val="20003"/>
                    </a:ext>
                  </a:extLst>
                </a:gridCol>
                <a:gridCol w="463120">
                  <a:extLst>
                    <a:ext uri="{9D8B030D-6E8A-4147-A177-3AD203B41FA5}">
                      <a16:colId xmlns:a16="http://schemas.microsoft.com/office/drawing/2014/main" val="20004"/>
                    </a:ext>
                  </a:extLst>
                </a:gridCol>
                <a:gridCol w="463120">
                  <a:extLst>
                    <a:ext uri="{9D8B030D-6E8A-4147-A177-3AD203B41FA5}">
                      <a16:colId xmlns:a16="http://schemas.microsoft.com/office/drawing/2014/main" val="20005"/>
                    </a:ext>
                  </a:extLst>
                </a:gridCol>
                <a:gridCol w="463120">
                  <a:extLst>
                    <a:ext uri="{9D8B030D-6E8A-4147-A177-3AD203B41FA5}">
                      <a16:colId xmlns:a16="http://schemas.microsoft.com/office/drawing/2014/main" val="20006"/>
                    </a:ext>
                  </a:extLst>
                </a:gridCol>
                <a:gridCol w="463120">
                  <a:extLst>
                    <a:ext uri="{9D8B030D-6E8A-4147-A177-3AD203B41FA5}">
                      <a16:colId xmlns:a16="http://schemas.microsoft.com/office/drawing/2014/main" val="20007"/>
                    </a:ext>
                  </a:extLst>
                </a:gridCol>
                <a:gridCol w="463120">
                  <a:extLst>
                    <a:ext uri="{9D8B030D-6E8A-4147-A177-3AD203B41FA5}">
                      <a16:colId xmlns:a16="http://schemas.microsoft.com/office/drawing/2014/main" val="20008"/>
                    </a:ext>
                  </a:extLst>
                </a:gridCol>
                <a:gridCol w="463120">
                  <a:extLst>
                    <a:ext uri="{9D8B030D-6E8A-4147-A177-3AD203B41FA5}">
                      <a16:colId xmlns:a16="http://schemas.microsoft.com/office/drawing/2014/main" val="20009"/>
                    </a:ext>
                  </a:extLst>
                </a:gridCol>
                <a:gridCol w="463120">
                  <a:extLst>
                    <a:ext uri="{9D8B030D-6E8A-4147-A177-3AD203B41FA5}">
                      <a16:colId xmlns:a16="http://schemas.microsoft.com/office/drawing/2014/main" val="20010"/>
                    </a:ext>
                  </a:extLst>
                </a:gridCol>
                <a:gridCol w="463120">
                  <a:extLst>
                    <a:ext uri="{9D8B030D-6E8A-4147-A177-3AD203B41FA5}">
                      <a16:colId xmlns:a16="http://schemas.microsoft.com/office/drawing/2014/main" val="20011"/>
                    </a:ext>
                  </a:extLst>
                </a:gridCol>
              </a:tblGrid>
              <a:tr h="370840">
                <a:tc>
                  <a:txBody>
                    <a:bodyPr/>
                    <a:lstStyle/>
                    <a:p>
                      <a:r>
                        <a:rPr lang="en-US" sz="1600" b="1" dirty="0"/>
                        <a:t>Index</a:t>
                      </a:r>
                    </a:p>
                  </a:txBody>
                  <a:tcPr/>
                </a:tc>
                <a:tc>
                  <a:txBody>
                    <a:bodyPr/>
                    <a:lstStyle/>
                    <a:p>
                      <a:pPr algn="ctr"/>
                      <a:r>
                        <a:rPr lang="en-US" dirty="0">
                          <a:latin typeface="Courier New" panose="02070309020205020404" pitchFamily="49" charset="0"/>
                          <a:cs typeface="Courier New" panose="02070309020205020404" pitchFamily="49" charset="0"/>
                        </a:rPr>
                        <a:t>0</a:t>
                      </a:r>
                    </a:p>
                  </a:txBody>
                  <a:tcPr/>
                </a:tc>
                <a:tc>
                  <a:txBody>
                    <a:bodyPr/>
                    <a:lstStyle/>
                    <a:p>
                      <a:pPr algn="ctr"/>
                      <a:r>
                        <a:rPr lang="en-US" dirty="0">
                          <a:latin typeface="Courier New" panose="02070309020205020404" pitchFamily="49" charset="0"/>
                          <a:cs typeface="Courier New" panose="02070309020205020404" pitchFamily="49" charset="0"/>
                        </a:rPr>
                        <a:t>1</a:t>
                      </a:r>
                    </a:p>
                  </a:txBody>
                  <a:tcPr/>
                </a:tc>
                <a:tc>
                  <a:txBody>
                    <a:bodyPr/>
                    <a:lstStyle/>
                    <a:p>
                      <a:pPr algn="ctr"/>
                      <a:r>
                        <a:rPr lang="en-US" dirty="0">
                          <a:latin typeface="Courier New" panose="02070309020205020404" pitchFamily="49" charset="0"/>
                          <a:cs typeface="Courier New" panose="02070309020205020404" pitchFamily="49" charset="0"/>
                        </a:rPr>
                        <a:t>2</a:t>
                      </a:r>
                    </a:p>
                  </a:txBody>
                  <a:tcPr/>
                </a:tc>
                <a:tc>
                  <a:txBody>
                    <a:bodyPr/>
                    <a:lstStyle/>
                    <a:p>
                      <a:pPr algn="ctr"/>
                      <a:r>
                        <a:rPr lang="en-US" dirty="0">
                          <a:latin typeface="Courier New" panose="02070309020205020404" pitchFamily="49" charset="0"/>
                          <a:cs typeface="Courier New" panose="02070309020205020404" pitchFamily="49" charset="0"/>
                        </a:rPr>
                        <a:t>3</a:t>
                      </a:r>
                    </a:p>
                  </a:txBody>
                  <a:tcPr/>
                </a:tc>
                <a:tc>
                  <a:txBody>
                    <a:bodyPr/>
                    <a:lstStyle/>
                    <a:p>
                      <a:pPr algn="ctr"/>
                      <a:r>
                        <a:rPr lang="en-US" dirty="0">
                          <a:latin typeface="Courier New" panose="02070309020205020404" pitchFamily="49" charset="0"/>
                          <a:cs typeface="Courier New" panose="02070309020205020404" pitchFamily="49" charset="0"/>
                        </a:rPr>
                        <a:t>4</a:t>
                      </a:r>
                    </a:p>
                  </a:txBody>
                  <a:tcPr/>
                </a:tc>
                <a:tc>
                  <a:txBody>
                    <a:bodyPr/>
                    <a:lstStyle/>
                    <a:p>
                      <a:pPr algn="ctr"/>
                      <a:r>
                        <a:rPr lang="en-US" dirty="0">
                          <a:latin typeface="Courier New" panose="02070309020205020404" pitchFamily="49" charset="0"/>
                          <a:cs typeface="Courier New" panose="02070309020205020404" pitchFamily="49" charset="0"/>
                        </a:rPr>
                        <a:t>5</a:t>
                      </a:r>
                    </a:p>
                  </a:txBody>
                  <a:tcPr/>
                </a:tc>
                <a:tc>
                  <a:txBody>
                    <a:bodyPr/>
                    <a:lstStyle/>
                    <a:p>
                      <a:pPr algn="ctr"/>
                      <a:r>
                        <a:rPr lang="en-US" dirty="0">
                          <a:latin typeface="Courier New" panose="02070309020205020404" pitchFamily="49" charset="0"/>
                          <a:cs typeface="Courier New" panose="02070309020205020404" pitchFamily="49" charset="0"/>
                        </a:rPr>
                        <a:t>6</a:t>
                      </a:r>
                    </a:p>
                  </a:txBody>
                  <a:tcPr/>
                </a:tc>
                <a:tc>
                  <a:txBody>
                    <a:bodyPr/>
                    <a:lstStyle/>
                    <a:p>
                      <a:pPr algn="ctr"/>
                      <a:r>
                        <a:rPr lang="en-US" dirty="0">
                          <a:latin typeface="Courier New" panose="02070309020205020404" pitchFamily="49" charset="0"/>
                          <a:cs typeface="Courier New" panose="02070309020205020404" pitchFamily="49" charset="0"/>
                        </a:rPr>
                        <a:t>7</a:t>
                      </a:r>
                    </a:p>
                  </a:txBody>
                  <a:tcPr/>
                </a:tc>
                <a:tc>
                  <a:txBody>
                    <a:bodyPr/>
                    <a:lstStyle/>
                    <a:p>
                      <a:pPr algn="ctr"/>
                      <a:r>
                        <a:rPr lang="en-US" dirty="0">
                          <a:latin typeface="Courier New" panose="02070309020205020404" pitchFamily="49" charset="0"/>
                          <a:cs typeface="Courier New" panose="02070309020205020404" pitchFamily="49" charset="0"/>
                        </a:rPr>
                        <a:t>8</a:t>
                      </a:r>
                    </a:p>
                  </a:txBody>
                  <a:tcPr/>
                </a:tc>
                <a:tc>
                  <a:txBody>
                    <a:bodyPr/>
                    <a:lstStyle/>
                    <a:p>
                      <a:pPr algn="ctr"/>
                      <a:r>
                        <a:rPr lang="en-US" dirty="0">
                          <a:latin typeface="Courier New" panose="02070309020205020404" pitchFamily="49" charset="0"/>
                          <a:cs typeface="Courier New" panose="02070309020205020404" pitchFamily="49" charset="0"/>
                        </a:rPr>
                        <a:t>9</a:t>
                      </a:r>
                    </a:p>
                  </a:txBody>
                  <a:tcPr/>
                </a:tc>
                <a:tc>
                  <a:txBody>
                    <a:bodyPr/>
                    <a:lstStyle/>
                    <a:p>
                      <a:pPr algn="ctr"/>
                      <a:r>
                        <a:rPr lang="en-US" dirty="0">
                          <a:latin typeface="Courier New" panose="02070309020205020404" pitchFamily="49" charset="0"/>
                          <a:cs typeface="Courier New" panose="02070309020205020404" pitchFamily="49" charset="0"/>
                        </a:rPr>
                        <a:t>10</a:t>
                      </a:r>
                    </a:p>
                  </a:txBody>
                  <a:tcPr/>
                </a:tc>
                <a:extLst>
                  <a:ext uri="{0D108BD9-81ED-4DB2-BD59-A6C34878D82A}">
                    <a16:rowId xmlns:a16="http://schemas.microsoft.com/office/drawing/2014/main" val="10000"/>
                  </a:ext>
                </a:extLst>
              </a:tr>
              <a:tr h="370840">
                <a:tc>
                  <a:txBody>
                    <a:bodyPr/>
                    <a:lstStyle/>
                    <a:p>
                      <a:r>
                        <a:rPr lang="en-US" sz="1600" b="1" dirty="0"/>
                        <a:t>value</a:t>
                      </a:r>
                    </a:p>
                  </a:txBody>
                  <a:tcPr/>
                </a:tc>
                <a:tc>
                  <a:txBody>
                    <a:bodyPr/>
                    <a:lstStyle/>
                    <a:p>
                      <a:pPr algn="ctr"/>
                      <a:r>
                        <a:rPr lang="en-US" dirty="0">
                          <a:latin typeface="Courier New" panose="02070309020205020404" pitchFamily="49" charset="0"/>
                          <a:cs typeface="Courier New" panose="02070309020205020404" pitchFamily="49" charset="0"/>
                        </a:rPr>
                        <a:t>11</a:t>
                      </a:r>
                    </a:p>
                  </a:txBody>
                  <a:tcPr/>
                </a:tc>
                <a:tc>
                  <a:txBody>
                    <a:bodyPr/>
                    <a:lstStyle/>
                    <a:p>
                      <a:pPr algn="ctr"/>
                      <a:r>
                        <a:rPr lang="en-US" dirty="0">
                          <a:latin typeface="Courier New" panose="02070309020205020404" pitchFamily="49" charset="0"/>
                          <a:cs typeface="Courier New" panose="02070309020205020404" pitchFamily="49" charset="0"/>
                        </a:rPr>
                        <a:t>9</a:t>
                      </a:r>
                    </a:p>
                  </a:txBody>
                  <a:tcPr/>
                </a:tc>
                <a:tc>
                  <a:txBody>
                    <a:bodyPr/>
                    <a:lstStyle/>
                    <a:p>
                      <a:pPr algn="ctr"/>
                      <a:r>
                        <a:rPr lang="en-US" dirty="0">
                          <a:latin typeface="Courier New" panose="02070309020205020404" pitchFamily="49" charset="0"/>
                          <a:cs typeface="Courier New" panose="02070309020205020404" pitchFamily="49" charset="0"/>
                        </a:rPr>
                        <a:t>4</a:t>
                      </a:r>
                    </a:p>
                  </a:txBody>
                  <a:tcPr/>
                </a:tc>
                <a:tc>
                  <a:txBody>
                    <a:bodyPr/>
                    <a:lstStyle/>
                    <a:p>
                      <a:pPr algn="ctr"/>
                      <a:r>
                        <a:rPr lang="en-US" dirty="0">
                          <a:latin typeface="Courier New" panose="02070309020205020404" pitchFamily="49" charset="0"/>
                          <a:cs typeface="Courier New" panose="02070309020205020404" pitchFamily="49" charset="0"/>
                        </a:rPr>
                        <a:t>7</a:t>
                      </a:r>
                    </a:p>
                  </a:txBody>
                  <a:tcPr/>
                </a:tc>
                <a:tc>
                  <a:txBody>
                    <a:bodyPr/>
                    <a:lstStyle/>
                    <a:p>
                      <a:pPr algn="ctr"/>
                      <a:r>
                        <a:rPr lang="en-US" dirty="0">
                          <a:latin typeface="Courier New" panose="02070309020205020404" pitchFamily="49" charset="0"/>
                          <a:cs typeface="Courier New" panose="02070309020205020404" pitchFamily="49" charset="0"/>
                        </a:rPr>
                        <a:t>8</a:t>
                      </a:r>
                    </a:p>
                  </a:txBody>
                  <a:tcPr/>
                </a:tc>
                <a:tc>
                  <a:txBody>
                    <a:bodyPr/>
                    <a:lstStyle/>
                    <a:p>
                      <a:pPr algn="ctr"/>
                      <a:r>
                        <a:rPr lang="en-US" dirty="0">
                          <a:latin typeface="Courier New" panose="02070309020205020404" pitchFamily="49" charset="0"/>
                          <a:cs typeface="Courier New" panose="02070309020205020404" pitchFamily="49" charset="0"/>
                        </a:rPr>
                        <a:t>3</a:t>
                      </a:r>
                    </a:p>
                  </a:txBody>
                  <a:tcPr/>
                </a:tc>
                <a:tc>
                  <a:txBody>
                    <a:bodyPr/>
                    <a:lstStyle/>
                    <a:p>
                      <a:pPr algn="ctr"/>
                      <a:r>
                        <a:rPr lang="en-US" dirty="0">
                          <a:latin typeface="Courier New" panose="02070309020205020404" pitchFamily="49" charset="0"/>
                          <a:cs typeface="Courier New" panose="02070309020205020404" pitchFamily="49" charset="0"/>
                        </a:rPr>
                        <a:t>1</a:t>
                      </a:r>
                    </a:p>
                  </a:txBody>
                  <a:tcPr/>
                </a:tc>
                <a:tc>
                  <a:txBody>
                    <a:bodyPr/>
                    <a:lstStyle/>
                    <a:p>
                      <a:pPr algn="ctr"/>
                      <a:r>
                        <a:rPr lang="en-US" dirty="0">
                          <a:latin typeface="Courier New" panose="02070309020205020404" pitchFamily="49" charset="0"/>
                          <a:cs typeface="Courier New" panose="02070309020205020404" pitchFamily="49" charset="0"/>
                        </a:rPr>
                        <a:t>2</a:t>
                      </a:r>
                    </a:p>
                  </a:txBody>
                  <a:tcPr/>
                </a:tc>
                <a:tc>
                  <a:txBody>
                    <a:bodyPr/>
                    <a:lstStyle/>
                    <a:p>
                      <a:pPr algn="ctr"/>
                      <a:r>
                        <a:rPr lang="en-US" dirty="0">
                          <a:latin typeface="Courier New" panose="02070309020205020404" pitchFamily="49" charset="0"/>
                          <a:cs typeface="Courier New" panose="02070309020205020404" pitchFamily="49" charset="0"/>
                        </a:rPr>
                        <a:t>5</a:t>
                      </a:r>
                    </a:p>
                  </a:txBody>
                  <a:tcPr/>
                </a:tc>
                <a:tc>
                  <a:txBody>
                    <a:bodyPr/>
                    <a:lstStyle/>
                    <a:p>
                      <a:pPr algn="ctr"/>
                      <a:r>
                        <a:rPr lang="en-US" dirty="0">
                          <a:latin typeface="Courier New" panose="02070309020205020404" pitchFamily="49" charset="0"/>
                          <a:cs typeface="Courier New" panose="02070309020205020404" pitchFamily="49" charset="0"/>
                        </a:rPr>
                        <a:t>6</a:t>
                      </a:r>
                    </a:p>
                  </a:txBody>
                  <a:tcPr/>
                </a:tc>
                <a:tc>
                  <a:txBody>
                    <a:bodyPr/>
                    <a:lstStyle/>
                    <a:p>
                      <a:pPr algn="ctr"/>
                      <a:r>
                        <a:rPr lang="en-US" dirty="0">
                          <a:latin typeface="Courier New" panose="02070309020205020404" pitchFamily="49" charset="0"/>
                          <a:cs typeface="Courier New" panose="02070309020205020404" pitchFamily="49" charset="0"/>
                        </a:rPr>
                        <a:t>15</a:t>
                      </a:r>
                    </a:p>
                  </a:txBody>
                  <a:tcPr>
                    <a:solidFill>
                      <a:srgbClr val="FFFF00"/>
                    </a:solidFill>
                  </a:tcPr>
                </a:tc>
                <a:extLst>
                  <a:ext uri="{0D108BD9-81ED-4DB2-BD59-A6C34878D82A}">
                    <a16:rowId xmlns:a16="http://schemas.microsoft.com/office/drawing/2014/main" val="10001"/>
                  </a:ext>
                </a:extLst>
              </a:tr>
            </a:tbl>
          </a:graphicData>
        </a:graphic>
      </p:graphicFrame>
      <p:sp>
        <p:nvSpPr>
          <p:cNvPr id="29" name="TextBox 28"/>
          <p:cNvSpPr txBox="1"/>
          <p:nvPr/>
        </p:nvSpPr>
        <p:spPr>
          <a:xfrm>
            <a:off x="6981400" y="3904855"/>
            <a:ext cx="1700011" cy="369332"/>
          </a:xfrm>
          <a:prstGeom prst="rect">
            <a:avLst/>
          </a:prstGeom>
          <a:noFill/>
        </p:spPr>
        <p:txBody>
          <a:bodyPr wrap="square" rtlCol="0">
            <a:spAutoFit/>
          </a:bodyPr>
          <a:lstStyle/>
          <a:p>
            <a:r>
              <a:rPr lang="en-US" b="1" dirty="0" err="1">
                <a:latin typeface="Courier New" panose="02070309020205020404" pitchFamily="49" charset="0"/>
                <a:cs typeface="Courier New" panose="02070309020205020404" pitchFamily="49" charset="0"/>
              </a:rPr>
              <a:t>Enqueue</a:t>
            </a:r>
            <a:r>
              <a:rPr lang="en-US" b="1" dirty="0">
                <a:latin typeface="Courier New" panose="02070309020205020404" pitchFamily="49" charset="0"/>
                <a:cs typeface="Courier New" panose="02070309020205020404" pitchFamily="49" charset="0"/>
              </a:rPr>
              <a:t> 15</a:t>
            </a:r>
          </a:p>
        </p:txBody>
      </p:sp>
      <p:grpSp>
        <p:nvGrpSpPr>
          <p:cNvPr id="2" name="Group 1"/>
          <p:cNvGrpSpPr/>
          <p:nvPr/>
        </p:nvGrpSpPr>
        <p:grpSpPr>
          <a:xfrm>
            <a:off x="2562408" y="2730409"/>
            <a:ext cx="3755166" cy="2368136"/>
            <a:chOff x="2562408" y="2730409"/>
            <a:chExt cx="3755166" cy="2368136"/>
          </a:xfrm>
        </p:grpSpPr>
        <p:grpSp>
          <p:nvGrpSpPr>
            <p:cNvPr id="26" name="Group 25"/>
            <p:cNvGrpSpPr/>
            <p:nvPr/>
          </p:nvGrpSpPr>
          <p:grpSpPr>
            <a:xfrm>
              <a:off x="2562408" y="2730409"/>
              <a:ext cx="3755166" cy="2364786"/>
              <a:chOff x="353191" y="2900862"/>
              <a:chExt cx="3755166" cy="2364786"/>
            </a:xfrm>
          </p:grpSpPr>
          <p:sp>
            <p:nvSpPr>
              <p:cNvPr id="27" name="Oval 26"/>
              <p:cNvSpPr>
                <a:spLocks noChangeAspect="1"/>
              </p:cNvSpPr>
              <p:nvPr/>
            </p:nvSpPr>
            <p:spPr>
              <a:xfrm>
                <a:off x="2176390" y="2900862"/>
                <a:ext cx="395289" cy="3952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b="1" dirty="0">
                    <a:solidFill>
                      <a:schemeClr val="tx1"/>
                    </a:solidFill>
                    <a:latin typeface="Courier New" panose="02070309020205020404" pitchFamily="49" charset="0"/>
                    <a:cs typeface="Courier New" panose="02070309020205020404" pitchFamily="49" charset="0"/>
                  </a:rPr>
                  <a:t>11</a:t>
                </a:r>
              </a:p>
            </p:txBody>
          </p:sp>
          <p:sp>
            <p:nvSpPr>
              <p:cNvPr id="34" name="Oval 33"/>
              <p:cNvSpPr>
                <a:spLocks noChangeAspect="1"/>
              </p:cNvSpPr>
              <p:nvPr/>
            </p:nvSpPr>
            <p:spPr>
              <a:xfrm>
                <a:off x="1233308" y="3550151"/>
                <a:ext cx="395289" cy="3952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b="1" dirty="0">
                    <a:solidFill>
                      <a:schemeClr val="tx1"/>
                    </a:solidFill>
                    <a:latin typeface="Courier New" panose="02070309020205020404" pitchFamily="49" charset="0"/>
                    <a:cs typeface="Courier New" panose="02070309020205020404" pitchFamily="49" charset="0"/>
                  </a:rPr>
                  <a:t>9</a:t>
                </a:r>
              </a:p>
            </p:txBody>
          </p:sp>
          <p:cxnSp>
            <p:nvCxnSpPr>
              <p:cNvPr id="35" name="Straight Arrow Connector 34"/>
              <p:cNvCxnSpPr>
                <a:stCxn id="27" idx="3"/>
                <a:endCxn id="34" idx="7"/>
              </p:cNvCxnSpPr>
              <p:nvPr/>
            </p:nvCxnSpPr>
            <p:spPr>
              <a:xfrm flipH="1">
                <a:off x="1570708" y="3238262"/>
                <a:ext cx="663571" cy="3697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27" idx="5"/>
                <a:endCxn id="41" idx="1"/>
              </p:cNvCxnSpPr>
              <p:nvPr/>
            </p:nvCxnSpPr>
            <p:spPr>
              <a:xfrm>
                <a:off x="2513790" y="3238262"/>
                <a:ext cx="672522" cy="3715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34" idx="3"/>
              </p:cNvCxnSpPr>
              <p:nvPr/>
            </p:nvCxnSpPr>
            <p:spPr>
              <a:xfrm flipH="1">
                <a:off x="970633" y="3887551"/>
                <a:ext cx="320564" cy="3643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34" idx="5"/>
              </p:cNvCxnSpPr>
              <p:nvPr/>
            </p:nvCxnSpPr>
            <p:spPr>
              <a:xfrm>
                <a:off x="1570708" y="3887551"/>
                <a:ext cx="305134" cy="3706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Oval 40"/>
              <p:cNvSpPr>
                <a:spLocks noChangeAspect="1"/>
              </p:cNvSpPr>
              <p:nvPr/>
            </p:nvSpPr>
            <p:spPr>
              <a:xfrm>
                <a:off x="3128423" y="3551948"/>
                <a:ext cx="395289" cy="3952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b="1" dirty="0">
                    <a:solidFill>
                      <a:schemeClr val="tx1"/>
                    </a:solidFill>
                    <a:latin typeface="Courier New" panose="02070309020205020404" pitchFamily="49" charset="0"/>
                    <a:cs typeface="Courier New" panose="02070309020205020404" pitchFamily="49" charset="0"/>
                  </a:rPr>
                  <a:t>4</a:t>
                </a:r>
              </a:p>
            </p:txBody>
          </p:sp>
          <p:sp>
            <p:nvSpPr>
              <p:cNvPr id="44" name="Oval 43"/>
              <p:cNvSpPr>
                <a:spLocks noChangeAspect="1"/>
              </p:cNvSpPr>
              <p:nvPr/>
            </p:nvSpPr>
            <p:spPr>
              <a:xfrm>
                <a:off x="3713068" y="4202085"/>
                <a:ext cx="395289" cy="3952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b="1" dirty="0">
                    <a:solidFill>
                      <a:schemeClr val="tx1"/>
                    </a:solidFill>
                    <a:latin typeface="Courier New" panose="02070309020205020404" pitchFamily="49" charset="0"/>
                    <a:cs typeface="Courier New" panose="02070309020205020404" pitchFamily="49" charset="0"/>
                  </a:rPr>
                  <a:t>1</a:t>
                </a:r>
              </a:p>
            </p:txBody>
          </p:sp>
          <p:sp>
            <p:nvSpPr>
              <p:cNvPr id="45" name="Oval 44"/>
              <p:cNvSpPr>
                <a:spLocks noChangeAspect="1"/>
              </p:cNvSpPr>
              <p:nvPr/>
            </p:nvSpPr>
            <p:spPr>
              <a:xfrm>
                <a:off x="2528348" y="4195836"/>
                <a:ext cx="395289" cy="3952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b="1" dirty="0">
                    <a:solidFill>
                      <a:schemeClr val="tx1"/>
                    </a:solidFill>
                    <a:latin typeface="Courier New" panose="02070309020205020404" pitchFamily="49" charset="0"/>
                    <a:cs typeface="Courier New" panose="02070309020205020404" pitchFamily="49" charset="0"/>
                  </a:rPr>
                  <a:t>3</a:t>
                </a:r>
              </a:p>
            </p:txBody>
          </p:sp>
          <p:cxnSp>
            <p:nvCxnSpPr>
              <p:cNvPr id="46" name="Straight Arrow Connector 45"/>
              <p:cNvCxnSpPr>
                <a:stCxn id="41" idx="3"/>
                <a:endCxn id="45" idx="7"/>
              </p:cNvCxnSpPr>
              <p:nvPr/>
            </p:nvCxnSpPr>
            <p:spPr>
              <a:xfrm flipH="1">
                <a:off x="2865748" y="3889348"/>
                <a:ext cx="320564" cy="3643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41" idx="5"/>
                <a:endCxn id="44" idx="1"/>
              </p:cNvCxnSpPr>
              <p:nvPr/>
            </p:nvCxnSpPr>
            <p:spPr>
              <a:xfrm>
                <a:off x="3465823" y="3889348"/>
                <a:ext cx="305134" cy="3706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Oval 47"/>
              <p:cNvSpPr>
                <a:spLocks noChangeAspect="1"/>
              </p:cNvSpPr>
              <p:nvPr/>
            </p:nvSpPr>
            <p:spPr>
              <a:xfrm>
                <a:off x="680466" y="4220224"/>
                <a:ext cx="395289" cy="3952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b="1" dirty="0">
                    <a:solidFill>
                      <a:schemeClr val="tx1"/>
                    </a:solidFill>
                    <a:latin typeface="Courier New" panose="02070309020205020404" pitchFamily="49" charset="0"/>
                    <a:cs typeface="Courier New" panose="02070309020205020404" pitchFamily="49" charset="0"/>
                  </a:rPr>
                  <a:t>7</a:t>
                </a:r>
              </a:p>
            </p:txBody>
          </p:sp>
          <p:sp>
            <p:nvSpPr>
              <p:cNvPr id="49" name="Oval 48"/>
              <p:cNvSpPr>
                <a:spLocks noChangeAspect="1"/>
              </p:cNvSpPr>
              <p:nvPr/>
            </p:nvSpPr>
            <p:spPr>
              <a:xfrm>
                <a:off x="1021749" y="4868947"/>
                <a:ext cx="395289" cy="3952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b="1" dirty="0">
                    <a:solidFill>
                      <a:schemeClr val="tx1"/>
                    </a:solidFill>
                    <a:latin typeface="Courier New" panose="02070309020205020404" pitchFamily="49" charset="0"/>
                    <a:cs typeface="Courier New" panose="02070309020205020404" pitchFamily="49" charset="0"/>
                  </a:rPr>
                  <a:t>5</a:t>
                </a:r>
              </a:p>
            </p:txBody>
          </p:sp>
          <p:sp>
            <p:nvSpPr>
              <p:cNvPr id="50" name="Oval 49"/>
              <p:cNvSpPr>
                <a:spLocks noChangeAspect="1"/>
              </p:cNvSpPr>
              <p:nvPr/>
            </p:nvSpPr>
            <p:spPr>
              <a:xfrm>
                <a:off x="353191" y="4868946"/>
                <a:ext cx="395289" cy="3952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b="1" dirty="0">
                    <a:solidFill>
                      <a:schemeClr val="tx1"/>
                    </a:solidFill>
                    <a:latin typeface="Courier New" panose="02070309020205020404" pitchFamily="49" charset="0"/>
                    <a:cs typeface="Courier New" panose="02070309020205020404" pitchFamily="49" charset="0"/>
                  </a:rPr>
                  <a:t>2</a:t>
                </a:r>
              </a:p>
            </p:txBody>
          </p:sp>
          <p:cxnSp>
            <p:nvCxnSpPr>
              <p:cNvPr id="51" name="Straight Arrow Connector 50"/>
              <p:cNvCxnSpPr>
                <a:stCxn id="48" idx="3"/>
                <a:endCxn id="50" idx="0"/>
              </p:cNvCxnSpPr>
              <p:nvPr/>
            </p:nvCxnSpPr>
            <p:spPr>
              <a:xfrm flipH="1">
                <a:off x="550836" y="4557624"/>
                <a:ext cx="187519" cy="3113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48" idx="5"/>
                <a:endCxn id="49" idx="0"/>
              </p:cNvCxnSpPr>
              <p:nvPr/>
            </p:nvCxnSpPr>
            <p:spPr>
              <a:xfrm>
                <a:off x="1017866" y="4557624"/>
                <a:ext cx="201528" cy="3113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Oval 52"/>
              <p:cNvSpPr>
                <a:spLocks noChangeAspect="1"/>
              </p:cNvSpPr>
              <p:nvPr/>
            </p:nvSpPr>
            <p:spPr>
              <a:xfrm>
                <a:off x="1803947" y="4220224"/>
                <a:ext cx="395289" cy="3952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b="1" dirty="0">
                    <a:solidFill>
                      <a:schemeClr val="tx1"/>
                    </a:solidFill>
                    <a:latin typeface="Courier New" panose="02070309020205020404" pitchFamily="49" charset="0"/>
                    <a:cs typeface="Courier New" panose="02070309020205020404" pitchFamily="49" charset="0"/>
                  </a:rPr>
                  <a:t>8</a:t>
                </a:r>
              </a:p>
            </p:txBody>
          </p:sp>
          <p:sp>
            <p:nvSpPr>
              <p:cNvPr id="54" name="Oval 53"/>
              <p:cNvSpPr>
                <a:spLocks noChangeAspect="1"/>
              </p:cNvSpPr>
              <p:nvPr/>
            </p:nvSpPr>
            <p:spPr>
              <a:xfrm>
                <a:off x="1480553" y="4870359"/>
                <a:ext cx="395289" cy="3952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b="1" dirty="0">
                    <a:solidFill>
                      <a:schemeClr val="tx1"/>
                    </a:solidFill>
                    <a:latin typeface="Courier New" panose="02070309020205020404" pitchFamily="49" charset="0"/>
                    <a:cs typeface="Courier New" panose="02070309020205020404" pitchFamily="49" charset="0"/>
                  </a:rPr>
                  <a:t>6</a:t>
                </a:r>
              </a:p>
            </p:txBody>
          </p:sp>
          <p:cxnSp>
            <p:nvCxnSpPr>
              <p:cNvPr id="55" name="Straight Arrow Connector 54"/>
              <p:cNvCxnSpPr>
                <a:stCxn id="53" idx="3"/>
                <a:endCxn id="54" idx="0"/>
              </p:cNvCxnSpPr>
              <p:nvPr/>
            </p:nvCxnSpPr>
            <p:spPr>
              <a:xfrm flipH="1">
                <a:off x="1678198" y="4557624"/>
                <a:ext cx="183638" cy="3127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30" name="Oval 29"/>
            <p:cNvSpPr>
              <a:spLocks noChangeAspect="1"/>
            </p:cNvSpPr>
            <p:nvPr/>
          </p:nvSpPr>
          <p:spPr>
            <a:xfrm>
              <a:off x="4342586" y="4703256"/>
              <a:ext cx="395289" cy="395289"/>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b="1" dirty="0">
                  <a:solidFill>
                    <a:schemeClr val="tx1"/>
                  </a:solidFill>
                  <a:latin typeface="Courier New" panose="02070309020205020404" pitchFamily="49" charset="0"/>
                  <a:cs typeface="Courier New" panose="02070309020205020404" pitchFamily="49" charset="0"/>
                </a:rPr>
                <a:t>15</a:t>
              </a:r>
            </a:p>
          </p:txBody>
        </p:sp>
        <p:cxnSp>
          <p:nvCxnSpPr>
            <p:cNvPr id="31" name="Straight Arrow Connector 30"/>
            <p:cNvCxnSpPr>
              <a:endCxn id="30" idx="0"/>
            </p:cNvCxnSpPr>
            <p:nvPr/>
          </p:nvCxnSpPr>
          <p:spPr>
            <a:xfrm>
              <a:off x="4338703" y="4391933"/>
              <a:ext cx="201528" cy="3113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32" name="TextBox 31"/>
          <p:cNvSpPr txBox="1"/>
          <p:nvPr/>
        </p:nvSpPr>
        <p:spPr>
          <a:xfrm>
            <a:off x="6981399" y="5731098"/>
            <a:ext cx="1700011" cy="369332"/>
          </a:xfrm>
          <a:prstGeom prst="rect">
            <a:avLst/>
          </a:prstGeom>
          <a:noFill/>
        </p:spPr>
        <p:txBody>
          <a:bodyPr wrap="square" rtlCol="0">
            <a:spAutoFit/>
          </a:bodyPr>
          <a:lstStyle/>
          <a:p>
            <a:r>
              <a:rPr lang="en-US" b="1" dirty="0">
                <a:latin typeface="Courier New" panose="02070309020205020404" pitchFamily="49" charset="0"/>
                <a:cs typeface="Courier New" panose="02070309020205020404" pitchFamily="49" charset="0"/>
              </a:rPr>
              <a:t>Length = 11</a:t>
            </a:r>
          </a:p>
        </p:txBody>
      </p:sp>
      <p:sp>
        <p:nvSpPr>
          <p:cNvPr id="33" name="Title 2"/>
          <p:cNvSpPr>
            <a:spLocks noGrp="1"/>
          </p:cNvSpPr>
          <p:nvPr>
            <p:ph type="title"/>
          </p:nvPr>
        </p:nvSpPr>
        <p:spPr>
          <a:xfrm>
            <a:off x="155575" y="161927"/>
            <a:ext cx="8797925" cy="676274"/>
          </a:xfrm>
        </p:spPr>
        <p:txBody>
          <a:bodyPr>
            <a:normAutofit fontScale="90000"/>
          </a:bodyPr>
          <a:lstStyle/>
          <a:p>
            <a:r>
              <a:rPr lang="en-US" dirty="0"/>
              <a:t>The </a:t>
            </a:r>
            <a:r>
              <a:rPr lang="en-US" b="1" dirty="0" err="1">
                <a:solidFill>
                  <a:schemeClr val="tx2"/>
                </a:solidFill>
                <a:latin typeface="Courier New" panose="02070309020205020404" pitchFamily="49" charset="0"/>
                <a:cs typeface="Courier New" panose="02070309020205020404" pitchFamily="49" charset="0"/>
              </a:rPr>
              <a:t>Enqueue</a:t>
            </a:r>
            <a:r>
              <a:rPr lang="en-US" dirty="0">
                <a:solidFill>
                  <a:schemeClr val="tx2"/>
                </a:solidFill>
              </a:rPr>
              <a:t> </a:t>
            </a:r>
            <a:r>
              <a:rPr lang="en-US" dirty="0"/>
              <a:t>operation</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15494763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Content Placeholder 2"/>
          <p:cNvSpPr>
            <a:spLocks noGrp="1"/>
          </p:cNvSpPr>
          <p:nvPr>
            <p:ph idx="1"/>
          </p:nvPr>
        </p:nvSpPr>
        <p:spPr>
          <a:xfrm>
            <a:off x="353192" y="990600"/>
            <a:ext cx="8592396" cy="2140220"/>
          </a:xfrm>
        </p:spPr>
        <p:txBody>
          <a:bodyPr>
            <a:normAutofit/>
          </a:bodyPr>
          <a:lstStyle/>
          <a:p>
            <a:r>
              <a:rPr lang="en-US" sz="2000" dirty="0"/>
              <a:t>Increment </a:t>
            </a:r>
            <a:r>
              <a:rPr lang="en-US" sz="2000" b="1" dirty="0">
                <a:latin typeface="Courier New" panose="02070309020205020404" pitchFamily="49" charset="0"/>
                <a:cs typeface="Courier New" panose="02070309020205020404" pitchFamily="49" charset="0"/>
              </a:rPr>
              <a:t>length</a:t>
            </a:r>
            <a:endParaRPr lang="en-US" sz="2000" dirty="0"/>
          </a:p>
          <a:p>
            <a:r>
              <a:rPr lang="en-US" sz="2000" dirty="0"/>
              <a:t>Add the item to be </a:t>
            </a:r>
            <a:r>
              <a:rPr lang="en-US" sz="2000" dirty="0" err="1"/>
              <a:t>enqueued</a:t>
            </a:r>
            <a:r>
              <a:rPr lang="en-US" sz="2000" dirty="0"/>
              <a:t> as the last leaf node (at index </a:t>
            </a:r>
            <a:r>
              <a:rPr lang="en-US" sz="2000" b="1" dirty="0">
                <a:latin typeface="Courier New" panose="02070309020205020404" pitchFamily="49" charset="0"/>
                <a:cs typeface="Courier New" panose="02070309020205020404" pitchFamily="49" charset="0"/>
              </a:rPr>
              <a:t>length-1</a:t>
            </a:r>
            <a:r>
              <a:rPr lang="en-US" sz="2000" dirty="0"/>
              <a:t>)</a:t>
            </a:r>
          </a:p>
          <a:p>
            <a:r>
              <a:rPr lang="en-US" sz="2000" dirty="0"/>
              <a:t>Perform </a:t>
            </a:r>
            <a:r>
              <a:rPr lang="en-US" sz="2000" b="1" dirty="0" err="1">
                <a:latin typeface="Courier New" panose="02070309020205020404" pitchFamily="49" charset="0"/>
                <a:cs typeface="Courier New" panose="02070309020205020404" pitchFamily="49" charset="0"/>
              </a:rPr>
              <a:t>ReheapUp</a:t>
            </a:r>
            <a:r>
              <a:rPr lang="en-US" sz="2000" dirty="0"/>
              <a:t> operation</a:t>
            </a:r>
          </a:p>
        </p:txBody>
      </p:sp>
      <p:graphicFrame>
        <p:nvGraphicFramePr>
          <p:cNvPr id="25" name="Content Placeholder 2"/>
          <p:cNvGraphicFramePr>
            <a:graphicFrameLocks/>
          </p:cNvGraphicFramePr>
          <p:nvPr>
            <p:extLst>
              <p:ext uri="{D42A27DB-BD31-4B8C-83A1-F6EECF244321}">
                <p14:modId xmlns:p14="http://schemas.microsoft.com/office/powerpoint/2010/main" val="1180332282"/>
              </p:ext>
            </p:extLst>
          </p:nvPr>
        </p:nvGraphicFramePr>
        <p:xfrm>
          <a:off x="982008" y="5601236"/>
          <a:ext cx="5852156" cy="741680"/>
        </p:xfrm>
        <a:graphic>
          <a:graphicData uri="http://schemas.openxmlformats.org/drawingml/2006/table">
            <a:tbl>
              <a:tblPr firstRow="1" bandRow="1">
                <a:tableStyleId>{7DF18680-E054-41AD-8BC1-D1AEF772440D}</a:tableStyleId>
              </a:tblPr>
              <a:tblGrid>
                <a:gridCol w="757836">
                  <a:extLst>
                    <a:ext uri="{9D8B030D-6E8A-4147-A177-3AD203B41FA5}">
                      <a16:colId xmlns:a16="http://schemas.microsoft.com/office/drawing/2014/main" val="20000"/>
                    </a:ext>
                  </a:extLst>
                </a:gridCol>
                <a:gridCol w="463120">
                  <a:extLst>
                    <a:ext uri="{9D8B030D-6E8A-4147-A177-3AD203B41FA5}">
                      <a16:colId xmlns:a16="http://schemas.microsoft.com/office/drawing/2014/main" val="20001"/>
                    </a:ext>
                  </a:extLst>
                </a:gridCol>
                <a:gridCol w="463120">
                  <a:extLst>
                    <a:ext uri="{9D8B030D-6E8A-4147-A177-3AD203B41FA5}">
                      <a16:colId xmlns:a16="http://schemas.microsoft.com/office/drawing/2014/main" val="20002"/>
                    </a:ext>
                  </a:extLst>
                </a:gridCol>
                <a:gridCol w="463120">
                  <a:extLst>
                    <a:ext uri="{9D8B030D-6E8A-4147-A177-3AD203B41FA5}">
                      <a16:colId xmlns:a16="http://schemas.microsoft.com/office/drawing/2014/main" val="20003"/>
                    </a:ext>
                  </a:extLst>
                </a:gridCol>
                <a:gridCol w="463120">
                  <a:extLst>
                    <a:ext uri="{9D8B030D-6E8A-4147-A177-3AD203B41FA5}">
                      <a16:colId xmlns:a16="http://schemas.microsoft.com/office/drawing/2014/main" val="20004"/>
                    </a:ext>
                  </a:extLst>
                </a:gridCol>
                <a:gridCol w="463120">
                  <a:extLst>
                    <a:ext uri="{9D8B030D-6E8A-4147-A177-3AD203B41FA5}">
                      <a16:colId xmlns:a16="http://schemas.microsoft.com/office/drawing/2014/main" val="20005"/>
                    </a:ext>
                  </a:extLst>
                </a:gridCol>
                <a:gridCol w="463120">
                  <a:extLst>
                    <a:ext uri="{9D8B030D-6E8A-4147-A177-3AD203B41FA5}">
                      <a16:colId xmlns:a16="http://schemas.microsoft.com/office/drawing/2014/main" val="20006"/>
                    </a:ext>
                  </a:extLst>
                </a:gridCol>
                <a:gridCol w="463120">
                  <a:extLst>
                    <a:ext uri="{9D8B030D-6E8A-4147-A177-3AD203B41FA5}">
                      <a16:colId xmlns:a16="http://schemas.microsoft.com/office/drawing/2014/main" val="20007"/>
                    </a:ext>
                  </a:extLst>
                </a:gridCol>
                <a:gridCol w="463120">
                  <a:extLst>
                    <a:ext uri="{9D8B030D-6E8A-4147-A177-3AD203B41FA5}">
                      <a16:colId xmlns:a16="http://schemas.microsoft.com/office/drawing/2014/main" val="20008"/>
                    </a:ext>
                  </a:extLst>
                </a:gridCol>
                <a:gridCol w="463120">
                  <a:extLst>
                    <a:ext uri="{9D8B030D-6E8A-4147-A177-3AD203B41FA5}">
                      <a16:colId xmlns:a16="http://schemas.microsoft.com/office/drawing/2014/main" val="20009"/>
                    </a:ext>
                  </a:extLst>
                </a:gridCol>
                <a:gridCol w="463120">
                  <a:extLst>
                    <a:ext uri="{9D8B030D-6E8A-4147-A177-3AD203B41FA5}">
                      <a16:colId xmlns:a16="http://schemas.microsoft.com/office/drawing/2014/main" val="20010"/>
                    </a:ext>
                  </a:extLst>
                </a:gridCol>
                <a:gridCol w="463120">
                  <a:extLst>
                    <a:ext uri="{9D8B030D-6E8A-4147-A177-3AD203B41FA5}">
                      <a16:colId xmlns:a16="http://schemas.microsoft.com/office/drawing/2014/main" val="20011"/>
                    </a:ext>
                  </a:extLst>
                </a:gridCol>
              </a:tblGrid>
              <a:tr h="370840">
                <a:tc>
                  <a:txBody>
                    <a:bodyPr/>
                    <a:lstStyle/>
                    <a:p>
                      <a:r>
                        <a:rPr lang="en-US" sz="1600" b="1" dirty="0"/>
                        <a:t>Index</a:t>
                      </a:r>
                    </a:p>
                  </a:txBody>
                  <a:tcPr/>
                </a:tc>
                <a:tc>
                  <a:txBody>
                    <a:bodyPr/>
                    <a:lstStyle/>
                    <a:p>
                      <a:pPr algn="ctr"/>
                      <a:r>
                        <a:rPr lang="en-US" dirty="0">
                          <a:latin typeface="Courier New" panose="02070309020205020404" pitchFamily="49" charset="0"/>
                          <a:cs typeface="Courier New" panose="02070309020205020404" pitchFamily="49" charset="0"/>
                        </a:rPr>
                        <a:t>0</a:t>
                      </a:r>
                    </a:p>
                  </a:txBody>
                  <a:tcPr/>
                </a:tc>
                <a:tc>
                  <a:txBody>
                    <a:bodyPr/>
                    <a:lstStyle/>
                    <a:p>
                      <a:pPr algn="ctr"/>
                      <a:r>
                        <a:rPr lang="en-US" dirty="0">
                          <a:latin typeface="Courier New" panose="02070309020205020404" pitchFamily="49" charset="0"/>
                          <a:cs typeface="Courier New" panose="02070309020205020404" pitchFamily="49" charset="0"/>
                        </a:rPr>
                        <a:t>1</a:t>
                      </a:r>
                    </a:p>
                  </a:txBody>
                  <a:tcPr/>
                </a:tc>
                <a:tc>
                  <a:txBody>
                    <a:bodyPr/>
                    <a:lstStyle/>
                    <a:p>
                      <a:pPr algn="ctr"/>
                      <a:r>
                        <a:rPr lang="en-US" dirty="0">
                          <a:latin typeface="Courier New" panose="02070309020205020404" pitchFamily="49" charset="0"/>
                          <a:cs typeface="Courier New" panose="02070309020205020404" pitchFamily="49" charset="0"/>
                        </a:rPr>
                        <a:t>2</a:t>
                      </a:r>
                    </a:p>
                  </a:txBody>
                  <a:tcPr/>
                </a:tc>
                <a:tc>
                  <a:txBody>
                    <a:bodyPr/>
                    <a:lstStyle/>
                    <a:p>
                      <a:pPr algn="ctr"/>
                      <a:r>
                        <a:rPr lang="en-US" dirty="0">
                          <a:latin typeface="Courier New" panose="02070309020205020404" pitchFamily="49" charset="0"/>
                          <a:cs typeface="Courier New" panose="02070309020205020404" pitchFamily="49" charset="0"/>
                        </a:rPr>
                        <a:t>3</a:t>
                      </a:r>
                    </a:p>
                  </a:txBody>
                  <a:tcPr/>
                </a:tc>
                <a:tc>
                  <a:txBody>
                    <a:bodyPr/>
                    <a:lstStyle/>
                    <a:p>
                      <a:pPr algn="ctr"/>
                      <a:r>
                        <a:rPr lang="en-US" dirty="0">
                          <a:latin typeface="Courier New" panose="02070309020205020404" pitchFamily="49" charset="0"/>
                          <a:cs typeface="Courier New" panose="02070309020205020404" pitchFamily="49" charset="0"/>
                        </a:rPr>
                        <a:t>4</a:t>
                      </a:r>
                    </a:p>
                  </a:txBody>
                  <a:tcPr/>
                </a:tc>
                <a:tc>
                  <a:txBody>
                    <a:bodyPr/>
                    <a:lstStyle/>
                    <a:p>
                      <a:pPr algn="ctr"/>
                      <a:r>
                        <a:rPr lang="en-US" dirty="0">
                          <a:latin typeface="Courier New" panose="02070309020205020404" pitchFamily="49" charset="0"/>
                          <a:cs typeface="Courier New" panose="02070309020205020404" pitchFamily="49" charset="0"/>
                        </a:rPr>
                        <a:t>5</a:t>
                      </a:r>
                    </a:p>
                  </a:txBody>
                  <a:tcPr/>
                </a:tc>
                <a:tc>
                  <a:txBody>
                    <a:bodyPr/>
                    <a:lstStyle/>
                    <a:p>
                      <a:pPr algn="ctr"/>
                      <a:r>
                        <a:rPr lang="en-US" dirty="0">
                          <a:latin typeface="Courier New" panose="02070309020205020404" pitchFamily="49" charset="0"/>
                          <a:cs typeface="Courier New" panose="02070309020205020404" pitchFamily="49" charset="0"/>
                        </a:rPr>
                        <a:t>6</a:t>
                      </a:r>
                    </a:p>
                  </a:txBody>
                  <a:tcPr/>
                </a:tc>
                <a:tc>
                  <a:txBody>
                    <a:bodyPr/>
                    <a:lstStyle/>
                    <a:p>
                      <a:pPr algn="ctr"/>
                      <a:r>
                        <a:rPr lang="en-US" dirty="0">
                          <a:latin typeface="Courier New" panose="02070309020205020404" pitchFamily="49" charset="0"/>
                          <a:cs typeface="Courier New" panose="02070309020205020404" pitchFamily="49" charset="0"/>
                        </a:rPr>
                        <a:t>7</a:t>
                      </a:r>
                    </a:p>
                  </a:txBody>
                  <a:tcPr/>
                </a:tc>
                <a:tc>
                  <a:txBody>
                    <a:bodyPr/>
                    <a:lstStyle/>
                    <a:p>
                      <a:pPr algn="ctr"/>
                      <a:r>
                        <a:rPr lang="en-US" dirty="0">
                          <a:latin typeface="Courier New" panose="02070309020205020404" pitchFamily="49" charset="0"/>
                          <a:cs typeface="Courier New" panose="02070309020205020404" pitchFamily="49" charset="0"/>
                        </a:rPr>
                        <a:t>8</a:t>
                      </a:r>
                    </a:p>
                  </a:txBody>
                  <a:tcPr/>
                </a:tc>
                <a:tc>
                  <a:txBody>
                    <a:bodyPr/>
                    <a:lstStyle/>
                    <a:p>
                      <a:pPr algn="ctr"/>
                      <a:r>
                        <a:rPr lang="en-US" dirty="0">
                          <a:latin typeface="Courier New" panose="02070309020205020404" pitchFamily="49" charset="0"/>
                          <a:cs typeface="Courier New" panose="02070309020205020404" pitchFamily="49" charset="0"/>
                        </a:rPr>
                        <a:t>9</a:t>
                      </a:r>
                    </a:p>
                  </a:txBody>
                  <a:tcPr/>
                </a:tc>
                <a:tc>
                  <a:txBody>
                    <a:bodyPr/>
                    <a:lstStyle/>
                    <a:p>
                      <a:pPr algn="ctr"/>
                      <a:r>
                        <a:rPr lang="en-US" dirty="0">
                          <a:latin typeface="Courier New" panose="02070309020205020404" pitchFamily="49" charset="0"/>
                          <a:cs typeface="Courier New" panose="02070309020205020404" pitchFamily="49" charset="0"/>
                        </a:rPr>
                        <a:t>10</a:t>
                      </a:r>
                    </a:p>
                  </a:txBody>
                  <a:tcPr/>
                </a:tc>
                <a:extLst>
                  <a:ext uri="{0D108BD9-81ED-4DB2-BD59-A6C34878D82A}">
                    <a16:rowId xmlns:a16="http://schemas.microsoft.com/office/drawing/2014/main" val="10000"/>
                  </a:ext>
                </a:extLst>
              </a:tr>
              <a:tr h="370840">
                <a:tc>
                  <a:txBody>
                    <a:bodyPr/>
                    <a:lstStyle/>
                    <a:p>
                      <a:r>
                        <a:rPr lang="en-US" sz="1600" b="1" dirty="0"/>
                        <a:t>value</a:t>
                      </a:r>
                    </a:p>
                  </a:txBody>
                  <a:tcPr/>
                </a:tc>
                <a:tc>
                  <a:txBody>
                    <a:bodyPr/>
                    <a:lstStyle/>
                    <a:p>
                      <a:pPr algn="ctr"/>
                      <a:r>
                        <a:rPr lang="en-US" dirty="0">
                          <a:latin typeface="Courier New" panose="02070309020205020404" pitchFamily="49" charset="0"/>
                          <a:cs typeface="Courier New" panose="02070309020205020404" pitchFamily="49" charset="0"/>
                        </a:rPr>
                        <a:t>11</a:t>
                      </a:r>
                    </a:p>
                  </a:txBody>
                  <a:tcPr/>
                </a:tc>
                <a:tc>
                  <a:txBody>
                    <a:bodyPr/>
                    <a:lstStyle/>
                    <a:p>
                      <a:pPr algn="ctr"/>
                      <a:r>
                        <a:rPr lang="en-US" dirty="0">
                          <a:latin typeface="Courier New" panose="02070309020205020404" pitchFamily="49" charset="0"/>
                          <a:cs typeface="Courier New" panose="02070309020205020404" pitchFamily="49" charset="0"/>
                        </a:rPr>
                        <a:t>9</a:t>
                      </a:r>
                    </a:p>
                  </a:txBody>
                  <a:tcPr/>
                </a:tc>
                <a:tc>
                  <a:txBody>
                    <a:bodyPr/>
                    <a:lstStyle/>
                    <a:p>
                      <a:pPr algn="ctr"/>
                      <a:r>
                        <a:rPr lang="en-US" dirty="0">
                          <a:latin typeface="Courier New" panose="02070309020205020404" pitchFamily="49" charset="0"/>
                          <a:cs typeface="Courier New" panose="02070309020205020404" pitchFamily="49" charset="0"/>
                        </a:rPr>
                        <a:t>4</a:t>
                      </a:r>
                    </a:p>
                  </a:txBody>
                  <a:tcPr/>
                </a:tc>
                <a:tc>
                  <a:txBody>
                    <a:bodyPr/>
                    <a:lstStyle/>
                    <a:p>
                      <a:pPr algn="ctr"/>
                      <a:r>
                        <a:rPr lang="en-US" dirty="0">
                          <a:latin typeface="Courier New" panose="02070309020205020404" pitchFamily="49" charset="0"/>
                          <a:cs typeface="Courier New" panose="02070309020205020404" pitchFamily="49" charset="0"/>
                        </a:rPr>
                        <a:t>7</a:t>
                      </a:r>
                    </a:p>
                  </a:txBody>
                  <a:tcPr/>
                </a:tc>
                <a:tc>
                  <a:txBody>
                    <a:bodyPr/>
                    <a:lstStyle/>
                    <a:p>
                      <a:pPr algn="ctr"/>
                      <a:r>
                        <a:rPr lang="en-US" dirty="0">
                          <a:latin typeface="Courier New" panose="02070309020205020404" pitchFamily="49" charset="0"/>
                          <a:cs typeface="Courier New" panose="02070309020205020404" pitchFamily="49" charset="0"/>
                        </a:rPr>
                        <a:t>8</a:t>
                      </a:r>
                    </a:p>
                  </a:txBody>
                  <a:tcPr/>
                </a:tc>
                <a:tc>
                  <a:txBody>
                    <a:bodyPr/>
                    <a:lstStyle/>
                    <a:p>
                      <a:pPr algn="ctr"/>
                      <a:r>
                        <a:rPr lang="en-US" dirty="0">
                          <a:latin typeface="Courier New" panose="02070309020205020404" pitchFamily="49" charset="0"/>
                          <a:cs typeface="Courier New" panose="02070309020205020404" pitchFamily="49" charset="0"/>
                        </a:rPr>
                        <a:t>3</a:t>
                      </a:r>
                    </a:p>
                  </a:txBody>
                  <a:tcPr/>
                </a:tc>
                <a:tc>
                  <a:txBody>
                    <a:bodyPr/>
                    <a:lstStyle/>
                    <a:p>
                      <a:pPr algn="ctr"/>
                      <a:r>
                        <a:rPr lang="en-US" dirty="0">
                          <a:latin typeface="Courier New" panose="02070309020205020404" pitchFamily="49" charset="0"/>
                          <a:cs typeface="Courier New" panose="02070309020205020404" pitchFamily="49" charset="0"/>
                        </a:rPr>
                        <a:t>1</a:t>
                      </a:r>
                    </a:p>
                  </a:txBody>
                  <a:tcPr/>
                </a:tc>
                <a:tc>
                  <a:txBody>
                    <a:bodyPr/>
                    <a:lstStyle/>
                    <a:p>
                      <a:pPr algn="ctr"/>
                      <a:r>
                        <a:rPr lang="en-US" dirty="0">
                          <a:latin typeface="Courier New" panose="02070309020205020404" pitchFamily="49" charset="0"/>
                          <a:cs typeface="Courier New" panose="02070309020205020404" pitchFamily="49" charset="0"/>
                        </a:rPr>
                        <a:t>2</a:t>
                      </a:r>
                    </a:p>
                  </a:txBody>
                  <a:tcPr/>
                </a:tc>
                <a:tc>
                  <a:txBody>
                    <a:bodyPr/>
                    <a:lstStyle/>
                    <a:p>
                      <a:pPr algn="ctr"/>
                      <a:r>
                        <a:rPr lang="en-US" dirty="0">
                          <a:latin typeface="Courier New" panose="02070309020205020404" pitchFamily="49" charset="0"/>
                          <a:cs typeface="Courier New" panose="02070309020205020404" pitchFamily="49" charset="0"/>
                        </a:rPr>
                        <a:t>5</a:t>
                      </a:r>
                    </a:p>
                  </a:txBody>
                  <a:tcPr/>
                </a:tc>
                <a:tc>
                  <a:txBody>
                    <a:bodyPr/>
                    <a:lstStyle/>
                    <a:p>
                      <a:pPr algn="ctr"/>
                      <a:r>
                        <a:rPr lang="en-US" dirty="0">
                          <a:latin typeface="Courier New" panose="02070309020205020404" pitchFamily="49" charset="0"/>
                          <a:cs typeface="Courier New" panose="02070309020205020404" pitchFamily="49" charset="0"/>
                        </a:rPr>
                        <a:t>6</a:t>
                      </a:r>
                    </a:p>
                  </a:txBody>
                  <a:tcPr/>
                </a:tc>
                <a:tc>
                  <a:txBody>
                    <a:bodyPr/>
                    <a:lstStyle/>
                    <a:p>
                      <a:pPr algn="ctr"/>
                      <a:r>
                        <a:rPr lang="en-US" dirty="0">
                          <a:latin typeface="Courier New" panose="02070309020205020404" pitchFamily="49" charset="0"/>
                          <a:cs typeface="Courier New" panose="02070309020205020404" pitchFamily="49" charset="0"/>
                        </a:rPr>
                        <a:t>15</a:t>
                      </a:r>
                    </a:p>
                  </a:txBody>
                  <a:tcPr>
                    <a:solidFill>
                      <a:srgbClr val="CFD5EA"/>
                    </a:solidFill>
                  </a:tcPr>
                </a:tc>
                <a:extLst>
                  <a:ext uri="{0D108BD9-81ED-4DB2-BD59-A6C34878D82A}">
                    <a16:rowId xmlns:a16="http://schemas.microsoft.com/office/drawing/2014/main" val="10001"/>
                  </a:ext>
                </a:extLst>
              </a:tr>
            </a:tbl>
          </a:graphicData>
        </a:graphic>
      </p:graphicFrame>
      <p:sp>
        <p:nvSpPr>
          <p:cNvPr id="29" name="TextBox 28"/>
          <p:cNvSpPr txBox="1"/>
          <p:nvPr/>
        </p:nvSpPr>
        <p:spPr>
          <a:xfrm>
            <a:off x="6981400" y="3904855"/>
            <a:ext cx="1700011" cy="369332"/>
          </a:xfrm>
          <a:prstGeom prst="rect">
            <a:avLst/>
          </a:prstGeom>
          <a:noFill/>
        </p:spPr>
        <p:txBody>
          <a:bodyPr wrap="square" rtlCol="0">
            <a:spAutoFit/>
          </a:bodyPr>
          <a:lstStyle/>
          <a:p>
            <a:r>
              <a:rPr lang="en-US" b="1" dirty="0" err="1">
                <a:latin typeface="Courier New" panose="02070309020205020404" pitchFamily="49" charset="0"/>
                <a:cs typeface="Courier New" panose="02070309020205020404" pitchFamily="49" charset="0"/>
              </a:rPr>
              <a:t>Enqueue</a:t>
            </a:r>
            <a:r>
              <a:rPr lang="en-US" b="1" dirty="0">
                <a:latin typeface="Courier New" panose="02070309020205020404" pitchFamily="49" charset="0"/>
                <a:cs typeface="Courier New" panose="02070309020205020404" pitchFamily="49" charset="0"/>
              </a:rPr>
              <a:t> 15</a:t>
            </a:r>
          </a:p>
        </p:txBody>
      </p:sp>
      <p:grpSp>
        <p:nvGrpSpPr>
          <p:cNvPr id="2" name="Group 1"/>
          <p:cNvGrpSpPr/>
          <p:nvPr/>
        </p:nvGrpSpPr>
        <p:grpSpPr>
          <a:xfrm>
            <a:off x="2562408" y="2730409"/>
            <a:ext cx="3755166" cy="2368136"/>
            <a:chOff x="2562408" y="2730409"/>
            <a:chExt cx="3755166" cy="2368136"/>
          </a:xfrm>
        </p:grpSpPr>
        <p:grpSp>
          <p:nvGrpSpPr>
            <p:cNvPr id="26" name="Group 25"/>
            <p:cNvGrpSpPr/>
            <p:nvPr/>
          </p:nvGrpSpPr>
          <p:grpSpPr>
            <a:xfrm>
              <a:off x="2562408" y="2730409"/>
              <a:ext cx="3755166" cy="2364786"/>
              <a:chOff x="353191" y="2900862"/>
              <a:chExt cx="3755166" cy="2364786"/>
            </a:xfrm>
          </p:grpSpPr>
          <p:sp>
            <p:nvSpPr>
              <p:cNvPr id="27" name="Oval 26"/>
              <p:cNvSpPr>
                <a:spLocks noChangeAspect="1"/>
              </p:cNvSpPr>
              <p:nvPr/>
            </p:nvSpPr>
            <p:spPr>
              <a:xfrm>
                <a:off x="2176390" y="2900862"/>
                <a:ext cx="395289" cy="3952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b="1" dirty="0">
                    <a:solidFill>
                      <a:schemeClr val="tx1"/>
                    </a:solidFill>
                    <a:latin typeface="Courier New" panose="02070309020205020404" pitchFamily="49" charset="0"/>
                    <a:cs typeface="Courier New" panose="02070309020205020404" pitchFamily="49" charset="0"/>
                  </a:rPr>
                  <a:t>11</a:t>
                </a:r>
              </a:p>
            </p:txBody>
          </p:sp>
          <p:sp>
            <p:nvSpPr>
              <p:cNvPr id="34" name="Oval 33"/>
              <p:cNvSpPr>
                <a:spLocks noChangeAspect="1"/>
              </p:cNvSpPr>
              <p:nvPr/>
            </p:nvSpPr>
            <p:spPr>
              <a:xfrm>
                <a:off x="1233308" y="3550151"/>
                <a:ext cx="395289" cy="3952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b="1" dirty="0">
                    <a:solidFill>
                      <a:schemeClr val="tx1"/>
                    </a:solidFill>
                    <a:latin typeface="Courier New" panose="02070309020205020404" pitchFamily="49" charset="0"/>
                    <a:cs typeface="Courier New" panose="02070309020205020404" pitchFamily="49" charset="0"/>
                  </a:rPr>
                  <a:t>9</a:t>
                </a:r>
              </a:p>
            </p:txBody>
          </p:sp>
          <p:cxnSp>
            <p:nvCxnSpPr>
              <p:cNvPr id="35" name="Straight Arrow Connector 34"/>
              <p:cNvCxnSpPr>
                <a:stCxn id="27" idx="3"/>
                <a:endCxn id="34" idx="7"/>
              </p:cNvCxnSpPr>
              <p:nvPr/>
            </p:nvCxnSpPr>
            <p:spPr>
              <a:xfrm flipH="1">
                <a:off x="1570708" y="3238262"/>
                <a:ext cx="663571" cy="3697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27" idx="5"/>
                <a:endCxn id="41" idx="1"/>
              </p:cNvCxnSpPr>
              <p:nvPr/>
            </p:nvCxnSpPr>
            <p:spPr>
              <a:xfrm>
                <a:off x="2513790" y="3238262"/>
                <a:ext cx="672522" cy="3715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34" idx="3"/>
              </p:cNvCxnSpPr>
              <p:nvPr/>
            </p:nvCxnSpPr>
            <p:spPr>
              <a:xfrm flipH="1">
                <a:off x="970633" y="3887551"/>
                <a:ext cx="320564" cy="3643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34" idx="5"/>
              </p:cNvCxnSpPr>
              <p:nvPr/>
            </p:nvCxnSpPr>
            <p:spPr>
              <a:xfrm>
                <a:off x="1570708" y="3887551"/>
                <a:ext cx="305134" cy="3706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Oval 40"/>
              <p:cNvSpPr>
                <a:spLocks noChangeAspect="1"/>
              </p:cNvSpPr>
              <p:nvPr/>
            </p:nvSpPr>
            <p:spPr>
              <a:xfrm>
                <a:off x="3128423" y="3551948"/>
                <a:ext cx="395289" cy="3952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b="1" dirty="0">
                    <a:solidFill>
                      <a:schemeClr val="tx1"/>
                    </a:solidFill>
                    <a:latin typeface="Courier New" panose="02070309020205020404" pitchFamily="49" charset="0"/>
                    <a:cs typeface="Courier New" panose="02070309020205020404" pitchFamily="49" charset="0"/>
                  </a:rPr>
                  <a:t>4</a:t>
                </a:r>
              </a:p>
            </p:txBody>
          </p:sp>
          <p:sp>
            <p:nvSpPr>
              <p:cNvPr id="44" name="Oval 43"/>
              <p:cNvSpPr>
                <a:spLocks noChangeAspect="1"/>
              </p:cNvSpPr>
              <p:nvPr/>
            </p:nvSpPr>
            <p:spPr>
              <a:xfrm>
                <a:off x="3713068" y="4202085"/>
                <a:ext cx="395289" cy="3952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b="1" dirty="0">
                    <a:solidFill>
                      <a:schemeClr val="tx1"/>
                    </a:solidFill>
                    <a:latin typeface="Courier New" panose="02070309020205020404" pitchFamily="49" charset="0"/>
                    <a:cs typeface="Courier New" panose="02070309020205020404" pitchFamily="49" charset="0"/>
                  </a:rPr>
                  <a:t>1</a:t>
                </a:r>
              </a:p>
            </p:txBody>
          </p:sp>
          <p:sp>
            <p:nvSpPr>
              <p:cNvPr id="45" name="Oval 44"/>
              <p:cNvSpPr>
                <a:spLocks noChangeAspect="1"/>
              </p:cNvSpPr>
              <p:nvPr/>
            </p:nvSpPr>
            <p:spPr>
              <a:xfrm>
                <a:off x="2528348" y="4195836"/>
                <a:ext cx="395289" cy="3952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b="1" dirty="0">
                    <a:solidFill>
                      <a:schemeClr val="tx1"/>
                    </a:solidFill>
                    <a:latin typeface="Courier New" panose="02070309020205020404" pitchFamily="49" charset="0"/>
                    <a:cs typeface="Courier New" panose="02070309020205020404" pitchFamily="49" charset="0"/>
                  </a:rPr>
                  <a:t>3</a:t>
                </a:r>
              </a:p>
            </p:txBody>
          </p:sp>
          <p:cxnSp>
            <p:nvCxnSpPr>
              <p:cNvPr id="46" name="Straight Arrow Connector 45"/>
              <p:cNvCxnSpPr>
                <a:stCxn id="41" idx="3"/>
                <a:endCxn id="45" idx="7"/>
              </p:cNvCxnSpPr>
              <p:nvPr/>
            </p:nvCxnSpPr>
            <p:spPr>
              <a:xfrm flipH="1">
                <a:off x="2865748" y="3889348"/>
                <a:ext cx="320564" cy="3643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41" idx="5"/>
                <a:endCxn id="44" idx="1"/>
              </p:cNvCxnSpPr>
              <p:nvPr/>
            </p:nvCxnSpPr>
            <p:spPr>
              <a:xfrm>
                <a:off x="3465823" y="3889348"/>
                <a:ext cx="305134" cy="3706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Oval 47"/>
              <p:cNvSpPr>
                <a:spLocks noChangeAspect="1"/>
              </p:cNvSpPr>
              <p:nvPr/>
            </p:nvSpPr>
            <p:spPr>
              <a:xfrm>
                <a:off x="680466" y="4220224"/>
                <a:ext cx="395289" cy="3952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b="1" dirty="0">
                    <a:solidFill>
                      <a:schemeClr val="tx1"/>
                    </a:solidFill>
                    <a:latin typeface="Courier New" panose="02070309020205020404" pitchFamily="49" charset="0"/>
                    <a:cs typeface="Courier New" panose="02070309020205020404" pitchFamily="49" charset="0"/>
                  </a:rPr>
                  <a:t>7</a:t>
                </a:r>
              </a:p>
            </p:txBody>
          </p:sp>
          <p:sp>
            <p:nvSpPr>
              <p:cNvPr id="49" name="Oval 48"/>
              <p:cNvSpPr>
                <a:spLocks noChangeAspect="1"/>
              </p:cNvSpPr>
              <p:nvPr/>
            </p:nvSpPr>
            <p:spPr>
              <a:xfrm>
                <a:off x="1021749" y="4868947"/>
                <a:ext cx="395289" cy="3952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b="1" dirty="0">
                    <a:solidFill>
                      <a:schemeClr val="tx1"/>
                    </a:solidFill>
                    <a:latin typeface="Courier New" panose="02070309020205020404" pitchFamily="49" charset="0"/>
                    <a:cs typeface="Courier New" panose="02070309020205020404" pitchFamily="49" charset="0"/>
                  </a:rPr>
                  <a:t>5</a:t>
                </a:r>
              </a:p>
            </p:txBody>
          </p:sp>
          <p:sp>
            <p:nvSpPr>
              <p:cNvPr id="50" name="Oval 49"/>
              <p:cNvSpPr>
                <a:spLocks noChangeAspect="1"/>
              </p:cNvSpPr>
              <p:nvPr/>
            </p:nvSpPr>
            <p:spPr>
              <a:xfrm>
                <a:off x="353191" y="4868946"/>
                <a:ext cx="395289" cy="3952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b="1" dirty="0">
                    <a:solidFill>
                      <a:schemeClr val="tx1"/>
                    </a:solidFill>
                    <a:latin typeface="Courier New" panose="02070309020205020404" pitchFamily="49" charset="0"/>
                    <a:cs typeface="Courier New" panose="02070309020205020404" pitchFamily="49" charset="0"/>
                  </a:rPr>
                  <a:t>2</a:t>
                </a:r>
              </a:p>
            </p:txBody>
          </p:sp>
          <p:cxnSp>
            <p:nvCxnSpPr>
              <p:cNvPr id="51" name="Straight Arrow Connector 50"/>
              <p:cNvCxnSpPr>
                <a:stCxn id="48" idx="3"/>
                <a:endCxn id="50" idx="0"/>
              </p:cNvCxnSpPr>
              <p:nvPr/>
            </p:nvCxnSpPr>
            <p:spPr>
              <a:xfrm flipH="1">
                <a:off x="550836" y="4557624"/>
                <a:ext cx="187519" cy="3113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48" idx="5"/>
                <a:endCxn id="49" idx="0"/>
              </p:cNvCxnSpPr>
              <p:nvPr/>
            </p:nvCxnSpPr>
            <p:spPr>
              <a:xfrm>
                <a:off x="1017866" y="4557624"/>
                <a:ext cx="201528" cy="3113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Oval 52"/>
              <p:cNvSpPr>
                <a:spLocks noChangeAspect="1"/>
              </p:cNvSpPr>
              <p:nvPr/>
            </p:nvSpPr>
            <p:spPr>
              <a:xfrm>
                <a:off x="1803947" y="4220224"/>
                <a:ext cx="395289" cy="3952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b="1" dirty="0">
                    <a:solidFill>
                      <a:schemeClr val="tx1"/>
                    </a:solidFill>
                    <a:latin typeface="Courier New" panose="02070309020205020404" pitchFamily="49" charset="0"/>
                    <a:cs typeface="Courier New" panose="02070309020205020404" pitchFamily="49" charset="0"/>
                  </a:rPr>
                  <a:t>8</a:t>
                </a:r>
              </a:p>
            </p:txBody>
          </p:sp>
          <p:sp>
            <p:nvSpPr>
              <p:cNvPr id="54" name="Oval 53"/>
              <p:cNvSpPr>
                <a:spLocks noChangeAspect="1"/>
              </p:cNvSpPr>
              <p:nvPr/>
            </p:nvSpPr>
            <p:spPr>
              <a:xfrm>
                <a:off x="1480553" y="4870359"/>
                <a:ext cx="395289" cy="3952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b="1" dirty="0">
                    <a:solidFill>
                      <a:schemeClr val="tx1"/>
                    </a:solidFill>
                    <a:latin typeface="Courier New" panose="02070309020205020404" pitchFamily="49" charset="0"/>
                    <a:cs typeface="Courier New" panose="02070309020205020404" pitchFamily="49" charset="0"/>
                  </a:rPr>
                  <a:t>6</a:t>
                </a:r>
              </a:p>
            </p:txBody>
          </p:sp>
          <p:cxnSp>
            <p:nvCxnSpPr>
              <p:cNvPr id="55" name="Straight Arrow Connector 54"/>
              <p:cNvCxnSpPr>
                <a:stCxn id="53" idx="3"/>
                <a:endCxn id="54" idx="0"/>
              </p:cNvCxnSpPr>
              <p:nvPr/>
            </p:nvCxnSpPr>
            <p:spPr>
              <a:xfrm flipH="1">
                <a:off x="1678198" y="4557624"/>
                <a:ext cx="183638" cy="3127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30" name="Oval 29"/>
            <p:cNvSpPr>
              <a:spLocks noChangeAspect="1"/>
            </p:cNvSpPr>
            <p:nvPr/>
          </p:nvSpPr>
          <p:spPr>
            <a:xfrm>
              <a:off x="4342586" y="4703256"/>
              <a:ext cx="395289" cy="3952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b="1" dirty="0">
                  <a:solidFill>
                    <a:schemeClr val="tx1"/>
                  </a:solidFill>
                  <a:latin typeface="Courier New" panose="02070309020205020404" pitchFamily="49" charset="0"/>
                  <a:cs typeface="Courier New" panose="02070309020205020404" pitchFamily="49" charset="0"/>
                </a:rPr>
                <a:t>15</a:t>
              </a:r>
            </a:p>
          </p:txBody>
        </p:sp>
        <p:cxnSp>
          <p:nvCxnSpPr>
            <p:cNvPr id="31" name="Straight Arrow Connector 30"/>
            <p:cNvCxnSpPr>
              <a:endCxn id="30" idx="0"/>
            </p:cNvCxnSpPr>
            <p:nvPr/>
          </p:nvCxnSpPr>
          <p:spPr>
            <a:xfrm>
              <a:off x="4338703" y="4391933"/>
              <a:ext cx="201528" cy="3113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32" name="TextBox 31"/>
          <p:cNvSpPr txBox="1"/>
          <p:nvPr/>
        </p:nvSpPr>
        <p:spPr>
          <a:xfrm>
            <a:off x="6981399" y="5731098"/>
            <a:ext cx="1700011" cy="369332"/>
          </a:xfrm>
          <a:prstGeom prst="rect">
            <a:avLst/>
          </a:prstGeom>
          <a:noFill/>
        </p:spPr>
        <p:txBody>
          <a:bodyPr wrap="square" rtlCol="0">
            <a:spAutoFit/>
          </a:bodyPr>
          <a:lstStyle/>
          <a:p>
            <a:r>
              <a:rPr lang="en-US" b="1" dirty="0">
                <a:latin typeface="Courier New" panose="02070309020205020404" pitchFamily="49" charset="0"/>
                <a:cs typeface="Courier New" panose="02070309020205020404" pitchFamily="49" charset="0"/>
              </a:rPr>
              <a:t>Length = 11</a:t>
            </a:r>
          </a:p>
        </p:txBody>
      </p:sp>
      <p:sp>
        <p:nvSpPr>
          <p:cNvPr id="33" name="Title 2"/>
          <p:cNvSpPr>
            <a:spLocks noGrp="1"/>
          </p:cNvSpPr>
          <p:nvPr>
            <p:ph type="title"/>
          </p:nvPr>
        </p:nvSpPr>
        <p:spPr>
          <a:xfrm>
            <a:off x="155575" y="161927"/>
            <a:ext cx="8797925" cy="676274"/>
          </a:xfrm>
        </p:spPr>
        <p:txBody>
          <a:bodyPr>
            <a:normAutofit fontScale="90000"/>
          </a:bodyPr>
          <a:lstStyle/>
          <a:p>
            <a:r>
              <a:rPr lang="en-US" dirty="0"/>
              <a:t>The </a:t>
            </a:r>
            <a:r>
              <a:rPr lang="en-US" b="1" dirty="0" err="1">
                <a:solidFill>
                  <a:schemeClr val="tx2"/>
                </a:solidFill>
                <a:latin typeface="Courier New" panose="02070309020205020404" pitchFamily="49" charset="0"/>
                <a:cs typeface="Courier New" panose="02070309020205020404" pitchFamily="49" charset="0"/>
              </a:rPr>
              <a:t>Enqueue</a:t>
            </a:r>
            <a:r>
              <a:rPr lang="en-US" dirty="0">
                <a:solidFill>
                  <a:schemeClr val="tx2"/>
                </a:solidFill>
              </a:rPr>
              <a:t> </a:t>
            </a:r>
            <a:r>
              <a:rPr lang="en-US" dirty="0"/>
              <a:t>operation</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34747757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Content Placeholder 2"/>
          <p:cNvSpPr>
            <a:spLocks noGrp="1"/>
          </p:cNvSpPr>
          <p:nvPr>
            <p:ph idx="1"/>
          </p:nvPr>
        </p:nvSpPr>
        <p:spPr>
          <a:xfrm>
            <a:off x="353192" y="990600"/>
            <a:ext cx="8592396" cy="2140220"/>
          </a:xfrm>
        </p:spPr>
        <p:txBody>
          <a:bodyPr>
            <a:normAutofit/>
          </a:bodyPr>
          <a:lstStyle/>
          <a:p>
            <a:r>
              <a:rPr lang="en-US" sz="2000" dirty="0"/>
              <a:t>Increment </a:t>
            </a:r>
            <a:r>
              <a:rPr lang="en-US" sz="2000" b="1" dirty="0">
                <a:latin typeface="Courier New" panose="02070309020205020404" pitchFamily="49" charset="0"/>
                <a:cs typeface="Courier New" panose="02070309020205020404" pitchFamily="49" charset="0"/>
              </a:rPr>
              <a:t>length</a:t>
            </a:r>
            <a:endParaRPr lang="en-US" sz="2000" dirty="0"/>
          </a:p>
          <a:p>
            <a:r>
              <a:rPr lang="en-US" sz="2000" dirty="0"/>
              <a:t>Add the item to be </a:t>
            </a:r>
            <a:r>
              <a:rPr lang="en-US" sz="2000" dirty="0" err="1"/>
              <a:t>enqueued</a:t>
            </a:r>
            <a:r>
              <a:rPr lang="en-US" sz="2000" dirty="0"/>
              <a:t> as the last leaf node (at index </a:t>
            </a:r>
            <a:r>
              <a:rPr lang="en-US" sz="2000" b="1" dirty="0">
                <a:latin typeface="Courier New" panose="02070309020205020404" pitchFamily="49" charset="0"/>
                <a:cs typeface="Courier New" panose="02070309020205020404" pitchFamily="49" charset="0"/>
              </a:rPr>
              <a:t>length-1</a:t>
            </a:r>
            <a:r>
              <a:rPr lang="en-US" sz="2000" dirty="0"/>
              <a:t>)</a:t>
            </a:r>
          </a:p>
          <a:p>
            <a:r>
              <a:rPr lang="en-US" sz="2000" dirty="0"/>
              <a:t>Perform </a:t>
            </a:r>
            <a:r>
              <a:rPr lang="en-US" sz="2000" b="1" dirty="0" err="1">
                <a:latin typeface="Courier New" panose="02070309020205020404" pitchFamily="49" charset="0"/>
                <a:cs typeface="Courier New" panose="02070309020205020404" pitchFamily="49" charset="0"/>
              </a:rPr>
              <a:t>ReheapUp</a:t>
            </a:r>
            <a:r>
              <a:rPr lang="en-US" sz="2000" dirty="0"/>
              <a:t> operation</a:t>
            </a:r>
          </a:p>
        </p:txBody>
      </p:sp>
      <p:graphicFrame>
        <p:nvGraphicFramePr>
          <p:cNvPr id="25" name="Content Placeholder 2"/>
          <p:cNvGraphicFramePr>
            <a:graphicFrameLocks/>
          </p:cNvGraphicFramePr>
          <p:nvPr/>
        </p:nvGraphicFramePr>
        <p:xfrm>
          <a:off x="982008" y="5601236"/>
          <a:ext cx="5852156" cy="741680"/>
        </p:xfrm>
        <a:graphic>
          <a:graphicData uri="http://schemas.openxmlformats.org/drawingml/2006/table">
            <a:tbl>
              <a:tblPr firstRow="1" bandRow="1">
                <a:tableStyleId>{7DF18680-E054-41AD-8BC1-D1AEF772440D}</a:tableStyleId>
              </a:tblPr>
              <a:tblGrid>
                <a:gridCol w="757836">
                  <a:extLst>
                    <a:ext uri="{9D8B030D-6E8A-4147-A177-3AD203B41FA5}">
                      <a16:colId xmlns:a16="http://schemas.microsoft.com/office/drawing/2014/main" val="20000"/>
                    </a:ext>
                  </a:extLst>
                </a:gridCol>
                <a:gridCol w="463120">
                  <a:extLst>
                    <a:ext uri="{9D8B030D-6E8A-4147-A177-3AD203B41FA5}">
                      <a16:colId xmlns:a16="http://schemas.microsoft.com/office/drawing/2014/main" val="20001"/>
                    </a:ext>
                  </a:extLst>
                </a:gridCol>
                <a:gridCol w="463120">
                  <a:extLst>
                    <a:ext uri="{9D8B030D-6E8A-4147-A177-3AD203B41FA5}">
                      <a16:colId xmlns:a16="http://schemas.microsoft.com/office/drawing/2014/main" val="20002"/>
                    </a:ext>
                  </a:extLst>
                </a:gridCol>
                <a:gridCol w="463120">
                  <a:extLst>
                    <a:ext uri="{9D8B030D-6E8A-4147-A177-3AD203B41FA5}">
                      <a16:colId xmlns:a16="http://schemas.microsoft.com/office/drawing/2014/main" val="20003"/>
                    </a:ext>
                  </a:extLst>
                </a:gridCol>
                <a:gridCol w="463120">
                  <a:extLst>
                    <a:ext uri="{9D8B030D-6E8A-4147-A177-3AD203B41FA5}">
                      <a16:colId xmlns:a16="http://schemas.microsoft.com/office/drawing/2014/main" val="20004"/>
                    </a:ext>
                  </a:extLst>
                </a:gridCol>
                <a:gridCol w="463120">
                  <a:extLst>
                    <a:ext uri="{9D8B030D-6E8A-4147-A177-3AD203B41FA5}">
                      <a16:colId xmlns:a16="http://schemas.microsoft.com/office/drawing/2014/main" val="20005"/>
                    </a:ext>
                  </a:extLst>
                </a:gridCol>
                <a:gridCol w="463120">
                  <a:extLst>
                    <a:ext uri="{9D8B030D-6E8A-4147-A177-3AD203B41FA5}">
                      <a16:colId xmlns:a16="http://schemas.microsoft.com/office/drawing/2014/main" val="20006"/>
                    </a:ext>
                  </a:extLst>
                </a:gridCol>
                <a:gridCol w="463120">
                  <a:extLst>
                    <a:ext uri="{9D8B030D-6E8A-4147-A177-3AD203B41FA5}">
                      <a16:colId xmlns:a16="http://schemas.microsoft.com/office/drawing/2014/main" val="20007"/>
                    </a:ext>
                  </a:extLst>
                </a:gridCol>
                <a:gridCol w="463120">
                  <a:extLst>
                    <a:ext uri="{9D8B030D-6E8A-4147-A177-3AD203B41FA5}">
                      <a16:colId xmlns:a16="http://schemas.microsoft.com/office/drawing/2014/main" val="20008"/>
                    </a:ext>
                  </a:extLst>
                </a:gridCol>
                <a:gridCol w="463120">
                  <a:extLst>
                    <a:ext uri="{9D8B030D-6E8A-4147-A177-3AD203B41FA5}">
                      <a16:colId xmlns:a16="http://schemas.microsoft.com/office/drawing/2014/main" val="20009"/>
                    </a:ext>
                  </a:extLst>
                </a:gridCol>
                <a:gridCol w="463120">
                  <a:extLst>
                    <a:ext uri="{9D8B030D-6E8A-4147-A177-3AD203B41FA5}">
                      <a16:colId xmlns:a16="http://schemas.microsoft.com/office/drawing/2014/main" val="20010"/>
                    </a:ext>
                  </a:extLst>
                </a:gridCol>
                <a:gridCol w="463120">
                  <a:extLst>
                    <a:ext uri="{9D8B030D-6E8A-4147-A177-3AD203B41FA5}">
                      <a16:colId xmlns:a16="http://schemas.microsoft.com/office/drawing/2014/main" val="20011"/>
                    </a:ext>
                  </a:extLst>
                </a:gridCol>
              </a:tblGrid>
              <a:tr h="370840">
                <a:tc>
                  <a:txBody>
                    <a:bodyPr/>
                    <a:lstStyle/>
                    <a:p>
                      <a:r>
                        <a:rPr lang="en-US" sz="1600" b="1" dirty="0"/>
                        <a:t>Index</a:t>
                      </a:r>
                    </a:p>
                  </a:txBody>
                  <a:tcPr/>
                </a:tc>
                <a:tc>
                  <a:txBody>
                    <a:bodyPr/>
                    <a:lstStyle/>
                    <a:p>
                      <a:pPr algn="ctr"/>
                      <a:r>
                        <a:rPr lang="en-US" dirty="0">
                          <a:latin typeface="Courier New" panose="02070309020205020404" pitchFamily="49" charset="0"/>
                          <a:cs typeface="Courier New" panose="02070309020205020404" pitchFamily="49" charset="0"/>
                        </a:rPr>
                        <a:t>0</a:t>
                      </a:r>
                    </a:p>
                  </a:txBody>
                  <a:tcPr/>
                </a:tc>
                <a:tc>
                  <a:txBody>
                    <a:bodyPr/>
                    <a:lstStyle/>
                    <a:p>
                      <a:pPr algn="ctr"/>
                      <a:r>
                        <a:rPr lang="en-US" dirty="0">
                          <a:latin typeface="Courier New" panose="02070309020205020404" pitchFamily="49" charset="0"/>
                          <a:cs typeface="Courier New" panose="02070309020205020404" pitchFamily="49" charset="0"/>
                        </a:rPr>
                        <a:t>1</a:t>
                      </a:r>
                    </a:p>
                  </a:txBody>
                  <a:tcPr/>
                </a:tc>
                <a:tc>
                  <a:txBody>
                    <a:bodyPr/>
                    <a:lstStyle/>
                    <a:p>
                      <a:pPr algn="ctr"/>
                      <a:r>
                        <a:rPr lang="en-US" dirty="0">
                          <a:latin typeface="Courier New" panose="02070309020205020404" pitchFamily="49" charset="0"/>
                          <a:cs typeface="Courier New" panose="02070309020205020404" pitchFamily="49" charset="0"/>
                        </a:rPr>
                        <a:t>2</a:t>
                      </a:r>
                    </a:p>
                  </a:txBody>
                  <a:tcPr/>
                </a:tc>
                <a:tc>
                  <a:txBody>
                    <a:bodyPr/>
                    <a:lstStyle/>
                    <a:p>
                      <a:pPr algn="ctr"/>
                      <a:r>
                        <a:rPr lang="en-US" dirty="0">
                          <a:latin typeface="Courier New" panose="02070309020205020404" pitchFamily="49" charset="0"/>
                          <a:cs typeface="Courier New" panose="02070309020205020404" pitchFamily="49" charset="0"/>
                        </a:rPr>
                        <a:t>3</a:t>
                      </a:r>
                    </a:p>
                  </a:txBody>
                  <a:tcPr/>
                </a:tc>
                <a:tc>
                  <a:txBody>
                    <a:bodyPr/>
                    <a:lstStyle/>
                    <a:p>
                      <a:pPr algn="ctr"/>
                      <a:r>
                        <a:rPr lang="en-US" dirty="0">
                          <a:latin typeface="Courier New" panose="02070309020205020404" pitchFamily="49" charset="0"/>
                          <a:cs typeface="Courier New" panose="02070309020205020404" pitchFamily="49" charset="0"/>
                        </a:rPr>
                        <a:t>4</a:t>
                      </a:r>
                    </a:p>
                  </a:txBody>
                  <a:tcPr/>
                </a:tc>
                <a:tc>
                  <a:txBody>
                    <a:bodyPr/>
                    <a:lstStyle/>
                    <a:p>
                      <a:pPr algn="ctr"/>
                      <a:r>
                        <a:rPr lang="en-US" dirty="0">
                          <a:latin typeface="Courier New" panose="02070309020205020404" pitchFamily="49" charset="0"/>
                          <a:cs typeface="Courier New" panose="02070309020205020404" pitchFamily="49" charset="0"/>
                        </a:rPr>
                        <a:t>5</a:t>
                      </a:r>
                    </a:p>
                  </a:txBody>
                  <a:tcPr/>
                </a:tc>
                <a:tc>
                  <a:txBody>
                    <a:bodyPr/>
                    <a:lstStyle/>
                    <a:p>
                      <a:pPr algn="ctr"/>
                      <a:r>
                        <a:rPr lang="en-US" dirty="0">
                          <a:latin typeface="Courier New" panose="02070309020205020404" pitchFamily="49" charset="0"/>
                          <a:cs typeface="Courier New" panose="02070309020205020404" pitchFamily="49" charset="0"/>
                        </a:rPr>
                        <a:t>6</a:t>
                      </a:r>
                    </a:p>
                  </a:txBody>
                  <a:tcPr/>
                </a:tc>
                <a:tc>
                  <a:txBody>
                    <a:bodyPr/>
                    <a:lstStyle/>
                    <a:p>
                      <a:pPr algn="ctr"/>
                      <a:r>
                        <a:rPr lang="en-US" dirty="0">
                          <a:latin typeface="Courier New" panose="02070309020205020404" pitchFamily="49" charset="0"/>
                          <a:cs typeface="Courier New" panose="02070309020205020404" pitchFamily="49" charset="0"/>
                        </a:rPr>
                        <a:t>7</a:t>
                      </a:r>
                    </a:p>
                  </a:txBody>
                  <a:tcPr/>
                </a:tc>
                <a:tc>
                  <a:txBody>
                    <a:bodyPr/>
                    <a:lstStyle/>
                    <a:p>
                      <a:pPr algn="ctr"/>
                      <a:r>
                        <a:rPr lang="en-US" dirty="0">
                          <a:latin typeface="Courier New" panose="02070309020205020404" pitchFamily="49" charset="0"/>
                          <a:cs typeface="Courier New" panose="02070309020205020404" pitchFamily="49" charset="0"/>
                        </a:rPr>
                        <a:t>8</a:t>
                      </a:r>
                    </a:p>
                  </a:txBody>
                  <a:tcPr/>
                </a:tc>
                <a:tc>
                  <a:txBody>
                    <a:bodyPr/>
                    <a:lstStyle/>
                    <a:p>
                      <a:pPr algn="ctr"/>
                      <a:r>
                        <a:rPr lang="en-US" dirty="0">
                          <a:latin typeface="Courier New" panose="02070309020205020404" pitchFamily="49" charset="0"/>
                          <a:cs typeface="Courier New" panose="02070309020205020404" pitchFamily="49" charset="0"/>
                        </a:rPr>
                        <a:t>9</a:t>
                      </a:r>
                    </a:p>
                  </a:txBody>
                  <a:tcPr/>
                </a:tc>
                <a:tc>
                  <a:txBody>
                    <a:bodyPr/>
                    <a:lstStyle/>
                    <a:p>
                      <a:pPr algn="ctr"/>
                      <a:r>
                        <a:rPr lang="en-US" dirty="0">
                          <a:latin typeface="Courier New" panose="02070309020205020404" pitchFamily="49" charset="0"/>
                          <a:cs typeface="Courier New" panose="02070309020205020404" pitchFamily="49" charset="0"/>
                        </a:rPr>
                        <a:t>10</a:t>
                      </a:r>
                    </a:p>
                  </a:txBody>
                  <a:tcPr/>
                </a:tc>
                <a:extLst>
                  <a:ext uri="{0D108BD9-81ED-4DB2-BD59-A6C34878D82A}">
                    <a16:rowId xmlns:a16="http://schemas.microsoft.com/office/drawing/2014/main" val="10000"/>
                  </a:ext>
                </a:extLst>
              </a:tr>
              <a:tr h="370840">
                <a:tc>
                  <a:txBody>
                    <a:bodyPr/>
                    <a:lstStyle/>
                    <a:p>
                      <a:r>
                        <a:rPr lang="en-US" sz="1600" b="1" dirty="0"/>
                        <a:t>value</a:t>
                      </a:r>
                    </a:p>
                  </a:txBody>
                  <a:tcPr/>
                </a:tc>
                <a:tc>
                  <a:txBody>
                    <a:bodyPr/>
                    <a:lstStyle/>
                    <a:p>
                      <a:pPr algn="ctr"/>
                      <a:r>
                        <a:rPr lang="en-US" dirty="0">
                          <a:latin typeface="Courier New" panose="02070309020205020404" pitchFamily="49" charset="0"/>
                          <a:cs typeface="Courier New" panose="02070309020205020404" pitchFamily="49" charset="0"/>
                        </a:rPr>
                        <a:t>11</a:t>
                      </a:r>
                    </a:p>
                  </a:txBody>
                  <a:tcPr/>
                </a:tc>
                <a:tc>
                  <a:txBody>
                    <a:bodyPr/>
                    <a:lstStyle/>
                    <a:p>
                      <a:pPr algn="ctr"/>
                      <a:r>
                        <a:rPr lang="en-US" dirty="0">
                          <a:latin typeface="Courier New" panose="02070309020205020404" pitchFamily="49" charset="0"/>
                          <a:cs typeface="Courier New" panose="02070309020205020404" pitchFamily="49" charset="0"/>
                        </a:rPr>
                        <a:t>9</a:t>
                      </a:r>
                    </a:p>
                  </a:txBody>
                  <a:tcPr/>
                </a:tc>
                <a:tc>
                  <a:txBody>
                    <a:bodyPr/>
                    <a:lstStyle/>
                    <a:p>
                      <a:pPr algn="ctr"/>
                      <a:r>
                        <a:rPr lang="en-US" dirty="0">
                          <a:latin typeface="Courier New" panose="02070309020205020404" pitchFamily="49" charset="0"/>
                          <a:cs typeface="Courier New" panose="02070309020205020404" pitchFamily="49" charset="0"/>
                        </a:rPr>
                        <a:t>4</a:t>
                      </a:r>
                    </a:p>
                  </a:txBody>
                  <a:tcPr/>
                </a:tc>
                <a:tc>
                  <a:txBody>
                    <a:bodyPr/>
                    <a:lstStyle/>
                    <a:p>
                      <a:pPr algn="ctr"/>
                      <a:r>
                        <a:rPr lang="en-US" dirty="0">
                          <a:latin typeface="Courier New" panose="02070309020205020404" pitchFamily="49" charset="0"/>
                          <a:cs typeface="Courier New" panose="02070309020205020404" pitchFamily="49" charset="0"/>
                        </a:rPr>
                        <a:t>7</a:t>
                      </a:r>
                    </a:p>
                  </a:txBody>
                  <a:tcPr/>
                </a:tc>
                <a:tc>
                  <a:txBody>
                    <a:bodyPr/>
                    <a:lstStyle/>
                    <a:p>
                      <a:pPr algn="ctr"/>
                      <a:r>
                        <a:rPr lang="en-US" dirty="0">
                          <a:latin typeface="Courier New" panose="02070309020205020404" pitchFamily="49" charset="0"/>
                          <a:cs typeface="Courier New" panose="02070309020205020404" pitchFamily="49" charset="0"/>
                        </a:rPr>
                        <a:t>8</a:t>
                      </a:r>
                    </a:p>
                  </a:txBody>
                  <a:tcPr>
                    <a:solidFill>
                      <a:srgbClr val="FFFF00"/>
                    </a:solidFill>
                  </a:tcPr>
                </a:tc>
                <a:tc>
                  <a:txBody>
                    <a:bodyPr/>
                    <a:lstStyle/>
                    <a:p>
                      <a:pPr algn="ctr"/>
                      <a:r>
                        <a:rPr lang="en-US" dirty="0">
                          <a:latin typeface="Courier New" panose="02070309020205020404" pitchFamily="49" charset="0"/>
                          <a:cs typeface="Courier New" panose="02070309020205020404" pitchFamily="49" charset="0"/>
                        </a:rPr>
                        <a:t>3</a:t>
                      </a:r>
                    </a:p>
                  </a:txBody>
                  <a:tcPr/>
                </a:tc>
                <a:tc>
                  <a:txBody>
                    <a:bodyPr/>
                    <a:lstStyle/>
                    <a:p>
                      <a:pPr algn="ctr"/>
                      <a:r>
                        <a:rPr lang="en-US" dirty="0">
                          <a:latin typeface="Courier New" panose="02070309020205020404" pitchFamily="49" charset="0"/>
                          <a:cs typeface="Courier New" panose="02070309020205020404" pitchFamily="49" charset="0"/>
                        </a:rPr>
                        <a:t>1</a:t>
                      </a:r>
                    </a:p>
                  </a:txBody>
                  <a:tcPr/>
                </a:tc>
                <a:tc>
                  <a:txBody>
                    <a:bodyPr/>
                    <a:lstStyle/>
                    <a:p>
                      <a:pPr algn="ctr"/>
                      <a:r>
                        <a:rPr lang="en-US" dirty="0">
                          <a:latin typeface="Courier New" panose="02070309020205020404" pitchFamily="49" charset="0"/>
                          <a:cs typeface="Courier New" panose="02070309020205020404" pitchFamily="49" charset="0"/>
                        </a:rPr>
                        <a:t>2</a:t>
                      </a:r>
                    </a:p>
                  </a:txBody>
                  <a:tcPr/>
                </a:tc>
                <a:tc>
                  <a:txBody>
                    <a:bodyPr/>
                    <a:lstStyle/>
                    <a:p>
                      <a:pPr algn="ctr"/>
                      <a:r>
                        <a:rPr lang="en-US" dirty="0">
                          <a:latin typeface="Courier New" panose="02070309020205020404" pitchFamily="49" charset="0"/>
                          <a:cs typeface="Courier New" panose="02070309020205020404" pitchFamily="49" charset="0"/>
                        </a:rPr>
                        <a:t>5</a:t>
                      </a:r>
                    </a:p>
                  </a:txBody>
                  <a:tcPr/>
                </a:tc>
                <a:tc>
                  <a:txBody>
                    <a:bodyPr/>
                    <a:lstStyle/>
                    <a:p>
                      <a:pPr algn="ctr"/>
                      <a:r>
                        <a:rPr lang="en-US" dirty="0">
                          <a:latin typeface="Courier New" panose="02070309020205020404" pitchFamily="49" charset="0"/>
                          <a:cs typeface="Courier New" panose="02070309020205020404" pitchFamily="49" charset="0"/>
                        </a:rPr>
                        <a:t>6</a:t>
                      </a:r>
                    </a:p>
                  </a:txBody>
                  <a:tcPr/>
                </a:tc>
                <a:tc>
                  <a:txBody>
                    <a:bodyPr/>
                    <a:lstStyle/>
                    <a:p>
                      <a:pPr algn="ctr"/>
                      <a:r>
                        <a:rPr lang="en-US" dirty="0">
                          <a:latin typeface="Courier New" panose="02070309020205020404" pitchFamily="49" charset="0"/>
                          <a:cs typeface="Courier New" panose="02070309020205020404" pitchFamily="49" charset="0"/>
                        </a:rPr>
                        <a:t>15</a:t>
                      </a:r>
                    </a:p>
                  </a:txBody>
                  <a:tcPr>
                    <a:solidFill>
                      <a:srgbClr val="FFFF00"/>
                    </a:solidFill>
                  </a:tcPr>
                </a:tc>
                <a:extLst>
                  <a:ext uri="{0D108BD9-81ED-4DB2-BD59-A6C34878D82A}">
                    <a16:rowId xmlns:a16="http://schemas.microsoft.com/office/drawing/2014/main" val="10001"/>
                  </a:ext>
                </a:extLst>
              </a:tr>
            </a:tbl>
          </a:graphicData>
        </a:graphic>
      </p:graphicFrame>
      <p:sp>
        <p:nvSpPr>
          <p:cNvPr id="29" name="TextBox 28"/>
          <p:cNvSpPr txBox="1"/>
          <p:nvPr/>
        </p:nvSpPr>
        <p:spPr>
          <a:xfrm>
            <a:off x="6981400" y="3904855"/>
            <a:ext cx="1700011" cy="369332"/>
          </a:xfrm>
          <a:prstGeom prst="rect">
            <a:avLst/>
          </a:prstGeom>
          <a:noFill/>
        </p:spPr>
        <p:txBody>
          <a:bodyPr wrap="square" rtlCol="0">
            <a:spAutoFit/>
          </a:bodyPr>
          <a:lstStyle/>
          <a:p>
            <a:r>
              <a:rPr lang="en-US" b="1" dirty="0" err="1">
                <a:latin typeface="Courier New" panose="02070309020205020404" pitchFamily="49" charset="0"/>
                <a:cs typeface="Courier New" panose="02070309020205020404" pitchFamily="49" charset="0"/>
              </a:rPr>
              <a:t>Enqueue</a:t>
            </a:r>
            <a:r>
              <a:rPr lang="en-US" b="1" dirty="0">
                <a:latin typeface="Courier New" panose="02070309020205020404" pitchFamily="49" charset="0"/>
                <a:cs typeface="Courier New" panose="02070309020205020404" pitchFamily="49" charset="0"/>
              </a:rPr>
              <a:t> 15</a:t>
            </a:r>
          </a:p>
        </p:txBody>
      </p:sp>
      <p:grpSp>
        <p:nvGrpSpPr>
          <p:cNvPr id="2" name="Group 1"/>
          <p:cNvGrpSpPr/>
          <p:nvPr/>
        </p:nvGrpSpPr>
        <p:grpSpPr>
          <a:xfrm>
            <a:off x="2562408" y="2730409"/>
            <a:ext cx="3755166" cy="2368136"/>
            <a:chOff x="2562408" y="2730409"/>
            <a:chExt cx="3755166" cy="2368136"/>
          </a:xfrm>
        </p:grpSpPr>
        <p:grpSp>
          <p:nvGrpSpPr>
            <p:cNvPr id="26" name="Group 25"/>
            <p:cNvGrpSpPr/>
            <p:nvPr/>
          </p:nvGrpSpPr>
          <p:grpSpPr>
            <a:xfrm>
              <a:off x="2562408" y="2730409"/>
              <a:ext cx="3755166" cy="2364786"/>
              <a:chOff x="353191" y="2900862"/>
              <a:chExt cx="3755166" cy="2364786"/>
            </a:xfrm>
          </p:grpSpPr>
          <p:sp>
            <p:nvSpPr>
              <p:cNvPr id="27" name="Oval 26"/>
              <p:cNvSpPr>
                <a:spLocks noChangeAspect="1"/>
              </p:cNvSpPr>
              <p:nvPr/>
            </p:nvSpPr>
            <p:spPr>
              <a:xfrm>
                <a:off x="2176390" y="2900862"/>
                <a:ext cx="395289" cy="3952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b="1" dirty="0">
                    <a:solidFill>
                      <a:schemeClr val="tx1"/>
                    </a:solidFill>
                    <a:latin typeface="Courier New" panose="02070309020205020404" pitchFamily="49" charset="0"/>
                    <a:cs typeface="Courier New" panose="02070309020205020404" pitchFamily="49" charset="0"/>
                  </a:rPr>
                  <a:t>11</a:t>
                </a:r>
              </a:p>
            </p:txBody>
          </p:sp>
          <p:sp>
            <p:nvSpPr>
              <p:cNvPr id="34" name="Oval 33"/>
              <p:cNvSpPr>
                <a:spLocks noChangeAspect="1"/>
              </p:cNvSpPr>
              <p:nvPr/>
            </p:nvSpPr>
            <p:spPr>
              <a:xfrm>
                <a:off x="1233308" y="3550151"/>
                <a:ext cx="395289" cy="3952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b="1" dirty="0">
                    <a:solidFill>
                      <a:schemeClr val="tx1"/>
                    </a:solidFill>
                    <a:latin typeface="Courier New" panose="02070309020205020404" pitchFamily="49" charset="0"/>
                    <a:cs typeface="Courier New" panose="02070309020205020404" pitchFamily="49" charset="0"/>
                  </a:rPr>
                  <a:t>9</a:t>
                </a:r>
              </a:p>
            </p:txBody>
          </p:sp>
          <p:cxnSp>
            <p:nvCxnSpPr>
              <p:cNvPr id="35" name="Straight Arrow Connector 34"/>
              <p:cNvCxnSpPr>
                <a:stCxn id="27" idx="3"/>
                <a:endCxn id="34" idx="7"/>
              </p:cNvCxnSpPr>
              <p:nvPr/>
            </p:nvCxnSpPr>
            <p:spPr>
              <a:xfrm flipH="1">
                <a:off x="1570708" y="3238262"/>
                <a:ext cx="663571" cy="3697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27" idx="5"/>
                <a:endCxn id="41" idx="1"/>
              </p:cNvCxnSpPr>
              <p:nvPr/>
            </p:nvCxnSpPr>
            <p:spPr>
              <a:xfrm>
                <a:off x="2513790" y="3238262"/>
                <a:ext cx="672522" cy="3715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34" idx="3"/>
              </p:cNvCxnSpPr>
              <p:nvPr/>
            </p:nvCxnSpPr>
            <p:spPr>
              <a:xfrm flipH="1">
                <a:off x="970633" y="3887551"/>
                <a:ext cx="320564" cy="3643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34" idx="5"/>
              </p:cNvCxnSpPr>
              <p:nvPr/>
            </p:nvCxnSpPr>
            <p:spPr>
              <a:xfrm>
                <a:off x="1570708" y="3887551"/>
                <a:ext cx="305134" cy="3706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Oval 40"/>
              <p:cNvSpPr>
                <a:spLocks noChangeAspect="1"/>
              </p:cNvSpPr>
              <p:nvPr/>
            </p:nvSpPr>
            <p:spPr>
              <a:xfrm>
                <a:off x="3128423" y="3551948"/>
                <a:ext cx="395289" cy="3952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b="1" dirty="0">
                    <a:solidFill>
                      <a:schemeClr val="tx1"/>
                    </a:solidFill>
                    <a:latin typeface="Courier New" panose="02070309020205020404" pitchFamily="49" charset="0"/>
                    <a:cs typeface="Courier New" panose="02070309020205020404" pitchFamily="49" charset="0"/>
                  </a:rPr>
                  <a:t>4</a:t>
                </a:r>
              </a:p>
            </p:txBody>
          </p:sp>
          <p:sp>
            <p:nvSpPr>
              <p:cNvPr id="44" name="Oval 43"/>
              <p:cNvSpPr>
                <a:spLocks noChangeAspect="1"/>
              </p:cNvSpPr>
              <p:nvPr/>
            </p:nvSpPr>
            <p:spPr>
              <a:xfrm>
                <a:off x="3713068" y="4202085"/>
                <a:ext cx="395289" cy="3952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b="1" dirty="0">
                    <a:solidFill>
                      <a:schemeClr val="tx1"/>
                    </a:solidFill>
                    <a:latin typeface="Courier New" panose="02070309020205020404" pitchFamily="49" charset="0"/>
                    <a:cs typeface="Courier New" panose="02070309020205020404" pitchFamily="49" charset="0"/>
                  </a:rPr>
                  <a:t>1</a:t>
                </a:r>
              </a:p>
            </p:txBody>
          </p:sp>
          <p:sp>
            <p:nvSpPr>
              <p:cNvPr id="45" name="Oval 44"/>
              <p:cNvSpPr>
                <a:spLocks noChangeAspect="1"/>
              </p:cNvSpPr>
              <p:nvPr/>
            </p:nvSpPr>
            <p:spPr>
              <a:xfrm>
                <a:off x="2528348" y="4195836"/>
                <a:ext cx="395289" cy="3952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b="1" dirty="0">
                    <a:solidFill>
                      <a:schemeClr val="tx1"/>
                    </a:solidFill>
                    <a:latin typeface="Courier New" panose="02070309020205020404" pitchFamily="49" charset="0"/>
                    <a:cs typeface="Courier New" panose="02070309020205020404" pitchFamily="49" charset="0"/>
                  </a:rPr>
                  <a:t>3</a:t>
                </a:r>
              </a:p>
            </p:txBody>
          </p:sp>
          <p:cxnSp>
            <p:nvCxnSpPr>
              <p:cNvPr id="46" name="Straight Arrow Connector 45"/>
              <p:cNvCxnSpPr>
                <a:stCxn id="41" idx="3"/>
                <a:endCxn id="45" idx="7"/>
              </p:cNvCxnSpPr>
              <p:nvPr/>
            </p:nvCxnSpPr>
            <p:spPr>
              <a:xfrm flipH="1">
                <a:off x="2865748" y="3889348"/>
                <a:ext cx="320564" cy="3643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41" idx="5"/>
                <a:endCxn id="44" idx="1"/>
              </p:cNvCxnSpPr>
              <p:nvPr/>
            </p:nvCxnSpPr>
            <p:spPr>
              <a:xfrm>
                <a:off x="3465823" y="3889348"/>
                <a:ext cx="305134" cy="3706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Oval 47"/>
              <p:cNvSpPr>
                <a:spLocks noChangeAspect="1"/>
              </p:cNvSpPr>
              <p:nvPr/>
            </p:nvSpPr>
            <p:spPr>
              <a:xfrm>
                <a:off x="680466" y="4220224"/>
                <a:ext cx="395289" cy="3952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b="1" dirty="0">
                    <a:solidFill>
                      <a:schemeClr val="tx1"/>
                    </a:solidFill>
                    <a:latin typeface="Courier New" panose="02070309020205020404" pitchFamily="49" charset="0"/>
                    <a:cs typeface="Courier New" panose="02070309020205020404" pitchFamily="49" charset="0"/>
                  </a:rPr>
                  <a:t>7</a:t>
                </a:r>
              </a:p>
            </p:txBody>
          </p:sp>
          <p:sp>
            <p:nvSpPr>
              <p:cNvPr id="49" name="Oval 48"/>
              <p:cNvSpPr>
                <a:spLocks noChangeAspect="1"/>
              </p:cNvSpPr>
              <p:nvPr/>
            </p:nvSpPr>
            <p:spPr>
              <a:xfrm>
                <a:off x="1021749" y="4868947"/>
                <a:ext cx="395289" cy="3952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b="1" dirty="0">
                    <a:solidFill>
                      <a:schemeClr val="tx1"/>
                    </a:solidFill>
                    <a:latin typeface="Courier New" panose="02070309020205020404" pitchFamily="49" charset="0"/>
                    <a:cs typeface="Courier New" panose="02070309020205020404" pitchFamily="49" charset="0"/>
                  </a:rPr>
                  <a:t>5</a:t>
                </a:r>
              </a:p>
            </p:txBody>
          </p:sp>
          <p:sp>
            <p:nvSpPr>
              <p:cNvPr id="50" name="Oval 49"/>
              <p:cNvSpPr>
                <a:spLocks noChangeAspect="1"/>
              </p:cNvSpPr>
              <p:nvPr/>
            </p:nvSpPr>
            <p:spPr>
              <a:xfrm>
                <a:off x="353191" y="4868946"/>
                <a:ext cx="395289" cy="3952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b="1" dirty="0">
                    <a:solidFill>
                      <a:schemeClr val="tx1"/>
                    </a:solidFill>
                    <a:latin typeface="Courier New" panose="02070309020205020404" pitchFamily="49" charset="0"/>
                    <a:cs typeface="Courier New" panose="02070309020205020404" pitchFamily="49" charset="0"/>
                  </a:rPr>
                  <a:t>2</a:t>
                </a:r>
              </a:p>
            </p:txBody>
          </p:sp>
          <p:cxnSp>
            <p:nvCxnSpPr>
              <p:cNvPr id="51" name="Straight Arrow Connector 50"/>
              <p:cNvCxnSpPr>
                <a:stCxn id="48" idx="3"/>
                <a:endCxn id="50" idx="0"/>
              </p:cNvCxnSpPr>
              <p:nvPr/>
            </p:nvCxnSpPr>
            <p:spPr>
              <a:xfrm flipH="1">
                <a:off x="550836" y="4557624"/>
                <a:ext cx="187519" cy="3113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48" idx="5"/>
                <a:endCxn id="49" idx="0"/>
              </p:cNvCxnSpPr>
              <p:nvPr/>
            </p:nvCxnSpPr>
            <p:spPr>
              <a:xfrm>
                <a:off x="1017866" y="4557624"/>
                <a:ext cx="201528" cy="3113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Oval 52"/>
              <p:cNvSpPr>
                <a:spLocks noChangeAspect="1"/>
              </p:cNvSpPr>
              <p:nvPr/>
            </p:nvSpPr>
            <p:spPr>
              <a:xfrm>
                <a:off x="1803947" y="4220224"/>
                <a:ext cx="395289" cy="395289"/>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b="1" dirty="0">
                    <a:solidFill>
                      <a:schemeClr val="tx1"/>
                    </a:solidFill>
                    <a:latin typeface="Courier New" panose="02070309020205020404" pitchFamily="49" charset="0"/>
                    <a:cs typeface="Courier New" panose="02070309020205020404" pitchFamily="49" charset="0"/>
                  </a:rPr>
                  <a:t>8</a:t>
                </a:r>
              </a:p>
            </p:txBody>
          </p:sp>
          <p:sp>
            <p:nvSpPr>
              <p:cNvPr id="54" name="Oval 53"/>
              <p:cNvSpPr>
                <a:spLocks noChangeAspect="1"/>
              </p:cNvSpPr>
              <p:nvPr/>
            </p:nvSpPr>
            <p:spPr>
              <a:xfrm>
                <a:off x="1480553" y="4870359"/>
                <a:ext cx="395289" cy="3952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b="1" dirty="0">
                    <a:solidFill>
                      <a:schemeClr val="tx1"/>
                    </a:solidFill>
                    <a:latin typeface="Courier New" panose="02070309020205020404" pitchFamily="49" charset="0"/>
                    <a:cs typeface="Courier New" panose="02070309020205020404" pitchFamily="49" charset="0"/>
                  </a:rPr>
                  <a:t>6</a:t>
                </a:r>
              </a:p>
            </p:txBody>
          </p:sp>
          <p:cxnSp>
            <p:nvCxnSpPr>
              <p:cNvPr id="55" name="Straight Arrow Connector 54"/>
              <p:cNvCxnSpPr>
                <a:stCxn id="53" idx="3"/>
                <a:endCxn id="54" idx="0"/>
              </p:cNvCxnSpPr>
              <p:nvPr/>
            </p:nvCxnSpPr>
            <p:spPr>
              <a:xfrm flipH="1">
                <a:off x="1678198" y="4557624"/>
                <a:ext cx="183638" cy="3127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30" name="Oval 29"/>
            <p:cNvSpPr>
              <a:spLocks noChangeAspect="1"/>
            </p:cNvSpPr>
            <p:nvPr/>
          </p:nvSpPr>
          <p:spPr>
            <a:xfrm>
              <a:off x="4342586" y="4703256"/>
              <a:ext cx="395289" cy="395289"/>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b="1" dirty="0">
                  <a:solidFill>
                    <a:schemeClr val="tx1"/>
                  </a:solidFill>
                  <a:latin typeface="Courier New" panose="02070309020205020404" pitchFamily="49" charset="0"/>
                  <a:cs typeface="Courier New" panose="02070309020205020404" pitchFamily="49" charset="0"/>
                </a:rPr>
                <a:t>15</a:t>
              </a:r>
            </a:p>
          </p:txBody>
        </p:sp>
        <p:cxnSp>
          <p:nvCxnSpPr>
            <p:cNvPr id="31" name="Straight Arrow Connector 30"/>
            <p:cNvCxnSpPr>
              <a:endCxn id="30" idx="0"/>
            </p:cNvCxnSpPr>
            <p:nvPr/>
          </p:nvCxnSpPr>
          <p:spPr>
            <a:xfrm>
              <a:off x="4338703" y="4391933"/>
              <a:ext cx="201528" cy="3113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32" name="TextBox 31"/>
          <p:cNvSpPr txBox="1"/>
          <p:nvPr/>
        </p:nvSpPr>
        <p:spPr>
          <a:xfrm>
            <a:off x="6981399" y="5731098"/>
            <a:ext cx="1700011" cy="369332"/>
          </a:xfrm>
          <a:prstGeom prst="rect">
            <a:avLst/>
          </a:prstGeom>
          <a:noFill/>
        </p:spPr>
        <p:txBody>
          <a:bodyPr wrap="square" rtlCol="0">
            <a:spAutoFit/>
          </a:bodyPr>
          <a:lstStyle/>
          <a:p>
            <a:r>
              <a:rPr lang="en-US" b="1" dirty="0">
                <a:latin typeface="Courier New" panose="02070309020205020404" pitchFamily="49" charset="0"/>
                <a:cs typeface="Courier New" panose="02070309020205020404" pitchFamily="49" charset="0"/>
              </a:rPr>
              <a:t>Length = 11</a:t>
            </a:r>
          </a:p>
        </p:txBody>
      </p:sp>
      <p:sp>
        <p:nvSpPr>
          <p:cNvPr id="33" name="Title 2"/>
          <p:cNvSpPr>
            <a:spLocks noGrp="1"/>
          </p:cNvSpPr>
          <p:nvPr>
            <p:ph type="title"/>
          </p:nvPr>
        </p:nvSpPr>
        <p:spPr>
          <a:xfrm>
            <a:off x="155575" y="161927"/>
            <a:ext cx="8797925" cy="676274"/>
          </a:xfrm>
        </p:spPr>
        <p:txBody>
          <a:bodyPr>
            <a:normAutofit fontScale="90000"/>
          </a:bodyPr>
          <a:lstStyle/>
          <a:p>
            <a:r>
              <a:rPr lang="en-US" dirty="0"/>
              <a:t>The </a:t>
            </a:r>
            <a:r>
              <a:rPr lang="en-US" b="1" dirty="0" err="1">
                <a:solidFill>
                  <a:schemeClr val="tx2"/>
                </a:solidFill>
                <a:latin typeface="Courier New" panose="02070309020205020404" pitchFamily="49" charset="0"/>
                <a:cs typeface="Courier New" panose="02070309020205020404" pitchFamily="49" charset="0"/>
              </a:rPr>
              <a:t>Enqueue</a:t>
            </a:r>
            <a:r>
              <a:rPr lang="en-US" dirty="0">
                <a:solidFill>
                  <a:schemeClr val="tx2"/>
                </a:solidFill>
              </a:rPr>
              <a:t> </a:t>
            </a:r>
            <a:r>
              <a:rPr lang="en-US" dirty="0"/>
              <a:t>operation</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2321957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218940" y="1219200"/>
          <a:ext cx="8718997" cy="4348480"/>
        </p:xfrm>
        <a:graphic>
          <a:graphicData uri="http://schemas.openxmlformats.org/drawingml/2006/table">
            <a:tbl>
              <a:tblPr firstRow="1" bandRow="1">
                <a:tableStyleId>{5940675A-B579-460E-94D1-54222C63F5DA}</a:tableStyleId>
              </a:tblPr>
              <a:tblGrid>
                <a:gridCol w="2446987">
                  <a:extLst>
                    <a:ext uri="{9D8B030D-6E8A-4147-A177-3AD203B41FA5}">
                      <a16:colId xmlns:a16="http://schemas.microsoft.com/office/drawing/2014/main" val="20000"/>
                    </a:ext>
                  </a:extLst>
                </a:gridCol>
                <a:gridCol w="6272010">
                  <a:extLst>
                    <a:ext uri="{9D8B030D-6E8A-4147-A177-3AD203B41FA5}">
                      <a16:colId xmlns:a16="http://schemas.microsoft.com/office/drawing/2014/main" val="20001"/>
                    </a:ext>
                  </a:extLst>
                </a:gridCol>
              </a:tblGrid>
              <a:tr h="370840">
                <a:tc>
                  <a:txBody>
                    <a:bodyPr/>
                    <a:lstStyle/>
                    <a:p>
                      <a:r>
                        <a:rPr lang="en-US" b="1" dirty="0"/>
                        <a:t>Structure:</a:t>
                      </a:r>
                    </a:p>
                  </a:txBody>
                  <a:tcPr/>
                </a:tc>
                <a:tc>
                  <a:txBody>
                    <a:bodyPr/>
                    <a:lstStyle/>
                    <a:p>
                      <a:r>
                        <a:rPr lang="en-US" dirty="0"/>
                        <a:t>The priority queue is arranged to support access to the highest-priority item.</a:t>
                      </a:r>
                    </a:p>
                  </a:txBody>
                  <a:tcPr/>
                </a:tc>
                <a:extLst>
                  <a:ext uri="{0D108BD9-81ED-4DB2-BD59-A6C34878D82A}">
                    <a16:rowId xmlns:a16="http://schemas.microsoft.com/office/drawing/2014/main" val="10000"/>
                  </a:ext>
                </a:extLst>
              </a:tr>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a:solidFill>
                            <a:srgbClr val="FF0000"/>
                          </a:solidFill>
                        </a:rPr>
                        <a:t>Operations:</a:t>
                      </a:r>
                    </a:p>
                  </a:txBody>
                  <a:tcPr/>
                </a:tc>
                <a:tc hMerge="1">
                  <a:txBody>
                    <a:bodyPr/>
                    <a:lstStyle/>
                    <a:p>
                      <a:endParaRPr lang="en-US" dirty="0">
                        <a:solidFill>
                          <a:srgbClr val="FF0000"/>
                        </a:solidFill>
                      </a:endParaRPr>
                    </a:p>
                  </a:txBody>
                  <a:tcPr/>
                </a:tc>
                <a:extLst>
                  <a:ext uri="{0D108BD9-81ED-4DB2-BD59-A6C34878D82A}">
                    <a16:rowId xmlns:a16="http://schemas.microsoft.com/office/drawing/2014/main" val="10001"/>
                  </a:ext>
                </a:extLst>
              </a:tr>
              <a:tr h="370840">
                <a:tc gridSpan="2">
                  <a:txBody>
                    <a:bodyPr/>
                    <a:lstStyle/>
                    <a:p>
                      <a:r>
                        <a:rPr lang="en-US" b="1" dirty="0" err="1">
                          <a:solidFill>
                            <a:srgbClr val="0070C0"/>
                          </a:solidFill>
                        </a:rPr>
                        <a:t>MakeEmpty</a:t>
                      </a:r>
                      <a:endParaRPr lang="en-US" b="1" dirty="0">
                        <a:solidFill>
                          <a:srgbClr val="0070C0"/>
                        </a:solidFill>
                      </a:endParaRPr>
                    </a:p>
                  </a:txBody>
                  <a:tcPr/>
                </a:tc>
                <a:tc hMerge="1">
                  <a:txBody>
                    <a:bodyPr/>
                    <a:lstStyle/>
                    <a:p>
                      <a:endParaRPr lang="en-US"/>
                    </a:p>
                  </a:txBody>
                  <a:tcPr/>
                </a:tc>
                <a:extLst>
                  <a:ext uri="{0D108BD9-81ED-4DB2-BD59-A6C34878D82A}">
                    <a16:rowId xmlns:a16="http://schemas.microsoft.com/office/drawing/2014/main" val="10002"/>
                  </a:ext>
                </a:extLst>
              </a:tr>
              <a:tr h="370840">
                <a:tc>
                  <a:txBody>
                    <a:bodyPr/>
                    <a:lstStyle/>
                    <a:p>
                      <a:pPr algn="r"/>
                      <a:r>
                        <a:rPr lang="en-US" dirty="0"/>
                        <a:t>Function</a:t>
                      </a:r>
                    </a:p>
                  </a:txBody>
                  <a:tcPr/>
                </a:tc>
                <a:tc>
                  <a:txBody>
                    <a:bodyPr/>
                    <a:lstStyle/>
                    <a:p>
                      <a:r>
                        <a:rPr lang="en-US" dirty="0"/>
                        <a:t>Initializes the queue to an empty state.</a:t>
                      </a:r>
                    </a:p>
                  </a:txBody>
                  <a:tcPr/>
                </a:tc>
                <a:extLst>
                  <a:ext uri="{0D108BD9-81ED-4DB2-BD59-A6C34878D82A}">
                    <a16:rowId xmlns:a16="http://schemas.microsoft.com/office/drawing/2014/main" val="10003"/>
                  </a:ext>
                </a:extLst>
              </a:tr>
              <a:tr h="370840">
                <a:tc>
                  <a:txBody>
                    <a:bodyPr/>
                    <a:lstStyle/>
                    <a:p>
                      <a:pPr algn="r"/>
                      <a:r>
                        <a:rPr lang="en-US" dirty="0" err="1"/>
                        <a:t>Postcondition</a:t>
                      </a:r>
                      <a:endParaRPr lang="en-US" dirty="0"/>
                    </a:p>
                  </a:txBody>
                  <a:tcPr/>
                </a:tc>
                <a:tc>
                  <a:txBody>
                    <a:bodyPr/>
                    <a:lstStyle/>
                    <a:p>
                      <a:r>
                        <a:rPr lang="en-US" dirty="0"/>
                        <a:t>Queue is empty.</a:t>
                      </a:r>
                    </a:p>
                  </a:txBody>
                  <a:tcPr/>
                </a:tc>
                <a:extLst>
                  <a:ext uri="{0D108BD9-81ED-4DB2-BD59-A6C34878D82A}">
                    <a16:rowId xmlns:a16="http://schemas.microsoft.com/office/drawing/2014/main" val="10004"/>
                  </a:ext>
                </a:extLst>
              </a:tr>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a:solidFill>
                            <a:srgbClr val="0070C0"/>
                          </a:solidFill>
                        </a:rPr>
                        <a:t>Boolean </a:t>
                      </a:r>
                      <a:r>
                        <a:rPr lang="en-US" b="1" dirty="0" err="1">
                          <a:solidFill>
                            <a:srgbClr val="0070C0"/>
                          </a:solidFill>
                        </a:rPr>
                        <a:t>IsEmpty</a:t>
                      </a:r>
                      <a:r>
                        <a:rPr lang="en-US" b="1" dirty="0">
                          <a:solidFill>
                            <a:srgbClr val="0070C0"/>
                          </a:solidFill>
                        </a:rPr>
                        <a:t> </a:t>
                      </a:r>
                    </a:p>
                  </a:txBody>
                  <a:tcPr/>
                </a:tc>
                <a:tc hMerge="1">
                  <a:txBody>
                    <a:bodyPr/>
                    <a:lstStyle/>
                    <a:p>
                      <a:endParaRPr lang="en-US"/>
                    </a:p>
                  </a:txBody>
                  <a:tcPr/>
                </a:tc>
                <a:extLst>
                  <a:ext uri="{0D108BD9-81ED-4DB2-BD59-A6C34878D82A}">
                    <a16:rowId xmlns:a16="http://schemas.microsoft.com/office/drawing/2014/main" val="10005"/>
                  </a:ext>
                </a:extLst>
              </a:tr>
              <a:tr h="370840">
                <a:tc>
                  <a:txBody>
                    <a:bodyPr/>
                    <a:lstStyle/>
                    <a:p>
                      <a:pPr algn="r"/>
                      <a:r>
                        <a:rPr lang="en-US" dirty="0"/>
                        <a:t>Function</a:t>
                      </a:r>
                    </a:p>
                  </a:txBody>
                  <a:tcPr/>
                </a:tc>
                <a:tc>
                  <a:txBody>
                    <a:bodyPr/>
                    <a:lstStyle/>
                    <a:p>
                      <a:r>
                        <a:rPr lang="en-US" dirty="0"/>
                        <a:t>Tests whether the queue is empty.</a:t>
                      </a:r>
                    </a:p>
                  </a:txBody>
                  <a:tcPr/>
                </a:tc>
                <a:extLst>
                  <a:ext uri="{0D108BD9-81ED-4DB2-BD59-A6C34878D82A}">
                    <a16:rowId xmlns:a16="http://schemas.microsoft.com/office/drawing/2014/main" val="10006"/>
                  </a:ext>
                </a:extLst>
              </a:tr>
              <a:tr h="370840">
                <a:tc>
                  <a:txBody>
                    <a:bodyPr/>
                    <a:lstStyle/>
                    <a:p>
                      <a:pPr algn="r"/>
                      <a:r>
                        <a:rPr lang="en-US" dirty="0" err="1"/>
                        <a:t>Postcondition</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Returns true if queue is empty and false otherwise.</a:t>
                      </a:r>
                    </a:p>
                  </a:txBody>
                  <a:tcPr/>
                </a:tc>
                <a:extLst>
                  <a:ext uri="{0D108BD9-81ED-4DB2-BD59-A6C34878D82A}">
                    <a16:rowId xmlns:a16="http://schemas.microsoft.com/office/drawing/2014/main" val="10007"/>
                  </a:ext>
                </a:extLst>
              </a:tr>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a:solidFill>
                            <a:srgbClr val="0070C0"/>
                          </a:solidFill>
                        </a:rPr>
                        <a:t>Boolean </a:t>
                      </a:r>
                      <a:r>
                        <a:rPr lang="en-US" b="1" dirty="0" err="1">
                          <a:solidFill>
                            <a:srgbClr val="0070C0"/>
                          </a:solidFill>
                        </a:rPr>
                        <a:t>IsFull</a:t>
                      </a:r>
                      <a:r>
                        <a:rPr lang="en-US" b="1" dirty="0">
                          <a:solidFill>
                            <a:srgbClr val="0070C0"/>
                          </a:solidFill>
                        </a:rPr>
                        <a:t> </a:t>
                      </a:r>
                    </a:p>
                  </a:txBody>
                  <a:tcPr/>
                </a:tc>
                <a:tc hMerge="1">
                  <a:txBody>
                    <a:bodyPr/>
                    <a:lstStyle/>
                    <a:p>
                      <a:endParaRPr lang="en-US"/>
                    </a:p>
                  </a:txBody>
                  <a:tcPr/>
                </a:tc>
                <a:extLst>
                  <a:ext uri="{0D108BD9-81ED-4DB2-BD59-A6C34878D82A}">
                    <a16:rowId xmlns:a16="http://schemas.microsoft.com/office/drawing/2014/main" val="10008"/>
                  </a:ext>
                </a:extLst>
              </a:tr>
              <a:tr h="370840">
                <a:tc>
                  <a:txBody>
                    <a:bodyPr/>
                    <a:lstStyle/>
                    <a:p>
                      <a:pPr algn="r"/>
                      <a:r>
                        <a:rPr lang="en-US" dirty="0"/>
                        <a:t>Function</a:t>
                      </a:r>
                    </a:p>
                  </a:txBody>
                  <a:tcPr/>
                </a:tc>
                <a:tc>
                  <a:txBody>
                    <a:bodyPr/>
                    <a:lstStyle/>
                    <a:p>
                      <a:r>
                        <a:rPr lang="en-US" dirty="0"/>
                        <a:t>Tests whether the queue is full.</a:t>
                      </a:r>
                    </a:p>
                  </a:txBody>
                  <a:tcPr/>
                </a:tc>
                <a:extLst>
                  <a:ext uri="{0D108BD9-81ED-4DB2-BD59-A6C34878D82A}">
                    <a16:rowId xmlns:a16="http://schemas.microsoft.com/office/drawing/2014/main" val="10009"/>
                  </a:ext>
                </a:extLst>
              </a:tr>
              <a:tr h="370840">
                <a:tc>
                  <a:txBody>
                    <a:bodyPr/>
                    <a:lstStyle/>
                    <a:p>
                      <a:pPr algn="r"/>
                      <a:r>
                        <a:rPr lang="en-US" dirty="0" err="1"/>
                        <a:t>Postcondition</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Returns true if queue is full and false otherwise.</a:t>
                      </a:r>
                    </a:p>
                  </a:txBody>
                  <a:tcPr/>
                </a:tc>
                <a:extLst>
                  <a:ext uri="{0D108BD9-81ED-4DB2-BD59-A6C34878D82A}">
                    <a16:rowId xmlns:a16="http://schemas.microsoft.com/office/drawing/2014/main" val="10010"/>
                  </a:ext>
                </a:extLst>
              </a:tr>
            </a:tbl>
          </a:graphicData>
        </a:graphic>
      </p:graphicFrame>
      <p:sp>
        <p:nvSpPr>
          <p:cNvPr id="3" name="Title 2"/>
          <p:cNvSpPr>
            <a:spLocks noGrp="1"/>
          </p:cNvSpPr>
          <p:nvPr>
            <p:ph type="title"/>
          </p:nvPr>
        </p:nvSpPr>
        <p:spPr/>
        <p:txBody>
          <a:bodyPr>
            <a:normAutofit fontScale="90000"/>
          </a:bodyPr>
          <a:lstStyle/>
          <a:p>
            <a:r>
              <a:rPr lang="en-US" dirty="0"/>
              <a:t>Priority Queue Specification</a:t>
            </a:r>
          </a:p>
        </p:txBody>
      </p:sp>
    </p:spTree>
    <p:extLst>
      <p:ext uri="{BB962C8B-B14F-4D97-AF65-F5344CB8AC3E}">
        <p14:creationId xmlns:p14="http://schemas.microsoft.com/office/powerpoint/2010/main" val="202255656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Content Placeholder 2"/>
          <p:cNvSpPr>
            <a:spLocks noGrp="1"/>
          </p:cNvSpPr>
          <p:nvPr>
            <p:ph idx="1"/>
          </p:nvPr>
        </p:nvSpPr>
        <p:spPr>
          <a:xfrm>
            <a:off x="353192" y="990600"/>
            <a:ext cx="8592396" cy="2140220"/>
          </a:xfrm>
        </p:spPr>
        <p:txBody>
          <a:bodyPr>
            <a:normAutofit/>
          </a:bodyPr>
          <a:lstStyle/>
          <a:p>
            <a:r>
              <a:rPr lang="en-US" sz="2000" dirty="0"/>
              <a:t>Increment </a:t>
            </a:r>
            <a:r>
              <a:rPr lang="en-US" sz="2000" b="1" dirty="0">
                <a:latin typeface="Courier New" panose="02070309020205020404" pitchFamily="49" charset="0"/>
                <a:cs typeface="Courier New" panose="02070309020205020404" pitchFamily="49" charset="0"/>
              </a:rPr>
              <a:t>length</a:t>
            </a:r>
            <a:endParaRPr lang="en-US" sz="2000" dirty="0"/>
          </a:p>
          <a:p>
            <a:r>
              <a:rPr lang="en-US" sz="2000" dirty="0"/>
              <a:t>Add the item to be </a:t>
            </a:r>
            <a:r>
              <a:rPr lang="en-US" sz="2000" dirty="0" err="1"/>
              <a:t>enqueued</a:t>
            </a:r>
            <a:r>
              <a:rPr lang="en-US" sz="2000" dirty="0"/>
              <a:t> as the last leaf node (at index </a:t>
            </a:r>
            <a:r>
              <a:rPr lang="en-US" sz="2000" b="1" dirty="0">
                <a:latin typeface="Courier New" panose="02070309020205020404" pitchFamily="49" charset="0"/>
                <a:cs typeface="Courier New" panose="02070309020205020404" pitchFamily="49" charset="0"/>
              </a:rPr>
              <a:t>length-1</a:t>
            </a:r>
            <a:r>
              <a:rPr lang="en-US" sz="2000" dirty="0"/>
              <a:t>)</a:t>
            </a:r>
          </a:p>
          <a:p>
            <a:r>
              <a:rPr lang="en-US" sz="2000" dirty="0"/>
              <a:t>Perform </a:t>
            </a:r>
            <a:r>
              <a:rPr lang="en-US" sz="2000" b="1" dirty="0" err="1">
                <a:latin typeface="Courier New" panose="02070309020205020404" pitchFamily="49" charset="0"/>
                <a:cs typeface="Courier New" panose="02070309020205020404" pitchFamily="49" charset="0"/>
              </a:rPr>
              <a:t>ReheapUp</a:t>
            </a:r>
            <a:r>
              <a:rPr lang="en-US" sz="2000" dirty="0"/>
              <a:t> operation</a:t>
            </a:r>
          </a:p>
        </p:txBody>
      </p:sp>
      <p:graphicFrame>
        <p:nvGraphicFramePr>
          <p:cNvPr id="25" name="Content Placeholder 2"/>
          <p:cNvGraphicFramePr>
            <a:graphicFrameLocks/>
          </p:cNvGraphicFramePr>
          <p:nvPr/>
        </p:nvGraphicFramePr>
        <p:xfrm>
          <a:off x="982008" y="5601236"/>
          <a:ext cx="5852156" cy="741680"/>
        </p:xfrm>
        <a:graphic>
          <a:graphicData uri="http://schemas.openxmlformats.org/drawingml/2006/table">
            <a:tbl>
              <a:tblPr firstRow="1" bandRow="1">
                <a:tableStyleId>{7DF18680-E054-41AD-8BC1-D1AEF772440D}</a:tableStyleId>
              </a:tblPr>
              <a:tblGrid>
                <a:gridCol w="757836">
                  <a:extLst>
                    <a:ext uri="{9D8B030D-6E8A-4147-A177-3AD203B41FA5}">
                      <a16:colId xmlns:a16="http://schemas.microsoft.com/office/drawing/2014/main" val="20000"/>
                    </a:ext>
                  </a:extLst>
                </a:gridCol>
                <a:gridCol w="463120">
                  <a:extLst>
                    <a:ext uri="{9D8B030D-6E8A-4147-A177-3AD203B41FA5}">
                      <a16:colId xmlns:a16="http://schemas.microsoft.com/office/drawing/2014/main" val="20001"/>
                    </a:ext>
                  </a:extLst>
                </a:gridCol>
                <a:gridCol w="463120">
                  <a:extLst>
                    <a:ext uri="{9D8B030D-6E8A-4147-A177-3AD203B41FA5}">
                      <a16:colId xmlns:a16="http://schemas.microsoft.com/office/drawing/2014/main" val="20002"/>
                    </a:ext>
                  </a:extLst>
                </a:gridCol>
                <a:gridCol w="463120">
                  <a:extLst>
                    <a:ext uri="{9D8B030D-6E8A-4147-A177-3AD203B41FA5}">
                      <a16:colId xmlns:a16="http://schemas.microsoft.com/office/drawing/2014/main" val="20003"/>
                    </a:ext>
                  </a:extLst>
                </a:gridCol>
                <a:gridCol w="463120">
                  <a:extLst>
                    <a:ext uri="{9D8B030D-6E8A-4147-A177-3AD203B41FA5}">
                      <a16:colId xmlns:a16="http://schemas.microsoft.com/office/drawing/2014/main" val="20004"/>
                    </a:ext>
                  </a:extLst>
                </a:gridCol>
                <a:gridCol w="463120">
                  <a:extLst>
                    <a:ext uri="{9D8B030D-6E8A-4147-A177-3AD203B41FA5}">
                      <a16:colId xmlns:a16="http://schemas.microsoft.com/office/drawing/2014/main" val="20005"/>
                    </a:ext>
                  </a:extLst>
                </a:gridCol>
                <a:gridCol w="463120">
                  <a:extLst>
                    <a:ext uri="{9D8B030D-6E8A-4147-A177-3AD203B41FA5}">
                      <a16:colId xmlns:a16="http://schemas.microsoft.com/office/drawing/2014/main" val="20006"/>
                    </a:ext>
                  </a:extLst>
                </a:gridCol>
                <a:gridCol w="463120">
                  <a:extLst>
                    <a:ext uri="{9D8B030D-6E8A-4147-A177-3AD203B41FA5}">
                      <a16:colId xmlns:a16="http://schemas.microsoft.com/office/drawing/2014/main" val="20007"/>
                    </a:ext>
                  </a:extLst>
                </a:gridCol>
                <a:gridCol w="463120">
                  <a:extLst>
                    <a:ext uri="{9D8B030D-6E8A-4147-A177-3AD203B41FA5}">
                      <a16:colId xmlns:a16="http://schemas.microsoft.com/office/drawing/2014/main" val="20008"/>
                    </a:ext>
                  </a:extLst>
                </a:gridCol>
                <a:gridCol w="463120">
                  <a:extLst>
                    <a:ext uri="{9D8B030D-6E8A-4147-A177-3AD203B41FA5}">
                      <a16:colId xmlns:a16="http://schemas.microsoft.com/office/drawing/2014/main" val="20009"/>
                    </a:ext>
                  </a:extLst>
                </a:gridCol>
                <a:gridCol w="463120">
                  <a:extLst>
                    <a:ext uri="{9D8B030D-6E8A-4147-A177-3AD203B41FA5}">
                      <a16:colId xmlns:a16="http://schemas.microsoft.com/office/drawing/2014/main" val="20010"/>
                    </a:ext>
                  </a:extLst>
                </a:gridCol>
                <a:gridCol w="463120">
                  <a:extLst>
                    <a:ext uri="{9D8B030D-6E8A-4147-A177-3AD203B41FA5}">
                      <a16:colId xmlns:a16="http://schemas.microsoft.com/office/drawing/2014/main" val="20011"/>
                    </a:ext>
                  </a:extLst>
                </a:gridCol>
              </a:tblGrid>
              <a:tr h="370840">
                <a:tc>
                  <a:txBody>
                    <a:bodyPr/>
                    <a:lstStyle/>
                    <a:p>
                      <a:r>
                        <a:rPr lang="en-US" sz="1600" b="1" dirty="0"/>
                        <a:t>Index</a:t>
                      </a:r>
                    </a:p>
                  </a:txBody>
                  <a:tcPr/>
                </a:tc>
                <a:tc>
                  <a:txBody>
                    <a:bodyPr/>
                    <a:lstStyle/>
                    <a:p>
                      <a:pPr algn="ctr"/>
                      <a:r>
                        <a:rPr lang="en-US" dirty="0">
                          <a:latin typeface="Courier New" panose="02070309020205020404" pitchFamily="49" charset="0"/>
                          <a:cs typeface="Courier New" panose="02070309020205020404" pitchFamily="49" charset="0"/>
                        </a:rPr>
                        <a:t>0</a:t>
                      </a:r>
                    </a:p>
                  </a:txBody>
                  <a:tcPr/>
                </a:tc>
                <a:tc>
                  <a:txBody>
                    <a:bodyPr/>
                    <a:lstStyle/>
                    <a:p>
                      <a:pPr algn="ctr"/>
                      <a:r>
                        <a:rPr lang="en-US" dirty="0">
                          <a:latin typeface="Courier New" panose="02070309020205020404" pitchFamily="49" charset="0"/>
                          <a:cs typeface="Courier New" panose="02070309020205020404" pitchFamily="49" charset="0"/>
                        </a:rPr>
                        <a:t>1</a:t>
                      </a:r>
                    </a:p>
                  </a:txBody>
                  <a:tcPr/>
                </a:tc>
                <a:tc>
                  <a:txBody>
                    <a:bodyPr/>
                    <a:lstStyle/>
                    <a:p>
                      <a:pPr algn="ctr"/>
                      <a:r>
                        <a:rPr lang="en-US" dirty="0">
                          <a:latin typeface="Courier New" panose="02070309020205020404" pitchFamily="49" charset="0"/>
                          <a:cs typeface="Courier New" panose="02070309020205020404" pitchFamily="49" charset="0"/>
                        </a:rPr>
                        <a:t>2</a:t>
                      </a:r>
                    </a:p>
                  </a:txBody>
                  <a:tcPr/>
                </a:tc>
                <a:tc>
                  <a:txBody>
                    <a:bodyPr/>
                    <a:lstStyle/>
                    <a:p>
                      <a:pPr algn="ctr"/>
                      <a:r>
                        <a:rPr lang="en-US" dirty="0">
                          <a:latin typeface="Courier New" panose="02070309020205020404" pitchFamily="49" charset="0"/>
                          <a:cs typeface="Courier New" panose="02070309020205020404" pitchFamily="49" charset="0"/>
                        </a:rPr>
                        <a:t>3</a:t>
                      </a:r>
                    </a:p>
                  </a:txBody>
                  <a:tcPr/>
                </a:tc>
                <a:tc>
                  <a:txBody>
                    <a:bodyPr/>
                    <a:lstStyle/>
                    <a:p>
                      <a:pPr algn="ctr"/>
                      <a:r>
                        <a:rPr lang="en-US" dirty="0">
                          <a:latin typeface="Courier New" panose="02070309020205020404" pitchFamily="49" charset="0"/>
                          <a:cs typeface="Courier New" panose="02070309020205020404" pitchFamily="49" charset="0"/>
                        </a:rPr>
                        <a:t>4</a:t>
                      </a:r>
                    </a:p>
                  </a:txBody>
                  <a:tcPr/>
                </a:tc>
                <a:tc>
                  <a:txBody>
                    <a:bodyPr/>
                    <a:lstStyle/>
                    <a:p>
                      <a:pPr algn="ctr"/>
                      <a:r>
                        <a:rPr lang="en-US" dirty="0">
                          <a:latin typeface="Courier New" panose="02070309020205020404" pitchFamily="49" charset="0"/>
                          <a:cs typeface="Courier New" panose="02070309020205020404" pitchFamily="49" charset="0"/>
                        </a:rPr>
                        <a:t>5</a:t>
                      </a:r>
                    </a:p>
                  </a:txBody>
                  <a:tcPr/>
                </a:tc>
                <a:tc>
                  <a:txBody>
                    <a:bodyPr/>
                    <a:lstStyle/>
                    <a:p>
                      <a:pPr algn="ctr"/>
                      <a:r>
                        <a:rPr lang="en-US" dirty="0">
                          <a:latin typeface="Courier New" panose="02070309020205020404" pitchFamily="49" charset="0"/>
                          <a:cs typeface="Courier New" panose="02070309020205020404" pitchFamily="49" charset="0"/>
                        </a:rPr>
                        <a:t>6</a:t>
                      </a:r>
                    </a:p>
                  </a:txBody>
                  <a:tcPr/>
                </a:tc>
                <a:tc>
                  <a:txBody>
                    <a:bodyPr/>
                    <a:lstStyle/>
                    <a:p>
                      <a:pPr algn="ctr"/>
                      <a:r>
                        <a:rPr lang="en-US" dirty="0">
                          <a:latin typeface="Courier New" panose="02070309020205020404" pitchFamily="49" charset="0"/>
                          <a:cs typeface="Courier New" panose="02070309020205020404" pitchFamily="49" charset="0"/>
                        </a:rPr>
                        <a:t>7</a:t>
                      </a:r>
                    </a:p>
                  </a:txBody>
                  <a:tcPr/>
                </a:tc>
                <a:tc>
                  <a:txBody>
                    <a:bodyPr/>
                    <a:lstStyle/>
                    <a:p>
                      <a:pPr algn="ctr"/>
                      <a:r>
                        <a:rPr lang="en-US" dirty="0">
                          <a:latin typeface="Courier New" panose="02070309020205020404" pitchFamily="49" charset="0"/>
                          <a:cs typeface="Courier New" panose="02070309020205020404" pitchFamily="49" charset="0"/>
                        </a:rPr>
                        <a:t>8</a:t>
                      </a:r>
                    </a:p>
                  </a:txBody>
                  <a:tcPr/>
                </a:tc>
                <a:tc>
                  <a:txBody>
                    <a:bodyPr/>
                    <a:lstStyle/>
                    <a:p>
                      <a:pPr algn="ctr"/>
                      <a:r>
                        <a:rPr lang="en-US" dirty="0">
                          <a:latin typeface="Courier New" panose="02070309020205020404" pitchFamily="49" charset="0"/>
                          <a:cs typeface="Courier New" panose="02070309020205020404" pitchFamily="49" charset="0"/>
                        </a:rPr>
                        <a:t>9</a:t>
                      </a:r>
                    </a:p>
                  </a:txBody>
                  <a:tcPr/>
                </a:tc>
                <a:tc>
                  <a:txBody>
                    <a:bodyPr/>
                    <a:lstStyle/>
                    <a:p>
                      <a:pPr algn="ctr"/>
                      <a:r>
                        <a:rPr lang="en-US" dirty="0">
                          <a:latin typeface="Courier New" panose="02070309020205020404" pitchFamily="49" charset="0"/>
                          <a:cs typeface="Courier New" panose="02070309020205020404" pitchFamily="49" charset="0"/>
                        </a:rPr>
                        <a:t>10</a:t>
                      </a:r>
                    </a:p>
                  </a:txBody>
                  <a:tcPr/>
                </a:tc>
                <a:extLst>
                  <a:ext uri="{0D108BD9-81ED-4DB2-BD59-A6C34878D82A}">
                    <a16:rowId xmlns:a16="http://schemas.microsoft.com/office/drawing/2014/main" val="10000"/>
                  </a:ext>
                </a:extLst>
              </a:tr>
              <a:tr h="370840">
                <a:tc>
                  <a:txBody>
                    <a:bodyPr/>
                    <a:lstStyle/>
                    <a:p>
                      <a:r>
                        <a:rPr lang="en-US" sz="1600" b="1" dirty="0"/>
                        <a:t>value</a:t>
                      </a:r>
                    </a:p>
                  </a:txBody>
                  <a:tcPr/>
                </a:tc>
                <a:tc>
                  <a:txBody>
                    <a:bodyPr/>
                    <a:lstStyle/>
                    <a:p>
                      <a:pPr algn="ctr"/>
                      <a:r>
                        <a:rPr lang="en-US" dirty="0">
                          <a:latin typeface="Courier New" panose="02070309020205020404" pitchFamily="49" charset="0"/>
                          <a:cs typeface="Courier New" panose="02070309020205020404" pitchFamily="49" charset="0"/>
                        </a:rPr>
                        <a:t>11</a:t>
                      </a:r>
                    </a:p>
                  </a:txBody>
                  <a:tcPr/>
                </a:tc>
                <a:tc>
                  <a:txBody>
                    <a:bodyPr/>
                    <a:lstStyle/>
                    <a:p>
                      <a:pPr algn="ctr"/>
                      <a:r>
                        <a:rPr lang="en-US" dirty="0">
                          <a:latin typeface="Courier New" panose="02070309020205020404" pitchFamily="49" charset="0"/>
                          <a:cs typeface="Courier New" panose="02070309020205020404" pitchFamily="49" charset="0"/>
                        </a:rPr>
                        <a:t>9</a:t>
                      </a:r>
                    </a:p>
                  </a:txBody>
                  <a:tcPr/>
                </a:tc>
                <a:tc>
                  <a:txBody>
                    <a:bodyPr/>
                    <a:lstStyle/>
                    <a:p>
                      <a:pPr algn="ctr"/>
                      <a:r>
                        <a:rPr lang="en-US" dirty="0">
                          <a:latin typeface="Courier New" panose="02070309020205020404" pitchFamily="49" charset="0"/>
                          <a:cs typeface="Courier New" panose="02070309020205020404" pitchFamily="49" charset="0"/>
                        </a:rPr>
                        <a:t>4</a:t>
                      </a:r>
                    </a:p>
                  </a:txBody>
                  <a:tcPr/>
                </a:tc>
                <a:tc>
                  <a:txBody>
                    <a:bodyPr/>
                    <a:lstStyle/>
                    <a:p>
                      <a:pPr algn="ctr"/>
                      <a:r>
                        <a:rPr lang="en-US" dirty="0">
                          <a:latin typeface="Courier New" panose="02070309020205020404" pitchFamily="49" charset="0"/>
                          <a:cs typeface="Courier New" panose="02070309020205020404" pitchFamily="49" charset="0"/>
                        </a:rPr>
                        <a:t>7</a:t>
                      </a:r>
                    </a:p>
                  </a:txBody>
                  <a:tcPr/>
                </a:tc>
                <a:tc>
                  <a:txBody>
                    <a:bodyPr/>
                    <a:lstStyle/>
                    <a:p>
                      <a:pPr algn="ctr"/>
                      <a:r>
                        <a:rPr lang="en-US" dirty="0">
                          <a:latin typeface="Courier New" panose="02070309020205020404" pitchFamily="49" charset="0"/>
                          <a:cs typeface="Courier New" panose="02070309020205020404" pitchFamily="49" charset="0"/>
                        </a:rPr>
                        <a:t>15</a:t>
                      </a:r>
                    </a:p>
                  </a:txBody>
                  <a:tcPr>
                    <a:solidFill>
                      <a:srgbClr val="FFFF00"/>
                    </a:solidFill>
                  </a:tcPr>
                </a:tc>
                <a:tc>
                  <a:txBody>
                    <a:bodyPr/>
                    <a:lstStyle/>
                    <a:p>
                      <a:pPr algn="ctr"/>
                      <a:r>
                        <a:rPr lang="en-US" dirty="0">
                          <a:latin typeface="Courier New" panose="02070309020205020404" pitchFamily="49" charset="0"/>
                          <a:cs typeface="Courier New" panose="02070309020205020404" pitchFamily="49" charset="0"/>
                        </a:rPr>
                        <a:t>3</a:t>
                      </a:r>
                    </a:p>
                  </a:txBody>
                  <a:tcPr/>
                </a:tc>
                <a:tc>
                  <a:txBody>
                    <a:bodyPr/>
                    <a:lstStyle/>
                    <a:p>
                      <a:pPr algn="ctr"/>
                      <a:r>
                        <a:rPr lang="en-US" dirty="0">
                          <a:latin typeface="Courier New" panose="02070309020205020404" pitchFamily="49" charset="0"/>
                          <a:cs typeface="Courier New" panose="02070309020205020404" pitchFamily="49" charset="0"/>
                        </a:rPr>
                        <a:t>1</a:t>
                      </a:r>
                    </a:p>
                  </a:txBody>
                  <a:tcPr/>
                </a:tc>
                <a:tc>
                  <a:txBody>
                    <a:bodyPr/>
                    <a:lstStyle/>
                    <a:p>
                      <a:pPr algn="ctr"/>
                      <a:r>
                        <a:rPr lang="en-US" dirty="0">
                          <a:latin typeface="Courier New" panose="02070309020205020404" pitchFamily="49" charset="0"/>
                          <a:cs typeface="Courier New" panose="02070309020205020404" pitchFamily="49" charset="0"/>
                        </a:rPr>
                        <a:t>2</a:t>
                      </a:r>
                    </a:p>
                  </a:txBody>
                  <a:tcPr/>
                </a:tc>
                <a:tc>
                  <a:txBody>
                    <a:bodyPr/>
                    <a:lstStyle/>
                    <a:p>
                      <a:pPr algn="ctr"/>
                      <a:r>
                        <a:rPr lang="en-US" dirty="0">
                          <a:latin typeface="Courier New" panose="02070309020205020404" pitchFamily="49" charset="0"/>
                          <a:cs typeface="Courier New" panose="02070309020205020404" pitchFamily="49" charset="0"/>
                        </a:rPr>
                        <a:t>5</a:t>
                      </a:r>
                    </a:p>
                  </a:txBody>
                  <a:tcPr/>
                </a:tc>
                <a:tc>
                  <a:txBody>
                    <a:bodyPr/>
                    <a:lstStyle/>
                    <a:p>
                      <a:pPr algn="ctr"/>
                      <a:r>
                        <a:rPr lang="en-US" dirty="0">
                          <a:latin typeface="Courier New" panose="02070309020205020404" pitchFamily="49" charset="0"/>
                          <a:cs typeface="Courier New" panose="02070309020205020404" pitchFamily="49" charset="0"/>
                        </a:rPr>
                        <a:t>6</a:t>
                      </a:r>
                    </a:p>
                  </a:txBody>
                  <a:tcPr/>
                </a:tc>
                <a:tc>
                  <a:txBody>
                    <a:bodyPr/>
                    <a:lstStyle/>
                    <a:p>
                      <a:pPr algn="ctr"/>
                      <a:r>
                        <a:rPr lang="en-US" dirty="0">
                          <a:latin typeface="Courier New" panose="02070309020205020404" pitchFamily="49" charset="0"/>
                          <a:cs typeface="Courier New" panose="02070309020205020404" pitchFamily="49" charset="0"/>
                        </a:rPr>
                        <a:t>8</a:t>
                      </a:r>
                    </a:p>
                  </a:txBody>
                  <a:tcPr>
                    <a:solidFill>
                      <a:srgbClr val="FFFF00"/>
                    </a:solidFill>
                  </a:tcPr>
                </a:tc>
                <a:extLst>
                  <a:ext uri="{0D108BD9-81ED-4DB2-BD59-A6C34878D82A}">
                    <a16:rowId xmlns:a16="http://schemas.microsoft.com/office/drawing/2014/main" val="10001"/>
                  </a:ext>
                </a:extLst>
              </a:tr>
            </a:tbl>
          </a:graphicData>
        </a:graphic>
      </p:graphicFrame>
      <p:sp>
        <p:nvSpPr>
          <p:cNvPr id="29" name="TextBox 28"/>
          <p:cNvSpPr txBox="1"/>
          <p:nvPr/>
        </p:nvSpPr>
        <p:spPr>
          <a:xfrm>
            <a:off x="6981400" y="3904855"/>
            <a:ext cx="1700011" cy="369332"/>
          </a:xfrm>
          <a:prstGeom prst="rect">
            <a:avLst/>
          </a:prstGeom>
          <a:noFill/>
        </p:spPr>
        <p:txBody>
          <a:bodyPr wrap="square" rtlCol="0">
            <a:spAutoFit/>
          </a:bodyPr>
          <a:lstStyle/>
          <a:p>
            <a:r>
              <a:rPr lang="en-US" b="1" dirty="0" err="1">
                <a:latin typeface="Courier New" panose="02070309020205020404" pitchFamily="49" charset="0"/>
                <a:cs typeface="Courier New" panose="02070309020205020404" pitchFamily="49" charset="0"/>
              </a:rPr>
              <a:t>Enqueue</a:t>
            </a:r>
            <a:r>
              <a:rPr lang="en-US" b="1" dirty="0">
                <a:latin typeface="Courier New" panose="02070309020205020404" pitchFamily="49" charset="0"/>
                <a:cs typeface="Courier New" panose="02070309020205020404" pitchFamily="49" charset="0"/>
              </a:rPr>
              <a:t> 15</a:t>
            </a:r>
          </a:p>
        </p:txBody>
      </p:sp>
      <p:grpSp>
        <p:nvGrpSpPr>
          <p:cNvPr id="2" name="Group 1"/>
          <p:cNvGrpSpPr/>
          <p:nvPr/>
        </p:nvGrpSpPr>
        <p:grpSpPr>
          <a:xfrm>
            <a:off x="2562408" y="2730409"/>
            <a:ext cx="3755166" cy="2368136"/>
            <a:chOff x="2562408" y="2730409"/>
            <a:chExt cx="3755166" cy="2368136"/>
          </a:xfrm>
        </p:grpSpPr>
        <p:grpSp>
          <p:nvGrpSpPr>
            <p:cNvPr id="26" name="Group 25"/>
            <p:cNvGrpSpPr/>
            <p:nvPr/>
          </p:nvGrpSpPr>
          <p:grpSpPr>
            <a:xfrm>
              <a:off x="2562408" y="2730409"/>
              <a:ext cx="3755166" cy="2364786"/>
              <a:chOff x="353191" y="2900862"/>
              <a:chExt cx="3755166" cy="2364786"/>
            </a:xfrm>
          </p:grpSpPr>
          <p:sp>
            <p:nvSpPr>
              <p:cNvPr id="27" name="Oval 26"/>
              <p:cNvSpPr>
                <a:spLocks noChangeAspect="1"/>
              </p:cNvSpPr>
              <p:nvPr/>
            </p:nvSpPr>
            <p:spPr>
              <a:xfrm>
                <a:off x="2176390" y="2900862"/>
                <a:ext cx="395289" cy="3952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b="1" dirty="0">
                    <a:solidFill>
                      <a:schemeClr val="tx1"/>
                    </a:solidFill>
                    <a:latin typeface="Courier New" panose="02070309020205020404" pitchFamily="49" charset="0"/>
                    <a:cs typeface="Courier New" panose="02070309020205020404" pitchFamily="49" charset="0"/>
                  </a:rPr>
                  <a:t>11</a:t>
                </a:r>
              </a:p>
            </p:txBody>
          </p:sp>
          <p:sp>
            <p:nvSpPr>
              <p:cNvPr id="34" name="Oval 33"/>
              <p:cNvSpPr>
                <a:spLocks noChangeAspect="1"/>
              </p:cNvSpPr>
              <p:nvPr/>
            </p:nvSpPr>
            <p:spPr>
              <a:xfrm>
                <a:off x="1233308" y="3550151"/>
                <a:ext cx="395289" cy="3952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b="1" dirty="0">
                    <a:solidFill>
                      <a:schemeClr val="tx1"/>
                    </a:solidFill>
                    <a:latin typeface="Courier New" panose="02070309020205020404" pitchFamily="49" charset="0"/>
                    <a:cs typeface="Courier New" panose="02070309020205020404" pitchFamily="49" charset="0"/>
                  </a:rPr>
                  <a:t>9</a:t>
                </a:r>
              </a:p>
            </p:txBody>
          </p:sp>
          <p:cxnSp>
            <p:nvCxnSpPr>
              <p:cNvPr id="35" name="Straight Arrow Connector 34"/>
              <p:cNvCxnSpPr>
                <a:stCxn id="27" idx="3"/>
                <a:endCxn id="34" idx="7"/>
              </p:cNvCxnSpPr>
              <p:nvPr/>
            </p:nvCxnSpPr>
            <p:spPr>
              <a:xfrm flipH="1">
                <a:off x="1570708" y="3238262"/>
                <a:ext cx="663571" cy="3697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27" idx="5"/>
                <a:endCxn id="41" idx="1"/>
              </p:cNvCxnSpPr>
              <p:nvPr/>
            </p:nvCxnSpPr>
            <p:spPr>
              <a:xfrm>
                <a:off x="2513790" y="3238262"/>
                <a:ext cx="672522" cy="3715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34" idx="3"/>
              </p:cNvCxnSpPr>
              <p:nvPr/>
            </p:nvCxnSpPr>
            <p:spPr>
              <a:xfrm flipH="1">
                <a:off x="970633" y="3887551"/>
                <a:ext cx="320564" cy="3643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34" idx="5"/>
              </p:cNvCxnSpPr>
              <p:nvPr/>
            </p:nvCxnSpPr>
            <p:spPr>
              <a:xfrm>
                <a:off x="1570708" y="3887551"/>
                <a:ext cx="305134" cy="3706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Oval 40"/>
              <p:cNvSpPr>
                <a:spLocks noChangeAspect="1"/>
              </p:cNvSpPr>
              <p:nvPr/>
            </p:nvSpPr>
            <p:spPr>
              <a:xfrm>
                <a:off x="3128423" y="3551948"/>
                <a:ext cx="395289" cy="3952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b="1" dirty="0">
                    <a:solidFill>
                      <a:schemeClr val="tx1"/>
                    </a:solidFill>
                    <a:latin typeface="Courier New" panose="02070309020205020404" pitchFamily="49" charset="0"/>
                    <a:cs typeface="Courier New" panose="02070309020205020404" pitchFamily="49" charset="0"/>
                  </a:rPr>
                  <a:t>4</a:t>
                </a:r>
              </a:p>
            </p:txBody>
          </p:sp>
          <p:sp>
            <p:nvSpPr>
              <p:cNvPr id="44" name="Oval 43"/>
              <p:cNvSpPr>
                <a:spLocks noChangeAspect="1"/>
              </p:cNvSpPr>
              <p:nvPr/>
            </p:nvSpPr>
            <p:spPr>
              <a:xfrm>
                <a:off x="3713068" y="4202085"/>
                <a:ext cx="395289" cy="3952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b="1" dirty="0">
                    <a:solidFill>
                      <a:schemeClr val="tx1"/>
                    </a:solidFill>
                    <a:latin typeface="Courier New" panose="02070309020205020404" pitchFamily="49" charset="0"/>
                    <a:cs typeface="Courier New" panose="02070309020205020404" pitchFamily="49" charset="0"/>
                  </a:rPr>
                  <a:t>1</a:t>
                </a:r>
              </a:p>
            </p:txBody>
          </p:sp>
          <p:sp>
            <p:nvSpPr>
              <p:cNvPr id="45" name="Oval 44"/>
              <p:cNvSpPr>
                <a:spLocks noChangeAspect="1"/>
              </p:cNvSpPr>
              <p:nvPr/>
            </p:nvSpPr>
            <p:spPr>
              <a:xfrm>
                <a:off x="2528348" y="4195836"/>
                <a:ext cx="395289" cy="3952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b="1" dirty="0">
                    <a:solidFill>
                      <a:schemeClr val="tx1"/>
                    </a:solidFill>
                    <a:latin typeface="Courier New" panose="02070309020205020404" pitchFamily="49" charset="0"/>
                    <a:cs typeface="Courier New" panose="02070309020205020404" pitchFamily="49" charset="0"/>
                  </a:rPr>
                  <a:t>3</a:t>
                </a:r>
              </a:p>
            </p:txBody>
          </p:sp>
          <p:cxnSp>
            <p:nvCxnSpPr>
              <p:cNvPr id="46" name="Straight Arrow Connector 45"/>
              <p:cNvCxnSpPr>
                <a:stCxn id="41" idx="3"/>
                <a:endCxn id="45" idx="7"/>
              </p:cNvCxnSpPr>
              <p:nvPr/>
            </p:nvCxnSpPr>
            <p:spPr>
              <a:xfrm flipH="1">
                <a:off x="2865748" y="3889348"/>
                <a:ext cx="320564" cy="3643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41" idx="5"/>
                <a:endCxn id="44" idx="1"/>
              </p:cNvCxnSpPr>
              <p:nvPr/>
            </p:nvCxnSpPr>
            <p:spPr>
              <a:xfrm>
                <a:off x="3465823" y="3889348"/>
                <a:ext cx="305134" cy="3706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Oval 47"/>
              <p:cNvSpPr>
                <a:spLocks noChangeAspect="1"/>
              </p:cNvSpPr>
              <p:nvPr/>
            </p:nvSpPr>
            <p:spPr>
              <a:xfrm>
                <a:off x="680466" y="4220224"/>
                <a:ext cx="395289" cy="3952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b="1" dirty="0">
                    <a:solidFill>
                      <a:schemeClr val="tx1"/>
                    </a:solidFill>
                    <a:latin typeface="Courier New" panose="02070309020205020404" pitchFamily="49" charset="0"/>
                    <a:cs typeface="Courier New" panose="02070309020205020404" pitchFamily="49" charset="0"/>
                  </a:rPr>
                  <a:t>7</a:t>
                </a:r>
              </a:p>
            </p:txBody>
          </p:sp>
          <p:sp>
            <p:nvSpPr>
              <p:cNvPr id="49" name="Oval 48"/>
              <p:cNvSpPr>
                <a:spLocks noChangeAspect="1"/>
              </p:cNvSpPr>
              <p:nvPr/>
            </p:nvSpPr>
            <p:spPr>
              <a:xfrm>
                <a:off x="1021749" y="4868947"/>
                <a:ext cx="395289" cy="3952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b="1" dirty="0">
                    <a:solidFill>
                      <a:schemeClr val="tx1"/>
                    </a:solidFill>
                    <a:latin typeface="Courier New" panose="02070309020205020404" pitchFamily="49" charset="0"/>
                    <a:cs typeface="Courier New" panose="02070309020205020404" pitchFamily="49" charset="0"/>
                  </a:rPr>
                  <a:t>5</a:t>
                </a:r>
              </a:p>
            </p:txBody>
          </p:sp>
          <p:sp>
            <p:nvSpPr>
              <p:cNvPr id="50" name="Oval 49"/>
              <p:cNvSpPr>
                <a:spLocks noChangeAspect="1"/>
              </p:cNvSpPr>
              <p:nvPr/>
            </p:nvSpPr>
            <p:spPr>
              <a:xfrm>
                <a:off x="353191" y="4868946"/>
                <a:ext cx="395289" cy="3952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b="1" dirty="0">
                    <a:solidFill>
                      <a:schemeClr val="tx1"/>
                    </a:solidFill>
                    <a:latin typeface="Courier New" panose="02070309020205020404" pitchFamily="49" charset="0"/>
                    <a:cs typeface="Courier New" panose="02070309020205020404" pitchFamily="49" charset="0"/>
                  </a:rPr>
                  <a:t>2</a:t>
                </a:r>
              </a:p>
            </p:txBody>
          </p:sp>
          <p:cxnSp>
            <p:nvCxnSpPr>
              <p:cNvPr id="51" name="Straight Arrow Connector 50"/>
              <p:cNvCxnSpPr>
                <a:stCxn id="48" idx="3"/>
                <a:endCxn id="50" idx="0"/>
              </p:cNvCxnSpPr>
              <p:nvPr/>
            </p:nvCxnSpPr>
            <p:spPr>
              <a:xfrm flipH="1">
                <a:off x="550836" y="4557624"/>
                <a:ext cx="187519" cy="3113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48" idx="5"/>
                <a:endCxn id="49" idx="0"/>
              </p:cNvCxnSpPr>
              <p:nvPr/>
            </p:nvCxnSpPr>
            <p:spPr>
              <a:xfrm>
                <a:off x="1017866" y="4557624"/>
                <a:ext cx="201528" cy="3113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Oval 52"/>
              <p:cNvSpPr>
                <a:spLocks noChangeAspect="1"/>
              </p:cNvSpPr>
              <p:nvPr/>
            </p:nvSpPr>
            <p:spPr>
              <a:xfrm>
                <a:off x="1803947" y="4220224"/>
                <a:ext cx="395289" cy="395289"/>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b="1" dirty="0">
                    <a:solidFill>
                      <a:schemeClr val="tx1"/>
                    </a:solidFill>
                    <a:latin typeface="Courier New" panose="02070309020205020404" pitchFamily="49" charset="0"/>
                    <a:cs typeface="Courier New" panose="02070309020205020404" pitchFamily="49" charset="0"/>
                  </a:rPr>
                  <a:t>15</a:t>
                </a:r>
              </a:p>
            </p:txBody>
          </p:sp>
          <p:sp>
            <p:nvSpPr>
              <p:cNvPr id="54" name="Oval 53"/>
              <p:cNvSpPr>
                <a:spLocks noChangeAspect="1"/>
              </p:cNvSpPr>
              <p:nvPr/>
            </p:nvSpPr>
            <p:spPr>
              <a:xfrm>
                <a:off x="1480553" y="4870359"/>
                <a:ext cx="395289" cy="3952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b="1" dirty="0">
                    <a:solidFill>
                      <a:schemeClr val="tx1"/>
                    </a:solidFill>
                    <a:latin typeface="Courier New" panose="02070309020205020404" pitchFamily="49" charset="0"/>
                    <a:cs typeface="Courier New" panose="02070309020205020404" pitchFamily="49" charset="0"/>
                  </a:rPr>
                  <a:t>6</a:t>
                </a:r>
              </a:p>
            </p:txBody>
          </p:sp>
          <p:cxnSp>
            <p:nvCxnSpPr>
              <p:cNvPr id="55" name="Straight Arrow Connector 54"/>
              <p:cNvCxnSpPr>
                <a:stCxn id="53" idx="3"/>
                <a:endCxn id="54" idx="0"/>
              </p:cNvCxnSpPr>
              <p:nvPr/>
            </p:nvCxnSpPr>
            <p:spPr>
              <a:xfrm flipH="1">
                <a:off x="1678198" y="4557624"/>
                <a:ext cx="183638" cy="3127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30" name="Oval 29"/>
            <p:cNvSpPr>
              <a:spLocks noChangeAspect="1"/>
            </p:cNvSpPr>
            <p:nvPr/>
          </p:nvSpPr>
          <p:spPr>
            <a:xfrm>
              <a:off x="4342586" y="4703256"/>
              <a:ext cx="395289" cy="395289"/>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b="1" dirty="0">
                  <a:solidFill>
                    <a:schemeClr val="tx1"/>
                  </a:solidFill>
                  <a:latin typeface="Courier New" panose="02070309020205020404" pitchFamily="49" charset="0"/>
                  <a:cs typeface="Courier New" panose="02070309020205020404" pitchFamily="49" charset="0"/>
                </a:rPr>
                <a:t>8</a:t>
              </a:r>
            </a:p>
          </p:txBody>
        </p:sp>
        <p:cxnSp>
          <p:nvCxnSpPr>
            <p:cNvPr id="31" name="Straight Arrow Connector 30"/>
            <p:cNvCxnSpPr>
              <a:endCxn id="30" idx="0"/>
            </p:cNvCxnSpPr>
            <p:nvPr/>
          </p:nvCxnSpPr>
          <p:spPr>
            <a:xfrm>
              <a:off x="4338703" y="4391933"/>
              <a:ext cx="201528" cy="3113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32" name="TextBox 31"/>
          <p:cNvSpPr txBox="1"/>
          <p:nvPr/>
        </p:nvSpPr>
        <p:spPr>
          <a:xfrm>
            <a:off x="6981399" y="5731098"/>
            <a:ext cx="1700011" cy="369332"/>
          </a:xfrm>
          <a:prstGeom prst="rect">
            <a:avLst/>
          </a:prstGeom>
          <a:noFill/>
        </p:spPr>
        <p:txBody>
          <a:bodyPr wrap="square" rtlCol="0">
            <a:spAutoFit/>
          </a:bodyPr>
          <a:lstStyle/>
          <a:p>
            <a:r>
              <a:rPr lang="en-US" b="1" dirty="0">
                <a:latin typeface="Courier New" panose="02070309020205020404" pitchFamily="49" charset="0"/>
                <a:cs typeface="Courier New" panose="02070309020205020404" pitchFamily="49" charset="0"/>
              </a:rPr>
              <a:t>Length = 11</a:t>
            </a:r>
          </a:p>
        </p:txBody>
      </p:sp>
      <p:sp>
        <p:nvSpPr>
          <p:cNvPr id="33" name="Title 2"/>
          <p:cNvSpPr>
            <a:spLocks noGrp="1"/>
          </p:cNvSpPr>
          <p:nvPr>
            <p:ph type="title"/>
          </p:nvPr>
        </p:nvSpPr>
        <p:spPr>
          <a:xfrm>
            <a:off x="155575" y="161927"/>
            <a:ext cx="8797925" cy="676274"/>
          </a:xfrm>
        </p:spPr>
        <p:txBody>
          <a:bodyPr>
            <a:normAutofit fontScale="90000"/>
          </a:bodyPr>
          <a:lstStyle/>
          <a:p>
            <a:r>
              <a:rPr lang="en-US" dirty="0"/>
              <a:t>The </a:t>
            </a:r>
            <a:r>
              <a:rPr lang="en-US" b="1" dirty="0" err="1">
                <a:solidFill>
                  <a:schemeClr val="tx2"/>
                </a:solidFill>
                <a:latin typeface="Courier New" panose="02070309020205020404" pitchFamily="49" charset="0"/>
                <a:cs typeface="Courier New" panose="02070309020205020404" pitchFamily="49" charset="0"/>
              </a:rPr>
              <a:t>Enqueue</a:t>
            </a:r>
            <a:r>
              <a:rPr lang="en-US" dirty="0">
                <a:solidFill>
                  <a:schemeClr val="tx2"/>
                </a:solidFill>
              </a:rPr>
              <a:t> </a:t>
            </a:r>
            <a:r>
              <a:rPr lang="en-US" dirty="0"/>
              <a:t>operation</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72427025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Content Placeholder 2"/>
          <p:cNvSpPr>
            <a:spLocks noGrp="1"/>
          </p:cNvSpPr>
          <p:nvPr>
            <p:ph idx="1"/>
          </p:nvPr>
        </p:nvSpPr>
        <p:spPr>
          <a:xfrm>
            <a:off x="353192" y="990600"/>
            <a:ext cx="8592396" cy="2140220"/>
          </a:xfrm>
        </p:spPr>
        <p:txBody>
          <a:bodyPr>
            <a:normAutofit/>
          </a:bodyPr>
          <a:lstStyle/>
          <a:p>
            <a:r>
              <a:rPr lang="en-US" sz="2000" dirty="0"/>
              <a:t>Increment </a:t>
            </a:r>
            <a:r>
              <a:rPr lang="en-US" sz="2000" b="1" dirty="0">
                <a:latin typeface="Courier New" panose="02070309020205020404" pitchFamily="49" charset="0"/>
                <a:cs typeface="Courier New" panose="02070309020205020404" pitchFamily="49" charset="0"/>
              </a:rPr>
              <a:t>length</a:t>
            </a:r>
            <a:endParaRPr lang="en-US" sz="2000" dirty="0"/>
          </a:p>
          <a:p>
            <a:r>
              <a:rPr lang="en-US" sz="2000" dirty="0"/>
              <a:t>Add the item to be </a:t>
            </a:r>
            <a:r>
              <a:rPr lang="en-US" sz="2000" dirty="0" err="1"/>
              <a:t>enqueued</a:t>
            </a:r>
            <a:r>
              <a:rPr lang="en-US" sz="2000" dirty="0"/>
              <a:t> as the last leaf node (at index </a:t>
            </a:r>
            <a:r>
              <a:rPr lang="en-US" sz="2000" b="1" dirty="0">
                <a:latin typeface="Courier New" panose="02070309020205020404" pitchFamily="49" charset="0"/>
                <a:cs typeface="Courier New" panose="02070309020205020404" pitchFamily="49" charset="0"/>
              </a:rPr>
              <a:t>length-1</a:t>
            </a:r>
            <a:r>
              <a:rPr lang="en-US" sz="2000" dirty="0"/>
              <a:t>)</a:t>
            </a:r>
          </a:p>
          <a:p>
            <a:r>
              <a:rPr lang="en-US" sz="2000" dirty="0"/>
              <a:t>Perform </a:t>
            </a:r>
            <a:r>
              <a:rPr lang="en-US" sz="2000" b="1" dirty="0" err="1">
                <a:latin typeface="Courier New" panose="02070309020205020404" pitchFamily="49" charset="0"/>
                <a:cs typeface="Courier New" panose="02070309020205020404" pitchFamily="49" charset="0"/>
              </a:rPr>
              <a:t>ReheapUp</a:t>
            </a:r>
            <a:r>
              <a:rPr lang="en-US" sz="2000" dirty="0"/>
              <a:t> operation</a:t>
            </a:r>
          </a:p>
        </p:txBody>
      </p:sp>
      <p:graphicFrame>
        <p:nvGraphicFramePr>
          <p:cNvPr id="25" name="Content Placeholder 2"/>
          <p:cNvGraphicFramePr>
            <a:graphicFrameLocks/>
          </p:cNvGraphicFramePr>
          <p:nvPr>
            <p:extLst>
              <p:ext uri="{D42A27DB-BD31-4B8C-83A1-F6EECF244321}">
                <p14:modId xmlns:p14="http://schemas.microsoft.com/office/powerpoint/2010/main" val="104967380"/>
              </p:ext>
            </p:extLst>
          </p:nvPr>
        </p:nvGraphicFramePr>
        <p:xfrm>
          <a:off x="982008" y="5601236"/>
          <a:ext cx="5852156" cy="741680"/>
        </p:xfrm>
        <a:graphic>
          <a:graphicData uri="http://schemas.openxmlformats.org/drawingml/2006/table">
            <a:tbl>
              <a:tblPr firstRow="1" bandRow="1">
                <a:tableStyleId>{7DF18680-E054-41AD-8BC1-D1AEF772440D}</a:tableStyleId>
              </a:tblPr>
              <a:tblGrid>
                <a:gridCol w="757836">
                  <a:extLst>
                    <a:ext uri="{9D8B030D-6E8A-4147-A177-3AD203B41FA5}">
                      <a16:colId xmlns:a16="http://schemas.microsoft.com/office/drawing/2014/main" val="20000"/>
                    </a:ext>
                  </a:extLst>
                </a:gridCol>
                <a:gridCol w="463120">
                  <a:extLst>
                    <a:ext uri="{9D8B030D-6E8A-4147-A177-3AD203B41FA5}">
                      <a16:colId xmlns:a16="http://schemas.microsoft.com/office/drawing/2014/main" val="20001"/>
                    </a:ext>
                  </a:extLst>
                </a:gridCol>
                <a:gridCol w="463120">
                  <a:extLst>
                    <a:ext uri="{9D8B030D-6E8A-4147-A177-3AD203B41FA5}">
                      <a16:colId xmlns:a16="http://schemas.microsoft.com/office/drawing/2014/main" val="20002"/>
                    </a:ext>
                  </a:extLst>
                </a:gridCol>
                <a:gridCol w="463120">
                  <a:extLst>
                    <a:ext uri="{9D8B030D-6E8A-4147-A177-3AD203B41FA5}">
                      <a16:colId xmlns:a16="http://schemas.microsoft.com/office/drawing/2014/main" val="20003"/>
                    </a:ext>
                  </a:extLst>
                </a:gridCol>
                <a:gridCol w="463120">
                  <a:extLst>
                    <a:ext uri="{9D8B030D-6E8A-4147-A177-3AD203B41FA5}">
                      <a16:colId xmlns:a16="http://schemas.microsoft.com/office/drawing/2014/main" val="20004"/>
                    </a:ext>
                  </a:extLst>
                </a:gridCol>
                <a:gridCol w="463120">
                  <a:extLst>
                    <a:ext uri="{9D8B030D-6E8A-4147-A177-3AD203B41FA5}">
                      <a16:colId xmlns:a16="http://schemas.microsoft.com/office/drawing/2014/main" val="20005"/>
                    </a:ext>
                  </a:extLst>
                </a:gridCol>
                <a:gridCol w="463120">
                  <a:extLst>
                    <a:ext uri="{9D8B030D-6E8A-4147-A177-3AD203B41FA5}">
                      <a16:colId xmlns:a16="http://schemas.microsoft.com/office/drawing/2014/main" val="20006"/>
                    </a:ext>
                  </a:extLst>
                </a:gridCol>
                <a:gridCol w="463120">
                  <a:extLst>
                    <a:ext uri="{9D8B030D-6E8A-4147-A177-3AD203B41FA5}">
                      <a16:colId xmlns:a16="http://schemas.microsoft.com/office/drawing/2014/main" val="20007"/>
                    </a:ext>
                  </a:extLst>
                </a:gridCol>
                <a:gridCol w="463120">
                  <a:extLst>
                    <a:ext uri="{9D8B030D-6E8A-4147-A177-3AD203B41FA5}">
                      <a16:colId xmlns:a16="http://schemas.microsoft.com/office/drawing/2014/main" val="20008"/>
                    </a:ext>
                  </a:extLst>
                </a:gridCol>
                <a:gridCol w="463120">
                  <a:extLst>
                    <a:ext uri="{9D8B030D-6E8A-4147-A177-3AD203B41FA5}">
                      <a16:colId xmlns:a16="http://schemas.microsoft.com/office/drawing/2014/main" val="20009"/>
                    </a:ext>
                  </a:extLst>
                </a:gridCol>
                <a:gridCol w="463120">
                  <a:extLst>
                    <a:ext uri="{9D8B030D-6E8A-4147-A177-3AD203B41FA5}">
                      <a16:colId xmlns:a16="http://schemas.microsoft.com/office/drawing/2014/main" val="20010"/>
                    </a:ext>
                  </a:extLst>
                </a:gridCol>
                <a:gridCol w="463120">
                  <a:extLst>
                    <a:ext uri="{9D8B030D-6E8A-4147-A177-3AD203B41FA5}">
                      <a16:colId xmlns:a16="http://schemas.microsoft.com/office/drawing/2014/main" val="20011"/>
                    </a:ext>
                  </a:extLst>
                </a:gridCol>
              </a:tblGrid>
              <a:tr h="370840">
                <a:tc>
                  <a:txBody>
                    <a:bodyPr/>
                    <a:lstStyle/>
                    <a:p>
                      <a:r>
                        <a:rPr lang="en-US" sz="1600" b="1" dirty="0"/>
                        <a:t>Index</a:t>
                      </a:r>
                    </a:p>
                  </a:txBody>
                  <a:tcPr/>
                </a:tc>
                <a:tc>
                  <a:txBody>
                    <a:bodyPr/>
                    <a:lstStyle/>
                    <a:p>
                      <a:pPr algn="ctr"/>
                      <a:r>
                        <a:rPr lang="en-US" dirty="0">
                          <a:latin typeface="Courier New" panose="02070309020205020404" pitchFamily="49" charset="0"/>
                          <a:cs typeface="Courier New" panose="02070309020205020404" pitchFamily="49" charset="0"/>
                        </a:rPr>
                        <a:t>0</a:t>
                      </a:r>
                    </a:p>
                  </a:txBody>
                  <a:tcPr/>
                </a:tc>
                <a:tc>
                  <a:txBody>
                    <a:bodyPr/>
                    <a:lstStyle/>
                    <a:p>
                      <a:pPr algn="ctr"/>
                      <a:r>
                        <a:rPr lang="en-US" dirty="0">
                          <a:latin typeface="Courier New" panose="02070309020205020404" pitchFamily="49" charset="0"/>
                          <a:cs typeface="Courier New" panose="02070309020205020404" pitchFamily="49" charset="0"/>
                        </a:rPr>
                        <a:t>1</a:t>
                      </a:r>
                    </a:p>
                  </a:txBody>
                  <a:tcPr/>
                </a:tc>
                <a:tc>
                  <a:txBody>
                    <a:bodyPr/>
                    <a:lstStyle/>
                    <a:p>
                      <a:pPr algn="ctr"/>
                      <a:r>
                        <a:rPr lang="en-US" dirty="0">
                          <a:latin typeface="Courier New" panose="02070309020205020404" pitchFamily="49" charset="0"/>
                          <a:cs typeface="Courier New" panose="02070309020205020404" pitchFamily="49" charset="0"/>
                        </a:rPr>
                        <a:t>2</a:t>
                      </a:r>
                    </a:p>
                  </a:txBody>
                  <a:tcPr/>
                </a:tc>
                <a:tc>
                  <a:txBody>
                    <a:bodyPr/>
                    <a:lstStyle/>
                    <a:p>
                      <a:pPr algn="ctr"/>
                      <a:r>
                        <a:rPr lang="en-US" dirty="0">
                          <a:latin typeface="Courier New" panose="02070309020205020404" pitchFamily="49" charset="0"/>
                          <a:cs typeface="Courier New" panose="02070309020205020404" pitchFamily="49" charset="0"/>
                        </a:rPr>
                        <a:t>3</a:t>
                      </a:r>
                    </a:p>
                  </a:txBody>
                  <a:tcPr/>
                </a:tc>
                <a:tc>
                  <a:txBody>
                    <a:bodyPr/>
                    <a:lstStyle/>
                    <a:p>
                      <a:pPr algn="ctr"/>
                      <a:r>
                        <a:rPr lang="en-US" dirty="0">
                          <a:latin typeface="Courier New" panose="02070309020205020404" pitchFamily="49" charset="0"/>
                          <a:cs typeface="Courier New" panose="02070309020205020404" pitchFamily="49" charset="0"/>
                        </a:rPr>
                        <a:t>4</a:t>
                      </a:r>
                    </a:p>
                  </a:txBody>
                  <a:tcPr/>
                </a:tc>
                <a:tc>
                  <a:txBody>
                    <a:bodyPr/>
                    <a:lstStyle/>
                    <a:p>
                      <a:pPr algn="ctr"/>
                      <a:r>
                        <a:rPr lang="en-US" dirty="0">
                          <a:latin typeface="Courier New" panose="02070309020205020404" pitchFamily="49" charset="0"/>
                          <a:cs typeface="Courier New" panose="02070309020205020404" pitchFamily="49" charset="0"/>
                        </a:rPr>
                        <a:t>5</a:t>
                      </a:r>
                    </a:p>
                  </a:txBody>
                  <a:tcPr/>
                </a:tc>
                <a:tc>
                  <a:txBody>
                    <a:bodyPr/>
                    <a:lstStyle/>
                    <a:p>
                      <a:pPr algn="ctr"/>
                      <a:r>
                        <a:rPr lang="en-US" dirty="0">
                          <a:latin typeface="Courier New" panose="02070309020205020404" pitchFamily="49" charset="0"/>
                          <a:cs typeface="Courier New" panose="02070309020205020404" pitchFamily="49" charset="0"/>
                        </a:rPr>
                        <a:t>6</a:t>
                      </a:r>
                    </a:p>
                  </a:txBody>
                  <a:tcPr/>
                </a:tc>
                <a:tc>
                  <a:txBody>
                    <a:bodyPr/>
                    <a:lstStyle/>
                    <a:p>
                      <a:pPr algn="ctr"/>
                      <a:r>
                        <a:rPr lang="en-US" dirty="0">
                          <a:latin typeface="Courier New" panose="02070309020205020404" pitchFamily="49" charset="0"/>
                          <a:cs typeface="Courier New" panose="02070309020205020404" pitchFamily="49" charset="0"/>
                        </a:rPr>
                        <a:t>7</a:t>
                      </a:r>
                    </a:p>
                  </a:txBody>
                  <a:tcPr/>
                </a:tc>
                <a:tc>
                  <a:txBody>
                    <a:bodyPr/>
                    <a:lstStyle/>
                    <a:p>
                      <a:pPr algn="ctr"/>
                      <a:r>
                        <a:rPr lang="en-US" dirty="0">
                          <a:latin typeface="Courier New" panose="02070309020205020404" pitchFamily="49" charset="0"/>
                          <a:cs typeface="Courier New" panose="02070309020205020404" pitchFamily="49" charset="0"/>
                        </a:rPr>
                        <a:t>8</a:t>
                      </a:r>
                    </a:p>
                  </a:txBody>
                  <a:tcPr/>
                </a:tc>
                <a:tc>
                  <a:txBody>
                    <a:bodyPr/>
                    <a:lstStyle/>
                    <a:p>
                      <a:pPr algn="ctr"/>
                      <a:r>
                        <a:rPr lang="en-US" dirty="0">
                          <a:latin typeface="Courier New" panose="02070309020205020404" pitchFamily="49" charset="0"/>
                          <a:cs typeface="Courier New" panose="02070309020205020404" pitchFamily="49" charset="0"/>
                        </a:rPr>
                        <a:t>9</a:t>
                      </a:r>
                    </a:p>
                  </a:txBody>
                  <a:tcPr/>
                </a:tc>
                <a:tc>
                  <a:txBody>
                    <a:bodyPr/>
                    <a:lstStyle/>
                    <a:p>
                      <a:pPr algn="ctr"/>
                      <a:r>
                        <a:rPr lang="en-US" dirty="0">
                          <a:latin typeface="Courier New" panose="02070309020205020404" pitchFamily="49" charset="0"/>
                          <a:cs typeface="Courier New" panose="02070309020205020404" pitchFamily="49" charset="0"/>
                        </a:rPr>
                        <a:t>10</a:t>
                      </a:r>
                    </a:p>
                  </a:txBody>
                  <a:tcPr/>
                </a:tc>
                <a:extLst>
                  <a:ext uri="{0D108BD9-81ED-4DB2-BD59-A6C34878D82A}">
                    <a16:rowId xmlns:a16="http://schemas.microsoft.com/office/drawing/2014/main" val="10000"/>
                  </a:ext>
                </a:extLst>
              </a:tr>
              <a:tr h="370840">
                <a:tc>
                  <a:txBody>
                    <a:bodyPr/>
                    <a:lstStyle/>
                    <a:p>
                      <a:r>
                        <a:rPr lang="en-US" sz="1600" b="1" dirty="0"/>
                        <a:t>value</a:t>
                      </a:r>
                    </a:p>
                  </a:txBody>
                  <a:tcPr/>
                </a:tc>
                <a:tc>
                  <a:txBody>
                    <a:bodyPr/>
                    <a:lstStyle/>
                    <a:p>
                      <a:pPr algn="ctr"/>
                      <a:r>
                        <a:rPr lang="en-US" dirty="0">
                          <a:latin typeface="Courier New" panose="02070309020205020404" pitchFamily="49" charset="0"/>
                          <a:cs typeface="Courier New" panose="02070309020205020404" pitchFamily="49" charset="0"/>
                        </a:rPr>
                        <a:t>11</a:t>
                      </a:r>
                    </a:p>
                  </a:txBody>
                  <a:tcPr/>
                </a:tc>
                <a:tc>
                  <a:txBody>
                    <a:bodyPr/>
                    <a:lstStyle/>
                    <a:p>
                      <a:pPr algn="ctr"/>
                      <a:r>
                        <a:rPr lang="en-US" dirty="0">
                          <a:latin typeface="Courier New" panose="02070309020205020404" pitchFamily="49" charset="0"/>
                          <a:cs typeface="Courier New" panose="02070309020205020404" pitchFamily="49" charset="0"/>
                        </a:rPr>
                        <a:t>9</a:t>
                      </a:r>
                    </a:p>
                  </a:txBody>
                  <a:tcPr>
                    <a:solidFill>
                      <a:srgbClr val="FFFF00"/>
                    </a:solidFill>
                  </a:tcPr>
                </a:tc>
                <a:tc>
                  <a:txBody>
                    <a:bodyPr/>
                    <a:lstStyle/>
                    <a:p>
                      <a:pPr algn="ctr"/>
                      <a:r>
                        <a:rPr lang="en-US" dirty="0">
                          <a:latin typeface="Courier New" panose="02070309020205020404" pitchFamily="49" charset="0"/>
                          <a:cs typeface="Courier New" panose="02070309020205020404" pitchFamily="49" charset="0"/>
                        </a:rPr>
                        <a:t>4</a:t>
                      </a:r>
                    </a:p>
                  </a:txBody>
                  <a:tcPr/>
                </a:tc>
                <a:tc>
                  <a:txBody>
                    <a:bodyPr/>
                    <a:lstStyle/>
                    <a:p>
                      <a:pPr algn="ctr"/>
                      <a:r>
                        <a:rPr lang="en-US" dirty="0">
                          <a:latin typeface="Courier New" panose="02070309020205020404" pitchFamily="49" charset="0"/>
                          <a:cs typeface="Courier New" panose="02070309020205020404" pitchFamily="49" charset="0"/>
                        </a:rPr>
                        <a:t>7</a:t>
                      </a:r>
                    </a:p>
                  </a:txBody>
                  <a:tcPr/>
                </a:tc>
                <a:tc>
                  <a:txBody>
                    <a:bodyPr/>
                    <a:lstStyle/>
                    <a:p>
                      <a:pPr algn="ctr"/>
                      <a:r>
                        <a:rPr lang="en-US" dirty="0">
                          <a:latin typeface="Courier New" panose="02070309020205020404" pitchFamily="49" charset="0"/>
                          <a:cs typeface="Courier New" panose="02070309020205020404" pitchFamily="49" charset="0"/>
                        </a:rPr>
                        <a:t>15</a:t>
                      </a:r>
                    </a:p>
                  </a:txBody>
                  <a:tcPr>
                    <a:solidFill>
                      <a:srgbClr val="FFFF00"/>
                    </a:solidFill>
                  </a:tcPr>
                </a:tc>
                <a:tc>
                  <a:txBody>
                    <a:bodyPr/>
                    <a:lstStyle/>
                    <a:p>
                      <a:pPr algn="ctr"/>
                      <a:r>
                        <a:rPr lang="en-US" dirty="0">
                          <a:latin typeface="Courier New" panose="02070309020205020404" pitchFamily="49" charset="0"/>
                          <a:cs typeface="Courier New" panose="02070309020205020404" pitchFamily="49" charset="0"/>
                        </a:rPr>
                        <a:t>3</a:t>
                      </a:r>
                    </a:p>
                  </a:txBody>
                  <a:tcPr/>
                </a:tc>
                <a:tc>
                  <a:txBody>
                    <a:bodyPr/>
                    <a:lstStyle/>
                    <a:p>
                      <a:pPr algn="ctr"/>
                      <a:r>
                        <a:rPr lang="en-US" dirty="0">
                          <a:latin typeface="Courier New" panose="02070309020205020404" pitchFamily="49" charset="0"/>
                          <a:cs typeface="Courier New" panose="02070309020205020404" pitchFamily="49" charset="0"/>
                        </a:rPr>
                        <a:t>1</a:t>
                      </a:r>
                    </a:p>
                  </a:txBody>
                  <a:tcPr/>
                </a:tc>
                <a:tc>
                  <a:txBody>
                    <a:bodyPr/>
                    <a:lstStyle/>
                    <a:p>
                      <a:pPr algn="ctr"/>
                      <a:r>
                        <a:rPr lang="en-US" dirty="0">
                          <a:latin typeface="Courier New" panose="02070309020205020404" pitchFamily="49" charset="0"/>
                          <a:cs typeface="Courier New" panose="02070309020205020404" pitchFamily="49" charset="0"/>
                        </a:rPr>
                        <a:t>2</a:t>
                      </a:r>
                    </a:p>
                  </a:txBody>
                  <a:tcPr/>
                </a:tc>
                <a:tc>
                  <a:txBody>
                    <a:bodyPr/>
                    <a:lstStyle/>
                    <a:p>
                      <a:pPr algn="ctr"/>
                      <a:r>
                        <a:rPr lang="en-US" dirty="0">
                          <a:latin typeface="Courier New" panose="02070309020205020404" pitchFamily="49" charset="0"/>
                          <a:cs typeface="Courier New" panose="02070309020205020404" pitchFamily="49" charset="0"/>
                        </a:rPr>
                        <a:t>5</a:t>
                      </a:r>
                    </a:p>
                  </a:txBody>
                  <a:tcPr/>
                </a:tc>
                <a:tc>
                  <a:txBody>
                    <a:bodyPr/>
                    <a:lstStyle/>
                    <a:p>
                      <a:pPr algn="ctr"/>
                      <a:r>
                        <a:rPr lang="en-US" dirty="0">
                          <a:latin typeface="Courier New" panose="02070309020205020404" pitchFamily="49" charset="0"/>
                          <a:cs typeface="Courier New" panose="02070309020205020404" pitchFamily="49" charset="0"/>
                        </a:rPr>
                        <a:t>6</a:t>
                      </a:r>
                    </a:p>
                  </a:txBody>
                  <a:tcPr/>
                </a:tc>
                <a:tc>
                  <a:txBody>
                    <a:bodyPr/>
                    <a:lstStyle/>
                    <a:p>
                      <a:pPr algn="ctr"/>
                      <a:r>
                        <a:rPr lang="en-US" dirty="0">
                          <a:latin typeface="Courier New" panose="02070309020205020404" pitchFamily="49" charset="0"/>
                          <a:cs typeface="Courier New" panose="02070309020205020404" pitchFamily="49" charset="0"/>
                        </a:rPr>
                        <a:t>8</a:t>
                      </a:r>
                    </a:p>
                  </a:txBody>
                  <a:tcPr>
                    <a:solidFill>
                      <a:srgbClr val="CFD5EA"/>
                    </a:solidFill>
                  </a:tcPr>
                </a:tc>
                <a:extLst>
                  <a:ext uri="{0D108BD9-81ED-4DB2-BD59-A6C34878D82A}">
                    <a16:rowId xmlns:a16="http://schemas.microsoft.com/office/drawing/2014/main" val="10001"/>
                  </a:ext>
                </a:extLst>
              </a:tr>
            </a:tbl>
          </a:graphicData>
        </a:graphic>
      </p:graphicFrame>
      <p:sp>
        <p:nvSpPr>
          <p:cNvPr id="29" name="TextBox 28"/>
          <p:cNvSpPr txBox="1"/>
          <p:nvPr/>
        </p:nvSpPr>
        <p:spPr>
          <a:xfrm>
            <a:off x="6981400" y="3904855"/>
            <a:ext cx="1700011" cy="369332"/>
          </a:xfrm>
          <a:prstGeom prst="rect">
            <a:avLst/>
          </a:prstGeom>
          <a:noFill/>
        </p:spPr>
        <p:txBody>
          <a:bodyPr wrap="square" rtlCol="0">
            <a:spAutoFit/>
          </a:bodyPr>
          <a:lstStyle/>
          <a:p>
            <a:r>
              <a:rPr lang="en-US" b="1" dirty="0" err="1">
                <a:latin typeface="Courier New" panose="02070309020205020404" pitchFamily="49" charset="0"/>
                <a:cs typeface="Courier New" panose="02070309020205020404" pitchFamily="49" charset="0"/>
              </a:rPr>
              <a:t>Enqueue</a:t>
            </a:r>
            <a:r>
              <a:rPr lang="en-US" b="1" dirty="0">
                <a:latin typeface="Courier New" panose="02070309020205020404" pitchFamily="49" charset="0"/>
                <a:cs typeface="Courier New" panose="02070309020205020404" pitchFamily="49" charset="0"/>
              </a:rPr>
              <a:t> 15</a:t>
            </a:r>
          </a:p>
        </p:txBody>
      </p:sp>
      <p:grpSp>
        <p:nvGrpSpPr>
          <p:cNvPr id="2" name="Group 1"/>
          <p:cNvGrpSpPr/>
          <p:nvPr/>
        </p:nvGrpSpPr>
        <p:grpSpPr>
          <a:xfrm>
            <a:off x="2562408" y="2730409"/>
            <a:ext cx="3755166" cy="2368136"/>
            <a:chOff x="2562408" y="2730409"/>
            <a:chExt cx="3755166" cy="2368136"/>
          </a:xfrm>
        </p:grpSpPr>
        <p:grpSp>
          <p:nvGrpSpPr>
            <p:cNvPr id="26" name="Group 25"/>
            <p:cNvGrpSpPr/>
            <p:nvPr/>
          </p:nvGrpSpPr>
          <p:grpSpPr>
            <a:xfrm>
              <a:off x="2562408" y="2730409"/>
              <a:ext cx="3755166" cy="2364786"/>
              <a:chOff x="353191" y="2900862"/>
              <a:chExt cx="3755166" cy="2364786"/>
            </a:xfrm>
          </p:grpSpPr>
          <p:sp>
            <p:nvSpPr>
              <p:cNvPr id="27" name="Oval 26"/>
              <p:cNvSpPr>
                <a:spLocks noChangeAspect="1"/>
              </p:cNvSpPr>
              <p:nvPr/>
            </p:nvSpPr>
            <p:spPr>
              <a:xfrm>
                <a:off x="2176390" y="2900862"/>
                <a:ext cx="395289" cy="3952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b="1" dirty="0">
                    <a:solidFill>
                      <a:schemeClr val="tx1"/>
                    </a:solidFill>
                    <a:latin typeface="Courier New" panose="02070309020205020404" pitchFamily="49" charset="0"/>
                    <a:cs typeface="Courier New" panose="02070309020205020404" pitchFamily="49" charset="0"/>
                  </a:rPr>
                  <a:t>11</a:t>
                </a:r>
              </a:p>
            </p:txBody>
          </p:sp>
          <p:sp>
            <p:nvSpPr>
              <p:cNvPr id="34" name="Oval 33"/>
              <p:cNvSpPr>
                <a:spLocks noChangeAspect="1"/>
              </p:cNvSpPr>
              <p:nvPr/>
            </p:nvSpPr>
            <p:spPr>
              <a:xfrm>
                <a:off x="1233308" y="3550151"/>
                <a:ext cx="395289" cy="395289"/>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b="1" dirty="0">
                    <a:solidFill>
                      <a:schemeClr val="tx1"/>
                    </a:solidFill>
                    <a:latin typeface="Courier New" panose="02070309020205020404" pitchFamily="49" charset="0"/>
                    <a:cs typeface="Courier New" panose="02070309020205020404" pitchFamily="49" charset="0"/>
                  </a:rPr>
                  <a:t>9</a:t>
                </a:r>
              </a:p>
            </p:txBody>
          </p:sp>
          <p:cxnSp>
            <p:nvCxnSpPr>
              <p:cNvPr id="35" name="Straight Arrow Connector 34"/>
              <p:cNvCxnSpPr>
                <a:stCxn id="27" idx="3"/>
                <a:endCxn id="34" idx="7"/>
              </p:cNvCxnSpPr>
              <p:nvPr/>
            </p:nvCxnSpPr>
            <p:spPr>
              <a:xfrm flipH="1">
                <a:off x="1570708" y="3238262"/>
                <a:ext cx="663571" cy="3697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27" idx="5"/>
                <a:endCxn id="41" idx="1"/>
              </p:cNvCxnSpPr>
              <p:nvPr/>
            </p:nvCxnSpPr>
            <p:spPr>
              <a:xfrm>
                <a:off x="2513790" y="3238262"/>
                <a:ext cx="672522" cy="3715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34" idx="3"/>
              </p:cNvCxnSpPr>
              <p:nvPr/>
            </p:nvCxnSpPr>
            <p:spPr>
              <a:xfrm flipH="1">
                <a:off x="970633" y="3887551"/>
                <a:ext cx="320564" cy="3643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34" idx="5"/>
              </p:cNvCxnSpPr>
              <p:nvPr/>
            </p:nvCxnSpPr>
            <p:spPr>
              <a:xfrm>
                <a:off x="1570708" y="3887551"/>
                <a:ext cx="305134" cy="3706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Oval 40"/>
              <p:cNvSpPr>
                <a:spLocks noChangeAspect="1"/>
              </p:cNvSpPr>
              <p:nvPr/>
            </p:nvSpPr>
            <p:spPr>
              <a:xfrm>
                <a:off x="3128423" y="3551948"/>
                <a:ext cx="395289" cy="3952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b="1" dirty="0">
                    <a:solidFill>
                      <a:schemeClr val="tx1"/>
                    </a:solidFill>
                    <a:latin typeface="Courier New" panose="02070309020205020404" pitchFamily="49" charset="0"/>
                    <a:cs typeface="Courier New" panose="02070309020205020404" pitchFamily="49" charset="0"/>
                  </a:rPr>
                  <a:t>4</a:t>
                </a:r>
              </a:p>
            </p:txBody>
          </p:sp>
          <p:sp>
            <p:nvSpPr>
              <p:cNvPr id="44" name="Oval 43"/>
              <p:cNvSpPr>
                <a:spLocks noChangeAspect="1"/>
              </p:cNvSpPr>
              <p:nvPr/>
            </p:nvSpPr>
            <p:spPr>
              <a:xfrm>
                <a:off x="3713068" y="4202085"/>
                <a:ext cx="395289" cy="3952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b="1" dirty="0">
                    <a:solidFill>
                      <a:schemeClr val="tx1"/>
                    </a:solidFill>
                    <a:latin typeface="Courier New" panose="02070309020205020404" pitchFamily="49" charset="0"/>
                    <a:cs typeface="Courier New" panose="02070309020205020404" pitchFamily="49" charset="0"/>
                  </a:rPr>
                  <a:t>1</a:t>
                </a:r>
              </a:p>
            </p:txBody>
          </p:sp>
          <p:sp>
            <p:nvSpPr>
              <p:cNvPr id="45" name="Oval 44"/>
              <p:cNvSpPr>
                <a:spLocks noChangeAspect="1"/>
              </p:cNvSpPr>
              <p:nvPr/>
            </p:nvSpPr>
            <p:spPr>
              <a:xfrm>
                <a:off x="2528348" y="4195836"/>
                <a:ext cx="395289" cy="3952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b="1" dirty="0">
                    <a:solidFill>
                      <a:schemeClr val="tx1"/>
                    </a:solidFill>
                    <a:latin typeface="Courier New" panose="02070309020205020404" pitchFamily="49" charset="0"/>
                    <a:cs typeface="Courier New" panose="02070309020205020404" pitchFamily="49" charset="0"/>
                  </a:rPr>
                  <a:t>3</a:t>
                </a:r>
              </a:p>
            </p:txBody>
          </p:sp>
          <p:cxnSp>
            <p:nvCxnSpPr>
              <p:cNvPr id="46" name="Straight Arrow Connector 45"/>
              <p:cNvCxnSpPr>
                <a:stCxn id="41" idx="3"/>
                <a:endCxn id="45" idx="7"/>
              </p:cNvCxnSpPr>
              <p:nvPr/>
            </p:nvCxnSpPr>
            <p:spPr>
              <a:xfrm flipH="1">
                <a:off x="2865748" y="3889348"/>
                <a:ext cx="320564" cy="3643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41" idx="5"/>
                <a:endCxn id="44" idx="1"/>
              </p:cNvCxnSpPr>
              <p:nvPr/>
            </p:nvCxnSpPr>
            <p:spPr>
              <a:xfrm>
                <a:off x="3465823" y="3889348"/>
                <a:ext cx="305134" cy="3706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Oval 47"/>
              <p:cNvSpPr>
                <a:spLocks noChangeAspect="1"/>
              </p:cNvSpPr>
              <p:nvPr/>
            </p:nvSpPr>
            <p:spPr>
              <a:xfrm>
                <a:off x="680466" y="4220224"/>
                <a:ext cx="395289" cy="3952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b="1" dirty="0">
                    <a:solidFill>
                      <a:schemeClr val="tx1"/>
                    </a:solidFill>
                    <a:latin typeface="Courier New" panose="02070309020205020404" pitchFamily="49" charset="0"/>
                    <a:cs typeface="Courier New" panose="02070309020205020404" pitchFamily="49" charset="0"/>
                  </a:rPr>
                  <a:t>7</a:t>
                </a:r>
              </a:p>
            </p:txBody>
          </p:sp>
          <p:sp>
            <p:nvSpPr>
              <p:cNvPr id="49" name="Oval 48"/>
              <p:cNvSpPr>
                <a:spLocks noChangeAspect="1"/>
              </p:cNvSpPr>
              <p:nvPr/>
            </p:nvSpPr>
            <p:spPr>
              <a:xfrm>
                <a:off x="1021749" y="4868947"/>
                <a:ext cx="395289" cy="3952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b="1" dirty="0">
                    <a:solidFill>
                      <a:schemeClr val="tx1"/>
                    </a:solidFill>
                    <a:latin typeface="Courier New" panose="02070309020205020404" pitchFamily="49" charset="0"/>
                    <a:cs typeface="Courier New" panose="02070309020205020404" pitchFamily="49" charset="0"/>
                  </a:rPr>
                  <a:t>5</a:t>
                </a:r>
              </a:p>
            </p:txBody>
          </p:sp>
          <p:sp>
            <p:nvSpPr>
              <p:cNvPr id="50" name="Oval 49"/>
              <p:cNvSpPr>
                <a:spLocks noChangeAspect="1"/>
              </p:cNvSpPr>
              <p:nvPr/>
            </p:nvSpPr>
            <p:spPr>
              <a:xfrm>
                <a:off x="353191" y="4868946"/>
                <a:ext cx="395289" cy="3952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b="1" dirty="0">
                    <a:solidFill>
                      <a:schemeClr val="tx1"/>
                    </a:solidFill>
                    <a:latin typeface="Courier New" panose="02070309020205020404" pitchFamily="49" charset="0"/>
                    <a:cs typeface="Courier New" panose="02070309020205020404" pitchFamily="49" charset="0"/>
                  </a:rPr>
                  <a:t>2</a:t>
                </a:r>
              </a:p>
            </p:txBody>
          </p:sp>
          <p:cxnSp>
            <p:nvCxnSpPr>
              <p:cNvPr id="51" name="Straight Arrow Connector 50"/>
              <p:cNvCxnSpPr>
                <a:stCxn id="48" idx="3"/>
                <a:endCxn id="50" idx="0"/>
              </p:cNvCxnSpPr>
              <p:nvPr/>
            </p:nvCxnSpPr>
            <p:spPr>
              <a:xfrm flipH="1">
                <a:off x="550836" y="4557624"/>
                <a:ext cx="187519" cy="3113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48" idx="5"/>
                <a:endCxn id="49" idx="0"/>
              </p:cNvCxnSpPr>
              <p:nvPr/>
            </p:nvCxnSpPr>
            <p:spPr>
              <a:xfrm>
                <a:off x="1017866" y="4557624"/>
                <a:ext cx="201528" cy="3113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Oval 52"/>
              <p:cNvSpPr>
                <a:spLocks noChangeAspect="1"/>
              </p:cNvSpPr>
              <p:nvPr/>
            </p:nvSpPr>
            <p:spPr>
              <a:xfrm>
                <a:off x="1803947" y="4220224"/>
                <a:ext cx="395289" cy="395289"/>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b="1" dirty="0">
                    <a:solidFill>
                      <a:schemeClr val="tx1"/>
                    </a:solidFill>
                    <a:latin typeface="Courier New" panose="02070309020205020404" pitchFamily="49" charset="0"/>
                    <a:cs typeface="Courier New" panose="02070309020205020404" pitchFamily="49" charset="0"/>
                  </a:rPr>
                  <a:t>15</a:t>
                </a:r>
              </a:p>
            </p:txBody>
          </p:sp>
          <p:sp>
            <p:nvSpPr>
              <p:cNvPr id="54" name="Oval 53"/>
              <p:cNvSpPr>
                <a:spLocks noChangeAspect="1"/>
              </p:cNvSpPr>
              <p:nvPr/>
            </p:nvSpPr>
            <p:spPr>
              <a:xfrm>
                <a:off x="1480553" y="4870359"/>
                <a:ext cx="395289" cy="3952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b="1" dirty="0">
                    <a:solidFill>
                      <a:schemeClr val="tx1"/>
                    </a:solidFill>
                    <a:latin typeface="Courier New" panose="02070309020205020404" pitchFamily="49" charset="0"/>
                    <a:cs typeface="Courier New" panose="02070309020205020404" pitchFamily="49" charset="0"/>
                  </a:rPr>
                  <a:t>6</a:t>
                </a:r>
              </a:p>
            </p:txBody>
          </p:sp>
          <p:cxnSp>
            <p:nvCxnSpPr>
              <p:cNvPr id="55" name="Straight Arrow Connector 54"/>
              <p:cNvCxnSpPr>
                <a:stCxn id="53" idx="3"/>
                <a:endCxn id="54" idx="0"/>
              </p:cNvCxnSpPr>
              <p:nvPr/>
            </p:nvCxnSpPr>
            <p:spPr>
              <a:xfrm flipH="1">
                <a:off x="1678198" y="4557624"/>
                <a:ext cx="183638" cy="3127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30" name="Oval 29"/>
            <p:cNvSpPr>
              <a:spLocks noChangeAspect="1"/>
            </p:cNvSpPr>
            <p:nvPr/>
          </p:nvSpPr>
          <p:spPr>
            <a:xfrm>
              <a:off x="4342586" y="4703256"/>
              <a:ext cx="395289" cy="3952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b="1" dirty="0">
                  <a:solidFill>
                    <a:schemeClr val="tx1"/>
                  </a:solidFill>
                  <a:latin typeface="Courier New" panose="02070309020205020404" pitchFamily="49" charset="0"/>
                  <a:cs typeface="Courier New" panose="02070309020205020404" pitchFamily="49" charset="0"/>
                </a:rPr>
                <a:t>8</a:t>
              </a:r>
            </a:p>
          </p:txBody>
        </p:sp>
        <p:cxnSp>
          <p:nvCxnSpPr>
            <p:cNvPr id="31" name="Straight Arrow Connector 30"/>
            <p:cNvCxnSpPr>
              <a:endCxn id="30" idx="0"/>
            </p:cNvCxnSpPr>
            <p:nvPr/>
          </p:nvCxnSpPr>
          <p:spPr>
            <a:xfrm>
              <a:off x="4338703" y="4391933"/>
              <a:ext cx="201528" cy="3113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32" name="TextBox 31"/>
          <p:cNvSpPr txBox="1"/>
          <p:nvPr/>
        </p:nvSpPr>
        <p:spPr>
          <a:xfrm>
            <a:off x="6981399" y="5731098"/>
            <a:ext cx="1700011" cy="369332"/>
          </a:xfrm>
          <a:prstGeom prst="rect">
            <a:avLst/>
          </a:prstGeom>
          <a:noFill/>
        </p:spPr>
        <p:txBody>
          <a:bodyPr wrap="square" rtlCol="0">
            <a:spAutoFit/>
          </a:bodyPr>
          <a:lstStyle/>
          <a:p>
            <a:r>
              <a:rPr lang="en-US" b="1" dirty="0">
                <a:latin typeface="Courier New" panose="02070309020205020404" pitchFamily="49" charset="0"/>
                <a:cs typeface="Courier New" panose="02070309020205020404" pitchFamily="49" charset="0"/>
              </a:rPr>
              <a:t>Length = 11</a:t>
            </a:r>
          </a:p>
        </p:txBody>
      </p:sp>
      <p:sp>
        <p:nvSpPr>
          <p:cNvPr id="33" name="Title 2"/>
          <p:cNvSpPr>
            <a:spLocks noGrp="1"/>
          </p:cNvSpPr>
          <p:nvPr>
            <p:ph type="title"/>
          </p:nvPr>
        </p:nvSpPr>
        <p:spPr>
          <a:xfrm>
            <a:off x="155575" y="161927"/>
            <a:ext cx="8797925" cy="676274"/>
          </a:xfrm>
        </p:spPr>
        <p:txBody>
          <a:bodyPr>
            <a:normAutofit fontScale="90000"/>
          </a:bodyPr>
          <a:lstStyle/>
          <a:p>
            <a:r>
              <a:rPr lang="en-US" dirty="0"/>
              <a:t>The </a:t>
            </a:r>
            <a:r>
              <a:rPr lang="en-US" b="1" dirty="0" err="1">
                <a:solidFill>
                  <a:schemeClr val="tx2"/>
                </a:solidFill>
                <a:latin typeface="Courier New" panose="02070309020205020404" pitchFamily="49" charset="0"/>
                <a:cs typeface="Courier New" panose="02070309020205020404" pitchFamily="49" charset="0"/>
              </a:rPr>
              <a:t>Enqueue</a:t>
            </a:r>
            <a:r>
              <a:rPr lang="en-US" dirty="0">
                <a:solidFill>
                  <a:schemeClr val="tx2"/>
                </a:solidFill>
              </a:rPr>
              <a:t> </a:t>
            </a:r>
            <a:r>
              <a:rPr lang="en-US" dirty="0"/>
              <a:t>operation</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29349418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Content Placeholder 2"/>
          <p:cNvSpPr>
            <a:spLocks noGrp="1"/>
          </p:cNvSpPr>
          <p:nvPr>
            <p:ph idx="1"/>
          </p:nvPr>
        </p:nvSpPr>
        <p:spPr>
          <a:xfrm>
            <a:off x="353192" y="990600"/>
            <a:ext cx="8592396" cy="2140220"/>
          </a:xfrm>
        </p:spPr>
        <p:txBody>
          <a:bodyPr>
            <a:normAutofit/>
          </a:bodyPr>
          <a:lstStyle/>
          <a:p>
            <a:r>
              <a:rPr lang="en-US" sz="2000" dirty="0"/>
              <a:t>Increment </a:t>
            </a:r>
            <a:r>
              <a:rPr lang="en-US" sz="2000" b="1" dirty="0">
                <a:latin typeface="Courier New" panose="02070309020205020404" pitchFamily="49" charset="0"/>
                <a:cs typeface="Courier New" panose="02070309020205020404" pitchFamily="49" charset="0"/>
              </a:rPr>
              <a:t>length</a:t>
            </a:r>
            <a:endParaRPr lang="en-US" sz="2000" dirty="0"/>
          </a:p>
          <a:p>
            <a:r>
              <a:rPr lang="en-US" sz="2000" dirty="0"/>
              <a:t>Add the item to be </a:t>
            </a:r>
            <a:r>
              <a:rPr lang="en-US" sz="2000" dirty="0" err="1"/>
              <a:t>enqueued</a:t>
            </a:r>
            <a:r>
              <a:rPr lang="en-US" sz="2000" dirty="0"/>
              <a:t> as the last leaf node (at index </a:t>
            </a:r>
            <a:r>
              <a:rPr lang="en-US" sz="2000" b="1" dirty="0">
                <a:latin typeface="Courier New" panose="02070309020205020404" pitchFamily="49" charset="0"/>
                <a:cs typeface="Courier New" panose="02070309020205020404" pitchFamily="49" charset="0"/>
              </a:rPr>
              <a:t>length-1</a:t>
            </a:r>
            <a:r>
              <a:rPr lang="en-US" sz="2000" dirty="0"/>
              <a:t>)</a:t>
            </a:r>
          </a:p>
          <a:p>
            <a:r>
              <a:rPr lang="en-US" sz="2000" dirty="0"/>
              <a:t>Perform </a:t>
            </a:r>
            <a:r>
              <a:rPr lang="en-US" sz="2000" b="1" dirty="0" err="1">
                <a:latin typeface="Courier New" panose="02070309020205020404" pitchFamily="49" charset="0"/>
                <a:cs typeface="Courier New" panose="02070309020205020404" pitchFamily="49" charset="0"/>
              </a:rPr>
              <a:t>ReheapUp</a:t>
            </a:r>
            <a:r>
              <a:rPr lang="en-US" sz="2000" dirty="0"/>
              <a:t> operation</a:t>
            </a:r>
          </a:p>
        </p:txBody>
      </p:sp>
      <p:graphicFrame>
        <p:nvGraphicFramePr>
          <p:cNvPr id="25" name="Content Placeholder 2"/>
          <p:cNvGraphicFramePr>
            <a:graphicFrameLocks/>
          </p:cNvGraphicFramePr>
          <p:nvPr>
            <p:extLst>
              <p:ext uri="{D42A27DB-BD31-4B8C-83A1-F6EECF244321}">
                <p14:modId xmlns:p14="http://schemas.microsoft.com/office/powerpoint/2010/main" val="2973732284"/>
              </p:ext>
            </p:extLst>
          </p:nvPr>
        </p:nvGraphicFramePr>
        <p:xfrm>
          <a:off x="982008" y="5601236"/>
          <a:ext cx="5852156" cy="741680"/>
        </p:xfrm>
        <a:graphic>
          <a:graphicData uri="http://schemas.openxmlformats.org/drawingml/2006/table">
            <a:tbl>
              <a:tblPr firstRow="1" bandRow="1">
                <a:tableStyleId>{7DF18680-E054-41AD-8BC1-D1AEF772440D}</a:tableStyleId>
              </a:tblPr>
              <a:tblGrid>
                <a:gridCol w="757836">
                  <a:extLst>
                    <a:ext uri="{9D8B030D-6E8A-4147-A177-3AD203B41FA5}">
                      <a16:colId xmlns:a16="http://schemas.microsoft.com/office/drawing/2014/main" val="20000"/>
                    </a:ext>
                  </a:extLst>
                </a:gridCol>
                <a:gridCol w="463120">
                  <a:extLst>
                    <a:ext uri="{9D8B030D-6E8A-4147-A177-3AD203B41FA5}">
                      <a16:colId xmlns:a16="http://schemas.microsoft.com/office/drawing/2014/main" val="20001"/>
                    </a:ext>
                  </a:extLst>
                </a:gridCol>
                <a:gridCol w="463120">
                  <a:extLst>
                    <a:ext uri="{9D8B030D-6E8A-4147-A177-3AD203B41FA5}">
                      <a16:colId xmlns:a16="http://schemas.microsoft.com/office/drawing/2014/main" val="20002"/>
                    </a:ext>
                  </a:extLst>
                </a:gridCol>
                <a:gridCol w="463120">
                  <a:extLst>
                    <a:ext uri="{9D8B030D-6E8A-4147-A177-3AD203B41FA5}">
                      <a16:colId xmlns:a16="http://schemas.microsoft.com/office/drawing/2014/main" val="20003"/>
                    </a:ext>
                  </a:extLst>
                </a:gridCol>
                <a:gridCol w="463120">
                  <a:extLst>
                    <a:ext uri="{9D8B030D-6E8A-4147-A177-3AD203B41FA5}">
                      <a16:colId xmlns:a16="http://schemas.microsoft.com/office/drawing/2014/main" val="20004"/>
                    </a:ext>
                  </a:extLst>
                </a:gridCol>
                <a:gridCol w="463120">
                  <a:extLst>
                    <a:ext uri="{9D8B030D-6E8A-4147-A177-3AD203B41FA5}">
                      <a16:colId xmlns:a16="http://schemas.microsoft.com/office/drawing/2014/main" val="20005"/>
                    </a:ext>
                  </a:extLst>
                </a:gridCol>
                <a:gridCol w="463120">
                  <a:extLst>
                    <a:ext uri="{9D8B030D-6E8A-4147-A177-3AD203B41FA5}">
                      <a16:colId xmlns:a16="http://schemas.microsoft.com/office/drawing/2014/main" val="20006"/>
                    </a:ext>
                  </a:extLst>
                </a:gridCol>
                <a:gridCol w="463120">
                  <a:extLst>
                    <a:ext uri="{9D8B030D-6E8A-4147-A177-3AD203B41FA5}">
                      <a16:colId xmlns:a16="http://schemas.microsoft.com/office/drawing/2014/main" val="20007"/>
                    </a:ext>
                  </a:extLst>
                </a:gridCol>
                <a:gridCol w="463120">
                  <a:extLst>
                    <a:ext uri="{9D8B030D-6E8A-4147-A177-3AD203B41FA5}">
                      <a16:colId xmlns:a16="http://schemas.microsoft.com/office/drawing/2014/main" val="20008"/>
                    </a:ext>
                  </a:extLst>
                </a:gridCol>
                <a:gridCol w="463120">
                  <a:extLst>
                    <a:ext uri="{9D8B030D-6E8A-4147-A177-3AD203B41FA5}">
                      <a16:colId xmlns:a16="http://schemas.microsoft.com/office/drawing/2014/main" val="20009"/>
                    </a:ext>
                  </a:extLst>
                </a:gridCol>
                <a:gridCol w="463120">
                  <a:extLst>
                    <a:ext uri="{9D8B030D-6E8A-4147-A177-3AD203B41FA5}">
                      <a16:colId xmlns:a16="http://schemas.microsoft.com/office/drawing/2014/main" val="20010"/>
                    </a:ext>
                  </a:extLst>
                </a:gridCol>
                <a:gridCol w="463120">
                  <a:extLst>
                    <a:ext uri="{9D8B030D-6E8A-4147-A177-3AD203B41FA5}">
                      <a16:colId xmlns:a16="http://schemas.microsoft.com/office/drawing/2014/main" val="20011"/>
                    </a:ext>
                  </a:extLst>
                </a:gridCol>
              </a:tblGrid>
              <a:tr h="370840">
                <a:tc>
                  <a:txBody>
                    <a:bodyPr/>
                    <a:lstStyle/>
                    <a:p>
                      <a:r>
                        <a:rPr lang="en-US" sz="1600" b="1" dirty="0"/>
                        <a:t>Index</a:t>
                      </a:r>
                    </a:p>
                  </a:txBody>
                  <a:tcPr/>
                </a:tc>
                <a:tc>
                  <a:txBody>
                    <a:bodyPr/>
                    <a:lstStyle/>
                    <a:p>
                      <a:pPr algn="ctr"/>
                      <a:r>
                        <a:rPr lang="en-US" dirty="0">
                          <a:latin typeface="Courier New" panose="02070309020205020404" pitchFamily="49" charset="0"/>
                          <a:cs typeface="Courier New" panose="02070309020205020404" pitchFamily="49" charset="0"/>
                        </a:rPr>
                        <a:t>0</a:t>
                      </a:r>
                    </a:p>
                  </a:txBody>
                  <a:tcPr/>
                </a:tc>
                <a:tc>
                  <a:txBody>
                    <a:bodyPr/>
                    <a:lstStyle/>
                    <a:p>
                      <a:pPr algn="ctr"/>
                      <a:r>
                        <a:rPr lang="en-US" dirty="0">
                          <a:latin typeface="Courier New" panose="02070309020205020404" pitchFamily="49" charset="0"/>
                          <a:cs typeface="Courier New" panose="02070309020205020404" pitchFamily="49" charset="0"/>
                        </a:rPr>
                        <a:t>1</a:t>
                      </a:r>
                    </a:p>
                  </a:txBody>
                  <a:tcPr/>
                </a:tc>
                <a:tc>
                  <a:txBody>
                    <a:bodyPr/>
                    <a:lstStyle/>
                    <a:p>
                      <a:pPr algn="ctr"/>
                      <a:r>
                        <a:rPr lang="en-US" dirty="0">
                          <a:latin typeface="Courier New" panose="02070309020205020404" pitchFamily="49" charset="0"/>
                          <a:cs typeface="Courier New" panose="02070309020205020404" pitchFamily="49" charset="0"/>
                        </a:rPr>
                        <a:t>2</a:t>
                      </a:r>
                    </a:p>
                  </a:txBody>
                  <a:tcPr/>
                </a:tc>
                <a:tc>
                  <a:txBody>
                    <a:bodyPr/>
                    <a:lstStyle/>
                    <a:p>
                      <a:pPr algn="ctr"/>
                      <a:r>
                        <a:rPr lang="en-US" dirty="0">
                          <a:latin typeface="Courier New" panose="02070309020205020404" pitchFamily="49" charset="0"/>
                          <a:cs typeface="Courier New" panose="02070309020205020404" pitchFamily="49" charset="0"/>
                        </a:rPr>
                        <a:t>3</a:t>
                      </a:r>
                    </a:p>
                  </a:txBody>
                  <a:tcPr/>
                </a:tc>
                <a:tc>
                  <a:txBody>
                    <a:bodyPr/>
                    <a:lstStyle/>
                    <a:p>
                      <a:pPr algn="ctr"/>
                      <a:r>
                        <a:rPr lang="en-US" dirty="0">
                          <a:latin typeface="Courier New" panose="02070309020205020404" pitchFamily="49" charset="0"/>
                          <a:cs typeface="Courier New" panose="02070309020205020404" pitchFamily="49" charset="0"/>
                        </a:rPr>
                        <a:t>4</a:t>
                      </a:r>
                    </a:p>
                  </a:txBody>
                  <a:tcPr/>
                </a:tc>
                <a:tc>
                  <a:txBody>
                    <a:bodyPr/>
                    <a:lstStyle/>
                    <a:p>
                      <a:pPr algn="ctr"/>
                      <a:r>
                        <a:rPr lang="en-US" dirty="0">
                          <a:latin typeface="Courier New" panose="02070309020205020404" pitchFamily="49" charset="0"/>
                          <a:cs typeface="Courier New" panose="02070309020205020404" pitchFamily="49" charset="0"/>
                        </a:rPr>
                        <a:t>5</a:t>
                      </a:r>
                    </a:p>
                  </a:txBody>
                  <a:tcPr/>
                </a:tc>
                <a:tc>
                  <a:txBody>
                    <a:bodyPr/>
                    <a:lstStyle/>
                    <a:p>
                      <a:pPr algn="ctr"/>
                      <a:r>
                        <a:rPr lang="en-US" dirty="0">
                          <a:latin typeface="Courier New" panose="02070309020205020404" pitchFamily="49" charset="0"/>
                          <a:cs typeface="Courier New" panose="02070309020205020404" pitchFamily="49" charset="0"/>
                        </a:rPr>
                        <a:t>6</a:t>
                      </a:r>
                    </a:p>
                  </a:txBody>
                  <a:tcPr/>
                </a:tc>
                <a:tc>
                  <a:txBody>
                    <a:bodyPr/>
                    <a:lstStyle/>
                    <a:p>
                      <a:pPr algn="ctr"/>
                      <a:r>
                        <a:rPr lang="en-US" dirty="0">
                          <a:latin typeface="Courier New" panose="02070309020205020404" pitchFamily="49" charset="0"/>
                          <a:cs typeface="Courier New" panose="02070309020205020404" pitchFamily="49" charset="0"/>
                        </a:rPr>
                        <a:t>7</a:t>
                      </a:r>
                    </a:p>
                  </a:txBody>
                  <a:tcPr/>
                </a:tc>
                <a:tc>
                  <a:txBody>
                    <a:bodyPr/>
                    <a:lstStyle/>
                    <a:p>
                      <a:pPr algn="ctr"/>
                      <a:r>
                        <a:rPr lang="en-US" dirty="0">
                          <a:latin typeface="Courier New" panose="02070309020205020404" pitchFamily="49" charset="0"/>
                          <a:cs typeface="Courier New" panose="02070309020205020404" pitchFamily="49" charset="0"/>
                        </a:rPr>
                        <a:t>8</a:t>
                      </a:r>
                    </a:p>
                  </a:txBody>
                  <a:tcPr/>
                </a:tc>
                <a:tc>
                  <a:txBody>
                    <a:bodyPr/>
                    <a:lstStyle/>
                    <a:p>
                      <a:pPr algn="ctr"/>
                      <a:r>
                        <a:rPr lang="en-US" dirty="0">
                          <a:latin typeface="Courier New" panose="02070309020205020404" pitchFamily="49" charset="0"/>
                          <a:cs typeface="Courier New" panose="02070309020205020404" pitchFamily="49" charset="0"/>
                        </a:rPr>
                        <a:t>9</a:t>
                      </a:r>
                    </a:p>
                  </a:txBody>
                  <a:tcPr/>
                </a:tc>
                <a:tc>
                  <a:txBody>
                    <a:bodyPr/>
                    <a:lstStyle/>
                    <a:p>
                      <a:pPr algn="ctr"/>
                      <a:r>
                        <a:rPr lang="en-US" dirty="0">
                          <a:latin typeface="Courier New" panose="02070309020205020404" pitchFamily="49" charset="0"/>
                          <a:cs typeface="Courier New" panose="02070309020205020404" pitchFamily="49" charset="0"/>
                        </a:rPr>
                        <a:t>10</a:t>
                      </a:r>
                    </a:p>
                  </a:txBody>
                  <a:tcPr/>
                </a:tc>
                <a:extLst>
                  <a:ext uri="{0D108BD9-81ED-4DB2-BD59-A6C34878D82A}">
                    <a16:rowId xmlns:a16="http://schemas.microsoft.com/office/drawing/2014/main" val="10000"/>
                  </a:ext>
                </a:extLst>
              </a:tr>
              <a:tr h="370840">
                <a:tc>
                  <a:txBody>
                    <a:bodyPr/>
                    <a:lstStyle/>
                    <a:p>
                      <a:r>
                        <a:rPr lang="en-US" sz="1600" b="1" dirty="0"/>
                        <a:t>value</a:t>
                      </a:r>
                    </a:p>
                  </a:txBody>
                  <a:tcPr/>
                </a:tc>
                <a:tc>
                  <a:txBody>
                    <a:bodyPr/>
                    <a:lstStyle/>
                    <a:p>
                      <a:pPr algn="ctr"/>
                      <a:r>
                        <a:rPr lang="en-US" dirty="0">
                          <a:latin typeface="Courier New" panose="02070309020205020404" pitchFamily="49" charset="0"/>
                          <a:cs typeface="Courier New" panose="02070309020205020404" pitchFamily="49" charset="0"/>
                        </a:rPr>
                        <a:t>11</a:t>
                      </a:r>
                    </a:p>
                  </a:txBody>
                  <a:tcPr/>
                </a:tc>
                <a:tc>
                  <a:txBody>
                    <a:bodyPr/>
                    <a:lstStyle/>
                    <a:p>
                      <a:pPr algn="ctr"/>
                      <a:r>
                        <a:rPr lang="en-US" dirty="0">
                          <a:latin typeface="Courier New" panose="02070309020205020404" pitchFamily="49" charset="0"/>
                          <a:cs typeface="Courier New" panose="02070309020205020404" pitchFamily="49" charset="0"/>
                        </a:rPr>
                        <a:t>15</a:t>
                      </a:r>
                    </a:p>
                  </a:txBody>
                  <a:tcPr>
                    <a:solidFill>
                      <a:srgbClr val="FFFF00"/>
                    </a:solidFill>
                  </a:tcPr>
                </a:tc>
                <a:tc>
                  <a:txBody>
                    <a:bodyPr/>
                    <a:lstStyle/>
                    <a:p>
                      <a:pPr algn="ctr"/>
                      <a:r>
                        <a:rPr lang="en-US" dirty="0">
                          <a:latin typeface="Courier New" panose="02070309020205020404" pitchFamily="49" charset="0"/>
                          <a:cs typeface="Courier New" panose="02070309020205020404" pitchFamily="49" charset="0"/>
                        </a:rPr>
                        <a:t>4</a:t>
                      </a:r>
                    </a:p>
                  </a:txBody>
                  <a:tcPr/>
                </a:tc>
                <a:tc>
                  <a:txBody>
                    <a:bodyPr/>
                    <a:lstStyle/>
                    <a:p>
                      <a:pPr algn="ctr"/>
                      <a:r>
                        <a:rPr lang="en-US" dirty="0">
                          <a:latin typeface="Courier New" panose="02070309020205020404" pitchFamily="49" charset="0"/>
                          <a:cs typeface="Courier New" panose="02070309020205020404" pitchFamily="49" charset="0"/>
                        </a:rPr>
                        <a:t>7</a:t>
                      </a:r>
                    </a:p>
                  </a:txBody>
                  <a:tcPr/>
                </a:tc>
                <a:tc>
                  <a:txBody>
                    <a:bodyPr/>
                    <a:lstStyle/>
                    <a:p>
                      <a:pPr algn="ctr"/>
                      <a:r>
                        <a:rPr lang="en-US" dirty="0">
                          <a:latin typeface="Courier New" panose="02070309020205020404" pitchFamily="49" charset="0"/>
                          <a:cs typeface="Courier New" panose="02070309020205020404" pitchFamily="49" charset="0"/>
                        </a:rPr>
                        <a:t>9</a:t>
                      </a:r>
                    </a:p>
                  </a:txBody>
                  <a:tcPr>
                    <a:solidFill>
                      <a:srgbClr val="FFFF00"/>
                    </a:solidFill>
                  </a:tcPr>
                </a:tc>
                <a:tc>
                  <a:txBody>
                    <a:bodyPr/>
                    <a:lstStyle/>
                    <a:p>
                      <a:pPr algn="ctr"/>
                      <a:r>
                        <a:rPr lang="en-US" dirty="0">
                          <a:latin typeface="Courier New" panose="02070309020205020404" pitchFamily="49" charset="0"/>
                          <a:cs typeface="Courier New" panose="02070309020205020404" pitchFamily="49" charset="0"/>
                        </a:rPr>
                        <a:t>3</a:t>
                      </a:r>
                    </a:p>
                  </a:txBody>
                  <a:tcPr/>
                </a:tc>
                <a:tc>
                  <a:txBody>
                    <a:bodyPr/>
                    <a:lstStyle/>
                    <a:p>
                      <a:pPr algn="ctr"/>
                      <a:r>
                        <a:rPr lang="en-US" dirty="0">
                          <a:latin typeface="Courier New" panose="02070309020205020404" pitchFamily="49" charset="0"/>
                          <a:cs typeface="Courier New" panose="02070309020205020404" pitchFamily="49" charset="0"/>
                        </a:rPr>
                        <a:t>1</a:t>
                      </a:r>
                    </a:p>
                  </a:txBody>
                  <a:tcPr/>
                </a:tc>
                <a:tc>
                  <a:txBody>
                    <a:bodyPr/>
                    <a:lstStyle/>
                    <a:p>
                      <a:pPr algn="ctr"/>
                      <a:r>
                        <a:rPr lang="en-US" dirty="0">
                          <a:latin typeface="Courier New" panose="02070309020205020404" pitchFamily="49" charset="0"/>
                          <a:cs typeface="Courier New" panose="02070309020205020404" pitchFamily="49" charset="0"/>
                        </a:rPr>
                        <a:t>2</a:t>
                      </a:r>
                    </a:p>
                  </a:txBody>
                  <a:tcPr/>
                </a:tc>
                <a:tc>
                  <a:txBody>
                    <a:bodyPr/>
                    <a:lstStyle/>
                    <a:p>
                      <a:pPr algn="ctr"/>
                      <a:r>
                        <a:rPr lang="en-US" dirty="0">
                          <a:latin typeface="Courier New" panose="02070309020205020404" pitchFamily="49" charset="0"/>
                          <a:cs typeface="Courier New" panose="02070309020205020404" pitchFamily="49" charset="0"/>
                        </a:rPr>
                        <a:t>5</a:t>
                      </a:r>
                    </a:p>
                  </a:txBody>
                  <a:tcPr/>
                </a:tc>
                <a:tc>
                  <a:txBody>
                    <a:bodyPr/>
                    <a:lstStyle/>
                    <a:p>
                      <a:pPr algn="ctr"/>
                      <a:r>
                        <a:rPr lang="en-US" dirty="0">
                          <a:latin typeface="Courier New" panose="02070309020205020404" pitchFamily="49" charset="0"/>
                          <a:cs typeface="Courier New" panose="02070309020205020404" pitchFamily="49" charset="0"/>
                        </a:rPr>
                        <a:t>6</a:t>
                      </a:r>
                    </a:p>
                  </a:txBody>
                  <a:tcPr/>
                </a:tc>
                <a:tc>
                  <a:txBody>
                    <a:bodyPr/>
                    <a:lstStyle/>
                    <a:p>
                      <a:pPr algn="ctr"/>
                      <a:r>
                        <a:rPr lang="en-US" dirty="0">
                          <a:latin typeface="Courier New" panose="02070309020205020404" pitchFamily="49" charset="0"/>
                          <a:cs typeface="Courier New" panose="02070309020205020404" pitchFamily="49" charset="0"/>
                        </a:rPr>
                        <a:t>8</a:t>
                      </a:r>
                    </a:p>
                  </a:txBody>
                  <a:tcPr>
                    <a:solidFill>
                      <a:srgbClr val="CFD5EA"/>
                    </a:solidFill>
                  </a:tcPr>
                </a:tc>
                <a:extLst>
                  <a:ext uri="{0D108BD9-81ED-4DB2-BD59-A6C34878D82A}">
                    <a16:rowId xmlns:a16="http://schemas.microsoft.com/office/drawing/2014/main" val="10001"/>
                  </a:ext>
                </a:extLst>
              </a:tr>
            </a:tbl>
          </a:graphicData>
        </a:graphic>
      </p:graphicFrame>
      <p:sp>
        <p:nvSpPr>
          <p:cNvPr id="29" name="TextBox 28"/>
          <p:cNvSpPr txBox="1"/>
          <p:nvPr/>
        </p:nvSpPr>
        <p:spPr>
          <a:xfrm>
            <a:off x="6981400" y="3904855"/>
            <a:ext cx="1700011" cy="369332"/>
          </a:xfrm>
          <a:prstGeom prst="rect">
            <a:avLst/>
          </a:prstGeom>
          <a:noFill/>
        </p:spPr>
        <p:txBody>
          <a:bodyPr wrap="square" rtlCol="0">
            <a:spAutoFit/>
          </a:bodyPr>
          <a:lstStyle/>
          <a:p>
            <a:r>
              <a:rPr lang="en-US" b="1" dirty="0" err="1">
                <a:latin typeface="Courier New" panose="02070309020205020404" pitchFamily="49" charset="0"/>
                <a:cs typeface="Courier New" panose="02070309020205020404" pitchFamily="49" charset="0"/>
              </a:rPr>
              <a:t>Enqueue</a:t>
            </a:r>
            <a:r>
              <a:rPr lang="en-US" b="1" dirty="0">
                <a:latin typeface="Courier New" panose="02070309020205020404" pitchFamily="49" charset="0"/>
                <a:cs typeface="Courier New" panose="02070309020205020404" pitchFamily="49" charset="0"/>
              </a:rPr>
              <a:t> 15</a:t>
            </a:r>
          </a:p>
        </p:txBody>
      </p:sp>
      <p:grpSp>
        <p:nvGrpSpPr>
          <p:cNvPr id="2" name="Group 1"/>
          <p:cNvGrpSpPr/>
          <p:nvPr/>
        </p:nvGrpSpPr>
        <p:grpSpPr>
          <a:xfrm>
            <a:off x="2562408" y="2730409"/>
            <a:ext cx="3755166" cy="2368136"/>
            <a:chOff x="2562408" y="2730409"/>
            <a:chExt cx="3755166" cy="2368136"/>
          </a:xfrm>
        </p:grpSpPr>
        <p:grpSp>
          <p:nvGrpSpPr>
            <p:cNvPr id="26" name="Group 25"/>
            <p:cNvGrpSpPr/>
            <p:nvPr/>
          </p:nvGrpSpPr>
          <p:grpSpPr>
            <a:xfrm>
              <a:off x="2562408" y="2730409"/>
              <a:ext cx="3755166" cy="2364786"/>
              <a:chOff x="353191" y="2900862"/>
              <a:chExt cx="3755166" cy="2364786"/>
            </a:xfrm>
          </p:grpSpPr>
          <p:sp>
            <p:nvSpPr>
              <p:cNvPr id="27" name="Oval 26"/>
              <p:cNvSpPr>
                <a:spLocks noChangeAspect="1"/>
              </p:cNvSpPr>
              <p:nvPr/>
            </p:nvSpPr>
            <p:spPr>
              <a:xfrm>
                <a:off x="2176390" y="2900862"/>
                <a:ext cx="395289" cy="3952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b="1" dirty="0">
                    <a:solidFill>
                      <a:schemeClr val="tx1"/>
                    </a:solidFill>
                    <a:latin typeface="Courier New" panose="02070309020205020404" pitchFamily="49" charset="0"/>
                    <a:cs typeface="Courier New" panose="02070309020205020404" pitchFamily="49" charset="0"/>
                  </a:rPr>
                  <a:t>11</a:t>
                </a:r>
              </a:p>
            </p:txBody>
          </p:sp>
          <p:sp>
            <p:nvSpPr>
              <p:cNvPr id="34" name="Oval 33"/>
              <p:cNvSpPr>
                <a:spLocks noChangeAspect="1"/>
              </p:cNvSpPr>
              <p:nvPr/>
            </p:nvSpPr>
            <p:spPr>
              <a:xfrm>
                <a:off x="1233308" y="3550151"/>
                <a:ext cx="395289" cy="395289"/>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b="1" dirty="0">
                    <a:solidFill>
                      <a:schemeClr val="tx1"/>
                    </a:solidFill>
                    <a:latin typeface="Courier New" panose="02070309020205020404" pitchFamily="49" charset="0"/>
                    <a:cs typeface="Courier New" panose="02070309020205020404" pitchFamily="49" charset="0"/>
                  </a:rPr>
                  <a:t>15</a:t>
                </a:r>
              </a:p>
            </p:txBody>
          </p:sp>
          <p:cxnSp>
            <p:nvCxnSpPr>
              <p:cNvPr id="35" name="Straight Arrow Connector 34"/>
              <p:cNvCxnSpPr>
                <a:stCxn id="27" idx="3"/>
                <a:endCxn id="34" idx="7"/>
              </p:cNvCxnSpPr>
              <p:nvPr/>
            </p:nvCxnSpPr>
            <p:spPr>
              <a:xfrm flipH="1">
                <a:off x="1570708" y="3238262"/>
                <a:ext cx="663571" cy="3697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27" idx="5"/>
                <a:endCxn id="41" idx="1"/>
              </p:cNvCxnSpPr>
              <p:nvPr/>
            </p:nvCxnSpPr>
            <p:spPr>
              <a:xfrm>
                <a:off x="2513790" y="3238262"/>
                <a:ext cx="672522" cy="3715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34" idx="3"/>
              </p:cNvCxnSpPr>
              <p:nvPr/>
            </p:nvCxnSpPr>
            <p:spPr>
              <a:xfrm flipH="1">
                <a:off x="970633" y="3887551"/>
                <a:ext cx="320564" cy="3643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34" idx="5"/>
              </p:cNvCxnSpPr>
              <p:nvPr/>
            </p:nvCxnSpPr>
            <p:spPr>
              <a:xfrm>
                <a:off x="1570708" y="3887551"/>
                <a:ext cx="305134" cy="3706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Oval 40"/>
              <p:cNvSpPr>
                <a:spLocks noChangeAspect="1"/>
              </p:cNvSpPr>
              <p:nvPr/>
            </p:nvSpPr>
            <p:spPr>
              <a:xfrm>
                <a:off x="3128423" y="3551948"/>
                <a:ext cx="395289" cy="3952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b="1" dirty="0">
                    <a:solidFill>
                      <a:schemeClr val="tx1"/>
                    </a:solidFill>
                    <a:latin typeface="Courier New" panose="02070309020205020404" pitchFamily="49" charset="0"/>
                    <a:cs typeface="Courier New" panose="02070309020205020404" pitchFamily="49" charset="0"/>
                  </a:rPr>
                  <a:t>4</a:t>
                </a:r>
              </a:p>
            </p:txBody>
          </p:sp>
          <p:sp>
            <p:nvSpPr>
              <p:cNvPr id="44" name="Oval 43"/>
              <p:cNvSpPr>
                <a:spLocks noChangeAspect="1"/>
              </p:cNvSpPr>
              <p:nvPr/>
            </p:nvSpPr>
            <p:spPr>
              <a:xfrm>
                <a:off x="3713068" y="4202085"/>
                <a:ext cx="395289" cy="3952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b="1" dirty="0">
                    <a:solidFill>
                      <a:schemeClr val="tx1"/>
                    </a:solidFill>
                    <a:latin typeface="Courier New" panose="02070309020205020404" pitchFamily="49" charset="0"/>
                    <a:cs typeface="Courier New" panose="02070309020205020404" pitchFamily="49" charset="0"/>
                  </a:rPr>
                  <a:t>1</a:t>
                </a:r>
              </a:p>
            </p:txBody>
          </p:sp>
          <p:sp>
            <p:nvSpPr>
              <p:cNvPr id="45" name="Oval 44"/>
              <p:cNvSpPr>
                <a:spLocks noChangeAspect="1"/>
              </p:cNvSpPr>
              <p:nvPr/>
            </p:nvSpPr>
            <p:spPr>
              <a:xfrm>
                <a:off x="2528348" y="4195836"/>
                <a:ext cx="395289" cy="3952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b="1" dirty="0">
                    <a:solidFill>
                      <a:schemeClr val="tx1"/>
                    </a:solidFill>
                    <a:latin typeface="Courier New" panose="02070309020205020404" pitchFamily="49" charset="0"/>
                    <a:cs typeface="Courier New" panose="02070309020205020404" pitchFamily="49" charset="0"/>
                  </a:rPr>
                  <a:t>3</a:t>
                </a:r>
              </a:p>
            </p:txBody>
          </p:sp>
          <p:cxnSp>
            <p:nvCxnSpPr>
              <p:cNvPr id="46" name="Straight Arrow Connector 45"/>
              <p:cNvCxnSpPr>
                <a:stCxn id="41" idx="3"/>
                <a:endCxn id="45" idx="7"/>
              </p:cNvCxnSpPr>
              <p:nvPr/>
            </p:nvCxnSpPr>
            <p:spPr>
              <a:xfrm flipH="1">
                <a:off x="2865748" y="3889348"/>
                <a:ext cx="320564" cy="3643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41" idx="5"/>
                <a:endCxn id="44" idx="1"/>
              </p:cNvCxnSpPr>
              <p:nvPr/>
            </p:nvCxnSpPr>
            <p:spPr>
              <a:xfrm>
                <a:off x="3465823" y="3889348"/>
                <a:ext cx="305134" cy="3706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Oval 47"/>
              <p:cNvSpPr>
                <a:spLocks noChangeAspect="1"/>
              </p:cNvSpPr>
              <p:nvPr/>
            </p:nvSpPr>
            <p:spPr>
              <a:xfrm>
                <a:off x="680466" y="4220224"/>
                <a:ext cx="395289" cy="3952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b="1" dirty="0">
                    <a:solidFill>
                      <a:schemeClr val="tx1"/>
                    </a:solidFill>
                    <a:latin typeface="Courier New" panose="02070309020205020404" pitchFamily="49" charset="0"/>
                    <a:cs typeface="Courier New" panose="02070309020205020404" pitchFamily="49" charset="0"/>
                  </a:rPr>
                  <a:t>7</a:t>
                </a:r>
              </a:p>
            </p:txBody>
          </p:sp>
          <p:sp>
            <p:nvSpPr>
              <p:cNvPr id="49" name="Oval 48"/>
              <p:cNvSpPr>
                <a:spLocks noChangeAspect="1"/>
              </p:cNvSpPr>
              <p:nvPr/>
            </p:nvSpPr>
            <p:spPr>
              <a:xfrm>
                <a:off x="1021749" y="4868947"/>
                <a:ext cx="395289" cy="3952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b="1" dirty="0">
                    <a:solidFill>
                      <a:schemeClr val="tx1"/>
                    </a:solidFill>
                    <a:latin typeface="Courier New" panose="02070309020205020404" pitchFamily="49" charset="0"/>
                    <a:cs typeface="Courier New" panose="02070309020205020404" pitchFamily="49" charset="0"/>
                  </a:rPr>
                  <a:t>5</a:t>
                </a:r>
              </a:p>
            </p:txBody>
          </p:sp>
          <p:sp>
            <p:nvSpPr>
              <p:cNvPr id="50" name="Oval 49"/>
              <p:cNvSpPr>
                <a:spLocks noChangeAspect="1"/>
              </p:cNvSpPr>
              <p:nvPr/>
            </p:nvSpPr>
            <p:spPr>
              <a:xfrm>
                <a:off x="353191" y="4868946"/>
                <a:ext cx="395289" cy="3952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b="1" dirty="0">
                    <a:solidFill>
                      <a:schemeClr val="tx1"/>
                    </a:solidFill>
                    <a:latin typeface="Courier New" panose="02070309020205020404" pitchFamily="49" charset="0"/>
                    <a:cs typeface="Courier New" panose="02070309020205020404" pitchFamily="49" charset="0"/>
                  </a:rPr>
                  <a:t>2</a:t>
                </a:r>
              </a:p>
            </p:txBody>
          </p:sp>
          <p:cxnSp>
            <p:nvCxnSpPr>
              <p:cNvPr id="51" name="Straight Arrow Connector 50"/>
              <p:cNvCxnSpPr>
                <a:stCxn id="48" idx="3"/>
                <a:endCxn id="50" idx="0"/>
              </p:cNvCxnSpPr>
              <p:nvPr/>
            </p:nvCxnSpPr>
            <p:spPr>
              <a:xfrm flipH="1">
                <a:off x="550836" y="4557624"/>
                <a:ext cx="187519" cy="3113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48" idx="5"/>
                <a:endCxn id="49" idx="0"/>
              </p:cNvCxnSpPr>
              <p:nvPr/>
            </p:nvCxnSpPr>
            <p:spPr>
              <a:xfrm>
                <a:off x="1017866" y="4557624"/>
                <a:ext cx="201528" cy="3113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Oval 52"/>
              <p:cNvSpPr>
                <a:spLocks noChangeAspect="1"/>
              </p:cNvSpPr>
              <p:nvPr/>
            </p:nvSpPr>
            <p:spPr>
              <a:xfrm>
                <a:off x="1803947" y="4220224"/>
                <a:ext cx="395289" cy="395289"/>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b="1" dirty="0">
                    <a:solidFill>
                      <a:schemeClr val="tx1"/>
                    </a:solidFill>
                    <a:latin typeface="Courier New" panose="02070309020205020404" pitchFamily="49" charset="0"/>
                    <a:cs typeface="Courier New" panose="02070309020205020404" pitchFamily="49" charset="0"/>
                  </a:rPr>
                  <a:t>9</a:t>
                </a:r>
              </a:p>
            </p:txBody>
          </p:sp>
          <p:sp>
            <p:nvSpPr>
              <p:cNvPr id="54" name="Oval 53"/>
              <p:cNvSpPr>
                <a:spLocks noChangeAspect="1"/>
              </p:cNvSpPr>
              <p:nvPr/>
            </p:nvSpPr>
            <p:spPr>
              <a:xfrm>
                <a:off x="1480553" y="4870359"/>
                <a:ext cx="395289" cy="3952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b="1" dirty="0">
                    <a:solidFill>
                      <a:schemeClr val="tx1"/>
                    </a:solidFill>
                    <a:latin typeface="Courier New" panose="02070309020205020404" pitchFamily="49" charset="0"/>
                    <a:cs typeface="Courier New" panose="02070309020205020404" pitchFamily="49" charset="0"/>
                  </a:rPr>
                  <a:t>6</a:t>
                </a:r>
              </a:p>
            </p:txBody>
          </p:sp>
          <p:cxnSp>
            <p:nvCxnSpPr>
              <p:cNvPr id="55" name="Straight Arrow Connector 54"/>
              <p:cNvCxnSpPr>
                <a:stCxn id="53" idx="3"/>
                <a:endCxn id="54" idx="0"/>
              </p:cNvCxnSpPr>
              <p:nvPr/>
            </p:nvCxnSpPr>
            <p:spPr>
              <a:xfrm flipH="1">
                <a:off x="1678198" y="4557624"/>
                <a:ext cx="183638" cy="3127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30" name="Oval 29"/>
            <p:cNvSpPr>
              <a:spLocks noChangeAspect="1"/>
            </p:cNvSpPr>
            <p:nvPr/>
          </p:nvSpPr>
          <p:spPr>
            <a:xfrm>
              <a:off x="4342586" y="4703256"/>
              <a:ext cx="395289" cy="3952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b="1" dirty="0">
                  <a:solidFill>
                    <a:schemeClr val="tx1"/>
                  </a:solidFill>
                  <a:latin typeface="Courier New" panose="02070309020205020404" pitchFamily="49" charset="0"/>
                  <a:cs typeface="Courier New" panose="02070309020205020404" pitchFamily="49" charset="0"/>
                </a:rPr>
                <a:t>8</a:t>
              </a:r>
            </a:p>
          </p:txBody>
        </p:sp>
        <p:cxnSp>
          <p:nvCxnSpPr>
            <p:cNvPr id="31" name="Straight Arrow Connector 30"/>
            <p:cNvCxnSpPr>
              <a:endCxn id="30" idx="0"/>
            </p:cNvCxnSpPr>
            <p:nvPr/>
          </p:nvCxnSpPr>
          <p:spPr>
            <a:xfrm>
              <a:off x="4338703" y="4391933"/>
              <a:ext cx="201528" cy="3113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32" name="TextBox 31"/>
          <p:cNvSpPr txBox="1"/>
          <p:nvPr/>
        </p:nvSpPr>
        <p:spPr>
          <a:xfrm>
            <a:off x="6981399" y="5731098"/>
            <a:ext cx="1700011" cy="369332"/>
          </a:xfrm>
          <a:prstGeom prst="rect">
            <a:avLst/>
          </a:prstGeom>
          <a:noFill/>
        </p:spPr>
        <p:txBody>
          <a:bodyPr wrap="square" rtlCol="0">
            <a:spAutoFit/>
          </a:bodyPr>
          <a:lstStyle/>
          <a:p>
            <a:r>
              <a:rPr lang="en-US" b="1" dirty="0">
                <a:latin typeface="Courier New" panose="02070309020205020404" pitchFamily="49" charset="0"/>
                <a:cs typeface="Courier New" panose="02070309020205020404" pitchFamily="49" charset="0"/>
              </a:rPr>
              <a:t>Length = 11</a:t>
            </a:r>
          </a:p>
        </p:txBody>
      </p:sp>
      <p:sp>
        <p:nvSpPr>
          <p:cNvPr id="33" name="Title 2"/>
          <p:cNvSpPr>
            <a:spLocks noGrp="1"/>
          </p:cNvSpPr>
          <p:nvPr>
            <p:ph type="title"/>
          </p:nvPr>
        </p:nvSpPr>
        <p:spPr>
          <a:xfrm>
            <a:off x="155575" y="161927"/>
            <a:ext cx="8797925" cy="676274"/>
          </a:xfrm>
        </p:spPr>
        <p:txBody>
          <a:bodyPr>
            <a:normAutofit fontScale="90000"/>
          </a:bodyPr>
          <a:lstStyle/>
          <a:p>
            <a:r>
              <a:rPr lang="en-US" dirty="0"/>
              <a:t>The </a:t>
            </a:r>
            <a:r>
              <a:rPr lang="en-US" b="1" dirty="0" err="1">
                <a:solidFill>
                  <a:schemeClr val="tx2"/>
                </a:solidFill>
                <a:latin typeface="Courier New" panose="02070309020205020404" pitchFamily="49" charset="0"/>
                <a:cs typeface="Courier New" panose="02070309020205020404" pitchFamily="49" charset="0"/>
              </a:rPr>
              <a:t>Enqueue</a:t>
            </a:r>
            <a:r>
              <a:rPr lang="en-US" dirty="0">
                <a:solidFill>
                  <a:schemeClr val="tx2"/>
                </a:solidFill>
              </a:rPr>
              <a:t> </a:t>
            </a:r>
            <a:r>
              <a:rPr lang="en-US" dirty="0"/>
              <a:t>operation</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9387444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Content Placeholder 2"/>
          <p:cNvSpPr>
            <a:spLocks noGrp="1"/>
          </p:cNvSpPr>
          <p:nvPr>
            <p:ph idx="1"/>
          </p:nvPr>
        </p:nvSpPr>
        <p:spPr>
          <a:xfrm>
            <a:off x="353192" y="990600"/>
            <a:ext cx="8592396" cy="2140220"/>
          </a:xfrm>
        </p:spPr>
        <p:txBody>
          <a:bodyPr>
            <a:normAutofit/>
          </a:bodyPr>
          <a:lstStyle/>
          <a:p>
            <a:r>
              <a:rPr lang="en-US" sz="2000" dirty="0"/>
              <a:t>Increment </a:t>
            </a:r>
            <a:r>
              <a:rPr lang="en-US" sz="2000" b="1" dirty="0">
                <a:latin typeface="Courier New" panose="02070309020205020404" pitchFamily="49" charset="0"/>
                <a:cs typeface="Courier New" panose="02070309020205020404" pitchFamily="49" charset="0"/>
              </a:rPr>
              <a:t>length</a:t>
            </a:r>
            <a:endParaRPr lang="en-US" sz="2000" dirty="0"/>
          </a:p>
          <a:p>
            <a:r>
              <a:rPr lang="en-US" sz="2000" dirty="0"/>
              <a:t>Add the item to be </a:t>
            </a:r>
            <a:r>
              <a:rPr lang="en-US" sz="2000" dirty="0" err="1"/>
              <a:t>enqueued</a:t>
            </a:r>
            <a:r>
              <a:rPr lang="en-US" sz="2000" dirty="0"/>
              <a:t> as the last leaf node (at index </a:t>
            </a:r>
            <a:r>
              <a:rPr lang="en-US" sz="2000" b="1" dirty="0">
                <a:latin typeface="Courier New" panose="02070309020205020404" pitchFamily="49" charset="0"/>
                <a:cs typeface="Courier New" panose="02070309020205020404" pitchFamily="49" charset="0"/>
              </a:rPr>
              <a:t>length-1</a:t>
            </a:r>
            <a:r>
              <a:rPr lang="en-US" sz="2000" dirty="0"/>
              <a:t>)</a:t>
            </a:r>
          </a:p>
          <a:p>
            <a:r>
              <a:rPr lang="en-US" sz="2000" dirty="0"/>
              <a:t>Perform </a:t>
            </a:r>
            <a:r>
              <a:rPr lang="en-US" sz="2000" b="1" dirty="0" err="1">
                <a:latin typeface="Courier New" panose="02070309020205020404" pitchFamily="49" charset="0"/>
                <a:cs typeface="Courier New" panose="02070309020205020404" pitchFamily="49" charset="0"/>
              </a:rPr>
              <a:t>ReheapUp</a:t>
            </a:r>
            <a:r>
              <a:rPr lang="en-US" sz="2000" dirty="0"/>
              <a:t> operation</a:t>
            </a:r>
          </a:p>
        </p:txBody>
      </p:sp>
      <p:graphicFrame>
        <p:nvGraphicFramePr>
          <p:cNvPr id="25" name="Content Placeholder 2"/>
          <p:cNvGraphicFramePr>
            <a:graphicFrameLocks/>
          </p:cNvGraphicFramePr>
          <p:nvPr>
            <p:extLst>
              <p:ext uri="{D42A27DB-BD31-4B8C-83A1-F6EECF244321}">
                <p14:modId xmlns:p14="http://schemas.microsoft.com/office/powerpoint/2010/main" val="4143376687"/>
              </p:ext>
            </p:extLst>
          </p:nvPr>
        </p:nvGraphicFramePr>
        <p:xfrm>
          <a:off x="982008" y="5601236"/>
          <a:ext cx="5852156" cy="741680"/>
        </p:xfrm>
        <a:graphic>
          <a:graphicData uri="http://schemas.openxmlformats.org/drawingml/2006/table">
            <a:tbl>
              <a:tblPr firstRow="1" bandRow="1">
                <a:tableStyleId>{7DF18680-E054-41AD-8BC1-D1AEF772440D}</a:tableStyleId>
              </a:tblPr>
              <a:tblGrid>
                <a:gridCol w="757836">
                  <a:extLst>
                    <a:ext uri="{9D8B030D-6E8A-4147-A177-3AD203B41FA5}">
                      <a16:colId xmlns:a16="http://schemas.microsoft.com/office/drawing/2014/main" val="20000"/>
                    </a:ext>
                  </a:extLst>
                </a:gridCol>
                <a:gridCol w="463120">
                  <a:extLst>
                    <a:ext uri="{9D8B030D-6E8A-4147-A177-3AD203B41FA5}">
                      <a16:colId xmlns:a16="http://schemas.microsoft.com/office/drawing/2014/main" val="20001"/>
                    </a:ext>
                  </a:extLst>
                </a:gridCol>
                <a:gridCol w="463120">
                  <a:extLst>
                    <a:ext uri="{9D8B030D-6E8A-4147-A177-3AD203B41FA5}">
                      <a16:colId xmlns:a16="http://schemas.microsoft.com/office/drawing/2014/main" val="20002"/>
                    </a:ext>
                  </a:extLst>
                </a:gridCol>
                <a:gridCol w="463120">
                  <a:extLst>
                    <a:ext uri="{9D8B030D-6E8A-4147-A177-3AD203B41FA5}">
                      <a16:colId xmlns:a16="http://schemas.microsoft.com/office/drawing/2014/main" val="20003"/>
                    </a:ext>
                  </a:extLst>
                </a:gridCol>
                <a:gridCol w="463120">
                  <a:extLst>
                    <a:ext uri="{9D8B030D-6E8A-4147-A177-3AD203B41FA5}">
                      <a16:colId xmlns:a16="http://schemas.microsoft.com/office/drawing/2014/main" val="20004"/>
                    </a:ext>
                  </a:extLst>
                </a:gridCol>
                <a:gridCol w="463120">
                  <a:extLst>
                    <a:ext uri="{9D8B030D-6E8A-4147-A177-3AD203B41FA5}">
                      <a16:colId xmlns:a16="http://schemas.microsoft.com/office/drawing/2014/main" val="20005"/>
                    </a:ext>
                  </a:extLst>
                </a:gridCol>
                <a:gridCol w="463120">
                  <a:extLst>
                    <a:ext uri="{9D8B030D-6E8A-4147-A177-3AD203B41FA5}">
                      <a16:colId xmlns:a16="http://schemas.microsoft.com/office/drawing/2014/main" val="20006"/>
                    </a:ext>
                  </a:extLst>
                </a:gridCol>
                <a:gridCol w="463120">
                  <a:extLst>
                    <a:ext uri="{9D8B030D-6E8A-4147-A177-3AD203B41FA5}">
                      <a16:colId xmlns:a16="http://schemas.microsoft.com/office/drawing/2014/main" val="20007"/>
                    </a:ext>
                  </a:extLst>
                </a:gridCol>
                <a:gridCol w="463120">
                  <a:extLst>
                    <a:ext uri="{9D8B030D-6E8A-4147-A177-3AD203B41FA5}">
                      <a16:colId xmlns:a16="http://schemas.microsoft.com/office/drawing/2014/main" val="20008"/>
                    </a:ext>
                  </a:extLst>
                </a:gridCol>
                <a:gridCol w="463120">
                  <a:extLst>
                    <a:ext uri="{9D8B030D-6E8A-4147-A177-3AD203B41FA5}">
                      <a16:colId xmlns:a16="http://schemas.microsoft.com/office/drawing/2014/main" val="20009"/>
                    </a:ext>
                  </a:extLst>
                </a:gridCol>
                <a:gridCol w="463120">
                  <a:extLst>
                    <a:ext uri="{9D8B030D-6E8A-4147-A177-3AD203B41FA5}">
                      <a16:colId xmlns:a16="http://schemas.microsoft.com/office/drawing/2014/main" val="20010"/>
                    </a:ext>
                  </a:extLst>
                </a:gridCol>
                <a:gridCol w="463120">
                  <a:extLst>
                    <a:ext uri="{9D8B030D-6E8A-4147-A177-3AD203B41FA5}">
                      <a16:colId xmlns:a16="http://schemas.microsoft.com/office/drawing/2014/main" val="20011"/>
                    </a:ext>
                  </a:extLst>
                </a:gridCol>
              </a:tblGrid>
              <a:tr h="370840">
                <a:tc>
                  <a:txBody>
                    <a:bodyPr/>
                    <a:lstStyle/>
                    <a:p>
                      <a:r>
                        <a:rPr lang="en-US" sz="1600" b="1" dirty="0"/>
                        <a:t>Index</a:t>
                      </a:r>
                    </a:p>
                  </a:txBody>
                  <a:tcPr/>
                </a:tc>
                <a:tc>
                  <a:txBody>
                    <a:bodyPr/>
                    <a:lstStyle/>
                    <a:p>
                      <a:pPr algn="ctr"/>
                      <a:r>
                        <a:rPr lang="en-US" dirty="0">
                          <a:latin typeface="Courier New" panose="02070309020205020404" pitchFamily="49" charset="0"/>
                          <a:cs typeface="Courier New" panose="02070309020205020404" pitchFamily="49" charset="0"/>
                        </a:rPr>
                        <a:t>0</a:t>
                      </a:r>
                    </a:p>
                  </a:txBody>
                  <a:tcPr/>
                </a:tc>
                <a:tc>
                  <a:txBody>
                    <a:bodyPr/>
                    <a:lstStyle/>
                    <a:p>
                      <a:pPr algn="ctr"/>
                      <a:r>
                        <a:rPr lang="en-US" dirty="0">
                          <a:latin typeface="Courier New" panose="02070309020205020404" pitchFamily="49" charset="0"/>
                          <a:cs typeface="Courier New" panose="02070309020205020404" pitchFamily="49" charset="0"/>
                        </a:rPr>
                        <a:t>1</a:t>
                      </a:r>
                    </a:p>
                  </a:txBody>
                  <a:tcPr/>
                </a:tc>
                <a:tc>
                  <a:txBody>
                    <a:bodyPr/>
                    <a:lstStyle/>
                    <a:p>
                      <a:pPr algn="ctr"/>
                      <a:r>
                        <a:rPr lang="en-US" dirty="0">
                          <a:latin typeface="Courier New" panose="02070309020205020404" pitchFamily="49" charset="0"/>
                          <a:cs typeface="Courier New" panose="02070309020205020404" pitchFamily="49" charset="0"/>
                        </a:rPr>
                        <a:t>2</a:t>
                      </a:r>
                    </a:p>
                  </a:txBody>
                  <a:tcPr/>
                </a:tc>
                <a:tc>
                  <a:txBody>
                    <a:bodyPr/>
                    <a:lstStyle/>
                    <a:p>
                      <a:pPr algn="ctr"/>
                      <a:r>
                        <a:rPr lang="en-US" dirty="0">
                          <a:latin typeface="Courier New" panose="02070309020205020404" pitchFamily="49" charset="0"/>
                          <a:cs typeface="Courier New" panose="02070309020205020404" pitchFamily="49" charset="0"/>
                        </a:rPr>
                        <a:t>3</a:t>
                      </a:r>
                    </a:p>
                  </a:txBody>
                  <a:tcPr/>
                </a:tc>
                <a:tc>
                  <a:txBody>
                    <a:bodyPr/>
                    <a:lstStyle/>
                    <a:p>
                      <a:pPr algn="ctr"/>
                      <a:r>
                        <a:rPr lang="en-US" dirty="0">
                          <a:latin typeface="Courier New" panose="02070309020205020404" pitchFamily="49" charset="0"/>
                          <a:cs typeface="Courier New" panose="02070309020205020404" pitchFamily="49" charset="0"/>
                        </a:rPr>
                        <a:t>4</a:t>
                      </a:r>
                    </a:p>
                  </a:txBody>
                  <a:tcPr/>
                </a:tc>
                <a:tc>
                  <a:txBody>
                    <a:bodyPr/>
                    <a:lstStyle/>
                    <a:p>
                      <a:pPr algn="ctr"/>
                      <a:r>
                        <a:rPr lang="en-US" dirty="0">
                          <a:latin typeface="Courier New" panose="02070309020205020404" pitchFamily="49" charset="0"/>
                          <a:cs typeface="Courier New" panose="02070309020205020404" pitchFamily="49" charset="0"/>
                        </a:rPr>
                        <a:t>5</a:t>
                      </a:r>
                    </a:p>
                  </a:txBody>
                  <a:tcPr/>
                </a:tc>
                <a:tc>
                  <a:txBody>
                    <a:bodyPr/>
                    <a:lstStyle/>
                    <a:p>
                      <a:pPr algn="ctr"/>
                      <a:r>
                        <a:rPr lang="en-US" dirty="0">
                          <a:latin typeface="Courier New" panose="02070309020205020404" pitchFamily="49" charset="0"/>
                          <a:cs typeface="Courier New" panose="02070309020205020404" pitchFamily="49" charset="0"/>
                        </a:rPr>
                        <a:t>6</a:t>
                      </a:r>
                    </a:p>
                  </a:txBody>
                  <a:tcPr/>
                </a:tc>
                <a:tc>
                  <a:txBody>
                    <a:bodyPr/>
                    <a:lstStyle/>
                    <a:p>
                      <a:pPr algn="ctr"/>
                      <a:r>
                        <a:rPr lang="en-US" dirty="0">
                          <a:latin typeface="Courier New" panose="02070309020205020404" pitchFamily="49" charset="0"/>
                          <a:cs typeface="Courier New" panose="02070309020205020404" pitchFamily="49" charset="0"/>
                        </a:rPr>
                        <a:t>7</a:t>
                      </a:r>
                    </a:p>
                  </a:txBody>
                  <a:tcPr/>
                </a:tc>
                <a:tc>
                  <a:txBody>
                    <a:bodyPr/>
                    <a:lstStyle/>
                    <a:p>
                      <a:pPr algn="ctr"/>
                      <a:r>
                        <a:rPr lang="en-US" dirty="0">
                          <a:latin typeface="Courier New" panose="02070309020205020404" pitchFamily="49" charset="0"/>
                          <a:cs typeface="Courier New" panose="02070309020205020404" pitchFamily="49" charset="0"/>
                        </a:rPr>
                        <a:t>8</a:t>
                      </a:r>
                    </a:p>
                  </a:txBody>
                  <a:tcPr/>
                </a:tc>
                <a:tc>
                  <a:txBody>
                    <a:bodyPr/>
                    <a:lstStyle/>
                    <a:p>
                      <a:pPr algn="ctr"/>
                      <a:r>
                        <a:rPr lang="en-US" dirty="0">
                          <a:latin typeface="Courier New" panose="02070309020205020404" pitchFamily="49" charset="0"/>
                          <a:cs typeface="Courier New" panose="02070309020205020404" pitchFamily="49" charset="0"/>
                        </a:rPr>
                        <a:t>9</a:t>
                      </a:r>
                    </a:p>
                  </a:txBody>
                  <a:tcPr/>
                </a:tc>
                <a:tc>
                  <a:txBody>
                    <a:bodyPr/>
                    <a:lstStyle/>
                    <a:p>
                      <a:pPr algn="ctr"/>
                      <a:r>
                        <a:rPr lang="en-US" dirty="0">
                          <a:latin typeface="Courier New" panose="02070309020205020404" pitchFamily="49" charset="0"/>
                          <a:cs typeface="Courier New" panose="02070309020205020404" pitchFamily="49" charset="0"/>
                        </a:rPr>
                        <a:t>10</a:t>
                      </a:r>
                    </a:p>
                  </a:txBody>
                  <a:tcPr/>
                </a:tc>
                <a:extLst>
                  <a:ext uri="{0D108BD9-81ED-4DB2-BD59-A6C34878D82A}">
                    <a16:rowId xmlns:a16="http://schemas.microsoft.com/office/drawing/2014/main" val="10000"/>
                  </a:ext>
                </a:extLst>
              </a:tr>
              <a:tr h="370840">
                <a:tc>
                  <a:txBody>
                    <a:bodyPr/>
                    <a:lstStyle/>
                    <a:p>
                      <a:r>
                        <a:rPr lang="en-US" sz="1600" b="1" dirty="0"/>
                        <a:t>value</a:t>
                      </a:r>
                    </a:p>
                  </a:txBody>
                  <a:tcPr/>
                </a:tc>
                <a:tc>
                  <a:txBody>
                    <a:bodyPr/>
                    <a:lstStyle/>
                    <a:p>
                      <a:pPr algn="ctr"/>
                      <a:r>
                        <a:rPr lang="en-US" dirty="0">
                          <a:latin typeface="Courier New" panose="02070309020205020404" pitchFamily="49" charset="0"/>
                          <a:cs typeface="Courier New" panose="02070309020205020404" pitchFamily="49" charset="0"/>
                        </a:rPr>
                        <a:t>11</a:t>
                      </a:r>
                    </a:p>
                  </a:txBody>
                  <a:tcPr>
                    <a:solidFill>
                      <a:srgbClr val="FFFF00"/>
                    </a:solidFill>
                  </a:tcPr>
                </a:tc>
                <a:tc>
                  <a:txBody>
                    <a:bodyPr/>
                    <a:lstStyle/>
                    <a:p>
                      <a:pPr algn="ctr"/>
                      <a:r>
                        <a:rPr lang="en-US" dirty="0">
                          <a:latin typeface="Courier New" panose="02070309020205020404" pitchFamily="49" charset="0"/>
                          <a:cs typeface="Courier New" panose="02070309020205020404" pitchFamily="49" charset="0"/>
                        </a:rPr>
                        <a:t>15</a:t>
                      </a:r>
                    </a:p>
                  </a:txBody>
                  <a:tcPr>
                    <a:solidFill>
                      <a:srgbClr val="FFFF00"/>
                    </a:solidFill>
                  </a:tcPr>
                </a:tc>
                <a:tc>
                  <a:txBody>
                    <a:bodyPr/>
                    <a:lstStyle/>
                    <a:p>
                      <a:pPr algn="ctr"/>
                      <a:r>
                        <a:rPr lang="en-US" dirty="0">
                          <a:latin typeface="Courier New" panose="02070309020205020404" pitchFamily="49" charset="0"/>
                          <a:cs typeface="Courier New" panose="02070309020205020404" pitchFamily="49" charset="0"/>
                        </a:rPr>
                        <a:t>4</a:t>
                      </a:r>
                    </a:p>
                  </a:txBody>
                  <a:tcPr/>
                </a:tc>
                <a:tc>
                  <a:txBody>
                    <a:bodyPr/>
                    <a:lstStyle/>
                    <a:p>
                      <a:pPr algn="ctr"/>
                      <a:r>
                        <a:rPr lang="en-US" dirty="0">
                          <a:latin typeface="Courier New" panose="02070309020205020404" pitchFamily="49" charset="0"/>
                          <a:cs typeface="Courier New" panose="02070309020205020404" pitchFamily="49" charset="0"/>
                        </a:rPr>
                        <a:t>7</a:t>
                      </a:r>
                    </a:p>
                  </a:txBody>
                  <a:tcPr/>
                </a:tc>
                <a:tc>
                  <a:txBody>
                    <a:bodyPr/>
                    <a:lstStyle/>
                    <a:p>
                      <a:pPr algn="ctr"/>
                      <a:r>
                        <a:rPr lang="en-US" dirty="0">
                          <a:latin typeface="Courier New" panose="02070309020205020404" pitchFamily="49" charset="0"/>
                          <a:cs typeface="Courier New" panose="02070309020205020404" pitchFamily="49" charset="0"/>
                        </a:rPr>
                        <a:t>9</a:t>
                      </a:r>
                    </a:p>
                  </a:txBody>
                  <a:tcPr>
                    <a:solidFill>
                      <a:srgbClr val="CFD5EA"/>
                    </a:solidFill>
                  </a:tcPr>
                </a:tc>
                <a:tc>
                  <a:txBody>
                    <a:bodyPr/>
                    <a:lstStyle/>
                    <a:p>
                      <a:pPr algn="ctr"/>
                      <a:r>
                        <a:rPr lang="en-US" dirty="0">
                          <a:latin typeface="Courier New" panose="02070309020205020404" pitchFamily="49" charset="0"/>
                          <a:cs typeface="Courier New" panose="02070309020205020404" pitchFamily="49" charset="0"/>
                        </a:rPr>
                        <a:t>3</a:t>
                      </a:r>
                    </a:p>
                  </a:txBody>
                  <a:tcPr>
                    <a:solidFill>
                      <a:srgbClr val="CFD5EA"/>
                    </a:solidFill>
                  </a:tcPr>
                </a:tc>
                <a:tc>
                  <a:txBody>
                    <a:bodyPr/>
                    <a:lstStyle/>
                    <a:p>
                      <a:pPr algn="ctr"/>
                      <a:r>
                        <a:rPr lang="en-US" dirty="0">
                          <a:latin typeface="Courier New" panose="02070309020205020404" pitchFamily="49" charset="0"/>
                          <a:cs typeface="Courier New" panose="02070309020205020404" pitchFamily="49" charset="0"/>
                        </a:rPr>
                        <a:t>1</a:t>
                      </a:r>
                    </a:p>
                  </a:txBody>
                  <a:tcPr>
                    <a:solidFill>
                      <a:srgbClr val="CFD5EA"/>
                    </a:solidFill>
                  </a:tcPr>
                </a:tc>
                <a:tc>
                  <a:txBody>
                    <a:bodyPr/>
                    <a:lstStyle/>
                    <a:p>
                      <a:pPr algn="ctr"/>
                      <a:r>
                        <a:rPr lang="en-US" dirty="0">
                          <a:latin typeface="Courier New" panose="02070309020205020404" pitchFamily="49" charset="0"/>
                          <a:cs typeface="Courier New" panose="02070309020205020404" pitchFamily="49" charset="0"/>
                        </a:rPr>
                        <a:t>2</a:t>
                      </a:r>
                    </a:p>
                  </a:txBody>
                  <a:tcPr>
                    <a:solidFill>
                      <a:srgbClr val="CFD5EA"/>
                    </a:solidFill>
                  </a:tcPr>
                </a:tc>
                <a:tc>
                  <a:txBody>
                    <a:bodyPr/>
                    <a:lstStyle/>
                    <a:p>
                      <a:pPr algn="ctr"/>
                      <a:r>
                        <a:rPr lang="en-US" dirty="0">
                          <a:latin typeface="Courier New" panose="02070309020205020404" pitchFamily="49" charset="0"/>
                          <a:cs typeface="Courier New" panose="02070309020205020404" pitchFamily="49" charset="0"/>
                        </a:rPr>
                        <a:t>5</a:t>
                      </a:r>
                    </a:p>
                  </a:txBody>
                  <a:tcPr>
                    <a:solidFill>
                      <a:srgbClr val="CFD5EA"/>
                    </a:solidFill>
                  </a:tcPr>
                </a:tc>
                <a:tc>
                  <a:txBody>
                    <a:bodyPr/>
                    <a:lstStyle/>
                    <a:p>
                      <a:pPr algn="ctr"/>
                      <a:r>
                        <a:rPr lang="en-US" dirty="0">
                          <a:latin typeface="Courier New" panose="02070309020205020404" pitchFamily="49" charset="0"/>
                          <a:cs typeface="Courier New" panose="02070309020205020404" pitchFamily="49" charset="0"/>
                        </a:rPr>
                        <a:t>6</a:t>
                      </a:r>
                    </a:p>
                  </a:txBody>
                  <a:tcPr>
                    <a:solidFill>
                      <a:srgbClr val="CFD5EA"/>
                    </a:solidFill>
                  </a:tcPr>
                </a:tc>
                <a:tc>
                  <a:txBody>
                    <a:bodyPr/>
                    <a:lstStyle/>
                    <a:p>
                      <a:pPr algn="ctr"/>
                      <a:r>
                        <a:rPr lang="en-US" dirty="0">
                          <a:latin typeface="Courier New" panose="02070309020205020404" pitchFamily="49" charset="0"/>
                          <a:cs typeface="Courier New" panose="02070309020205020404" pitchFamily="49" charset="0"/>
                        </a:rPr>
                        <a:t>8</a:t>
                      </a:r>
                    </a:p>
                  </a:txBody>
                  <a:tcPr>
                    <a:solidFill>
                      <a:srgbClr val="CFD5EA"/>
                    </a:solidFill>
                  </a:tcPr>
                </a:tc>
                <a:extLst>
                  <a:ext uri="{0D108BD9-81ED-4DB2-BD59-A6C34878D82A}">
                    <a16:rowId xmlns:a16="http://schemas.microsoft.com/office/drawing/2014/main" val="10001"/>
                  </a:ext>
                </a:extLst>
              </a:tr>
            </a:tbl>
          </a:graphicData>
        </a:graphic>
      </p:graphicFrame>
      <p:sp>
        <p:nvSpPr>
          <p:cNvPr id="29" name="TextBox 28"/>
          <p:cNvSpPr txBox="1"/>
          <p:nvPr/>
        </p:nvSpPr>
        <p:spPr>
          <a:xfrm>
            <a:off x="6981400" y="3904855"/>
            <a:ext cx="1700011" cy="369332"/>
          </a:xfrm>
          <a:prstGeom prst="rect">
            <a:avLst/>
          </a:prstGeom>
          <a:noFill/>
        </p:spPr>
        <p:txBody>
          <a:bodyPr wrap="square" rtlCol="0">
            <a:spAutoFit/>
          </a:bodyPr>
          <a:lstStyle/>
          <a:p>
            <a:r>
              <a:rPr lang="en-US" b="1" dirty="0" err="1">
                <a:latin typeface="Courier New" panose="02070309020205020404" pitchFamily="49" charset="0"/>
                <a:cs typeface="Courier New" panose="02070309020205020404" pitchFamily="49" charset="0"/>
              </a:rPr>
              <a:t>Enqueue</a:t>
            </a:r>
            <a:r>
              <a:rPr lang="en-US" b="1" dirty="0">
                <a:latin typeface="Courier New" panose="02070309020205020404" pitchFamily="49" charset="0"/>
                <a:cs typeface="Courier New" panose="02070309020205020404" pitchFamily="49" charset="0"/>
              </a:rPr>
              <a:t> 15</a:t>
            </a:r>
          </a:p>
        </p:txBody>
      </p:sp>
      <p:grpSp>
        <p:nvGrpSpPr>
          <p:cNvPr id="2" name="Group 1"/>
          <p:cNvGrpSpPr/>
          <p:nvPr/>
        </p:nvGrpSpPr>
        <p:grpSpPr>
          <a:xfrm>
            <a:off x="2562408" y="2730409"/>
            <a:ext cx="3755166" cy="2368136"/>
            <a:chOff x="2562408" y="2730409"/>
            <a:chExt cx="3755166" cy="2368136"/>
          </a:xfrm>
        </p:grpSpPr>
        <p:grpSp>
          <p:nvGrpSpPr>
            <p:cNvPr id="26" name="Group 25"/>
            <p:cNvGrpSpPr/>
            <p:nvPr/>
          </p:nvGrpSpPr>
          <p:grpSpPr>
            <a:xfrm>
              <a:off x="2562408" y="2730409"/>
              <a:ext cx="3755166" cy="2364786"/>
              <a:chOff x="353191" y="2900862"/>
              <a:chExt cx="3755166" cy="2364786"/>
            </a:xfrm>
          </p:grpSpPr>
          <p:sp>
            <p:nvSpPr>
              <p:cNvPr id="27" name="Oval 26"/>
              <p:cNvSpPr>
                <a:spLocks noChangeAspect="1"/>
              </p:cNvSpPr>
              <p:nvPr/>
            </p:nvSpPr>
            <p:spPr>
              <a:xfrm>
                <a:off x="2176390" y="2900862"/>
                <a:ext cx="395289" cy="395289"/>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b="1" dirty="0">
                    <a:solidFill>
                      <a:schemeClr val="tx1"/>
                    </a:solidFill>
                    <a:latin typeface="Courier New" panose="02070309020205020404" pitchFamily="49" charset="0"/>
                    <a:cs typeface="Courier New" panose="02070309020205020404" pitchFamily="49" charset="0"/>
                  </a:rPr>
                  <a:t>11</a:t>
                </a:r>
              </a:p>
            </p:txBody>
          </p:sp>
          <p:sp>
            <p:nvSpPr>
              <p:cNvPr id="34" name="Oval 33"/>
              <p:cNvSpPr>
                <a:spLocks noChangeAspect="1"/>
              </p:cNvSpPr>
              <p:nvPr/>
            </p:nvSpPr>
            <p:spPr>
              <a:xfrm>
                <a:off x="1233308" y="3550151"/>
                <a:ext cx="395289" cy="395289"/>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b="1" dirty="0">
                    <a:solidFill>
                      <a:schemeClr val="tx1"/>
                    </a:solidFill>
                    <a:latin typeface="Courier New" panose="02070309020205020404" pitchFamily="49" charset="0"/>
                    <a:cs typeface="Courier New" panose="02070309020205020404" pitchFamily="49" charset="0"/>
                  </a:rPr>
                  <a:t>15</a:t>
                </a:r>
              </a:p>
            </p:txBody>
          </p:sp>
          <p:cxnSp>
            <p:nvCxnSpPr>
              <p:cNvPr id="35" name="Straight Arrow Connector 34"/>
              <p:cNvCxnSpPr>
                <a:stCxn id="27" idx="3"/>
                <a:endCxn id="34" idx="7"/>
              </p:cNvCxnSpPr>
              <p:nvPr/>
            </p:nvCxnSpPr>
            <p:spPr>
              <a:xfrm flipH="1">
                <a:off x="1570708" y="3238262"/>
                <a:ext cx="663571" cy="3697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27" idx="5"/>
                <a:endCxn id="41" idx="1"/>
              </p:cNvCxnSpPr>
              <p:nvPr/>
            </p:nvCxnSpPr>
            <p:spPr>
              <a:xfrm>
                <a:off x="2513790" y="3238262"/>
                <a:ext cx="672522" cy="3715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34" idx="3"/>
              </p:cNvCxnSpPr>
              <p:nvPr/>
            </p:nvCxnSpPr>
            <p:spPr>
              <a:xfrm flipH="1">
                <a:off x="970633" y="3887551"/>
                <a:ext cx="320564" cy="3643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34" idx="5"/>
              </p:cNvCxnSpPr>
              <p:nvPr/>
            </p:nvCxnSpPr>
            <p:spPr>
              <a:xfrm>
                <a:off x="1570708" y="3887551"/>
                <a:ext cx="305134" cy="3706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Oval 40"/>
              <p:cNvSpPr>
                <a:spLocks noChangeAspect="1"/>
              </p:cNvSpPr>
              <p:nvPr/>
            </p:nvSpPr>
            <p:spPr>
              <a:xfrm>
                <a:off x="3128423" y="3551948"/>
                <a:ext cx="395289" cy="3952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b="1" dirty="0">
                    <a:solidFill>
                      <a:schemeClr val="tx1"/>
                    </a:solidFill>
                    <a:latin typeface="Courier New" panose="02070309020205020404" pitchFamily="49" charset="0"/>
                    <a:cs typeface="Courier New" panose="02070309020205020404" pitchFamily="49" charset="0"/>
                  </a:rPr>
                  <a:t>4</a:t>
                </a:r>
              </a:p>
            </p:txBody>
          </p:sp>
          <p:sp>
            <p:nvSpPr>
              <p:cNvPr id="44" name="Oval 43"/>
              <p:cNvSpPr>
                <a:spLocks noChangeAspect="1"/>
              </p:cNvSpPr>
              <p:nvPr/>
            </p:nvSpPr>
            <p:spPr>
              <a:xfrm>
                <a:off x="3713068" y="4202085"/>
                <a:ext cx="395289" cy="3952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b="1" dirty="0">
                    <a:solidFill>
                      <a:schemeClr val="tx1"/>
                    </a:solidFill>
                    <a:latin typeface="Courier New" panose="02070309020205020404" pitchFamily="49" charset="0"/>
                    <a:cs typeface="Courier New" panose="02070309020205020404" pitchFamily="49" charset="0"/>
                  </a:rPr>
                  <a:t>1</a:t>
                </a:r>
              </a:p>
            </p:txBody>
          </p:sp>
          <p:sp>
            <p:nvSpPr>
              <p:cNvPr id="45" name="Oval 44"/>
              <p:cNvSpPr>
                <a:spLocks noChangeAspect="1"/>
              </p:cNvSpPr>
              <p:nvPr/>
            </p:nvSpPr>
            <p:spPr>
              <a:xfrm>
                <a:off x="2528348" y="4195836"/>
                <a:ext cx="395289" cy="3952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b="1" dirty="0">
                    <a:solidFill>
                      <a:schemeClr val="tx1"/>
                    </a:solidFill>
                    <a:latin typeface="Courier New" panose="02070309020205020404" pitchFamily="49" charset="0"/>
                    <a:cs typeface="Courier New" panose="02070309020205020404" pitchFamily="49" charset="0"/>
                  </a:rPr>
                  <a:t>3</a:t>
                </a:r>
              </a:p>
            </p:txBody>
          </p:sp>
          <p:cxnSp>
            <p:nvCxnSpPr>
              <p:cNvPr id="46" name="Straight Arrow Connector 45"/>
              <p:cNvCxnSpPr>
                <a:stCxn id="41" idx="3"/>
                <a:endCxn id="45" idx="7"/>
              </p:cNvCxnSpPr>
              <p:nvPr/>
            </p:nvCxnSpPr>
            <p:spPr>
              <a:xfrm flipH="1">
                <a:off x="2865748" y="3889348"/>
                <a:ext cx="320564" cy="3643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41" idx="5"/>
                <a:endCxn id="44" idx="1"/>
              </p:cNvCxnSpPr>
              <p:nvPr/>
            </p:nvCxnSpPr>
            <p:spPr>
              <a:xfrm>
                <a:off x="3465823" y="3889348"/>
                <a:ext cx="305134" cy="3706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Oval 47"/>
              <p:cNvSpPr>
                <a:spLocks noChangeAspect="1"/>
              </p:cNvSpPr>
              <p:nvPr/>
            </p:nvSpPr>
            <p:spPr>
              <a:xfrm>
                <a:off x="680466" y="4220224"/>
                <a:ext cx="395289" cy="3952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b="1" dirty="0">
                    <a:solidFill>
                      <a:schemeClr val="tx1"/>
                    </a:solidFill>
                    <a:latin typeface="Courier New" panose="02070309020205020404" pitchFamily="49" charset="0"/>
                    <a:cs typeface="Courier New" panose="02070309020205020404" pitchFamily="49" charset="0"/>
                  </a:rPr>
                  <a:t>7</a:t>
                </a:r>
              </a:p>
            </p:txBody>
          </p:sp>
          <p:sp>
            <p:nvSpPr>
              <p:cNvPr id="49" name="Oval 48"/>
              <p:cNvSpPr>
                <a:spLocks noChangeAspect="1"/>
              </p:cNvSpPr>
              <p:nvPr/>
            </p:nvSpPr>
            <p:spPr>
              <a:xfrm>
                <a:off x="1021749" y="4868947"/>
                <a:ext cx="395289" cy="3952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b="1" dirty="0">
                    <a:solidFill>
                      <a:schemeClr val="tx1"/>
                    </a:solidFill>
                    <a:latin typeface="Courier New" panose="02070309020205020404" pitchFamily="49" charset="0"/>
                    <a:cs typeface="Courier New" panose="02070309020205020404" pitchFamily="49" charset="0"/>
                  </a:rPr>
                  <a:t>5</a:t>
                </a:r>
              </a:p>
            </p:txBody>
          </p:sp>
          <p:sp>
            <p:nvSpPr>
              <p:cNvPr id="50" name="Oval 49"/>
              <p:cNvSpPr>
                <a:spLocks noChangeAspect="1"/>
              </p:cNvSpPr>
              <p:nvPr/>
            </p:nvSpPr>
            <p:spPr>
              <a:xfrm>
                <a:off x="353191" y="4868946"/>
                <a:ext cx="395289" cy="3952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b="1" dirty="0">
                    <a:solidFill>
                      <a:schemeClr val="tx1"/>
                    </a:solidFill>
                    <a:latin typeface="Courier New" panose="02070309020205020404" pitchFamily="49" charset="0"/>
                    <a:cs typeface="Courier New" panose="02070309020205020404" pitchFamily="49" charset="0"/>
                  </a:rPr>
                  <a:t>2</a:t>
                </a:r>
              </a:p>
            </p:txBody>
          </p:sp>
          <p:cxnSp>
            <p:nvCxnSpPr>
              <p:cNvPr id="51" name="Straight Arrow Connector 50"/>
              <p:cNvCxnSpPr>
                <a:stCxn id="48" idx="3"/>
                <a:endCxn id="50" idx="0"/>
              </p:cNvCxnSpPr>
              <p:nvPr/>
            </p:nvCxnSpPr>
            <p:spPr>
              <a:xfrm flipH="1">
                <a:off x="550836" y="4557624"/>
                <a:ext cx="187519" cy="3113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48" idx="5"/>
                <a:endCxn id="49" idx="0"/>
              </p:cNvCxnSpPr>
              <p:nvPr/>
            </p:nvCxnSpPr>
            <p:spPr>
              <a:xfrm>
                <a:off x="1017866" y="4557624"/>
                <a:ext cx="201528" cy="3113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Oval 52"/>
              <p:cNvSpPr>
                <a:spLocks noChangeAspect="1"/>
              </p:cNvSpPr>
              <p:nvPr/>
            </p:nvSpPr>
            <p:spPr>
              <a:xfrm>
                <a:off x="1803947" y="4220224"/>
                <a:ext cx="395289" cy="3952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b="1" dirty="0">
                    <a:solidFill>
                      <a:schemeClr val="tx1"/>
                    </a:solidFill>
                    <a:latin typeface="Courier New" panose="02070309020205020404" pitchFamily="49" charset="0"/>
                    <a:cs typeface="Courier New" panose="02070309020205020404" pitchFamily="49" charset="0"/>
                  </a:rPr>
                  <a:t>9</a:t>
                </a:r>
              </a:p>
            </p:txBody>
          </p:sp>
          <p:sp>
            <p:nvSpPr>
              <p:cNvPr id="54" name="Oval 53"/>
              <p:cNvSpPr>
                <a:spLocks noChangeAspect="1"/>
              </p:cNvSpPr>
              <p:nvPr/>
            </p:nvSpPr>
            <p:spPr>
              <a:xfrm>
                <a:off x="1480553" y="4870359"/>
                <a:ext cx="395289" cy="3952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b="1" dirty="0">
                    <a:solidFill>
                      <a:schemeClr val="tx1"/>
                    </a:solidFill>
                    <a:latin typeface="Courier New" panose="02070309020205020404" pitchFamily="49" charset="0"/>
                    <a:cs typeface="Courier New" panose="02070309020205020404" pitchFamily="49" charset="0"/>
                  </a:rPr>
                  <a:t>6</a:t>
                </a:r>
              </a:p>
            </p:txBody>
          </p:sp>
          <p:cxnSp>
            <p:nvCxnSpPr>
              <p:cNvPr id="55" name="Straight Arrow Connector 54"/>
              <p:cNvCxnSpPr>
                <a:stCxn id="53" idx="3"/>
                <a:endCxn id="54" idx="0"/>
              </p:cNvCxnSpPr>
              <p:nvPr/>
            </p:nvCxnSpPr>
            <p:spPr>
              <a:xfrm flipH="1">
                <a:off x="1678198" y="4557624"/>
                <a:ext cx="183638" cy="3127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30" name="Oval 29"/>
            <p:cNvSpPr>
              <a:spLocks noChangeAspect="1"/>
            </p:cNvSpPr>
            <p:nvPr/>
          </p:nvSpPr>
          <p:spPr>
            <a:xfrm>
              <a:off x="4342586" y="4703256"/>
              <a:ext cx="395289" cy="3952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b="1" dirty="0">
                  <a:solidFill>
                    <a:schemeClr val="tx1"/>
                  </a:solidFill>
                  <a:latin typeface="Courier New" panose="02070309020205020404" pitchFamily="49" charset="0"/>
                  <a:cs typeface="Courier New" panose="02070309020205020404" pitchFamily="49" charset="0"/>
                </a:rPr>
                <a:t>8</a:t>
              </a:r>
            </a:p>
          </p:txBody>
        </p:sp>
        <p:cxnSp>
          <p:nvCxnSpPr>
            <p:cNvPr id="31" name="Straight Arrow Connector 30"/>
            <p:cNvCxnSpPr>
              <a:endCxn id="30" idx="0"/>
            </p:cNvCxnSpPr>
            <p:nvPr/>
          </p:nvCxnSpPr>
          <p:spPr>
            <a:xfrm>
              <a:off x="4338703" y="4391933"/>
              <a:ext cx="201528" cy="3113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32" name="TextBox 31"/>
          <p:cNvSpPr txBox="1"/>
          <p:nvPr/>
        </p:nvSpPr>
        <p:spPr>
          <a:xfrm>
            <a:off x="6981399" y="5731098"/>
            <a:ext cx="1700011" cy="369332"/>
          </a:xfrm>
          <a:prstGeom prst="rect">
            <a:avLst/>
          </a:prstGeom>
          <a:noFill/>
        </p:spPr>
        <p:txBody>
          <a:bodyPr wrap="square" rtlCol="0">
            <a:spAutoFit/>
          </a:bodyPr>
          <a:lstStyle/>
          <a:p>
            <a:r>
              <a:rPr lang="en-US" b="1" dirty="0">
                <a:latin typeface="Courier New" panose="02070309020205020404" pitchFamily="49" charset="0"/>
                <a:cs typeface="Courier New" panose="02070309020205020404" pitchFamily="49" charset="0"/>
              </a:rPr>
              <a:t>Length = 11</a:t>
            </a:r>
          </a:p>
        </p:txBody>
      </p:sp>
      <p:sp>
        <p:nvSpPr>
          <p:cNvPr id="33" name="Title 2"/>
          <p:cNvSpPr>
            <a:spLocks noGrp="1"/>
          </p:cNvSpPr>
          <p:nvPr>
            <p:ph type="title"/>
          </p:nvPr>
        </p:nvSpPr>
        <p:spPr>
          <a:xfrm>
            <a:off x="155575" y="161927"/>
            <a:ext cx="8797925" cy="676274"/>
          </a:xfrm>
        </p:spPr>
        <p:txBody>
          <a:bodyPr>
            <a:normAutofit fontScale="90000"/>
          </a:bodyPr>
          <a:lstStyle/>
          <a:p>
            <a:r>
              <a:rPr lang="en-US" dirty="0"/>
              <a:t>The </a:t>
            </a:r>
            <a:r>
              <a:rPr lang="en-US" b="1" dirty="0" err="1">
                <a:solidFill>
                  <a:schemeClr val="tx2"/>
                </a:solidFill>
                <a:latin typeface="Courier New" panose="02070309020205020404" pitchFamily="49" charset="0"/>
                <a:cs typeface="Courier New" panose="02070309020205020404" pitchFamily="49" charset="0"/>
              </a:rPr>
              <a:t>Enqueue</a:t>
            </a:r>
            <a:r>
              <a:rPr lang="en-US" dirty="0">
                <a:solidFill>
                  <a:schemeClr val="tx2"/>
                </a:solidFill>
              </a:rPr>
              <a:t> </a:t>
            </a:r>
            <a:r>
              <a:rPr lang="en-US" dirty="0"/>
              <a:t>operation</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52579035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Content Placeholder 2"/>
          <p:cNvSpPr>
            <a:spLocks noGrp="1"/>
          </p:cNvSpPr>
          <p:nvPr>
            <p:ph idx="1"/>
          </p:nvPr>
        </p:nvSpPr>
        <p:spPr>
          <a:xfrm>
            <a:off x="353192" y="990600"/>
            <a:ext cx="8592396" cy="2140220"/>
          </a:xfrm>
        </p:spPr>
        <p:txBody>
          <a:bodyPr>
            <a:normAutofit/>
          </a:bodyPr>
          <a:lstStyle/>
          <a:p>
            <a:r>
              <a:rPr lang="en-US" sz="2000" dirty="0"/>
              <a:t>Increment </a:t>
            </a:r>
            <a:r>
              <a:rPr lang="en-US" sz="2000" b="1" dirty="0">
                <a:latin typeface="Courier New" panose="02070309020205020404" pitchFamily="49" charset="0"/>
                <a:cs typeface="Courier New" panose="02070309020205020404" pitchFamily="49" charset="0"/>
              </a:rPr>
              <a:t>length</a:t>
            </a:r>
            <a:endParaRPr lang="en-US" sz="2000" dirty="0"/>
          </a:p>
          <a:p>
            <a:r>
              <a:rPr lang="en-US" sz="2000" dirty="0"/>
              <a:t>Add the item to be </a:t>
            </a:r>
            <a:r>
              <a:rPr lang="en-US" sz="2000" dirty="0" err="1"/>
              <a:t>enqueued</a:t>
            </a:r>
            <a:r>
              <a:rPr lang="en-US" sz="2000" dirty="0"/>
              <a:t> as the last leaf node (at index </a:t>
            </a:r>
            <a:r>
              <a:rPr lang="en-US" sz="2000" b="1" dirty="0">
                <a:latin typeface="Courier New" panose="02070309020205020404" pitchFamily="49" charset="0"/>
                <a:cs typeface="Courier New" panose="02070309020205020404" pitchFamily="49" charset="0"/>
              </a:rPr>
              <a:t>length-1</a:t>
            </a:r>
            <a:r>
              <a:rPr lang="en-US" sz="2000" dirty="0"/>
              <a:t>)</a:t>
            </a:r>
          </a:p>
          <a:p>
            <a:r>
              <a:rPr lang="en-US" sz="2000" dirty="0"/>
              <a:t>Perform </a:t>
            </a:r>
            <a:r>
              <a:rPr lang="en-US" sz="2000" b="1" dirty="0" err="1">
                <a:latin typeface="Courier New" panose="02070309020205020404" pitchFamily="49" charset="0"/>
                <a:cs typeface="Courier New" panose="02070309020205020404" pitchFamily="49" charset="0"/>
              </a:rPr>
              <a:t>ReheapUp</a:t>
            </a:r>
            <a:r>
              <a:rPr lang="en-US" sz="2000" dirty="0"/>
              <a:t> operation</a:t>
            </a:r>
          </a:p>
        </p:txBody>
      </p:sp>
      <p:graphicFrame>
        <p:nvGraphicFramePr>
          <p:cNvPr id="25" name="Content Placeholder 2"/>
          <p:cNvGraphicFramePr>
            <a:graphicFrameLocks/>
          </p:cNvGraphicFramePr>
          <p:nvPr>
            <p:extLst>
              <p:ext uri="{D42A27DB-BD31-4B8C-83A1-F6EECF244321}">
                <p14:modId xmlns:p14="http://schemas.microsoft.com/office/powerpoint/2010/main" val="3635504672"/>
              </p:ext>
            </p:extLst>
          </p:nvPr>
        </p:nvGraphicFramePr>
        <p:xfrm>
          <a:off x="982008" y="5601236"/>
          <a:ext cx="5852156" cy="741680"/>
        </p:xfrm>
        <a:graphic>
          <a:graphicData uri="http://schemas.openxmlformats.org/drawingml/2006/table">
            <a:tbl>
              <a:tblPr firstRow="1" bandRow="1">
                <a:tableStyleId>{7DF18680-E054-41AD-8BC1-D1AEF772440D}</a:tableStyleId>
              </a:tblPr>
              <a:tblGrid>
                <a:gridCol w="757836">
                  <a:extLst>
                    <a:ext uri="{9D8B030D-6E8A-4147-A177-3AD203B41FA5}">
                      <a16:colId xmlns:a16="http://schemas.microsoft.com/office/drawing/2014/main" val="20000"/>
                    </a:ext>
                  </a:extLst>
                </a:gridCol>
                <a:gridCol w="463120">
                  <a:extLst>
                    <a:ext uri="{9D8B030D-6E8A-4147-A177-3AD203B41FA5}">
                      <a16:colId xmlns:a16="http://schemas.microsoft.com/office/drawing/2014/main" val="20001"/>
                    </a:ext>
                  </a:extLst>
                </a:gridCol>
                <a:gridCol w="463120">
                  <a:extLst>
                    <a:ext uri="{9D8B030D-6E8A-4147-A177-3AD203B41FA5}">
                      <a16:colId xmlns:a16="http://schemas.microsoft.com/office/drawing/2014/main" val="20002"/>
                    </a:ext>
                  </a:extLst>
                </a:gridCol>
                <a:gridCol w="463120">
                  <a:extLst>
                    <a:ext uri="{9D8B030D-6E8A-4147-A177-3AD203B41FA5}">
                      <a16:colId xmlns:a16="http://schemas.microsoft.com/office/drawing/2014/main" val="20003"/>
                    </a:ext>
                  </a:extLst>
                </a:gridCol>
                <a:gridCol w="463120">
                  <a:extLst>
                    <a:ext uri="{9D8B030D-6E8A-4147-A177-3AD203B41FA5}">
                      <a16:colId xmlns:a16="http://schemas.microsoft.com/office/drawing/2014/main" val="20004"/>
                    </a:ext>
                  </a:extLst>
                </a:gridCol>
                <a:gridCol w="463120">
                  <a:extLst>
                    <a:ext uri="{9D8B030D-6E8A-4147-A177-3AD203B41FA5}">
                      <a16:colId xmlns:a16="http://schemas.microsoft.com/office/drawing/2014/main" val="20005"/>
                    </a:ext>
                  </a:extLst>
                </a:gridCol>
                <a:gridCol w="463120">
                  <a:extLst>
                    <a:ext uri="{9D8B030D-6E8A-4147-A177-3AD203B41FA5}">
                      <a16:colId xmlns:a16="http://schemas.microsoft.com/office/drawing/2014/main" val="20006"/>
                    </a:ext>
                  </a:extLst>
                </a:gridCol>
                <a:gridCol w="463120">
                  <a:extLst>
                    <a:ext uri="{9D8B030D-6E8A-4147-A177-3AD203B41FA5}">
                      <a16:colId xmlns:a16="http://schemas.microsoft.com/office/drawing/2014/main" val="20007"/>
                    </a:ext>
                  </a:extLst>
                </a:gridCol>
                <a:gridCol w="463120">
                  <a:extLst>
                    <a:ext uri="{9D8B030D-6E8A-4147-A177-3AD203B41FA5}">
                      <a16:colId xmlns:a16="http://schemas.microsoft.com/office/drawing/2014/main" val="20008"/>
                    </a:ext>
                  </a:extLst>
                </a:gridCol>
                <a:gridCol w="463120">
                  <a:extLst>
                    <a:ext uri="{9D8B030D-6E8A-4147-A177-3AD203B41FA5}">
                      <a16:colId xmlns:a16="http://schemas.microsoft.com/office/drawing/2014/main" val="20009"/>
                    </a:ext>
                  </a:extLst>
                </a:gridCol>
                <a:gridCol w="463120">
                  <a:extLst>
                    <a:ext uri="{9D8B030D-6E8A-4147-A177-3AD203B41FA5}">
                      <a16:colId xmlns:a16="http://schemas.microsoft.com/office/drawing/2014/main" val="20010"/>
                    </a:ext>
                  </a:extLst>
                </a:gridCol>
                <a:gridCol w="463120">
                  <a:extLst>
                    <a:ext uri="{9D8B030D-6E8A-4147-A177-3AD203B41FA5}">
                      <a16:colId xmlns:a16="http://schemas.microsoft.com/office/drawing/2014/main" val="20011"/>
                    </a:ext>
                  </a:extLst>
                </a:gridCol>
              </a:tblGrid>
              <a:tr h="370840">
                <a:tc>
                  <a:txBody>
                    <a:bodyPr/>
                    <a:lstStyle/>
                    <a:p>
                      <a:r>
                        <a:rPr lang="en-US" sz="1600" b="1" dirty="0"/>
                        <a:t>Index</a:t>
                      </a:r>
                    </a:p>
                  </a:txBody>
                  <a:tcPr/>
                </a:tc>
                <a:tc>
                  <a:txBody>
                    <a:bodyPr/>
                    <a:lstStyle/>
                    <a:p>
                      <a:pPr algn="ctr"/>
                      <a:r>
                        <a:rPr lang="en-US" dirty="0">
                          <a:latin typeface="Courier New" panose="02070309020205020404" pitchFamily="49" charset="0"/>
                          <a:cs typeface="Courier New" panose="02070309020205020404" pitchFamily="49" charset="0"/>
                        </a:rPr>
                        <a:t>0</a:t>
                      </a:r>
                    </a:p>
                  </a:txBody>
                  <a:tcPr/>
                </a:tc>
                <a:tc>
                  <a:txBody>
                    <a:bodyPr/>
                    <a:lstStyle/>
                    <a:p>
                      <a:pPr algn="ctr"/>
                      <a:r>
                        <a:rPr lang="en-US" dirty="0">
                          <a:latin typeface="Courier New" panose="02070309020205020404" pitchFamily="49" charset="0"/>
                          <a:cs typeface="Courier New" panose="02070309020205020404" pitchFamily="49" charset="0"/>
                        </a:rPr>
                        <a:t>1</a:t>
                      </a:r>
                    </a:p>
                  </a:txBody>
                  <a:tcPr/>
                </a:tc>
                <a:tc>
                  <a:txBody>
                    <a:bodyPr/>
                    <a:lstStyle/>
                    <a:p>
                      <a:pPr algn="ctr"/>
                      <a:r>
                        <a:rPr lang="en-US" dirty="0">
                          <a:latin typeface="Courier New" panose="02070309020205020404" pitchFamily="49" charset="0"/>
                          <a:cs typeface="Courier New" panose="02070309020205020404" pitchFamily="49" charset="0"/>
                        </a:rPr>
                        <a:t>2</a:t>
                      </a:r>
                    </a:p>
                  </a:txBody>
                  <a:tcPr/>
                </a:tc>
                <a:tc>
                  <a:txBody>
                    <a:bodyPr/>
                    <a:lstStyle/>
                    <a:p>
                      <a:pPr algn="ctr"/>
                      <a:r>
                        <a:rPr lang="en-US" dirty="0">
                          <a:latin typeface="Courier New" panose="02070309020205020404" pitchFamily="49" charset="0"/>
                          <a:cs typeface="Courier New" panose="02070309020205020404" pitchFamily="49" charset="0"/>
                        </a:rPr>
                        <a:t>3</a:t>
                      </a:r>
                    </a:p>
                  </a:txBody>
                  <a:tcPr/>
                </a:tc>
                <a:tc>
                  <a:txBody>
                    <a:bodyPr/>
                    <a:lstStyle/>
                    <a:p>
                      <a:pPr algn="ctr"/>
                      <a:r>
                        <a:rPr lang="en-US" dirty="0">
                          <a:latin typeface="Courier New" panose="02070309020205020404" pitchFamily="49" charset="0"/>
                          <a:cs typeface="Courier New" panose="02070309020205020404" pitchFamily="49" charset="0"/>
                        </a:rPr>
                        <a:t>4</a:t>
                      </a:r>
                    </a:p>
                  </a:txBody>
                  <a:tcPr/>
                </a:tc>
                <a:tc>
                  <a:txBody>
                    <a:bodyPr/>
                    <a:lstStyle/>
                    <a:p>
                      <a:pPr algn="ctr"/>
                      <a:r>
                        <a:rPr lang="en-US" dirty="0">
                          <a:latin typeface="Courier New" panose="02070309020205020404" pitchFamily="49" charset="0"/>
                          <a:cs typeface="Courier New" panose="02070309020205020404" pitchFamily="49" charset="0"/>
                        </a:rPr>
                        <a:t>5</a:t>
                      </a:r>
                    </a:p>
                  </a:txBody>
                  <a:tcPr/>
                </a:tc>
                <a:tc>
                  <a:txBody>
                    <a:bodyPr/>
                    <a:lstStyle/>
                    <a:p>
                      <a:pPr algn="ctr"/>
                      <a:r>
                        <a:rPr lang="en-US" dirty="0">
                          <a:latin typeface="Courier New" panose="02070309020205020404" pitchFamily="49" charset="0"/>
                          <a:cs typeface="Courier New" panose="02070309020205020404" pitchFamily="49" charset="0"/>
                        </a:rPr>
                        <a:t>6</a:t>
                      </a:r>
                    </a:p>
                  </a:txBody>
                  <a:tcPr/>
                </a:tc>
                <a:tc>
                  <a:txBody>
                    <a:bodyPr/>
                    <a:lstStyle/>
                    <a:p>
                      <a:pPr algn="ctr"/>
                      <a:r>
                        <a:rPr lang="en-US" dirty="0">
                          <a:latin typeface="Courier New" panose="02070309020205020404" pitchFamily="49" charset="0"/>
                          <a:cs typeface="Courier New" panose="02070309020205020404" pitchFamily="49" charset="0"/>
                        </a:rPr>
                        <a:t>7</a:t>
                      </a:r>
                    </a:p>
                  </a:txBody>
                  <a:tcPr/>
                </a:tc>
                <a:tc>
                  <a:txBody>
                    <a:bodyPr/>
                    <a:lstStyle/>
                    <a:p>
                      <a:pPr algn="ctr"/>
                      <a:r>
                        <a:rPr lang="en-US" dirty="0">
                          <a:latin typeface="Courier New" panose="02070309020205020404" pitchFamily="49" charset="0"/>
                          <a:cs typeface="Courier New" panose="02070309020205020404" pitchFamily="49" charset="0"/>
                        </a:rPr>
                        <a:t>8</a:t>
                      </a:r>
                    </a:p>
                  </a:txBody>
                  <a:tcPr/>
                </a:tc>
                <a:tc>
                  <a:txBody>
                    <a:bodyPr/>
                    <a:lstStyle/>
                    <a:p>
                      <a:pPr algn="ctr"/>
                      <a:r>
                        <a:rPr lang="en-US" dirty="0">
                          <a:latin typeface="Courier New" panose="02070309020205020404" pitchFamily="49" charset="0"/>
                          <a:cs typeface="Courier New" panose="02070309020205020404" pitchFamily="49" charset="0"/>
                        </a:rPr>
                        <a:t>9</a:t>
                      </a:r>
                    </a:p>
                  </a:txBody>
                  <a:tcPr/>
                </a:tc>
                <a:tc>
                  <a:txBody>
                    <a:bodyPr/>
                    <a:lstStyle/>
                    <a:p>
                      <a:pPr algn="ctr"/>
                      <a:r>
                        <a:rPr lang="en-US" dirty="0">
                          <a:latin typeface="Courier New" panose="02070309020205020404" pitchFamily="49" charset="0"/>
                          <a:cs typeface="Courier New" panose="02070309020205020404" pitchFamily="49" charset="0"/>
                        </a:rPr>
                        <a:t>10</a:t>
                      </a:r>
                    </a:p>
                  </a:txBody>
                  <a:tcPr/>
                </a:tc>
                <a:extLst>
                  <a:ext uri="{0D108BD9-81ED-4DB2-BD59-A6C34878D82A}">
                    <a16:rowId xmlns:a16="http://schemas.microsoft.com/office/drawing/2014/main" val="10000"/>
                  </a:ext>
                </a:extLst>
              </a:tr>
              <a:tr h="370840">
                <a:tc>
                  <a:txBody>
                    <a:bodyPr/>
                    <a:lstStyle/>
                    <a:p>
                      <a:r>
                        <a:rPr lang="en-US" sz="1600" b="1" dirty="0"/>
                        <a:t>value</a:t>
                      </a:r>
                    </a:p>
                  </a:txBody>
                  <a:tcPr/>
                </a:tc>
                <a:tc>
                  <a:txBody>
                    <a:bodyPr/>
                    <a:lstStyle/>
                    <a:p>
                      <a:pPr algn="ctr"/>
                      <a:r>
                        <a:rPr lang="en-US" dirty="0">
                          <a:latin typeface="Courier New" panose="02070309020205020404" pitchFamily="49" charset="0"/>
                          <a:cs typeface="Courier New" panose="02070309020205020404" pitchFamily="49" charset="0"/>
                        </a:rPr>
                        <a:t>15</a:t>
                      </a:r>
                    </a:p>
                  </a:txBody>
                  <a:tcPr>
                    <a:solidFill>
                      <a:srgbClr val="FFFF00"/>
                    </a:solidFill>
                  </a:tcPr>
                </a:tc>
                <a:tc>
                  <a:txBody>
                    <a:bodyPr/>
                    <a:lstStyle/>
                    <a:p>
                      <a:pPr algn="ctr"/>
                      <a:r>
                        <a:rPr lang="en-US" dirty="0">
                          <a:latin typeface="Courier New" panose="02070309020205020404" pitchFamily="49" charset="0"/>
                          <a:cs typeface="Courier New" panose="02070309020205020404" pitchFamily="49" charset="0"/>
                        </a:rPr>
                        <a:t>11</a:t>
                      </a:r>
                    </a:p>
                  </a:txBody>
                  <a:tcPr>
                    <a:solidFill>
                      <a:srgbClr val="FFFF00"/>
                    </a:solidFill>
                  </a:tcPr>
                </a:tc>
                <a:tc>
                  <a:txBody>
                    <a:bodyPr/>
                    <a:lstStyle/>
                    <a:p>
                      <a:pPr algn="ctr"/>
                      <a:r>
                        <a:rPr lang="en-US" dirty="0">
                          <a:latin typeface="Courier New" panose="02070309020205020404" pitchFamily="49" charset="0"/>
                          <a:cs typeface="Courier New" panose="02070309020205020404" pitchFamily="49" charset="0"/>
                        </a:rPr>
                        <a:t>4</a:t>
                      </a:r>
                    </a:p>
                  </a:txBody>
                  <a:tcPr/>
                </a:tc>
                <a:tc>
                  <a:txBody>
                    <a:bodyPr/>
                    <a:lstStyle/>
                    <a:p>
                      <a:pPr algn="ctr"/>
                      <a:r>
                        <a:rPr lang="en-US" dirty="0">
                          <a:latin typeface="Courier New" panose="02070309020205020404" pitchFamily="49" charset="0"/>
                          <a:cs typeface="Courier New" panose="02070309020205020404" pitchFamily="49" charset="0"/>
                        </a:rPr>
                        <a:t>7</a:t>
                      </a:r>
                    </a:p>
                  </a:txBody>
                  <a:tcPr/>
                </a:tc>
                <a:tc>
                  <a:txBody>
                    <a:bodyPr/>
                    <a:lstStyle/>
                    <a:p>
                      <a:pPr algn="ctr"/>
                      <a:r>
                        <a:rPr lang="en-US" dirty="0">
                          <a:latin typeface="Courier New" panose="02070309020205020404" pitchFamily="49" charset="0"/>
                          <a:cs typeface="Courier New" panose="02070309020205020404" pitchFamily="49" charset="0"/>
                        </a:rPr>
                        <a:t>9</a:t>
                      </a:r>
                    </a:p>
                  </a:txBody>
                  <a:tcPr>
                    <a:solidFill>
                      <a:srgbClr val="CFD5EA"/>
                    </a:solidFill>
                  </a:tcPr>
                </a:tc>
                <a:tc>
                  <a:txBody>
                    <a:bodyPr/>
                    <a:lstStyle/>
                    <a:p>
                      <a:pPr algn="ctr"/>
                      <a:r>
                        <a:rPr lang="en-US" dirty="0">
                          <a:latin typeface="Courier New" panose="02070309020205020404" pitchFamily="49" charset="0"/>
                          <a:cs typeface="Courier New" panose="02070309020205020404" pitchFamily="49" charset="0"/>
                        </a:rPr>
                        <a:t>3</a:t>
                      </a:r>
                    </a:p>
                  </a:txBody>
                  <a:tcPr>
                    <a:solidFill>
                      <a:srgbClr val="CFD5EA"/>
                    </a:solidFill>
                  </a:tcPr>
                </a:tc>
                <a:tc>
                  <a:txBody>
                    <a:bodyPr/>
                    <a:lstStyle/>
                    <a:p>
                      <a:pPr algn="ctr"/>
                      <a:r>
                        <a:rPr lang="en-US" dirty="0">
                          <a:latin typeface="Courier New" panose="02070309020205020404" pitchFamily="49" charset="0"/>
                          <a:cs typeface="Courier New" panose="02070309020205020404" pitchFamily="49" charset="0"/>
                        </a:rPr>
                        <a:t>1</a:t>
                      </a:r>
                    </a:p>
                  </a:txBody>
                  <a:tcPr>
                    <a:solidFill>
                      <a:srgbClr val="CFD5EA"/>
                    </a:solidFill>
                  </a:tcPr>
                </a:tc>
                <a:tc>
                  <a:txBody>
                    <a:bodyPr/>
                    <a:lstStyle/>
                    <a:p>
                      <a:pPr algn="ctr"/>
                      <a:r>
                        <a:rPr lang="en-US" dirty="0">
                          <a:latin typeface="Courier New" panose="02070309020205020404" pitchFamily="49" charset="0"/>
                          <a:cs typeface="Courier New" panose="02070309020205020404" pitchFamily="49" charset="0"/>
                        </a:rPr>
                        <a:t>2</a:t>
                      </a:r>
                    </a:p>
                  </a:txBody>
                  <a:tcPr>
                    <a:solidFill>
                      <a:srgbClr val="CFD5EA"/>
                    </a:solidFill>
                  </a:tcPr>
                </a:tc>
                <a:tc>
                  <a:txBody>
                    <a:bodyPr/>
                    <a:lstStyle/>
                    <a:p>
                      <a:pPr algn="ctr"/>
                      <a:r>
                        <a:rPr lang="en-US" dirty="0">
                          <a:latin typeface="Courier New" panose="02070309020205020404" pitchFamily="49" charset="0"/>
                          <a:cs typeface="Courier New" panose="02070309020205020404" pitchFamily="49" charset="0"/>
                        </a:rPr>
                        <a:t>5</a:t>
                      </a:r>
                    </a:p>
                  </a:txBody>
                  <a:tcPr>
                    <a:solidFill>
                      <a:srgbClr val="CFD5EA"/>
                    </a:solidFill>
                  </a:tcPr>
                </a:tc>
                <a:tc>
                  <a:txBody>
                    <a:bodyPr/>
                    <a:lstStyle/>
                    <a:p>
                      <a:pPr algn="ctr"/>
                      <a:r>
                        <a:rPr lang="en-US" dirty="0">
                          <a:latin typeface="Courier New" panose="02070309020205020404" pitchFamily="49" charset="0"/>
                          <a:cs typeface="Courier New" panose="02070309020205020404" pitchFamily="49" charset="0"/>
                        </a:rPr>
                        <a:t>6</a:t>
                      </a:r>
                    </a:p>
                  </a:txBody>
                  <a:tcPr>
                    <a:solidFill>
                      <a:srgbClr val="CFD5EA"/>
                    </a:solidFill>
                  </a:tcPr>
                </a:tc>
                <a:tc>
                  <a:txBody>
                    <a:bodyPr/>
                    <a:lstStyle/>
                    <a:p>
                      <a:pPr algn="ctr"/>
                      <a:r>
                        <a:rPr lang="en-US" dirty="0">
                          <a:latin typeface="Courier New" panose="02070309020205020404" pitchFamily="49" charset="0"/>
                          <a:cs typeface="Courier New" panose="02070309020205020404" pitchFamily="49" charset="0"/>
                        </a:rPr>
                        <a:t>8</a:t>
                      </a:r>
                    </a:p>
                  </a:txBody>
                  <a:tcPr>
                    <a:solidFill>
                      <a:srgbClr val="CFD5EA"/>
                    </a:solidFill>
                  </a:tcPr>
                </a:tc>
                <a:extLst>
                  <a:ext uri="{0D108BD9-81ED-4DB2-BD59-A6C34878D82A}">
                    <a16:rowId xmlns:a16="http://schemas.microsoft.com/office/drawing/2014/main" val="10001"/>
                  </a:ext>
                </a:extLst>
              </a:tr>
            </a:tbl>
          </a:graphicData>
        </a:graphic>
      </p:graphicFrame>
      <p:sp>
        <p:nvSpPr>
          <p:cNvPr id="29" name="TextBox 28"/>
          <p:cNvSpPr txBox="1"/>
          <p:nvPr/>
        </p:nvSpPr>
        <p:spPr>
          <a:xfrm>
            <a:off x="6981400" y="3904855"/>
            <a:ext cx="1700011" cy="369332"/>
          </a:xfrm>
          <a:prstGeom prst="rect">
            <a:avLst/>
          </a:prstGeom>
          <a:noFill/>
        </p:spPr>
        <p:txBody>
          <a:bodyPr wrap="square" rtlCol="0">
            <a:spAutoFit/>
          </a:bodyPr>
          <a:lstStyle/>
          <a:p>
            <a:r>
              <a:rPr lang="en-US" b="1" dirty="0" err="1">
                <a:latin typeface="Courier New" panose="02070309020205020404" pitchFamily="49" charset="0"/>
                <a:cs typeface="Courier New" panose="02070309020205020404" pitchFamily="49" charset="0"/>
              </a:rPr>
              <a:t>Enqueue</a:t>
            </a:r>
            <a:r>
              <a:rPr lang="en-US" b="1" dirty="0">
                <a:latin typeface="Courier New" panose="02070309020205020404" pitchFamily="49" charset="0"/>
                <a:cs typeface="Courier New" panose="02070309020205020404" pitchFamily="49" charset="0"/>
              </a:rPr>
              <a:t> 15</a:t>
            </a:r>
          </a:p>
        </p:txBody>
      </p:sp>
      <p:grpSp>
        <p:nvGrpSpPr>
          <p:cNvPr id="2" name="Group 1"/>
          <p:cNvGrpSpPr/>
          <p:nvPr/>
        </p:nvGrpSpPr>
        <p:grpSpPr>
          <a:xfrm>
            <a:off x="2562408" y="2730409"/>
            <a:ext cx="3755166" cy="2368136"/>
            <a:chOff x="2562408" y="2730409"/>
            <a:chExt cx="3755166" cy="2368136"/>
          </a:xfrm>
        </p:grpSpPr>
        <p:grpSp>
          <p:nvGrpSpPr>
            <p:cNvPr id="26" name="Group 25"/>
            <p:cNvGrpSpPr/>
            <p:nvPr/>
          </p:nvGrpSpPr>
          <p:grpSpPr>
            <a:xfrm>
              <a:off x="2562408" y="2730409"/>
              <a:ext cx="3755166" cy="2364786"/>
              <a:chOff x="353191" y="2900862"/>
              <a:chExt cx="3755166" cy="2364786"/>
            </a:xfrm>
          </p:grpSpPr>
          <p:sp>
            <p:nvSpPr>
              <p:cNvPr id="27" name="Oval 26"/>
              <p:cNvSpPr>
                <a:spLocks noChangeAspect="1"/>
              </p:cNvSpPr>
              <p:nvPr/>
            </p:nvSpPr>
            <p:spPr>
              <a:xfrm>
                <a:off x="2176390" y="2900862"/>
                <a:ext cx="395289" cy="395289"/>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b="1" dirty="0">
                    <a:solidFill>
                      <a:schemeClr val="tx1"/>
                    </a:solidFill>
                    <a:latin typeface="Courier New" panose="02070309020205020404" pitchFamily="49" charset="0"/>
                    <a:cs typeface="Courier New" panose="02070309020205020404" pitchFamily="49" charset="0"/>
                  </a:rPr>
                  <a:t>15</a:t>
                </a:r>
              </a:p>
            </p:txBody>
          </p:sp>
          <p:sp>
            <p:nvSpPr>
              <p:cNvPr id="34" name="Oval 33"/>
              <p:cNvSpPr>
                <a:spLocks noChangeAspect="1"/>
              </p:cNvSpPr>
              <p:nvPr/>
            </p:nvSpPr>
            <p:spPr>
              <a:xfrm>
                <a:off x="1233308" y="3550151"/>
                <a:ext cx="395289" cy="395289"/>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b="1" dirty="0">
                    <a:solidFill>
                      <a:schemeClr val="tx1"/>
                    </a:solidFill>
                    <a:latin typeface="Courier New" panose="02070309020205020404" pitchFamily="49" charset="0"/>
                    <a:cs typeface="Courier New" panose="02070309020205020404" pitchFamily="49" charset="0"/>
                  </a:rPr>
                  <a:t>11</a:t>
                </a:r>
              </a:p>
            </p:txBody>
          </p:sp>
          <p:cxnSp>
            <p:nvCxnSpPr>
              <p:cNvPr id="35" name="Straight Arrow Connector 34"/>
              <p:cNvCxnSpPr>
                <a:stCxn id="27" idx="3"/>
                <a:endCxn id="34" idx="7"/>
              </p:cNvCxnSpPr>
              <p:nvPr/>
            </p:nvCxnSpPr>
            <p:spPr>
              <a:xfrm flipH="1">
                <a:off x="1570708" y="3238262"/>
                <a:ext cx="663571" cy="3697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27" idx="5"/>
                <a:endCxn id="41" idx="1"/>
              </p:cNvCxnSpPr>
              <p:nvPr/>
            </p:nvCxnSpPr>
            <p:spPr>
              <a:xfrm>
                <a:off x="2513790" y="3238262"/>
                <a:ext cx="672522" cy="3715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34" idx="3"/>
              </p:cNvCxnSpPr>
              <p:nvPr/>
            </p:nvCxnSpPr>
            <p:spPr>
              <a:xfrm flipH="1">
                <a:off x="970633" y="3887551"/>
                <a:ext cx="320564" cy="3643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34" idx="5"/>
              </p:cNvCxnSpPr>
              <p:nvPr/>
            </p:nvCxnSpPr>
            <p:spPr>
              <a:xfrm>
                <a:off x="1570708" y="3887551"/>
                <a:ext cx="305134" cy="3706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Oval 40"/>
              <p:cNvSpPr>
                <a:spLocks noChangeAspect="1"/>
              </p:cNvSpPr>
              <p:nvPr/>
            </p:nvSpPr>
            <p:spPr>
              <a:xfrm>
                <a:off x="3128423" y="3551948"/>
                <a:ext cx="395289" cy="3952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b="1" dirty="0">
                    <a:solidFill>
                      <a:schemeClr val="tx1"/>
                    </a:solidFill>
                    <a:latin typeface="Courier New" panose="02070309020205020404" pitchFamily="49" charset="0"/>
                    <a:cs typeface="Courier New" panose="02070309020205020404" pitchFamily="49" charset="0"/>
                  </a:rPr>
                  <a:t>4</a:t>
                </a:r>
              </a:p>
            </p:txBody>
          </p:sp>
          <p:sp>
            <p:nvSpPr>
              <p:cNvPr id="44" name="Oval 43"/>
              <p:cNvSpPr>
                <a:spLocks noChangeAspect="1"/>
              </p:cNvSpPr>
              <p:nvPr/>
            </p:nvSpPr>
            <p:spPr>
              <a:xfrm>
                <a:off x="3713068" y="4202085"/>
                <a:ext cx="395289" cy="3952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b="1" dirty="0">
                    <a:solidFill>
                      <a:schemeClr val="tx1"/>
                    </a:solidFill>
                    <a:latin typeface="Courier New" panose="02070309020205020404" pitchFamily="49" charset="0"/>
                    <a:cs typeface="Courier New" panose="02070309020205020404" pitchFamily="49" charset="0"/>
                  </a:rPr>
                  <a:t>1</a:t>
                </a:r>
              </a:p>
            </p:txBody>
          </p:sp>
          <p:sp>
            <p:nvSpPr>
              <p:cNvPr id="45" name="Oval 44"/>
              <p:cNvSpPr>
                <a:spLocks noChangeAspect="1"/>
              </p:cNvSpPr>
              <p:nvPr/>
            </p:nvSpPr>
            <p:spPr>
              <a:xfrm>
                <a:off x="2528348" y="4195836"/>
                <a:ext cx="395289" cy="3952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b="1" dirty="0">
                    <a:solidFill>
                      <a:schemeClr val="tx1"/>
                    </a:solidFill>
                    <a:latin typeface="Courier New" panose="02070309020205020404" pitchFamily="49" charset="0"/>
                    <a:cs typeface="Courier New" panose="02070309020205020404" pitchFamily="49" charset="0"/>
                  </a:rPr>
                  <a:t>3</a:t>
                </a:r>
              </a:p>
            </p:txBody>
          </p:sp>
          <p:cxnSp>
            <p:nvCxnSpPr>
              <p:cNvPr id="46" name="Straight Arrow Connector 45"/>
              <p:cNvCxnSpPr>
                <a:stCxn id="41" idx="3"/>
                <a:endCxn id="45" idx="7"/>
              </p:cNvCxnSpPr>
              <p:nvPr/>
            </p:nvCxnSpPr>
            <p:spPr>
              <a:xfrm flipH="1">
                <a:off x="2865748" y="3889348"/>
                <a:ext cx="320564" cy="3643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41" idx="5"/>
                <a:endCxn id="44" idx="1"/>
              </p:cNvCxnSpPr>
              <p:nvPr/>
            </p:nvCxnSpPr>
            <p:spPr>
              <a:xfrm>
                <a:off x="3465823" y="3889348"/>
                <a:ext cx="305134" cy="3706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Oval 47"/>
              <p:cNvSpPr>
                <a:spLocks noChangeAspect="1"/>
              </p:cNvSpPr>
              <p:nvPr/>
            </p:nvSpPr>
            <p:spPr>
              <a:xfrm>
                <a:off x="680466" y="4220224"/>
                <a:ext cx="395289" cy="3952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b="1" dirty="0">
                    <a:solidFill>
                      <a:schemeClr val="tx1"/>
                    </a:solidFill>
                    <a:latin typeface="Courier New" panose="02070309020205020404" pitchFamily="49" charset="0"/>
                    <a:cs typeface="Courier New" panose="02070309020205020404" pitchFamily="49" charset="0"/>
                  </a:rPr>
                  <a:t>7</a:t>
                </a:r>
              </a:p>
            </p:txBody>
          </p:sp>
          <p:sp>
            <p:nvSpPr>
              <p:cNvPr id="49" name="Oval 48"/>
              <p:cNvSpPr>
                <a:spLocks noChangeAspect="1"/>
              </p:cNvSpPr>
              <p:nvPr/>
            </p:nvSpPr>
            <p:spPr>
              <a:xfrm>
                <a:off x="1021749" y="4868947"/>
                <a:ext cx="395289" cy="3952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b="1" dirty="0">
                    <a:solidFill>
                      <a:schemeClr val="tx1"/>
                    </a:solidFill>
                    <a:latin typeface="Courier New" panose="02070309020205020404" pitchFamily="49" charset="0"/>
                    <a:cs typeface="Courier New" panose="02070309020205020404" pitchFamily="49" charset="0"/>
                  </a:rPr>
                  <a:t>5</a:t>
                </a:r>
              </a:p>
            </p:txBody>
          </p:sp>
          <p:sp>
            <p:nvSpPr>
              <p:cNvPr id="50" name="Oval 49"/>
              <p:cNvSpPr>
                <a:spLocks noChangeAspect="1"/>
              </p:cNvSpPr>
              <p:nvPr/>
            </p:nvSpPr>
            <p:spPr>
              <a:xfrm>
                <a:off x="353191" y="4868946"/>
                <a:ext cx="395289" cy="3952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b="1" dirty="0">
                    <a:solidFill>
                      <a:schemeClr val="tx1"/>
                    </a:solidFill>
                    <a:latin typeface="Courier New" panose="02070309020205020404" pitchFamily="49" charset="0"/>
                    <a:cs typeface="Courier New" panose="02070309020205020404" pitchFamily="49" charset="0"/>
                  </a:rPr>
                  <a:t>2</a:t>
                </a:r>
              </a:p>
            </p:txBody>
          </p:sp>
          <p:cxnSp>
            <p:nvCxnSpPr>
              <p:cNvPr id="51" name="Straight Arrow Connector 50"/>
              <p:cNvCxnSpPr>
                <a:stCxn id="48" idx="3"/>
                <a:endCxn id="50" idx="0"/>
              </p:cNvCxnSpPr>
              <p:nvPr/>
            </p:nvCxnSpPr>
            <p:spPr>
              <a:xfrm flipH="1">
                <a:off x="550836" y="4557624"/>
                <a:ext cx="187519" cy="3113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48" idx="5"/>
                <a:endCxn id="49" idx="0"/>
              </p:cNvCxnSpPr>
              <p:nvPr/>
            </p:nvCxnSpPr>
            <p:spPr>
              <a:xfrm>
                <a:off x="1017866" y="4557624"/>
                <a:ext cx="201528" cy="3113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Oval 52"/>
              <p:cNvSpPr>
                <a:spLocks noChangeAspect="1"/>
              </p:cNvSpPr>
              <p:nvPr/>
            </p:nvSpPr>
            <p:spPr>
              <a:xfrm>
                <a:off x="1803947" y="4220224"/>
                <a:ext cx="395289" cy="3952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b="1" dirty="0">
                    <a:solidFill>
                      <a:schemeClr val="tx1"/>
                    </a:solidFill>
                    <a:latin typeface="Courier New" panose="02070309020205020404" pitchFamily="49" charset="0"/>
                    <a:cs typeface="Courier New" panose="02070309020205020404" pitchFamily="49" charset="0"/>
                  </a:rPr>
                  <a:t>9</a:t>
                </a:r>
              </a:p>
            </p:txBody>
          </p:sp>
          <p:sp>
            <p:nvSpPr>
              <p:cNvPr id="54" name="Oval 53"/>
              <p:cNvSpPr>
                <a:spLocks noChangeAspect="1"/>
              </p:cNvSpPr>
              <p:nvPr/>
            </p:nvSpPr>
            <p:spPr>
              <a:xfrm>
                <a:off x="1480553" y="4870359"/>
                <a:ext cx="395289" cy="3952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b="1" dirty="0">
                    <a:solidFill>
                      <a:schemeClr val="tx1"/>
                    </a:solidFill>
                    <a:latin typeface="Courier New" panose="02070309020205020404" pitchFamily="49" charset="0"/>
                    <a:cs typeface="Courier New" panose="02070309020205020404" pitchFamily="49" charset="0"/>
                  </a:rPr>
                  <a:t>6</a:t>
                </a:r>
              </a:p>
            </p:txBody>
          </p:sp>
          <p:cxnSp>
            <p:nvCxnSpPr>
              <p:cNvPr id="55" name="Straight Arrow Connector 54"/>
              <p:cNvCxnSpPr>
                <a:stCxn id="53" idx="3"/>
                <a:endCxn id="54" idx="0"/>
              </p:cNvCxnSpPr>
              <p:nvPr/>
            </p:nvCxnSpPr>
            <p:spPr>
              <a:xfrm flipH="1">
                <a:off x="1678198" y="4557624"/>
                <a:ext cx="183638" cy="3127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30" name="Oval 29"/>
            <p:cNvSpPr>
              <a:spLocks noChangeAspect="1"/>
            </p:cNvSpPr>
            <p:nvPr/>
          </p:nvSpPr>
          <p:spPr>
            <a:xfrm>
              <a:off x="4342586" y="4703256"/>
              <a:ext cx="395289" cy="3952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b="1" dirty="0">
                  <a:solidFill>
                    <a:schemeClr val="tx1"/>
                  </a:solidFill>
                  <a:latin typeface="Courier New" panose="02070309020205020404" pitchFamily="49" charset="0"/>
                  <a:cs typeface="Courier New" panose="02070309020205020404" pitchFamily="49" charset="0"/>
                </a:rPr>
                <a:t>8</a:t>
              </a:r>
            </a:p>
          </p:txBody>
        </p:sp>
        <p:cxnSp>
          <p:nvCxnSpPr>
            <p:cNvPr id="31" name="Straight Arrow Connector 30"/>
            <p:cNvCxnSpPr>
              <a:endCxn id="30" idx="0"/>
            </p:cNvCxnSpPr>
            <p:nvPr/>
          </p:nvCxnSpPr>
          <p:spPr>
            <a:xfrm>
              <a:off x="4338703" y="4391933"/>
              <a:ext cx="201528" cy="3113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32" name="TextBox 31"/>
          <p:cNvSpPr txBox="1"/>
          <p:nvPr/>
        </p:nvSpPr>
        <p:spPr>
          <a:xfrm>
            <a:off x="6981399" y="5731098"/>
            <a:ext cx="1700011" cy="369332"/>
          </a:xfrm>
          <a:prstGeom prst="rect">
            <a:avLst/>
          </a:prstGeom>
          <a:noFill/>
        </p:spPr>
        <p:txBody>
          <a:bodyPr wrap="square" rtlCol="0">
            <a:spAutoFit/>
          </a:bodyPr>
          <a:lstStyle/>
          <a:p>
            <a:r>
              <a:rPr lang="en-US" b="1" dirty="0">
                <a:latin typeface="Courier New" panose="02070309020205020404" pitchFamily="49" charset="0"/>
                <a:cs typeface="Courier New" panose="02070309020205020404" pitchFamily="49" charset="0"/>
              </a:rPr>
              <a:t>Length = 11</a:t>
            </a:r>
          </a:p>
        </p:txBody>
      </p:sp>
      <p:sp>
        <p:nvSpPr>
          <p:cNvPr id="33" name="Title 2"/>
          <p:cNvSpPr>
            <a:spLocks noGrp="1"/>
          </p:cNvSpPr>
          <p:nvPr>
            <p:ph type="title"/>
          </p:nvPr>
        </p:nvSpPr>
        <p:spPr>
          <a:xfrm>
            <a:off x="155575" y="161927"/>
            <a:ext cx="8797925" cy="676274"/>
          </a:xfrm>
        </p:spPr>
        <p:txBody>
          <a:bodyPr>
            <a:normAutofit fontScale="90000"/>
          </a:bodyPr>
          <a:lstStyle/>
          <a:p>
            <a:r>
              <a:rPr lang="en-US" dirty="0"/>
              <a:t>The </a:t>
            </a:r>
            <a:r>
              <a:rPr lang="en-US" b="1" dirty="0" err="1">
                <a:solidFill>
                  <a:schemeClr val="tx2"/>
                </a:solidFill>
                <a:latin typeface="Courier New" panose="02070309020205020404" pitchFamily="49" charset="0"/>
                <a:cs typeface="Courier New" panose="02070309020205020404" pitchFamily="49" charset="0"/>
              </a:rPr>
              <a:t>Enqueue</a:t>
            </a:r>
            <a:r>
              <a:rPr lang="en-US" dirty="0">
                <a:solidFill>
                  <a:schemeClr val="tx2"/>
                </a:solidFill>
              </a:rPr>
              <a:t> </a:t>
            </a:r>
            <a:r>
              <a:rPr lang="en-US" dirty="0"/>
              <a:t>operation</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97834857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Content Placeholder 2"/>
          <p:cNvSpPr>
            <a:spLocks noGrp="1"/>
          </p:cNvSpPr>
          <p:nvPr>
            <p:ph idx="1"/>
          </p:nvPr>
        </p:nvSpPr>
        <p:spPr>
          <a:xfrm>
            <a:off x="353192" y="990600"/>
            <a:ext cx="8592396" cy="2140220"/>
          </a:xfrm>
        </p:spPr>
        <p:txBody>
          <a:bodyPr>
            <a:normAutofit/>
          </a:bodyPr>
          <a:lstStyle/>
          <a:p>
            <a:r>
              <a:rPr lang="en-US" sz="2000" dirty="0"/>
              <a:t>Increment </a:t>
            </a:r>
            <a:r>
              <a:rPr lang="en-US" sz="2000" b="1" dirty="0">
                <a:latin typeface="Courier New" panose="02070309020205020404" pitchFamily="49" charset="0"/>
                <a:cs typeface="Courier New" panose="02070309020205020404" pitchFamily="49" charset="0"/>
              </a:rPr>
              <a:t>length</a:t>
            </a:r>
            <a:endParaRPr lang="en-US" sz="2000" dirty="0"/>
          </a:p>
          <a:p>
            <a:r>
              <a:rPr lang="en-US" sz="2000" dirty="0"/>
              <a:t>Add the item to be </a:t>
            </a:r>
            <a:r>
              <a:rPr lang="en-US" sz="2000" dirty="0" err="1"/>
              <a:t>enqueued</a:t>
            </a:r>
            <a:r>
              <a:rPr lang="en-US" sz="2000" dirty="0"/>
              <a:t> as the last leaf node (at index </a:t>
            </a:r>
            <a:r>
              <a:rPr lang="en-US" sz="2000" b="1" dirty="0">
                <a:latin typeface="Courier New" panose="02070309020205020404" pitchFamily="49" charset="0"/>
                <a:cs typeface="Courier New" panose="02070309020205020404" pitchFamily="49" charset="0"/>
              </a:rPr>
              <a:t>length-1</a:t>
            </a:r>
            <a:r>
              <a:rPr lang="en-US" sz="2000" dirty="0"/>
              <a:t>)</a:t>
            </a:r>
          </a:p>
          <a:p>
            <a:r>
              <a:rPr lang="en-US" sz="2000" dirty="0"/>
              <a:t>Perform </a:t>
            </a:r>
            <a:r>
              <a:rPr lang="en-US" sz="2000" b="1" dirty="0" err="1">
                <a:latin typeface="Courier New" panose="02070309020205020404" pitchFamily="49" charset="0"/>
                <a:cs typeface="Courier New" panose="02070309020205020404" pitchFamily="49" charset="0"/>
              </a:rPr>
              <a:t>ReheapUp</a:t>
            </a:r>
            <a:r>
              <a:rPr lang="en-US" sz="2000" dirty="0"/>
              <a:t> operation</a:t>
            </a:r>
          </a:p>
        </p:txBody>
      </p:sp>
      <p:graphicFrame>
        <p:nvGraphicFramePr>
          <p:cNvPr id="25" name="Content Placeholder 2"/>
          <p:cNvGraphicFramePr>
            <a:graphicFrameLocks/>
          </p:cNvGraphicFramePr>
          <p:nvPr>
            <p:extLst>
              <p:ext uri="{D42A27DB-BD31-4B8C-83A1-F6EECF244321}">
                <p14:modId xmlns:p14="http://schemas.microsoft.com/office/powerpoint/2010/main" val="3215119271"/>
              </p:ext>
            </p:extLst>
          </p:nvPr>
        </p:nvGraphicFramePr>
        <p:xfrm>
          <a:off x="982008" y="5601236"/>
          <a:ext cx="5852156" cy="741680"/>
        </p:xfrm>
        <a:graphic>
          <a:graphicData uri="http://schemas.openxmlformats.org/drawingml/2006/table">
            <a:tbl>
              <a:tblPr firstRow="1" bandRow="1">
                <a:tableStyleId>{7DF18680-E054-41AD-8BC1-D1AEF772440D}</a:tableStyleId>
              </a:tblPr>
              <a:tblGrid>
                <a:gridCol w="757836">
                  <a:extLst>
                    <a:ext uri="{9D8B030D-6E8A-4147-A177-3AD203B41FA5}">
                      <a16:colId xmlns:a16="http://schemas.microsoft.com/office/drawing/2014/main" val="20000"/>
                    </a:ext>
                  </a:extLst>
                </a:gridCol>
                <a:gridCol w="463120">
                  <a:extLst>
                    <a:ext uri="{9D8B030D-6E8A-4147-A177-3AD203B41FA5}">
                      <a16:colId xmlns:a16="http://schemas.microsoft.com/office/drawing/2014/main" val="20001"/>
                    </a:ext>
                  </a:extLst>
                </a:gridCol>
                <a:gridCol w="463120">
                  <a:extLst>
                    <a:ext uri="{9D8B030D-6E8A-4147-A177-3AD203B41FA5}">
                      <a16:colId xmlns:a16="http://schemas.microsoft.com/office/drawing/2014/main" val="20002"/>
                    </a:ext>
                  </a:extLst>
                </a:gridCol>
                <a:gridCol w="463120">
                  <a:extLst>
                    <a:ext uri="{9D8B030D-6E8A-4147-A177-3AD203B41FA5}">
                      <a16:colId xmlns:a16="http://schemas.microsoft.com/office/drawing/2014/main" val="20003"/>
                    </a:ext>
                  </a:extLst>
                </a:gridCol>
                <a:gridCol w="463120">
                  <a:extLst>
                    <a:ext uri="{9D8B030D-6E8A-4147-A177-3AD203B41FA5}">
                      <a16:colId xmlns:a16="http://schemas.microsoft.com/office/drawing/2014/main" val="20004"/>
                    </a:ext>
                  </a:extLst>
                </a:gridCol>
                <a:gridCol w="463120">
                  <a:extLst>
                    <a:ext uri="{9D8B030D-6E8A-4147-A177-3AD203B41FA5}">
                      <a16:colId xmlns:a16="http://schemas.microsoft.com/office/drawing/2014/main" val="20005"/>
                    </a:ext>
                  </a:extLst>
                </a:gridCol>
                <a:gridCol w="463120">
                  <a:extLst>
                    <a:ext uri="{9D8B030D-6E8A-4147-A177-3AD203B41FA5}">
                      <a16:colId xmlns:a16="http://schemas.microsoft.com/office/drawing/2014/main" val="20006"/>
                    </a:ext>
                  </a:extLst>
                </a:gridCol>
                <a:gridCol w="463120">
                  <a:extLst>
                    <a:ext uri="{9D8B030D-6E8A-4147-A177-3AD203B41FA5}">
                      <a16:colId xmlns:a16="http://schemas.microsoft.com/office/drawing/2014/main" val="20007"/>
                    </a:ext>
                  </a:extLst>
                </a:gridCol>
                <a:gridCol w="463120">
                  <a:extLst>
                    <a:ext uri="{9D8B030D-6E8A-4147-A177-3AD203B41FA5}">
                      <a16:colId xmlns:a16="http://schemas.microsoft.com/office/drawing/2014/main" val="20008"/>
                    </a:ext>
                  </a:extLst>
                </a:gridCol>
                <a:gridCol w="463120">
                  <a:extLst>
                    <a:ext uri="{9D8B030D-6E8A-4147-A177-3AD203B41FA5}">
                      <a16:colId xmlns:a16="http://schemas.microsoft.com/office/drawing/2014/main" val="20009"/>
                    </a:ext>
                  </a:extLst>
                </a:gridCol>
                <a:gridCol w="463120">
                  <a:extLst>
                    <a:ext uri="{9D8B030D-6E8A-4147-A177-3AD203B41FA5}">
                      <a16:colId xmlns:a16="http://schemas.microsoft.com/office/drawing/2014/main" val="20010"/>
                    </a:ext>
                  </a:extLst>
                </a:gridCol>
                <a:gridCol w="463120">
                  <a:extLst>
                    <a:ext uri="{9D8B030D-6E8A-4147-A177-3AD203B41FA5}">
                      <a16:colId xmlns:a16="http://schemas.microsoft.com/office/drawing/2014/main" val="20011"/>
                    </a:ext>
                  </a:extLst>
                </a:gridCol>
              </a:tblGrid>
              <a:tr h="370840">
                <a:tc>
                  <a:txBody>
                    <a:bodyPr/>
                    <a:lstStyle/>
                    <a:p>
                      <a:r>
                        <a:rPr lang="en-US" sz="1600" b="1" dirty="0"/>
                        <a:t>Index</a:t>
                      </a:r>
                    </a:p>
                  </a:txBody>
                  <a:tcPr/>
                </a:tc>
                <a:tc>
                  <a:txBody>
                    <a:bodyPr/>
                    <a:lstStyle/>
                    <a:p>
                      <a:pPr algn="ctr"/>
                      <a:r>
                        <a:rPr lang="en-US" dirty="0">
                          <a:latin typeface="Courier New" panose="02070309020205020404" pitchFamily="49" charset="0"/>
                          <a:cs typeface="Courier New" panose="02070309020205020404" pitchFamily="49" charset="0"/>
                        </a:rPr>
                        <a:t>0</a:t>
                      </a:r>
                    </a:p>
                  </a:txBody>
                  <a:tcPr/>
                </a:tc>
                <a:tc>
                  <a:txBody>
                    <a:bodyPr/>
                    <a:lstStyle/>
                    <a:p>
                      <a:pPr algn="ctr"/>
                      <a:r>
                        <a:rPr lang="en-US" dirty="0">
                          <a:latin typeface="Courier New" panose="02070309020205020404" pitchFamily="49" charset="0"/>
                          <a:cs typeface="Courier New" panose="02070309020205020404" pitchFamily="49" charset="0"/>
                        </a:rPr>
                        <a:t>1</a:t>
                      </a:r>
                    </a:p>
                  </a:txBody>
                  <a:tcPr/>
                </a:tc>
                <a:tc>
                  <a:txBody>
                    <a:bodyPr/>
                    <a:lstStyle/>
                    <a:p>
                      <a:pPr algn="ctr"/>
                      <a:r>
                        <a:rPr lang="en-US" dirty="0">
                          <a:latin typeface="Courier New" panose="02070309020205020404" pitchFamily="49" charset="0"/>
                          <a:cs typeface="Courier New" panose="02070309020205020404" pitchFamily="49" charset="0"/>
                        </a:rPr>
                        <a:t>2</a:t>
                      </a:r>
                    </a:p>
                  </a:txBody>
                  <a:tcPr/>
                </a:tc>
                <a:tc>
                  <a:txBody>
                    <a:bodyPr/>
                    <a:lstStyle/>
                    <a:p>
                      <a:pPr algn="ctr"/>
                      <a:r>
                        <a:rPr lang="en-US" dirty="0">
                          <a:latin typeface="Courier New" panose="02070309020205020404" pitchFamily="49" charset="0"/>
                          <a:cs typeface="Courier New" panose="02070309020205020404" pitchFamily="49" charset="0"/>
                        </a:rPr>
                        <a:t>3</a:t>
                      </a:r>
                    </a:p>
                  </a:txBody>
                  <a:tcPr/>
                </a:tc>
                <a:tc>
                  <a:txBody>
                    <a:bodyPr/>
                    <a:lstStyle/>
                    <a:p>
                      <a:pPr algn="ctr"/>
                      <a:r>
                        <a:rPr lang="en-US" dirty="0">
                          <a:latin typeface="Courier New" panose="02070309020205020404" pitchFamily="49" charset="0"/>
                          <a:cs typeface="Courier New" panose="02070309020205020404" pitchFamily="49" charset="0"/>
                        </a:rPr>
                        <a:t>4</a:t>
                      </a:r>
                    </a:p>
                  </a:txBody>
                  <a:tcPr/>
                </a:tc>
                <a:tc>
                  <a:txBody>
                    <a:bodyPr/>
                    <a:lstStyle/>
                    <a:p>
                      <a:pPr algn="ctr"/>
                      <a:r>
                        <a:rPr lang="en-US" dirty="0">
                          <a:latin typeface="Courier New" panose="02070309020205020404" pitchFamily="49" charset="0"/>
                          <a:cs typeface="Courier New" panose="02070309020205020404" pitchFamily="49" charset="0"/>
                        </a:rPr>
                        <a:t>5</a:t>
                      </a:r>
                    </a:p>
                  </a:txBody>
                  <a:tcPr/>
                </a:tc>
                <a:tc>
                  <a:txBody>
                    <a:bodyPr/>
                    <a:lstStyle/>
                    <a:p>
                      <a:pPr algn="ctr"/>
                      <a:r>
                        <a:rPr lang="en-US" dirty="0">
                          <a:latin typeface="Courier New" panose="02070309020205020404" pitchFamily="49" charset="0"/>
                          <a:cs typeface="Courier New" panose="02070309020205020404" pitchFamily="49" charset="0"/>
                        </a:rPr>
                        <a:t>6</a:t>
                      </a:r>
                    </a:p>
                  </a:txBody>
                  <a:tcPr/>
                </a:tc>
                <a:tc>
                  <a:txBody>
                    <a:bodyPr/>
                    <a:lstStyle/>
                    <a:p>
                      <a:pPr algn="ctr"/>
                      <a:r>
                        <a:rPr lang="en-US" dirty="0">
                          <a:latin typeface="Courier New" panose="02070309020205020404" pitchFamily="49" charset="0"/>
                          <a:cs typeface="Courier New" panose="02070309020205020404" pitchFamily="49" charset="0"/>
                        </a:rPr>
                        <a:t>7</a:t>
                      </a:r>
                    </a:p>
                  </a:txBody>
                  <a:tcPr/>
                </a:tc>
                <a:tc>
                  <a:txBody>
                    <a:bodyPr/>
                    <a:lstStyle/>
                    <a:p>
                      <a:pPr algn="ctr"/>
                      <a:r>
                        <a:rPr lang="en-US" dirty="0">
                          <a:latin typeface="Courier New" panose="02070309020205020404" pitchFamily="49" charset="0"/>
                          <a:cs typeface="Courier New" panose="02070309020205020404" pitchFamily="49" charset="0"/>
                        </a:rPr>
                        <a:t>8</a:t>
                      </a:r>
                    </a:p>
                  </a:txBody>
                  <a:tcPr/>
                </a:tc>
                <a:tc>
                  <a:txBody>
                    <a:bodyPr/>
                    <a:lstStyle/>
                    <a:p>
                      <a:pPr algn="ctr"/>
                      <a:r>
                        <a:rPr lang="en-US" dirty="0">
                          <a:latin typeface="Courier New" panose="02070309020205020404" pitchFamily="49" charset="0"/>
                          <a:cs typeface="Courier New" panose="02070309020205020404" pitchFamily="49" charset="0"/>
                        </a:rPr>
                        <a:t>9</a:t>
                      </a:r>
                    </a:p>
                  </a:txBody>
                  <a:tcPr/>
                </a:tc>
                <a:tc>
                  <a:txBody>
                    <a:bodyPr/>
                    <a:lstStyle/>
                    <a:p>
                      <a:pPr algn="ctr"/>
                      <a:r>
                        <a:rPr lang="en-US" dirty="0">
                          <a:latin typeface="Courier New" panose="02070309020205020404" pitchFamily="49" charset="0"/>
                          <a:cs typeface="Courier New" panose="02070309020205020404" pitchFamily="49" charset="0"/>
                        </a:rPr>
                        <a:t>10</a:t>
                      </a:r>
                    </a:p>
                  </a:txBody>
                  <a:tcPr/>
                </a:tc>
                <a:extLst>
                  <a:ext uri="{0D108BD9-81ED-4DB2-BD59-A6C34878D82A}">
                    <a16:rowId xmlns:a16="http://schemas.microsoft.com/office/drawing/2014/main" val="10000"/>
                  </a:ext>
                </a:extLst>
              </a:tr>
              <a:tr h="370840">
                <a:tc>
                  <a:txBody>
                    <a:bodyPr/>
                    <a:lstStyle/>
                    <a:p>
                      <a:r>
                        <a:rPr lang="en-US" sz="1600" b="1" dirty="0"/>
                        <a:t>value</a:t>
                      </a:r>
                    </a:p>
                  </a:txBody>
                  <a:tcPr/>
                </a:tc>
                <a:tc>
                  <a:txBody>
                    <a:bodyPr/>
                    <a:lstStyle/>
                    <a:p>
                      <a:pPr algn="ctr"/>
                      <a:r>
                        <a:rPr lang="en-US" dirty="0">
                          <a:latin typeface="Courier New" panose="02070309020205020404" pitchFamily="49" charset="0"/>
                          <a:cs typeface="Courier New" panose="02070309020205020404" pitchFamily="49" charset="0"/>
                        </a:rPr>
                        <a:t>15</a:t>
                      </a:r>
                    </a:p>
                  </a:txBody>
                  <a:tcPr>
                    <a:solidFill>
                      <a:srgbClr val="CFD5EA"/>
                    </a:solidFill>
                  </a:tcPr>
                </a:tc>
                <a:tc>
                  <a:txBody>
                    <a:bodyPr/>
                    <a:lstStyle/>
                    <a:p>
                      <a:pPr algn="ctr"/>
                      <a:r>
                        <a:rPr lang="en-US" dirty="0">
                          <a:latin typeface="Courier New" panose="02070309020205020404" pitchFamily="49" charset="0"/>
                          <a:cs typeface="Courier New" panose="02070309020205020404" pitchFamily="49" charset="0"/>
                        </a:rPr>
                        <a:t>11</a:t>
                      </a:r>
                    </a:p>
                  </a:txBody>
                  <a:tcPr>
                    <a:solidFill>
                      <a:srgbClr val="CFD5EA"/>
                    </a:solidFill>
                  </a:tcPr>
                </a:tc>
                <a:tc>
                  <a:txBody>
                    <a:bodyPr/>
                    <a:lstStyle/>
                    <a:p>
                      <a:pPr algn="ctr"/>
                      <a:r>
                        <a:rPr lang="en-US" dirty="0">
                          <a:latin typeface="Courier New" panose="02070309020205020404" pitchFamily="49" charset="0"/>
                          <a:cs typeface="Courier New" panose="02070309020205020404" pitchFamily="49" charset="0"/>
                        </a:rPr>
                        <a:t>4</a:t>
                      </a:r>
                    </a:p>
                  </a:txBody>
                  <a:tcPr>
                    <a:solidFill>
                      <a:srgbClr val="CFD5EA"/>
                    </a:solidFill>
                  </a:tcPr>
                </a:tc>
                <a:tc>
                  <a:txBody>
                    <a:bodyPr/>
                    <a:lstStyle/>
                    <a:p>
                      <a:pPr algn="ctr"/>
                      <a:r>
                        <a:rPr lang="en-US" dirty="0">
                          <a:latin typeface="Courier New" panose="02070309020205020404" pitchFamily="49" charset="0"/>
                          <a:cs typeface="Courier New" panose="02070309020205020404" pitchFamily="49" charset="0"/>
                        </a:rPr>
                        <a:t>7</a:t>
                      </a:r>
                    </a:p>
                  </a:txBody>
                  <a:tcPr>
                    <a:solidFill>
                      <a:srgbClr val="CFD5EA"/>
                    </a:solidFill>
                  </a:tcPr>
                </a:tc>
                <a:tc>
                  <a:txBody>
                    <a:bodyPr/>
                    <a:lstStyle/>
                    <a:p>
                      <a:pPr algn="ctr"/>
                      <a:r>
                        <a:rPr lang="en-US" dirty="0">
                          <a:latin typeface="Courier New" panose="02070309020205020404" pitchFamily="49" charset="0"/>
                          <a:cs typeface="Courier New" panose="02070309020205020404" pitchFamily="49" charset="0"/>
                        </a:rPr>
                        <a:t>9</a:t>
                      </a:r>
                    </a:p>
                  </a:txBody>
                  <a:tcPr>
                    <a:solidFill>
                      <a:srgbClr val="CFD5EA"/>
                    </a:solidFill>
                  </a:tcPr>
                </a:tc>
                <a:tc>
                  <a:txBody>
                    <a:bodyPr/>
                    <a:lstStyle/>
                    <a:p>
                      <a:pPr algn="ctr"/>
                      <a:r>
                        <a:rPr lang="en-US" dirty="0">
                          <a:latin typeface="Courier New" panose="02070309020205020404" pitchFamily="49" charset="0"/>
                          <a:cs typeface="Courier New" panose="02070309020205020404" pitchFamily="49" charset="0"/>
                        </a:rPr>
                        <a:t>3</a:t>
                      </a:r>
                    </a:p>
                  </a:txBody>
                  <a:tcPr>
                    <a:solidFill>
                      <a:srgbClr val="CFD5EA"/>
                    </a:solidFill>
                  </a:tcPr>
                </a:tc>
                <a:tc>
                  <a:txBody>
                    <a:bodyPr/>
                    <a:lstStyle/>
                    <a:p>
                      <a:pPr algn="ctr"/>
                      <a:r>
                        <a:rPr lang="en-US" dirty="0">
                          <a:latin typeface="Courier New" panose="02070309020205020404" pitchFamily="49" charset="0"/>
                          <a:cs typeface="Courier New" panose="02070309020205020404" pitchFamily="49" charset="0"/>
                        </a:rPr>
                        <a:t>1</a:t>
                      </a:r>
                    </a:p>
                  </a:txBody>
                  <a:tcPr>
                    <a:solidFill>
                      <a:srgbClr val="CFD5EA"/>
                    </a:solidFill>
                  </a:tcPr>
                </a:tc>
                <a:tc>
                  <a:txBody>
                    <a:bodyPr/>
                    <a:lstStyle/>
                    <a:p>
                      <a:pPr algn="ctr"/>
                      <a:r>
                        <a:rPr lang="en-US" dirty="0">
                          <a:latin typeface="Courier New" panose="02070309020205020404" pitchFamily="49" charset="0"/>
                          <a:cs typeface="Courier New" panose="02070309020205020404" pitchFamily="49" charset="0"/>
                        </a:rPr>
                        <a:t>2</a:t>
                      </a:r>
                    </a:p>
                  </a:txBody>
                  <a:tcPr>
                    <a:solidFill>
                      <a:srgbClr val="CFD5EA"/>
                    </a:solidFill>
                  </a:tcPr>
                </a:tc>
                <a:tc>
                  <a:txBody>
                    <a:bodyPr/>
                    <a:lstStyle/>
                    <a:p>
                      <a:pPr algn="ctr"/>
                      <a:r>
                        <a:rPr lang="en-US" dirty="0">
                          <a:latin typeface="Courier New" panose="02070309020205020404" pitchFamily="49" charset="0"/>
                          <a:cs typeface="Courier New" panose="02070309020205020404" pitchFamily="49" charset="0"/>
                        </a:rPr>
                        <a:t>5</a:t>
                      </a:r>
                    </a:p>
                  </a:txBody>
                  <a:tcPr>
                    <a:solidFill>
                      <a:srgbClr val="CFD5EA"/>
                    </a:solidFill>
                  </a:tcPr>
                </a:tc>
                <a:tc>
                  <a:txBody>
                    <a:bodyPr/>
                    <a:lstStyle/>
                    <a:p>
                      <a:pPr algn="ctr"/>
                      <a:r>
                        <a:rPr lang="en-US" dirty="0">
                          <a:latin typeface="Courier New" panose="02070309020205020404" pitchFamily="49" charset="0"/>
                          <a:cs typeface="Courier New" panose="02070309020205020404" pitchFamily="49" charset="0"/>
                        </a:rPr>
                        <a:t>6</a:t>
                      </a:r>
                    </a:p>
                  </a:txBody>
                  <a:tcPr>
                    <a:solidFill>
                      <a:srgbClr val="CFD5EA"/>
                    </a:solidFill>
                  </a:tcPr>
                </a:tc>
                <a:tc>
                  <a:txBody>
                    <a:bodyPr/>
                    <a:lstStyle/>
                    <a:p>
                      <a:pPr algn="ctr"/>
                      <a:r>
                        <a:rPr lang="en-US" dirty="0">
                          <a:latin typeface="Courier New" panose="02070309020205020404" pitchFamily="49" charset="0"/>
                          <a:cs typeface="Courier New" panose="02070309020205020404" pitchFamily="49" charset="0"/>
                        </a:rPr>
                        <a:t>8</a:t>
                      </a:r>
                    </a:p>
                  </a:txBody>
                  <a:tcPr>
                    <a:solidFill>
                      <a:srgbClr val="CFD5EA"/>
                    </a:solidFill>
                  </a:tcPr>
                </a:tc>
                <a:extLst>
                  <a:ext uri="{0D108BD9-81ED-4DB2-BD59-A6C34878D82A}">
                    <a16:rowId xmlns:a16="http://schemas.microsoft.com/office/drawing/2014/main" val="10001"/>
                  </a:ext>
                </a:extLst>
              </a:tr>
            </a:tbl>
          </a:graphicData>
        </a:graphic>
      </p:graphicFrame>
      <p:sp>
        <p:nvSpPr>
          <p:cNvPr id="29" name="TextBox 28"/>
          <p:cNvSpPr txBox="1"/>
          <p:nvPr/>
        </p:nvSpPr>
        <p:spPr>
          <a:xfrm>
            <a:off x="6981400" y="3904855"/>
            <a:ext cx="1700011" cy="369332"/>
          </a:xfrm>
          <a:prstGeom prst="rect">
            <a:avLst/>
          </a:prstGeom>
          <a:noFill/>
        </p:spPr>
        <p:txBody>
          <a:bodyPr wrap="square" rtlCol="0">
            <a:spAutoFit/>
          </a:bodyPr>
          <a:lstStyle/>
          <a:p>
            <a:r>
              <a:rPr lang="en-US" b="1" dirty="0" err="1">
                <a:latin typeface="Courier New" panose="02070309020205020404" pitchFamily="49" charset="0"/>
                <a:cs typeface="Courier New" panose="02070309020205020404" pitchFamily="49" charset="0"/>
              </a:rPr>
              <a:t>Enqueue</a:t>
            </a:r>
            <a:r>
              <a:rPr lang="en-US" b="1" dirty="0">
                <a:latin typeface="Courier New" panose="02070309020205020404" pitchFamily="49" charset="0"/>
                <a:cs typeface="Courier New" panose="02070309020205020404" pitchFamily="49" charset="0"/>
              </a:rPr>
              <a:t> 15</a:t>
            </a:r>
          </a:p>
        </p:txBody>
      </p:sp>
      <p:grpSp>
        <p:nvGrpSpPr>
          <p:cNvPr id="2" name="Group 1"/>
          <p:cNvGrpSpPr/>
          <p:nvPr/>
        </p:nvGrpSpPr>
        <p:grpSpPr>
          <a:xfrm>
            <a:off x="2562408" y="2730409"/>
            <a:ext cx="3755166" cy="2368136"/>
            <a:chOff x="2562408" y="2730409"/>
            <a:chExt cx="3755166" cy="2368136"/>
          </a:xfrm>
        </p:grpSpPr>
        <p:grpSp>
          <p:nvGrpSpPr>
            <p:cNvPr id="26" name="Group 25"/>
            <p:cNvGrpSpPr/>
            <p:nvPr/>
          </p:nvGrpSpPr>
          <p:grpSpPr>
            <a:xfrm>
              <a:off x="2562408" y="2730409"/>
              <a:ext cx="3755166" cy="2364786"/>
              <a:chOff x="353191" y="2900862"/>
              <a:chExt cx="3755166" cy="2364786"/>
            </a:xfrm>
          </p:grpSpPr>
          <p:sp>
            <p:nvSpPr>
              <p:cNvPr id="27" name="Oval 26"/>
              <p:cNvSpPr>
                <a:spLocks noChangeAspect="1"/>
              </p:cNvSpPr>
              <p:nvPr/>
            </p:nvSpPr>
            <p:spPr>
              <a:xfrm>
                <a:off x="2176390" y="2900862"/>
                <a:ext cx="395289" cy="3952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b="1" dirty="0">
                    <a:solidFill>
                      <a:schemeClr val="tx1"/>
                    </a:solidFill>
                    <a:latin typeface="Courier New" panose="02070309020205020404" pitchFamily="49" charset="0"/>
                    <a:cs typeface="Courier New" panose="02070309020205020404" pitchFamily="49" charset="0"/>
                  </a:rPr>
                  <a:t>15</a:t>
                </a:r>
              </a:p>
            </p:txBody>
          </p:sp>
          <p:sp>
            <p:nvSpPr>
              <p:cNvPr id="34" name="Oval 33"/>
              <p:cNvSpPr>
                <a:spLocks noChangeAspect="1"/>
              </p:cNvSpPr>
              <p:nvPr/>
            </p:nvSpPr>
            <p:spPr>
              <a:xfrm>
                <a:off x="1233308" y="3550151"/>
                <a:ext cx="395289" cy="3952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b="1" dirty="0">
                    <a:solidFill>
                      <a:schemeClr val="tx1"/>
                    </a:solidFill>
                    <a:latin typeface="Courier New" panose="02070309020205020404" pitchFamily="49" charset="0"/>
                    <a:cs typeface="Courier New" panose="02070309020205020404" pitchFamily="49" charset="0"/>
                  </a:rPr>
                  <a:t>11</a:t>
                </a:r>
              </a:p>
            </p:txBody>
          </p:sp>
          <p:cxnSp>
            <p:nvCxnSpPr>
              <p:cNvPr id="35" name="Straight Arrow Connector 34"/>
              <p:cNvCxnSpPr>
                <a:stCxn id="27" idx="3"/>
                <a:endCxn id="34" idx="7"/>
              </p:cNvCxnSpPr>
              <p:nvPr/>
            </p:nvCxnSpPr>
            <p:spPr>
              <a:xfrm flipH="1">
                <a:off x="1570708" y="3238262"/>
                <a:ext cx="663571" cy="3697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27" idx="5"/>
                <a:endCxn id="41" idx="1"/>
              </p:cNvCxnSpPr>
              <p:nvPr/>
            </p:nvCxnSpPr>
            <p:spPr>
              <a:xfrm>
                <a:off x="2513790" y="3238262"/>
                <a:ext cx="672522" cy="3715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34" idx="3"/>
              </p:cNvCxnSpPr>
              <p:nvPr/>
            </p:nvCxnSpPr>
            <p:spPr>
              <a:xfrm flipH="1">
                <a:off x="970633" y="3887551"/>
                <a:ext cx="320564" cy="3643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34" idx="5"/>
              </p:cNvCxnSpPr>
              <p:nvPr/>
            </p:nvCxnSpPr>
            <p:spPr>
              <a:xfrm>
                <a:off x="1570708" y="3887551"/>
                <a:ext cx="305134" cy="3706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Oval 40"/>
              <p:cNvSpPr>
                <a:spLocks noChangeAspect="1"/>
              </p:cNvSpPr>
              <p:nvPr/>
            </p:nvSpPr>
            <p:spPr>
              <a:xfrm>
                <a:off x="3128423" y="3551948"/>
                <a:ext cx="395289" cy="3952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b="1" dirty="0">
                    <a:solidFill>
                      <a:schemeClr val="tx1"/>
                    </a:solidFill>
                    <a:latin typeface="Courier New" panose="02070309020205020404" pitchFamily="49" charset="0"/>
                    <a:cs typeface="Courier New" panose="02070309020205020404" pitchFamily="49" charset="0"/>
                  </a:rPr>
                  <a:t>4</a:t>
                </a:r>
              </a:p>
            </p:txBody>
          </p:sp>
          <p:sp>
            <p:nvSpPr>
              <p:cNvPr id="44" name="Oval 43"/>
              <p:cNvSpPr>
                <a:spLocks noChangeAspect="1"/>
              </p:cNvSpPr>
              <p:nvPr/>
            </p:nvSpPr>
            <p:spPr>
              <a:xfrm>
                <a:off x="3713068" y="4202085"/>
                <a:ext cx="395289" cy="3952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b="1" dirty="0">
                    <a:solidFill>
                      <a:schemeClr val="tx1"/>
                    </a:solidFill>
                    <a:latin typeface="Courier New" panose="02070309020205020404" pitchFamily="49" charset="0"/>
                    <a:cs typeface="Courier New" panose="02070309020205020404" pitchFamily="49" charset="0"/>
                  </a:rPr>
                  <a:t>1</a:t>
                </a:r>
              </a:p>
            </p:txBody>
          </p:sp>
          <p:sp>
            <p:nvSpPr>
              <p:cNvPr id="45" name="Oval 44"/>
              <p:cNvSpPr>
                <a:spLocks noChangeAspect="1"/>
              </p:cNvSpPr>
              <p:nvPr/>
            </p:nvSpPr>
            <p:spPr>
              <a:xfrm>
                <a:off x="2528348" y="4195836"/>
                <a:ext cx="395289" cy="3952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b="1" dirty="0">
                    <a:solidFill>
                      <a:schemeClr val="tx1"/>
                    </a:solidFill>
                    <a:latin typeface="Courier New" panose="02070309020205020404" pitchFamily="49" charset="0"/>
                    <a:cs typeface="Courier New" panose="02070309020205020404" pitchFamily="49" charset="0"/>
                  </a:rPr>
                  <a:t>3</a:t>
                </a:r>
              </a:p>
            </p:txBody>
          </p:sp>
          <p:cxnSp>
            <p:nvCxnSpPr>
              <p:cNvPr id="46" name="Straight Arrow Connector 45"/>
              <p:cNvCxnSpPr>
                <a:stCxn id="41" idx="3"/>
                <a:endCxn id="45" idx="7"/>
              </p:cNvCxnSpPr>
              <p:nvPr/>
            </p:nvCxnSpPr>
            <p:spPr>
              <a:xfrm flipH="1">
                <a:off x="2865748" y="3889348"/>
                <a:ext cx="320564" cy="3643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41" idx="5"/>
                <a:endCxn id="44" idx="1"/>
              </p:cNvCxnSpPr>
              <p:nvPr/>
            </p:nvCxnSpPr>
            <p:spPr>
              <a:xfrm>
                <a:off x="3465823" y="3889348"/>
                <a:ext cx="305134" cy="3706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Oval 47"/>
              <p:cNvSpPr>
                <a:spLocks noChangeAspect="1"/>
              </p:cNvSpPr>
              <p:nvPr/>
            </p:nvSpPr>
            <p:spPr>
              <a:xfrm>
                <a:off x="680466" y="4220224"/>
                <a:ext cx="395289" cy="3952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b="1" dirty="0">
                    <a:solidFill>
                      <a:schemeClr val="tx1"/>
                    </a:solidFill>
                    <a:latin typeface="Courier New" panose="02070309020205020404" pitchFamily="49" charset="0"/>
                    <a:cs typeface="Courier New" panose="02070309020205020404" pitchFamily="49" charset="0"/>
                  </a:rPr>
                  <a:t>7</a:t>
                </a:r>
              </a:p>
            </p:txBody>
          </p:sp>
          <p:sp>
            <p:nvSpPr>
              <p:cNvPr id="49" name="Oval 48"/>
              <p:cNvSpPr>
                <a:spLocks noChangeAspect="1"/>
              </p:cNvSpPr>
              <p:nvPr/>
            </p:nvSpPr>
            <p:spPr>
              <a:xfrm>
                <a:off x="1021749" y="4868947"/>
                <a:ext cx="395289" cy="3952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b="1" dirty="0">
                    <a:solidFill>
                      <a:schemeClr val="tx1"/>
                    </a:solidFill>
                    <a:latin typeface="Courier New" panose="02070309020205020404" pitchFamily="49" charset="0"/>
                    <a:cs typeface="Courier New" panose="02070309020205020404" pitchFamily="49" charset="0"/>
                  </a:rPr>
                  <a:t>5</a:t>
                </a:r>
              </a:p>
            </p:txBody>
          </p:sp>
          <p:sp>
            <p:nvSpPr>
              <p:cNvPr id="50" name="Oval 49"/>
              <p:cNvSpPr>
                <a:spLocks noChangeAspect="1"/>
              </p:cNvSpPr>
              <p:nvPr/>
            </p:nvSpPr>
            <p:spPr>
              <a:xfrm>
                <a:off x="353191" y="4868946"/>
                <a:ext cx="395289" cy="3952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b="1" dirty="0">
                    <a:solidFill>
                      <a:schemeClr val="tx1"/>
                    </a:solidFill>
                    <a:latin typeface="Courier New" panose="02070309020205020404" pitchFamily="49" charset="0"/>
                    <a:cs typeface="Courier New" panose="02070309020205020404" pitchFamily="49" charset="0"/>
                  </a:rPr>
                  <a:t>2</a:t>
                </a:r>
              </a:p>
            </p:txBody>
          </p:sp>
          <p:cxnSp>
            <p:nvCxnSpPr>
              <p:cNvPr id="51" name="Straight Arrow Connector 50"/>
              <p:cNvCxnSpPr>
                <a:stCxn id="48" idx="3"/>
                <a:endCxn id="50" idx="0"/>
              </p:cNvCxnSpPr>
              <p:nvPr/>
            </p:nvCxnSpPr>
            <p:spPr>
              <a:xfrm flipH="1">
                <a:off x="550836" y="4557624"/>
                <a:ext cx="187519" cy="3113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48" idx="5"/>
                <a:endCxn id="49" idx="0"/>
              </p:cNvCxnSpPr>
              <p:nvPr/>
            </p:nvCxnSpPr>
            <p:spPr>
              <a:xfrm>
                <a:off x="1017866" y="4557624"/>
                <a:ext cx="201528" cy="3113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Oval 52"/>
              <p:cNvSpPr>
                <a:spLocks noChangeAspect="1"/>
              </p:cNvSpPr>
              <p:nvPr/>
            </p:nvSpPr>
            <p:spPr>
              <a:xfrm>
                <a:off x="1803947" y="4220224"/>
                <a:ext cx="395289" cy="3952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b="1" dirty="0">
                    <a:solidFill>
                      <a:schemeClr val="tx1"/>
                    </a:solidFill>
                    <a:latin typeface="Courier New" panose="02070309020205020404" pitchFamily="49" charset="0"/>
                    <a:cs typeface="Courier New" panose="02070309020205020404" pitchFamily="49" charset="0"/>
                  </a:rPr>
                  <a:t>9</a:t>
                </a:r>
              </a:p>
            </p:txBody>
          </p:sp>
          <p:sp>
            <p:nvSpPr>
              <p:cNvPr id="54" name="Oval 53"/>
              <p:cNvSpPr>
                <a:spLocks noChangeAspect="1"/>
              </p:cNvSpPr>
              <p:nvPr/>
            </p:nvSpPr>
            <p:spPr>
              <a:xfrm>
                <a:off x="1480553" y="4870359"/>
                <a:ext cx="395289" cy="3952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b="1" dirty="0">
                    <a:solidFill>
                      <a:schemeClr val="tx1"/>
                    </a:solidFill>
                    <a:latin typeface="Courier New" panose="02070309020205020404" pitchFamily="49" charset="0"/>
                    <a:cs typeface="Courier New" panose="02070309020205020404" pitchFamily="49" charset="0"/>
                  </a:rPr>
                  <a:t>6</a:t>
                </a:r>
              </a:p>
            </p:txBody>
          </p:sp>
          <p:cxnSp>
            <p:nvCxnSpPr>
              <p:cNvPr id="55" name="Straight Arrow Connector 54"/>
              <p:cNvCxnSpPr>
                <a:stCxn id="53" idx="3"/>
                <a:endCxn id="54" idx="0"/>
              </p:cNvCxnSpPr>
              <p:nvPr/>
            </p:nvCxnSpPr>
            <p:spPr>
              <a:xfrm flipH="1">
                <a:off x="1678198" y="4557624"/>
                <a:ext cx="183638" cy="3127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30" name="Oval 29"/>
            <p:cNvSpPr>
              <a:spLocks noChangeAspect="1"/>
            </p:cNvSpPr>
            <p:nvPr/>
          </p:nvSpPr>
          <p:spPr>
            <a:xfrm>
              <a:off x="4342586" y="4703256"/>
              <a:ext cx="395289" cy="3952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b="1" dirty="0">
                  <a:solidFill>
                    <a:schemeClr val="tx1"/>
                  </a:solidFill>
                  <a:latin typeface="Courier New" panose="02070309020205020404" pitchFamily="49" charset="0"/>
                  <a:cs typeface="Courier New" panose="02070309020205020404" pitchFamily="49" charset="0"/>
                </a:rPr>
                <a:t>8</a:t>
              </a:r>
            </a:p>
          </p:txBody>
        </p:sp>
        <p:cxnSp>
          <p:nvCxnSpPr>
            <p:cNvPr id="31" name="Straight Arrow Connector 30"/>
            <p:cNvCxnSpPr>
              <a:endCxn id="30" idx="0"/>
            </p:cNvCxnSpPr>
            <p:nvPr/>
          </p:nvCxnSpPr>
          <p:spPr>
            <a:xfrm>
              <a:off x="4338703" y="4391933"/>
              <a:ext cx="201528" cy="3113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32" name="TextBox 31"/>
          <p:cNvSpPr txBox="1"/>
          <p:nvPr/>
        </p:nvSpPr>
        <p:spPr>
          <a:xfrm>
            <a:off x="6981399" y="5731098"/>
            <a:ext cx="1700011" cy="369332"/>
          </a:xfrm>
          <a:prstGeom prst="rect">
            <a:avLst/>
          </a:prstGeom>
          <a:noFill/>
        </p:spPr>
        <p:txBody>
          <a:bodyPr wrap="square" rtlCol="0">
            <a:spAutoFit/>
          </a:bodyPr>
          <a:lstStyle/>
          <a:p>
            <a:r>
              <a:rPr lang="en-US" b="1" dirty="0">
                <a:latin typeface="Courier New" panose="02070309020205020404" pitchFamily="49" charset="0"/>
                <a:cs typeface="Courier New" panose="02070309020205020404" pitchFamily="49" charset="0"/>
              </a:rPr>
              <a:t>Length = 11</a:t>
            </a:r>
          </a:p>
        </p:txBody>
      </p:sp>
      <p:sp>
        <p:nvSpPr>
          <p:cNvPr id="33" name="Title 2"/>
          <p:cNvSpPr>
            <a:spLocks noGrp="1"/>
          </p:cNvSpPr>
          <p:nvPr>
            <p:ph type="title"/>
          </p:nvPr>
        </p:nvSpPr>
        <p:spPr>
          <a:xfrm>
            <a:off x="155575" y="161927"/>
            <a:ext cx="8797925" cy="676274"/>
          </a:xfrm>
        </p:spPr>
        <p:txBody>
          <a:bodyPr>
            <a:normAutofit fontScale="90000"/>
          </a:bodyPr>
          <a:lstStyle/>
          <a:p>
            <a:r>
              <a:rPr lang="en-US" dirty="0"/>
              <a:t>The </a:t>
            </a:r>
            <a:r>
              <a:rPr lang="en-US" b="1" dirty="0" err="1">
                <a:solidFill>
                  <a:schemeClr val="tx2"/>
                </a:solidFill>
                <a:latin typeface="Courier New" panose="02070309020205020404" pitchFamily="49" charset="0"/>
                <a:cs typeface="Courier New" panose="02070309020205020404" pitchFamily="49" charset="0"/>
              </a:rPr>
              <a:t>Enqueue</a:t>
            </a:r>
            <a:r>
              <a:rPr lang="en-US" dirty="0">
                <a:solidFill>
                  <a:schemeClr val="tx2"/>
                </a:solidFill>
              </a:rPr>
              <a:t> </a:t>
            </a:r>
            <a:r>
              <a:rPr lang="en-US" dirty="0"/>
              <a:t>operation</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78913480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ontent Placeholder 2"/>
          <p:cNvGraphicFramePr>
            <a:graphicFrameLocks noGrp="1"/>
          </p:cNvGraphicFramePr>
          <p:nvPr>
            <p:ph idx="1"/>
          </p:nvPr>
        </p:nvGraphicFramePr>
        <p:xfrm>
          <a:off x="982008" y="5601236"/>
          <a:ext cx="5320145" cy="741680"/>
        </p:xfrm>
        <a:graphic>
          <a:graphicData uri="http://schemas.openxmlformats.org/drawingml/2006/table">
            <a:tbl>
              <a:tblPr firstRow="1" bandRow="1">
                <a:tableStyleId>{7DF18680-E054-41AD-8BC1-D1AEF772440D}</a:tableStyleId>
              </a:tblPr>
              <a:tblGrid>
                <a:gridCol w="748145">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gridCol w="457200">
                  <a:extLst>
                    <a:ext uri="{9D8B030D-6E8A-4147-A177-3AD203B41FA5}">
                      <a16:colId xmlns:a16="http://schemas.microsoft.com/office/drawing/2014/main" val="20002"/>
                    </a:ext>
                  </a:extLst>
                </a:gridCol>
                <a:gridCol w="457200">
                  <a:extLst>
                    <a:ext uri="{9D8B030D-6E8A-4147-A177-3AD203B41FA5}">
                      <a16:colId xmlns:a16="http://schemas.microsoft.com/office/drawing/2014/main" val="20003"/>
                    </a:ext>
                  </a:extLst>
                </a:gridCol>
                <a:gridCol w="457200">
                  <a:extLst>
                    <a:ext uri="{9D8B030D-6E8A-4147-A177-3AD203B41FA5}">
                      <a16:colId xmlns:a16="http://schemas.microsoft.com/office/drawing/2014/main" val="20004"/>
                    </a:ext>
                  </a:extLst>
                </a:gridCol>
                <a:gridCol w="457200">
                  <a:extLst>
                    <a:ext uri="{9D8B030D-6E8A-4147-A177-3AD203B41FA5}">
                      <a16:colId xmlns:a16="http://schemas.microsoft.com/office/drawing/2014/main" val="20005"/>
                    </a:ext>
                  </a:extLst>
                </a:gridCol>
                <a:gridCol w="457200">
                  <a:extLst>
                    <a:ext uri="{9D8B030D-6E8A-4147-A177-3AD203B41FA5}">
                      <a16:colId xmlns:a16="http://schemas.microsoft.com/office/drawing/2014/main" val="20006"/>
                    </a:ext>
                  </a:extLst>
                </a:gridCol>
                <a:gridCol w="457200">
                  <a:extLst>
                    <a:ext uri="{9D8B030D-6E8A-4147-A177-3AD203B41FA5}">
                      <a16:colId xmlns:a16="http://schemas.microsoft.com/office/drawing/2014/main" val="20007"/>
                    </a:ext>
                  </a:extLst>
                </a:gridCol>
                <a:gridCol w="457200">
                  <a:extLst>
                    <a:ext uri="{9D8B030D-6E8A-4147-A177-3AD203B41FA5}">
                      <a16:colId xmlns:a16="http://schemas.microsoft.com/office/drawing/2014/main" val="20008"/>
                    </a:ext>
                  </a:extLst>
                </a:gridCol>
                <a:gridCol w="457200">
                  <a:extLst>
                    <a:ext uri="{9D8B030D-6E8A-4147-A177-3AD203B41FA5}">
                      <a16:colId xmlns:a16="http://schemas.microsoft.com/office/drawing/2014/main" val="20009"/>
                    </a:ext>
                  </a:extLst>
                </a:gridCol>
                <a:gridCol w="457200">
                  <a:extLst>
                    <a:ext uri="{9D8B030D-6E8A-4147-A177-3AD203B41FA5}">
                      <a16:colId xmlns:a16="http://schemas.microsoft.com/office/drawing/2014/main" val="20010"/>
                    </a:ext>
                  </a:extLst>
                </a:gridCol>
              </a:tblGrid>
              <a:tr h="370840">
                <a:tc>
                  <a:txBody>
                    <a:bodyPr/>
                    <a:lstStyle/>
                    <a:p>
                      <a:r>
                        <a:rPr lang="en-US" sz="1600" b="1" dirty="0"/>
                        <a:t>Index</a:t>
                      </a:r>
                    </a:p>
                  </a:txBody>
                  <a:tcPr/>
                </a:tc>
                <a:tc>
                  <a:txBody>
                    <a:bodyPr/>
                    <a:lstStyle/>
                    <a:p>
                      <a:pPr algn="ctr"/>
                      <a:r>
                        <a:rPr lang="en-US" dirty="0">
                          <a:latin typeface="Courier New" panose="02070309020205020404" pitchFamily="49" charset="0"/>
                          <a:cs typeface="Courier New" panose="02070309020205020404" pitchFamily="49" charset="0"/>
                        </a:rPr>
                        <a:t>0</a:t>
                      </a:r>
                    </a:p>
                  </a:txBody>
                  <a:tcPr/>
                </a:tc>
                <a:tc>
                  <a:txBody>
                    <a:bodyPr/>
                    <a:lstStyle/>
                    <a:p>
                      <a:pPr algn="ctr"/>
                      <a:r>
                        <a:rPr lang="en-US" dirty="0">
                          <a:latin typeface="Courier New" panose="02070309020205020404" pitchFamily="49" charset="0"/>
                          <a:cs typeface="Courier New" panose="02070309020205020404" pitchFamily="49" charset="0"/>
                        </a:rPr>
                        <a:t>1</a:t>
                      </a:r>
                    </a:p>
                  </a:txBody>
                  <a:tcPr/>
                </a:tc>
                <a:tc>
                  <a:txBody>
                    <a:bodyPr/>
                    <a:lstStyle/>
                    <a:p>
                      <a:pPr algn="ctr"/>
                      <a:r>
                        <a:rPr lang="en-US" dirty="0">
                          <a:latin typeface="Courier New" panose="02070309020205020404" pitchFamily="49" charset="0"/>
                          <a:cs typeface="Courier New" panose="02070309020205020404" pitchFamily="49" charset="0"/>
                        </a:rPr>
                        <a:t>2</a:t>
                      </a:r>
                    </a:p>
                  </a:txBody>
                  <a:tcPr/>
                </a:tc>
                <a:tc>
                  <a:txBody>
                    <a:bodyPr/>
                    <a:lstStyle/>
                    <a:p>
                      <a:pPr algn="ctr"/>
                      <a:r>
                        <a:rPr lang="en-US" dirty="0">
                          <a:latin typeface="Courier New" panose="02070309020205020404" pitchFamily="49" charset="0"/>
                          <a:cs typeface="Courier New" panose="02070309020205020404" pitchFamily="49" charset="0"/>
                        </a:rPr>
                        <a:t>3</a:t>
                      </a:r>
                    </a:p>
                  </a:txBody>
                  <a:tcPr/>
                </a:tc>
                <a:tc>
                  <a:txBody>
                    <a:bodyPr/>
                    <a:lstStyle/>
                    <a:p>
                      <a:pPr algn="ctr"/>
                      <a:r>
                        <a:rPr lang="en-US" dirty="0">
                          <a:latin typeface="Courier New" panose="02070309020205020404" pitchFamily="49" charset="0"/>
                          <a:cs typeface="Courier New" panose="02070309020205020404" pitchFamily="49" charset="0"/>
                        </a:rPr>
                        <a:t>4</a:t>
                      </a:r>
                    </a:p>
                  </a:txBody>
                  <a:tcPr/>
                </a:tc>
                <a:tc>
                  <a:txBody>
                    <a:bodyPr/>
                    <a:lstStyle/>
                    <a:p>
                      <a:pPr algn="ctr"/>
                      <a:r>
                        <a:rPr lang="en-US" dirty="0">
                          <a:latin typeface="Courier New" panose="02070309020205020404" pitchFamily="49" charset="0"/>
                          <a:cs typeface="Courier New" panose="02070309020205020404" pitchFamily="49" charset="0"/>
                        </a:rPr>
                        <a:t>5</a:t>
                      </a:r>
                    </a:p>
                  </a:txBody>
                  <a:tcPr/>
                </a:tc>
                <a:tc>
                  <a:txBody>
                    <a:bodyPr/>
                    <a:lstStyle/>
                    <a:p>
                      <a:pPr algn="ctr"/>
                      <a:r>
                        <a:rPr lang="en-US" dirty="0">
                          <a:latin typeface="Courier New" panose="02070309020205020404" pitchFamily="49" charset="0"/>
                          <a:cs typeface="Courier New" panose="02070309020205020404" pitchFamily="49" charset="0"/>
                        </a:rPr>
                        <a:t>6</a:t>
                      </a:r>
                    </a:p>
                  </a:txBody>
                  <a:tcPr/>
                </a:tc>
                <a:tc>
                  <a:txBody>
                    <a:bodyPr/>
                    <a:lstStyle/>
                    <a:p>
                      <a:pPr algn="ctr"/>
                      <a:r>
                        <a:rPr lang="en-US" dirty="0">
                          <a:latin typeface="Courier New" panose="02070309020205020404" pitchFamily="49" charset="0"/>
                          <a:cs typeface="Courier New" panose="02070309020205020404" pitchFamily="49" charset="0"/>
                        </a:rPr>
                        <a:t>7</a:t>
                      </a:r>
                    </a:p>
                  </a:txBody>
                  <a:tcPr/>
                </a:tc>
                <a:tc>
                  <a:txBody>
                    <a:bodyPr/>
                    <a:lstStyle/>
                    <a:p>
                      <a:pPr algn="ctr"/>
                      <a:r>
                        <a:rPr lang="en-US" dirty="0">
                          <a:latin typeface="Courier New" panose="02070309020205020404" pitchFamily="49" charset="0"/>
                          <a:cs typeface="Courier New" panose="02070309020205020404" pitchFamily="49" charset="0"/>
                        </a:rPr>
                        <a:t>8</a:t>
                      </a:r>
                    </a:p>
                  </a:txBody>
                  <a:tcPr/>
                </a:tc>
                <a:tc>
                  <a:txBody>
                    <a:bodyPr/>
                    <a:lstStyle/>
                    <a:p>
                      <a:pPr algn="ctr"/>
                      <a:r>
                        <a:rPr lang="en-US" dirty="0">
                          <a:latin typeface="Courier New" panose="02070309020205020404" pitchFamily="49" charset="0"/>
                          <a:cs typeface="Courier New" panose="02070309020205020404" pitchFamily="49" charset="0"/>
                        </a:rPr>
                        <a:t>9</a:t>
                      </a:r>
                    </a:p>
                  </a:txBody>
                  <a:tcPr/>
                </a:tc>
                <a:extLst>
                  <a:ext uri="{0D108BD9-81ED-4DB2-BD59-A6C34878D82A}">
                    <a16:rowId xmlns:a16="http://schemas.microsoft.com/office/drawing/2014/main" val="10000"/>
                  </a:ext>
                </a:extLst>
              </a:tr>
              <a:tr h="370840">
                <a:tc>
                  <a:txBody>
                    <a:bodyPr/>
                    <a:lstStyle/>
                    <a:p>
                      <a:r>
                        <a:rPr lang="en-US" sz="1600" b="1" dirty="0"/>
                        <a:t>value</a:t>
                      </a:r>
                    </a:p>
                  </a:txBody>
                  <a:tcPr/>
                </a:tc>
                <a:tc>
                  <a:txBody>
                    <a:bodyPr/>
                    <a:lstStyle/>
                    <a:p>
                      <a:pPr algn="ctr"/>
                      <a:r>
                        <a:rPr lang="en-US" dirty="0">
                          <a:latin typeface="Courier New" panose="02070309020205020404" pitchFamily="49" charset="0"/>
                          <a:cs typeface="Courier New" panose="02070309020205020404" pitchFamily="49" charset="0"/>
                        </a:rPr>
                        <a:t>11</a:t>
                      </a:r>
                    </a:p>
                  </a:txBody>
                  <a:tcPr/>
                </a:tc>
                <a:tc>
                  <a:txBody>
                    <a:bodyPr/>
                    <a:lstStyle/>
                    <a:p>
                      <a:pPr algn="ctr"/>
                      <a:r>
                        <a:rPr lang="en-US" dirty="0">
                          <a:latin typeface="Courier New" panose="02070309020205020404" pitchFamily="49" charset="0"/>
                          <a:cs typeface="Courier New" panose="02070309020205020404" pitchFamily="49" charset="0"/>
                        </a:rPr>
                        <a:t>9</a:t>
                      </a:r>
                    </a:p>
                  </a:txBody>
                  <a:tcPr/>
                </a:tc>
                <a:tc>
                  <a:txBody>
                    <a:bodyPr/>
                    <a:lstStyle/>
                    <a:p>
                      <a:pPr algn="ctr"/>
                      <a:r>
                        <a:rPr lang="en-US" dirty="0">
                          <a:latin typeface="Courier New" panose="02070309020205020404" pitchFamily="49" charset="0"/>
                          <a:cs typeface="Courier New" panose="02070309020205020404" pitchFamily="49" charset="0"/>
                        </a:rPr>
                        <a:t>4</a:t>
                      </a:r>
                    </a:p>
                  </a:txBody>
                  <a:tcPr/>
                </a:tc>
                <a:tc>
                  <a:txBody>
                    <a:bodyPr/>
                    <a:lstStyle/>
                    <a:p>
                      <a:pPr algn="ctr"/>
                      <a:r>
                        <a:rPr lang="en-US" dirty="0">
                          <a:latin typeface="Courier New" panose="02070309020205020404" pitchFamily="49" charset="0"/>
                          <a:cs typeface="Courier New" panose="02070309020205020404" pitchFamily="49" charset="0"/>
                        </a:rPr>
                        <a:t>7</a:t>
                      </a:r>
                    </a:p>
                  </a:txBody>
                  <a:tcPr/>
                </a:tc>
                <a:tc>
                  <a:txBody>
                    <a:bodyPr/>
                    <a:lstStyle/>
                    <a:p>
                      <a:pPr algn="ctr"/>
                      <a:r>
                        <a:rPr lang="en-US" dirty="0">
                          <a:latin typeface="Courier New" panose="02070309020205020404" pitchFamily="49" charset="0"/>
                          <a:cs typeface="Courier New" panose="02070309020205020404" pitchFamily="49" charset="0"/>
                        </a:rPr>
                        <a:t>8</a:t>
                      </a:r>
                    </a:p>
                  </a:txBody>
                  <a:tcPr/>
                </a:tc>
                <a:tc>
                  <a:txBody>
                    <a:bodyPr/>
                    <a:lstStyle/>
                    <a:p>
                      <a:pPr algn="ctr"/>
                      <a:r>
                        <a:rPr lang="en-US" dirty="0">
                          <a:latin typeface="Courier New" panose="02070309020205020404" pitchFamily="49" charset="0"/>
                          <a:cs typeface="Courier New" panose="02070309020205020404" pitchFamily="49" charset="0"/>
                        </a:rPr>
                        <a:t>3</a:t>
                      </a:r>
                    </a:p>
                  </a:txBody>
                  <a:tcPr/>
                </a:tc>
                <a:tc>
                  <a:txBody>
                    <a:bodyPr/>
                    <a:lstStyle/>
                    <a:p>
                      <a:pPr algn="ctr"/>
                      <a:r>
                        <a:rPr lang="en-US" dirty="0">
                          <a:latin typeface="Courier New" panose="02070309020205020404" pitchFamily="49" charset="0"/>
                          <a:cs typeface="Courier New" panose="02070309020205020404" pitchFamily="49" charset="0"/>
                        </a:rPr>
                        <a:t>1</a:t>
                      </a:r>
                    </a:p>
                  </a:txBody>
                  <a:tcPr/>
                </a:tc>
                <a:tc>
                  <a:txBody>
                    <a:bodyPr/>
                    <a:lstStyle/>
                    <a:p>
                      <a:pPr algn="ctr"/>
                      <a:r>
                        <a:rPr lang="en-US" dirty="0">
                          <a:latin typeface="Courier New" panose="02070309020205020404" pitchFamily="49" charset="0"/>
                          <a:cs typeface="Courier New" panose="02070309020205020404" pitchFamily="49" charset="0"/>
                        </a:rPr>
                        <a:t>2</a:t>
                      </a:r>
                    </a:p>
                  </a:txBody>
                  <a:tcPr/>
                </a:tc>
                <a:tc>
                  <a:txBody>
                    <a:bodyPr/>
                    <a:lstStyle/>
                    <a:p>
                      <a:pPr algn="ctr"/>
                      <a:r>
                        <a:rPr lang="en-US" dirty="0">
                          <a:latin typeface="Courier New" panose="02070309020205020404" pitchFamily="49" charset="0"/>
                          <a:cs typeface="Courier New" panose="02070309020205020404" pitchFamily="49" charset="0"/>
                        </a:rPr>
                        <a:t>5</a:t>
                      </a:r>
                    </a:p>
                  </a:txBody>
                  <a:tcPr/>
                </a:tc>
                <a:tc>
                  <a:txBody>
                    <a:bodyPr/>
                    <a:lstStyle/>
                    <a:p>
                      <a:pPr algn="ctr"/>
                      <a:r>
                        <a:rPr lang="en-US" dirty="0">
                          <a:latin typeface="Courier New" panose="02070309020205020404" pitchFamily="49" charset="0"/>
                          <a:cs typeface="Courier New" panose="02070309020205020404" pitchFamily="49" charset="0"/>
                        </a:rPr>
                        <a:t>6</a:t>
                      </a:r>
                    </a:p>
                  </a:txBody>
                  <a:tcPr/>
                </a:tc>
                <a:extLst>
                  <a:ext uri="{0D108BD9-81ED-4DB2-BD59-A6C34878D82A}">
                    <a16:rowId xmlns:a16="http://schemas.microsoft.com/office/drawing/2014/main" val="10001"/>
                  </a:ext>
                </a:extLst>
              </a:tr>
            </a:tbl>
          </a:graphicData>
        </a:graphic>
      </p:graphicFrame>
      <p:grpSp>
        <p:nvGrpSpPr>
          <p:cNvPr id="25" name="Group 24"/>
          <p:cNvGrpSpPr/>
          <p:nvPr/>
        </p:nvGrpSpPr>
        <p:grpSpPr>
          <a:xfrm>
            <a:off x="2562408" y="2730409"/>
            <a:ext cx="3755166" cy="2364786"/>
            <a:chOff x="353191" y="2900862"/>
            <a:chExt cx="3755166" cy="2364786"/>
          </a:xfrm>
        </p:grpSpPr>
        <p:sp>
          <p:nvSpPr>
            <p:cNvPr id="27" name="Oval 26"/>
            <p:cNvSpPr>
              <a:spLocks noChangeAspect="1"/>
            </p:cNvSpPr>
            <p:nvPr/>
          </p:nvSpPr>
          <p:spPr>
            <a:xfrm>
              <a:off x="2176390" y="2900862"/>
              <a:ext cx="395289" cy="3952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b="1" dirty="0">
                  <a:solidFill>
                    <a:schemeClr val="tx1"/>
                  </a:solidFill>
                  <a:latin typeface="Courier New" panose="02070309020205020404" pitchFamily="49" charset="0"/>
                  <a:cs typeface="Courier New" panose="02070309020205020404" pitchFamily="49" charset="0"/>
                </a:rPr>
                <a:t>11</a:t>
              </a:r>
            </a:p>
          </p:txBody>
        </p:sp>
        <p:sp>
          <p:nvSpPr>
            <p:cNvPr id="34" name="Oval 33"/>
            <p:cNvSpPr>
              <a:spLocks noChangeAspect="1"/>
            </p:cNvSpPr>
            <p:nvPr/>
          </p:nvSpPr>
          <p:spPr>
            <a:xfrm>
              <a:off x="1233308" y="3550151"/>
              <a:ext cx="395289" cy="3952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b="1" dirty="0">
                  <a:solidFill>
                    <a:schemeClr val="tx1"/>
                  </a:solidFill>
                  <a:latin typeface="Courier New" panose="02070309020205020404" pitchFamily="49" charset="0"/>
                  <a:cs typeface="Courier New" panose="02070309020205020404" pitchFamily="49" charset="0"/>
                </a:rPr>
                <a:t>9</a:t>
              </a:r>
            </a:p>
          </p:txBody>
        </p:sp>
        <p:cxnSp>
          <p:nvCxnSpPr>
            <p:cNvPr id="35" name="Straight Arrow Connector 34"/>
            <p:cNvCxnSpPr>
              <a:stCxn id="27" idx="3"/>
              <a:endCxn id="34" idx="7"/>
            </p:cNvCxnSpPr>
            <p:nvPr/>
          </p:nvCxnSpPr>
          <p:spPr>
            <a:xfrm flipH="1">
              <a:off x="1570708" y="3238262"/>
              <a:ext cx="663571" cy="3697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27" idx="5"/>
              <a:endCxn id="41" idx="1"/>
            </p:cNvCxnSpPr>
            <p:nvPr/>
          </p:nvCxnSpPr>
          <p:spPr>
            <a:xfrm>
              <a:off x="2513790" y="3238262"/>
              <a:ext cx="672522" cy="3715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34" idx="3"/>
            </p:cNvCxnSpPr>
            <p:nvPr/>
          </p:nvCxnSpPr>
          <p:spPr>
            <a:xfrm flipH="1">
              <a:off x="970633" y="3887551"/>
              <a:ext cx="320564" cy="3643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34" idx="5"/>
            </p:cNvCxnSpPr>
            <p:nvPr/>
          </p:nvCxnSpPr>
          <p:spPr>
            <a:xfrm>
              <a:off x="1570708" y="3887551"/>
              <a:ext cx="305134" cy="3706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Oval 40"/>
            <p:cNvSpPr>
              <a:spLocks noChangeAspect="1"/>
            </p:cNvSpPr>
            <p:nvPr/>
          </p:nvSpPr>
          <p:spPr>
            <a:xfrm>
              <a:off x="3128423" y="3551948"/>
              <a:ext cx="395289" cy="3952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b="1" dirty="0">
                  <a:solidFill>
                    <a:schemeClr val="tx1"/>
                  </a:solidFill>
                  <a:latin typeface="Courier New" panose="02070309020205020404" pitchFamily="49" charset="0"/>
                  <a:cs typeface="Courier New" panose="02070309020205020404" pitchFamily="49" charset="0"/>
                </a:rPr>
                <a:t>4</a:t>
              </a:r>
            </a:p>
          </p:txBody>
        </p:sp>
        <p:sp>
          <p:nvSpPr>
            <p:cNvPr id="44" name="Oval 43"/>
            <p:cNvSpPr>
              <a:spLocks noChangeAspect="1"/>
            </p:cNvSpPr>
            <p:nvPr/>
          </p:nvSpPr>
          <p:spPr>
            <a:xfrm>
              <a:off x="3713068" y="4202085"/>
              <a:ext cx="395289" cy="3952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b="1" dirty="0">
                  <a:solidFill>
                    <a:schemeClr val="tx1"/>
                  </a:solidFill>
                  <a:latin typeface="Courier New" panose="02070309020205020404" pitchFamily="49" charset="0"/>
                  <a:cs typeface="Courier New" panose="02070309020205020404" pitchFamily="49" charset="0"/>
                </a:rPr>
                <a:t>1</a:t>
              </a:r>
            </a:p>
          </p:txBody>
        </p:sp>
        <p:sp>
          <p:nvSpPr>
            <p:cNvPr id="45" name="Oval 44"/>
            <p:cNvSpPr>
              <a:spLocks noChangeAspect="1"/>
            </p:cNvSpPr>
            <p:nvPr/>
          </p:nvSpPr>
          <p:spPr>
            <a:xfrm>
              <a:off x="2528348" y="4195836"/>
              <a:ext cx="395289" cy="3952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b="1" dirty="0">
                  <a:solidFill>
                    <a:schemeClr val="tx1"/>
                  </a:solidFill>
                  <a:latin typeface="Courier New" panose="02070309020205020404" pitchFamily="49" charset="0"/>
                  <a:cs typeface="Courier New" panose="02070309020205020404" pitchFamily="49" charset="0"/>
                </a:rPr>
                <a:t>3</a:t>
              </a:r>
            </a:p>
          </p:txBody>
        </p:sp>
        <p:cxnSp>
          <p:nvCxnSpPr>
            <p:cNvPr id="46" name="Straight Arrow Connector 45"/>
            <p:cNvCxnSpPr>
              <a:stCxn id="41" idx="3"/>
              <a:endCxn id="45" idx="7"/>
            </p:cNvCxnSpPr>
            <p:nvPr/>
          </p:nvCxnSpPr>
          <p:spPr>
            <a:xfrm flipH="1">
              <a:off x="2865748" y="3889348"/>
              <a:ext cx="320564" cy="3643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41" idx="5"/>
              <a:endCxn id="44" idx="1"/>
            </p:cNvCxnSpPr>
            <p:nvPr/>
          </p:nvCxnSpPr>
          <p:spPr>
            <a:xfrm>
              <a:off x="3465823" y="3889348"/>
              <a:ext cx="305134" cy="3706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Oval 47"/>
            <p:cNvSpPr>
              <a:spLocks noChangeAspect="1"/>
            </p:cNvSpPr>
            <p:nvPr/>
          </p:nvSpPr>
          <p:spPr>
            <a:xfrm>
              <a:off x="680466" y="4220224"/>
              <a:ext cx="395289" cy="3952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b="1" dirty="0">
                  <a:solidFill>
                    <a:schemeClr val="tx1"/>
                  </a:solidFill>
                  <a:latin typeface="Courier New" panose="02070309020205020404" pitchFamily="49" charset="0"/>
                  <a:cs typeface="Courier New" panose="02070309020205020404" pitchFamily="49" charset="0"/>
                </a:rPr>
                <a:t>7</a:t>
              </a:r>
            </a:p>
          </p:txBody>
        </p:sp>
        <p:sp>
          <p:nvSpPr>
            <p:cNvPr id="49" name="Oval 48"/>
            <p:cNvSpPr>
              <a:spLocks noChangeAspect="1"/>
            </p:cNvSpPr>
            <p:nvPr/>
          </p:nvSpPr>
          <p:spPr>
            <a:xfrm>
              <a:off x="1021749" y="4868947"/>
              <a:ext cx="395289" cy="3952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b="1" dirty="0">
                  <a:solidFill>
                    <a:schemeClr val="tx1"/>
                  </a:solidFill>
                  <a:latin typeface="Courier New" panose="02070309020205020404" pitchFamily="49" charset="0"/>
                  <a:cs typeface="Courier New" panose="02070309020205020404" pitchFamily="49" charset="0"/>
                </a:rPr>
                <a:t>5</a:t>
              </a:r>
            </a:p>
          </p:txBody>
        </p:sp>
        <p:sp>
          <p:nvSpPr>
            <p:cNvPr id="50" name="Oval 49"/>
            <p:cNvSpPr>
              <a:spLocks noChangeAspect="1"/>
            </p:cNvSpPr>
            <p:nvPr/>
          </p:nvSpPr>
          <p:spPr>
            <a:xfrm>
              <a:off x="353191" y="4868946"/>
              <a:ext cx="395289" cy="3952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b="1" dirty="0">
                  <a:solidFill>
                    <a:schemeClr val="tx1"/>
                  </a:solidFill>
                  <a:latin typeface="Courier New" panose="02070309020205020404" pitchFamily="49" charset="0"/>
                  <a:cs typeface="Courier New" panose="02070309020205020404" pitchFamily="49" charset="0"/>
                </a:rPr>
                <a:t>2</a:t>
              </a:r>
            </a:p>
          </p:txBody>
        </p:sp>
        <p:cxnSp>
          <p:nvCxnSpPr>
            <p:cNvPr id="51" name="Straight Arrow Connector 50"/>
            <p:cNvCxnSpPr>
              <a:stCxn id="48" idx="3"/>
              <a:endCxn id="50" idx="0"/>
            </p:cNvCxnSpPr>
            <p:nvPr/>
          </p:nvCxnSpPr>
          <p:spPr>
            <a:xfrm flipH="1">
              <a:off x="550836" y="4557624"/>
              <a:ext cx="187519" cy="3113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48" idx="5"/>
              <a:endCxn id="49" idx="0"/>
            </p:cNvCxnSpPr>
            <p:nvPr/>
          </p:nvCxnSpPr>
          <p:spPr>
            <a:xfrm>
              <a:off x="1017866" y="4557624"/>
              <a:ext cx="201528" cy="3113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Oval 52"/>
            <p:cNvSpPr>
              <a:spLocks noChangeAspect="1"/>
            </p:cNvSpPr>
            <p:nvPr/>
          </p:nvSpPr>
          <p:spPr>
            <a:xfrm>
              <a:off x="1803947" y="4220224"/>
              <a:ext cx="395289" cy="3952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b="1" dirty="0">
                  <a:solidFill>
                    <a:schemeClr val="tx1"/>
                  </a:solidFill>
                  <a:latin typeface="Courier New" panose="02070309020205020404" pitchFamily="49" charset="0"/>
                  <a:cs typeface="Courier New" panose="02070309020205020404" pitchFamily="49" charset="0"/>
                </a:rPr>
                <a:t>8</a:t>
              </a:r>
            </a:p>
          </p:txBody>
        </p:sp>
        <p:sp>
          <p:nvSpPr>
            <p:cNvPr id="54" name="Oval 53"/>
            <p:cNvSpPr>
              <a:spLocks noChangeAspect="1"/>
            </p:cNvSpPr>
            <p:nvPr/>
          </p:nvSpPr>
          <p:spPr>
            <a:xfrm>
              <a:off x="1480553" y="4870359"/>
              <a:ext cx="395289" cy="3952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b="1" dirty="0">
                  <a:solidFill>
                    <a:schemeClr val="tx1"/>
                  </a:solidFill>
                  <a:latin typeface="Courier New" panose="02070309020205020404" pitchFamily="49" charset="0"/>
                  <a:cs typeface="Courier New" panose="02070309020205020404" pitchFamily="49" charset="0"/>
                </a:rPr>
                <a:t>6</a:t>
              </a:r>
            </a:p>
          </p:txBody>
        </p:sp>
        <p:cxnSp>
          <p:nvCxnSpPr>
            <p:cNvPr id="55" name="Straight Arrow Connector 54"/>
            <p:cNvCxnSpPr>
              <a:stCxn id="53" idx="3"/>
              <a:endCxn id="54" idx="0"/>
            </p:cNvCxnSpPr>
            <p:nvPr/>
          </p:nvCxnSpPr>
          <p:spPr>
            <a:xfrm flipH="1">
              <a:off x="1678198" y="4557624"/>
              <a:ext cx="183638" cy="3127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6" name="TextBox 5"/>
          <p:cNvSpPr txBox="1"/>
          <p:nvPr/>
        </p:nvSpPr>
        <p:spPr>
          <a:xfrm>
            <a:off x="6459241" y="5756856"/>
            <a:ext cx="1700011" cy="369332"/>
          </a:xfrm>
          <a:prstGeom prst="rect">
            <a:avLst/>
          </a:prstGeom>
          <a:noFill/>
        </p:spPr>
        <p:txBody>
          <a:bodyPr wrap="square" rtlCol="0">
            <a:spAutoFit/>
          </a:bodyPr>
          <a:lstStyle/>
          <a:p>
            <a:r>
              <a:rPr lang="en-US" b="1" dirty="0">
                <a:latin typeface="Courier New" panose="02070309020205020404" pitchFamily="49" charset="0"/>
                <a:cs typeface="Courier New" panose="02070309020205020404" pitchFamily="49" charset="0"/>
              </a:rPr>
              <a:t>Length = 10</a:t>
            </a:r>
          </a:p>
        </p:txBody>
      </p:sp>
      <p:sp>
        <p:nvSpPr>
          <p:cNvPr id="26" name="Title 2"/>
          <p:cNvSpPr>
            <a:spLocks noGrp="1"/>
          </p:cNvSpPr>
          <p:nvPr>
            <p:ph type="title"/>
          </p:nvPr>
        </p:nvSpPr>
        <p:spPr>
          <a:xfrm>
            <a:off x="155575" y="161927"/>
            <a:ext cx="8797925" cy="676274"/>
          </a:xfrm>
        </p:spPr>
        <p:txBody>
          <a:bodyPr>
            <a:normAutofit fontScale="90000"/>
          </a:bodyPr>
          <a:lstStyle/>
          <a:p>
            <a:r>
              <a:rPr lang="en-US" dirty="0"/>
              <a:t>The </a:t>
            </a:r>
            <a:r>
              <a:rPr lang="en-US" b="1" dirty="0" err="1">
                <a:solidFill>
                  <a:schemeClr val="tx2"/>
                </a:solidFill>
                <a:latin typeface="Courier New" panose="02070309020205020404" pitchFamily="49" charset="0"/>
                <a:cs typeface="Courier New" panose="02070309020205020404" pitchFamily="49" charset="0"/>
              </a:rPr>
              <a:t>Dequeue</a:t>
            </a:r>
            <a:r>
              <a:rPr lang="en-US" dirty="0">
                <a:solidFill>
                  <a:schemeClr val="tx2"/>
                </a:solidFill>
              </a:rPr>
              <a:t> </a:t>
            </a:r>
            <a:r>
              <a:rPr lang="en-US" dirty="0"/>
              <a:t>operation</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9413595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Content Placeholder 2"/>
          <p:cNvSpPr>
            <a:spLocks noGrp="1"/>
          </p:cNvSpPr>
          <p:nvPr>
            <p:ph idx="1"/>
          </p:nvPr>
        </p:nvSpPr>
        <p:spPr>
          <a:xfrm>
            <a:off x="353192" y="990600"/>
            <a:ext cx="8592396" cy="2140220"/>
          </a:xfrm>
        </p:spPr>
        <p:txBody>
          <a:bodyPr>
            <a:normAutofit/>
          </a:bodyPr>
          <a:lstStyle/>
          <a:p>
            <a:r>
              <a:rPr lang="en-US" sz="2000" dirty="0"/>
              <a:t>Replace the root with the last leaf node</a:t>
            </a:r>
          </a:p>
        </p:txBody>
      </p:sp>
      <p:grpSp>
        <p:nvGrpSpPr>
          <p:cNvPr id="25" name="Group 24"/>
          <p:cNvGrpSpPr/>
          <p:nvPr/>
        </p:nvGrpSpPr>
        <p:grpSpPr>
          <a:xfrm>
            <a:off x="2562408" y="2730409"/>
            <a:ext cx="3755166" cy="2364786"/>
            <a:chOff x="353191" y="2900862"/>
            <a:chExt cx="3755166" cy="2364786"/>
          </a:xfrm>
        </p:grpSpPr>
        <p:sp>
          <p:nvSpPr>
            <p:cNvPr id="26" name="Oval 25"/>
            <p:cNvSpPr>
              <a:spLocks noChangeAspect="1"/>
            </p:cNvSpPr>
            <p:nvPr/>
          </p:nvSpPr>
          <p:spPr>
            <a:xfrm>
              <a:off x="2176390" y="2900862"/>
              <a:ext cx="395289" cy="395289"/>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b="1" dirty="0">
                  <a:solidFill>
                    <a:schemeClr val="tx1"/>
                  </a:solidFill>
                  <a:latin typeface="Courier New" panose="02070309020205020404" pitchFamily="49" charset="0"/>
                  <a:cs typeface="Courier New" panose="02070309020205020404" pitchFamily="49" charset="0"/>
                </a:rPr>
                <a:t>11</a:t>
              </a:r>
            </a:p>
          </p:txBody>
        </p:sp>
        <p:sp>
          <p:nvSpPr>
            <p:cNvPr id="27" name="Oval 26"/>
            <p:cNvSpPr>
              <a:spLocks noChangeAspect="1"/>
            </p:cNvSpPr>
            <p:nvPr/>
          </p:nvSpPr>
          <p:spPr>
            <a:xfrm>
              <a:off x="1233308" y="3550151"/>
              <a:ext cx="395289" cy="3952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b="1" dirty="0">
                  <a:solidFill>
                    <a:schemeClr val="tx1"/>
                  </a:solidFill>
                  <a:latin typeface="Courier New" panose="02070309020205020404" pitchFamily="49" charset="0"/>
                  <a:cs typeface="Courier New" panose="02070309020205020404" pitchFamily="49" charset="0"/>
                </a:rPr>
                <a:t>9</a:t>
              </a:r>
            </a:p>
          </p:txBody>
        </p:sp>
        <p:cxnSp>
          <p:nvCxnSpPr>
            <p:cNvPr id="34" name="Straight Arrow Connector 33"/>
            <p:cNvCxnSpPr>
              <a:stCxn id="26" idx="3"/>
              <a:endCxn id="27" idx="7"/>
            </p:cNvCxnSpPr>
            <p:nvPr/>
          </p:nvCxnSpPr>
          <p:spPr>
            <a:xfrm flipH="1">
              <a:off x="1570708" y="3238262"/>
              <a:ext cx="663571" cy="3697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26" idx="5"/>
              <a:endCxn id="39" idx="1"/>
            </p:cNvCxnSpPr>
            <p:nvPr/>
          </p:nvCxnSpPr>
          <p:spPr>
            <a:xfrm>
              <a:off x="2513790" y="3238262"/>
              <a:ext cx="672522" cy="3715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27" idx="3"/>
            </p:cNvCxnSpPr>
            <p:nvPr/>
          </p:nvCxnSpPr>
          <p:spPr>
            <a:xfrm flipH="1">
              <a:off x="970633" y="3887551"/>
              <a:ext cx="320564" cy="3643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27" idx="5"/>
            </p:cNvCxnSpPr>
            <p:nvPr/>
          </p:nvCxnSpPr>
          <p:spPr>
            <a:xfrm>
              <a:off x="1570708" y="3887551"/>
              <a:ext cx="305134" cy="3706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Oval 38"/>
            <p:cNvSpPr>
              <a:spLocks noChangeAspect="1"/>
            </p:cNvSpPr>
            <p:nvPr/>
          </p:nvSpPr>
          <p:spPr>
            <a:xfrm>
              <a:off x="3128423" y="3551948"/>
              <a:ext cx="395289" cy="3952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b="1" dirty="0">
                  <a:solidFill>
                    <a:schemeClr val="tx1"/>
                  </a:solidFill>
                  <a:latin typeface="Courier New" panose="02070309020205020404" pitchFamily="49" charset="0"/>
                  <a:cs typeface="Courier New" panose="02070309020205020404" pitchFamily="49" charset="0"/>
                </a:rPr>
                <a:t>4</a:t>
              </a:r>
            </a:p>
          </p:txBody>
        </p:sp>
        <p:sp>
          <p:nvSpPr>
            <p:cNvPr id="41" name="Oval 40"/>
            <p:cNvSpPr>
              <a:spLocks noChangeAspect="1"/>
            </p:cNvSpPr>
            <p:nvPr/>
          </p:nvSpPr>
          <p:spPr>
            <a:xfrm>
              <a:off x="3713068" y="4202085"/>
              <a:ext cx="395289" cy="3952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b="1" dirty="0">
                  <a:solidFill>
                    <a:schemeClr val="tx1"/>
                  </a:solidFill>
                  <a:latin typeface="Courier New" panose="02070309020205020404" pitchFamily="49" charset="0"/>
                  <a:cs typeface="Courier New" panose="02070309020205020404" pitchFamily="49" charset="0"/>
                </a:rPr>
                <a:t>1</a:t>
              </a:r>
            </a:p>
          </p:txBody>
        </p:sp>
        <p:sp>
          <p:nvSpPr>
            <p:cNvPr id="44" name="Oval 43"/>
            <p:cNvSpPr>
              <a:spLocks noChangeAspect="1"/>
            </p:cNvSpPr>
            <p:nvPr/>
          </p:nvSpPr>
          <p:spPr>
            <a:xfrm>
              <a:off x="2528348" y="4195836"/>
              <a:ext cx="395289" cy="3952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b="1" dirty="0">
                  <a:solidFill>
                    <a:schemeClr val="tx1"/>
                  </a:solidFill>
                  <a:latin typeface="Courier New" panose="02070309020205020404" pitchFamily="49" charset="0"/>
                  <a:cs typeface="Courier New" panose="02070309020205020404" pitchFamily="49" charset="0"/>
                </a:rPr>
                <a:t>3</a:t>
              </a:r>
            </a:p>
          </p:txBody>
        </p:sp>
        <p:cxnSp>
          <p:nvCxnSpPr>
            <p:cNvPr id="45" name="Straight Arrow Connector 44"/>
            <p:cNvCxnSpPr>
              <a:stCxn id="39" idx="3"/>
              <a:endCxn id="44" idx="7"/>
            </p:cNvCxnSpPr>
            <p:nvPr/>
          </p:nvCxnSpPr>
          <p:spPr>
            <a:xfrm flipH="1">
              <a:off x="2865748" y="3889348"/>
              <a:ext cx="320564" cy="3643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39" idx="5"/>
              <a:endCxn id="41" idx="1"/>
            </p:cNvCxnSpPr>
            <p:nvPr/>
          </p:nvCxnSpPr>
          <p:spPr>
            <a:xfrm>
              <a:off x="3465823" y="3889348"/>
              <a:ext cx="305134" cy="3706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Oval 46"/>
            <p:cNvSpPr>
              <a:spLocks noChangeAspect="1"/>
            </p:cNvSpPr>
            <p:nvPr/>
          </p:nvSpPr>
          <p:spPr>
            <a:xfrm>
              <a:off x="680466" y="4220224"/>
              <a:ext cx="395289" cy="3952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b="1" dirty="0">
                  <a:solidFill>
                    <a:schemeClr val="tx1"/>
                  </a:solidFill>
                  <a:latin typeface="Courier New" panose="02070309020205020404" pitchFamily="49" charset="0"/>
                  <a:cs typeface="Courier New" panose="02070309020205020404" pitchFamily="49" charset="0"/>
                </a:rPr>
                <a:t>7</a:t>
              </a:r>
            </a:p>
          </p:txBody>
        </p:sp>
        <p:sp>
          <p:nvSpPr>
            <p:cNvPr id="48" name="Oval 47"/>
            <p:cNvSpPr>
              <a:spLocks noChangeAspect="1"/>
            </p:cNvSpPr>
            <p:nvPr/>
          </p:nvSpPr>
          <p:spPr>
            <a:xfrm>
              <a:off x="1021749" y="4868947"/>
              <a:ext cx="395289" cy="3952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b="1" dirty="0">
                  <a:solidFill>
                    <a:schemeClr val="tx1"/>
                  </a:solidFill>
                  <a:latin typeface="Courier New" panose="02070309020205020404" pitchFamily="49" charset="0"/>
                  <a:cs typeface="Courier New" panose="02070309020205020404" pitchFamily="49" charset="0"/>
                </a:rPr>
                <a:t>5</a:t>
              </a:r>
            </a:p>
          </p:txBody>
        </p:sp>
        <p:sp>
          <p:nvSpPr>
            <p:cNvPr id="49" name="Oval 48"/>
            <p:cNvSpPr>
              <a:spLocks noChangeAspect="1"/>
            </p:cNvSpPr>
            <p:nvPr/>
          </p:nvSpPr>
          <p:spPr>
            <a:xfrm>
              <a:off x="353191" y="4868946"/>
              <a:ext cx="395289" cy="3952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b="1" dirty="0">
                  <a:solidFill>
                    <a:schemeClr val="tx1"/>
                  </a:solidFill>
                  <a:latin typeface="Courier New" panose="02070309020205020404" pitchFamily="49" charset="0"/>
                  <a:cs typeface="Courier New" panose="02070309020205020404" pitchFamily="49" charset="0"/>
                </a:rPr>
                <a:t>2</a:t>
              </a:r>
            </a:p>
          </p:txBody>
        </p:sp>
        <p:cxnSp>
          <p:nvCxnSpPr>
            <p:cNvPr id="50" name="Straight Arrow Connector 49"/>
            <p:cNvCxnSpPr>
              <a:stCxn id="47" idx="3"/>
              <a:endCxn id="49" idx="0"/>
            </p:cNvCxnSpPr>
            <p:nvPr/>
          </p:nvCxnSpPr>
          <p:spPr>
            <a:xfrm flipH="1">
              <a:off x="550836" y="4557624"/>
              <a:ext cx="187519" cy="3113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47" idx="5"/>
              <a:endCxn id="48" idx="0"/>
            </p:cNvCxnSpPr>
            <p:nvPr/>
          </p:nvCxnSpPr>
          <p:spPr>
            <a:xfrm>
              <a:off x="1017866" y="4557624"/>
              <a:ext cx="201528" cy="3113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Oval 51"/>
            <p:cNvSpPr>
              <a:spLocks noChangeAspect="1"/>
            </p:cNvSpPr>
            <p:nvPr/>
          </p:nvSpPr>
          <p:spPr>
            <a:xfrm>
              <a:off x="1803947" y="4220224"/>
              <a:ext cx="395289" cy="3952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b="1" dirty="0">
                  <a:solidFill>
                    <a:schemeClr val="tx1"/>
                  </a:solidFill>
                  <a:latin typeface="Courier New" panose="02070309020205020404" pitchFamily="49" charset="0"/>
                  <a:cs typeface="Courier New" panose="02070309020205020404" pitchFamily="49" charset="0"/>
                </a:rPr>
                <a:t>8</a:t>
              </a:r>
            </a:p>
          </p:txBody>
        </p:sp>
        <p:sp>
          <p:nvSpPr>
            <p:cNvPr id="53" name="Oval 52"/>
            <p:cNvSpPr>
              <a:spLocks noChangeAspect="1"/>
            </p:cNvSpPr>
            <p:nvPr/>
          </p:nvSpPr>
          <p:spPr>
            <a:xfrm>
              <a:off x="1480553" y="4870359"/>
              <a:ext cx="395289" cy="395289"/>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b="1" dirty="0">
                  <a:solidFill>
                    <a:schemeClr val="tx1"/>
                  </a:solidFill>
                  <a:latin typeface="Courier New" panose="02070309020205020404" pitchFamily="49" charset="0"/>
                  <a:cs typeface="Courier New" panose="02070309020205020404" pitchFamily="49" charset="0"/>
                </a:rPr>
                <a:t>6</a:t>
              </a:r>
            </a:p>
          </p:txBody>
        </p:sp>
        <p:cxnSp>
          <p:nvCxnSpPr>
            <p:cNvPr id="54" name="Straight Arrow Connector 53"/>
            <p:cNvCxnSpPr>
              <a:stCxn id="52" idx="3"/>
              <a:endCxn id="53" idx="0"/>
            </p:cNvCxnSpPr>
            <p:nvPr/>
          </p:nvCxnSpPr>
          <p:spPr>
            <a:xfrm flipH="1">
              <a:off x="1678198" y="4557624"/>
              <a:ext cx="183638" cy="3127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aphicFrame>
        <p:nvGraphicFramePr>
          <p:cNvPr id="57" name="Content Placeholder 2"/>
          <p:cNvGraphicFramePr>
            <a:graphicFrameLocks/>
          </p:cNvGraphicFramePr>
          <p:nvPr/>
        </p:nvGraphicFramePr>
        <p:xfrm>
          <a:off x="982008" y="5601236"/>
          <a:ext cx="5320145" cy="741680"/>
        </p:xfrm>
        <a:graphic>
          <a:graphicData uri="http://schemas.openxmlformats.org/drawingml/2006/table">
            <a:tbl>
              <a:tblPr firstRow="1" bandRow="1">
                <a:tableStyleId>{7DF18680-E054-41AD-8BC1-D1AEF772440D}</a:tableStyleId>
              </a:tblPr>
              <a:tblGrid>
                <a:gridCol w="748145">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gridCol w="457200">
                  <a:extLst>
                    <a:ext uri="{9D8B030D-6E8A-4147-A177-3AD203B41FA5}">
                      <a16:colId xmlns:a16="http://schemas.microsoft.com/office/drawing/2014/main" val="20002"/>
                    </a:ext>
                  </a:extLst>
                </a:gridCol>
                <a:gridCol w="457200">
                  <a:extLst>
                    <a:ext uri="{9D8B030D-6E8A-4147-A177-3AD203B41FA5}">
                      <a16:colId xmlns:a16="http://schemas.microsoft.com/office/drawing/2014/main" val="20003"/>
                    </a:ext>
                  </a:extLst>
                </a:gridCol>
                <a:gridCol w="457200">
                  <a:extLst>
                    <a:ext uri="{9D8B030D-6E8A-4147-A177-3AD203B41FA5}">
                      <a16:colId xmlns:a16="http://schemas.microsoft.com/office/drawing/2014/main" val="20004"/>
                    </a:ext>
                  </a:extLst>
                </a:gridCol>
                <a:gridCol w="457200">
                  <a:extLst>
                    <a:ext uri="{9D8B030D-6E8A-4147-A177-3AD203B41FA5}">
                      <a16:colId xmlns:a16="http://schemas.microsoft.com/office/drawing/2014/main" val="20005"/>
                    </a:ext>
                  </a:extLst>
                </a:gridCol>
                <a:gridCol w="457200">
                  <a:extLst>
                    <a:ext uri="{9D8B030D-6E8A-4147-A177-3AD203B41FA5}">
                      <a16:colId xmlns:a16="http://schemas.microsoft.com/office/drawing/2014/main" val="20006"/>
                    </a:ext>
                  </a:extLst>
                </a:gridCol>
                <a:gridCol w="457200">
                  <a:extLst>
                    <a:ext uri="{9D8B030D-6E8A-4147-A177-3AD203B41FA5}">
                      <a16:colId xmlns:a16="http://schemas.microsoft.com/office/drawing/2014/main" val="20007"/>
                    </a:ext>
                  </a:extLst>
                </a:gridCol>
                <a:gridCol w="457200">
                  <a:extLst>
                    <a:ext uri="{9D8B030D-6E8A-4147-A177-3AD203B41FA5}">
                      <a16:colId xmlns:a16="http://schemas.microsoft.com/office/drawing/2014/main" val="20008"/>
                    </a:ext>
                  </a:extLst>
                </a:gridCol>
                <a:gridCol w="457200">
                  <a:extLst>
                    <a:ext uri="{9D8B030D-6E8A-4147-A177-3AD203B41FA5}">
                      <a16:colId xmlns:a16="http://schemas.microsoft.com/office/drawing/2014/main" val="20009"/>
                    </a:ext>
                  </a:extLst>
                </a:gridCol>
                <a:gridCol w="457200">
                  <a:extLst>
                    <a:ext uri="{9D8B030D-6E8A-4147-A177-3AD203B41FA5}">
                      <a16:colId xmlns:a16="http://schemas.microsoft.com/office/drawing/2014/main" val="20010"/>
                    </a:ext>
                  </a:extLst>
                </a:gridCol>
              </a:tblGrid>
              <a:tr h="370840">
                <a:tc>
                  <a:txBody>
                    <a:bodyPr/>
                    <a:lstStyle/>
                    <a:p>
                      <a:r>
                        <a:rPr lang="en-US" sz="1600" b="1" dirty="0"/>
                        <a:t>Index</a:t>
                      </a:r>
                    </a:p>
                  </a:txBody>
                  <a:tcPr/>
                </a:tc>
                <a:tc>
                  <a:txBody>
                    <a:bodyPr/>
                    <a:lstStyle/>
                    <a:p>
                      <a:pPr algn="ctr"/>
                      <a:r>
                        <a:rPr lang="en-US" dirty="0">
                          <a:latin typeface="Courier New" panose="02070309020205020404" pitchFamily="49" charset="0"/>
                          <a:cs typeface="Courier New" panose="02070309020205020404" pitchFamily="49" charset="0"/>
                        </a:rPr>
                        <a:t>0</a:t>
                      </a:r>
                    </a:p>
                  </a:txBody>
                  <a:tcPr/>
                </a:tc>
                <a:tc>
                  <a:txBody>
                    <a:bodyPr/>
                    <a:lstStyle/>
                    <a:p>
                      <a:pPr algn="ctr"/>
                      <a:r>
                        <a:rPr lang="en-US" dirty="0">
                          <a:latin typeface="Courier New" panose="02070309020205020404" pitchFamily="49" charset="0"/>
                          <a:cs typeface="Courier New" panose="02070309020205020404" pitchFamily="49" charset="0"/>
                        </a:rPr>
                        <a:t>1</a:t>
                      </a:r>
                    </a:p>
                  </a:txBody>
                  <a:tcPr/>
                </a:tc>
                <a:tc>
                  <a:txBody>
                    <a:bodyPr/>
                    <a:lstStyle/>
                    <a:p>
                      <a:pPr algn="ctr"/>
                      <a:r>
                        <a:rPr lang="en-US" dirty="0">
                          <a:latin typeface="Courier New" panose="02070309020205020404" pitchFamily="49" charset="0"/>
                          <a:cs typeface="Courier New" panose="02070309020205020404" pitchFamily="49" charset="0"/>
                        </a:rPr>
                        <a:t>2</a:t>
                      </a:r>
                    </a:p>
                  </a:txBody>
                  <a:tcPr/>
                </a:tc>
                <a:tc>
                  <a:txBody>
                    <a:bodyPr/>
                    <a:lstStyle/>
                    <a:p>
                      <a:pPr algn="ctr"/>
                      <a:r>
                        <a:rPr lang="en-US" dirty="0">
                          <a:latin typeface="Courier New" panose="02070309020205020404" pitchFamily="49" charset="0"/>
                          <a:cs typeface="Courier New" panose="02070309020205020404" pitchFamily="49" charset="0"/>
                        </a:rPr>
                        <a:t>3</a:t>
                      </a:r>
                    </a:p>
                  </a:txBody>
                  <a:tcPr/>
                </a:tc>
                <a:tc>
                  <a:txBody>
                    <a:bodyPr/>
                    <a:lstStyle/>
                    <a:p>
                      <a:pPr algn="ctr"/>
                      <a:r>
                        <a:rPr lang="en-US" dirty="0">
                          <a:latin typeface="Courier New" panose="02070309020205020404" pitchFamily="49" charset="0"/>
                          <a:cs typeface="Courier New" panose="02070309020205020404" pitchFamily="49" charset="0"/>
                        </a:rPr>
                        <a:t>4</a:t>
                      </a:r>
                    </a:p>
                  </a:txBody>
                  <a:tcPr/>
                </a:tc>
                <a:tc>
                  <a:txBody>
                    <a:bodyPr/>
                    <a:lstStyle/>
                    <a:p>
                      <a:pPr algn="ctr"/>
                      <a:r>
                        <a:rPr lang="en-US" dirty="0">
                          <a:latin typeface="Courier New" panose="02070309020205020404" pitchFamily="49" charset="0"/>
                          <a:cs typeface="Courier New" panose="02070309020205020404" pitchFamily="49" charset="0"/>
                        </a:rPr>
                        <a:t>5</a:t>
                      </a:r>
                    </a:p>
                  </a:txBody>
                  <a:tcPr/>
                </a:tc>
                <a:tc>
                  <a:txBody>
                    <a:bodyPr/>
                    <a:lstStyle/>
                    <a:p>
                      <a:pPr algn="ctr"/>
                      <a:r>
                        <a:rPr lang="en-US" dirty="0">
                          <a:latin typeface="Courier New" panose="02070309020205020404" pitchFamily="49" charset="0"/>
                          <a:cs typeface="Courier New" panose="02070309020205020404" pitchFamily="49" charset="0"/>
                        </a:rPr>
                        <a:t>6</a:t>
                      </a:r>
                    </a:p>
                  </a:txBody>
                  <a:tcPr/>
                </a:tc>
                <a:tc>
                  <a:txBody>
                    <a:bodyPr/>
                    <a:lstStyle/>
                    <a:p>
                      <a:pPr algn="ctr"/>
                      <a:r>
                        <a:rPr lang="en-US" dirty="0">
                          <a:latin typeface="Courier New" panose="02070309020205020404" pitchFamily="49" charset="0"/>
                          <a:cs typeface="Courier New" panose="02070309020205020404" pitchFamily="49" charset="0"/>
                        </a:rPr>
                        <a:t>7</a:t>
                      </a:r>
                    </a:p>
                  </a:txBody>
                  <a:tcPr/>
                </a:tc>
                <a:tc>
                  <a:txBody>
                    <a:bodyPr/>
                    <a:lstStyle/>
                    <a:p>
                      <a:pPr algn="ctr"/>
                      <a:r>
                        <a:rPr lang="en-US" dirty="0">
                          <a:latin typeface="Courier New" panose="02070309020205020404" pitchFamily="49" charset="0"/>
                          <a:cs typeface="Courier New" panose="02070309020205020404" pitchFamily="49" charset="0"/>
                        </a:rPr>
                        <a:t>8</a:t>
                      </a:r>
                    </a:p>
                  </a:txBody>
                  <a:tcPr/>
                </a:tc>
                <a:tc>
                  <a:txBody>
                    <a:bodyPr/>
                    <a:lstStyle/>
                    <a:p>
                      <a:pPr algn="ctr"/>
                      <a:r>
                        <a:rPr lang="en-US" dirty="0">
                          <a:latin typeface="Courier New" panose="02070309020205020404" pitchFamily="49" charset="0"/>
                          <a:cs typeface="Courier New" panose="02070309020205020404" pitchFamily="49" charset="0"/>
                        </a:rPr>
                        <a:t>9</a:t>
                      </a:r>
                    </a:p>
                  </a:txBody>
                  <a:tcPr/>
                </a:tc>
                <a:extLst>
                  <a:ext uri="{0D108BD9-81ED-4DB2-BD59-A6C34878D82A}">
                    <a16:rowId xmlns:a16="http://schemas.microsoft.com/office/drawing/2014/main" val="10000"/>
                  </a:ext>
                </a:extLst>
              </a:tr>
              <a:tr h="370840">
                <a:tc>
                  <a:txBody>
                    <a:bodyPr/>
                    <a:lstStyle/>
                    <a:p>
                      <a:r>
                        <a:rPr lang="en-US" sz="1600" b="1" dirty="0"/>
                        <a:t>value</a:t>
                      </a:r>
                    </a:p>
                  </a:txBody>
                  <a:tcPr/>
                </a:tc>
                <a:tc>
                  <a:txBody>
                    <a:bodyPr/>
                    <a:lstStyle/>
                    <a:p>
                      <a:pPr algn="ctr"/>
                      <a:r>
                        <a:rPr lang="en-US" dirty="0">
                          <a:latin typeface="Courier New" panose="02070309020205020404" pitchFamily="49" charset="0"/>
                          <a:cs typeface="Courier New" panose="02070309020205020404" pitchFamily="49" charset="0"/>
                        </a:rPr>
                        <a:t>11</a:t>
                      </a:r>
                    </a:p>
                  </a:txBody>
                  <a:tcPr>
                    <a:solidFill>
                      <a:srgbClr val="FFFF00"/>
                    </a:solidFill>
                  </a:tcPr>
                </a:tc>
                <a:tc>
                  <a:txBody>
                    <a:bodyPr/>
                    <a:lstStyle/>
                    <a:p>
                      <a:pPr algn="ctr"/>
                      <a:r>
                        <a:rPr lang="en-US" dirty="0">
                          <a:latin typeface="Courier New" panose="02070309020205020404" pitchFamily="49" charset="0"/>
                          <a:cs typeface="Courier New" panose="02070309020205020404" pitchFamily="49" charset="0"/>
                        </a:rPr>
                        <a:t>9</a:t>
                      </a:r>
                    </a:p>
                  </a:txBody>
                  <a:tcPr/>
                </a:tc>
                <a:tc>
                  <a:txBody>
                    <a:bodyPr/>
                    <a:lstStyle/>
                    <a:p>
                      <a:pPr algn="ctr"/>
                      <a:r>
                        <a:rPr lang="en-US" dirty="0">
                          <a:latin typeface="Courier New" panose="02070309020205020404" pitchFamily="49" charset="0"/>
                          <a:cs typeface="Courier New" panose="02070309020205020404" pitchFamily="49" charset="0"/>
                        </a:rPr>
                        <a:t>4</a:t>
                      </a:r>
                    </a:p>
                  </a:txBody>
                  <a:tcPr/>
                </a:tc>
                <a:tc>
                  <a:txBody>
                    <a:bodyPr/>
                    <a:lstStyle/>
                    <a:p>
                      <a:pPr algn="ctr"/>
                      <a:r>
                        <a:rPr lang="en-US" dirty="0">
                          <a:latin typeface="Courier New" panose="02070309020205020404" pitchFamily="49" charset="0"/>
                          <a:cs typeface="Courier New" panose="02070309020205020404" pitchFamily="49" charset="0"/>
                        </a:rPr>
                        <a:t>7</a:t>
                      </a:r>
                    </a:p>
                  </a:txBody>
                  <a:tcPr/>
                </a:tc>
                <a:tc>
                  <a:txBody>
                    <a:bodyPr/>
                    <a:lstStyle/>
                    <a:p>
                      <a:pPr algn="ctr"/>
                      <a:r>
                        <a:rPr lang="en-US" dirty="0">
                          <a:latin typeface="Courier New" panose="02070309020205020404" pitchFamily="49" charset="0"/>
                          <a:cs typeface="Courier New" panose="02070309020205020404" pitchFamily="49" charset="0"/>
                        </a:rPr>
                        <a:t>8</a:t>
                      </a:r>
                    </a:p>
                  </a:txBody>
                  <a:tcPr/>
                </a:tc>
                <a:tc>
                  <a:txBody>
                    <a:bodyPr/>
                    <a:lstStyle/>
                    <a:p>
                      <a:pPr algn="ctr"/>
                      <a:r>
                        <a:rPr lang="en-US" dirty="0">
                          <a:latin typeface="Courier New" panose="02070309020205020404" pitchFamily="49" charset="0"/>
                          <a:cs typeface="Courier New" panose="02070309020205020404" pitchFamily="49" charset="0"/>
                        </a:rPr>
                        <a:t>3</a:t>
                      </a:r>
                    </a:p>
                  </a:txBody>
                  <a:tcPr/>
                </a:tc>
                <a:tc>
                  <a:txBody>
                    <a:bodyPr/>
                    <a:lstStyle/>
                    <a:p>
                      <a:pPr algn="ctr"/>
                      <a:r>
                        <a:rPr lang="en-US" dirty="0">
                          <a:latin typeface="Courier New" panose="02070309020205020404" pitchFamily="49" charset="0"/>
                          <a:cs typeface="Courier New" panose="02070309020205020404" pitchFamily="49" charset="0"/>
                        </a:rPr>
                        <a:t>1</a:t>
                      </a:r>
                    </a:p>
                  </a:txBody>
                  <a:tcPr/>
                </a:tc>
                <a:tc>
                  <a:txBody>
                    <a:bodyPr/>
                    <a:lstStyle/>
                    <a:p>
                      <a:pPr algn="ctr"/>
                      <a:r>
                        <a:rPr lang="en-US" dirty="0">
                          <a:latin typeface="Courier New" panose="02070309020205020404" pitchFamily="49" charset="0"/>
                          <a:cs typeface="Courier New" panose="02070309020205020404" pitchFamily="49" charset="0"/>
                        </a:rPr>
                        <a:t>2</a:t>
                      </a:r>
                    </a:p>
                  </a:txBody>
                  <a:tcPr/>
                </a:tc>
                <a:tc>
                  <a:txBody>
                    <a:bodyPr/>
                    <a:lstStyle/>
                    <a:p>
                      <a:pPr algn="ctr"/>
                      <a:r>
                        <a:rPr lang="en-US" dirty="0">
                          <a:latin typeface="Courier New" panose="02070309020205020404" pitchFamily="49" charset="0"/>
                          <a:cs typeface="Courier New" panose="02070309020205020404" pitchFamily="49" charset="0"/>
                        </a:rPr>
                        <a:t>5</a:t>
                      </a:r>
                    </a:p>
                  </a:txBody>
                  <a:tcPr/>
                </a:tc>
                <a:tc>
                  <a:txBody>
                    <a:bodyPr/>
                    <a:lstStyle/>
                    <a:p>
                      <a:pPr algn="ctr"/>
                      <a:r>
                        <a:rPr lang="en-US" dirty="0">
                          <a:latin typeface="Courier New" panose="02070309020205020404" pitchFamily="49" charset="0"/>
                          <a:cs typeface="Courier New" panose="02070309020205020404" pitchFamily="49" charset="0"/>
                        </a:rPr>
                        <a:t>6</a:t>
                      </a:r>
                    </a:p>
                  </a:txBody>
                  <a:tcPr>
                    <a:solidFill>
                      <a:srgbClr val="FFFF00"/>
                    </a:solidFill>
                  </a:tcPr>
                </a:tc>
                <a:extLst>
                  <a:ext uri="{0D108BD9-81ED-4DB2-BD59-A6C34878D82A}">
                    <a16:rowId xmlns:a16="http://schemas.microsoft.com/office/drawing/2014/main" val="10001"/>
                  </a:ext>
                </a:extLst>
              </a:tr>
            </a:tbl>
          </a:graphicData>
        </a:graphic>
      </p:graphicFrame>
      <p:sp>
        <p:nvSpPr>
          <p:cNvPr id="58" name="TextBox 57"/>
          <p:cNvSpPr txBox="1"/>
          <p:nvPr/>
        </p:nvSpPr>
        <p:spPr>
          <a:xfrm>
            <a:off x="6459241" y="5756856"/>
            <a:ext cx="1700011" cy="369332"/>
          </a:xfrm>
          <a:prstGeom prst="rect">
            <a:avLst/>
          </a:prstGeom>
          <a:noFill/>
        </p:spPr>
        <p:txBody>
          <a:bodyPr wrap="square" rtlCol="0">
            <a:spAutoFit/>
          </a:bodyPr>
          <a:lstStyle/>
          <a:p>
            <a:r>
              <a:rPr lang="en-US" b="1" dirty="0">
                <a:latin typeface="Courier New" panose="02070309020205020404" pitchFamily="49" charset="0"/>
                <a:cs typeface="Courier New" panose="02070309020205020404" pitchFamily="49" charset="0"/>
              </a:rPr>
              <a:t>Length = 10</a:t>
            </a:r>
          </a:p>
        </p:txBody>
      </p:sp>
      <p:cxnSp>
        <p:nvCxnSpPr>
          <p:cNvPr id="59" name="Straight Connector 58"/>
          <p:cNvCxnSpPr/>
          <p:nvPr/>
        </p:nvCxnSpPr>
        <p:spPr>
          <a:xfrm flipH="1" flipV="1">
            <a:off x="1963495" y="6578622"/>
            <a:ext cx="4099337" cy="3153"/>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flipH="1" flipV="1">
            <a:off x="6062832" y="6342878"/>
            <a:ext cx="2381" cy="235744"/>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flipH="1" flipV="1">
            <a:off x="1958733" y="6342878"/>
            <a:ext cx="2381" cy="235744"/>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Title 2"/>
          <p:cNvSpPr>
            <a:spLocks noGrp="1"/>
          </p:cNvSpPr>
          <p:nvPr>
            <p:ph type="title"/>
          </p:nvPr>
        </p:nvSpPr>
        <p:spPr>
          <a:xfrm>
            <a:off x="155575" y="161927"/>
            <a:ext cx="8797925" cy="676274"/>
          </a:xfrm>
        </p:spPr>
        <p:txBody>
          <a:bodyPr>
            <a:normAutofit fontScale="90000"/>
          </a:bodyPr>
          <a:lstStyle/>
          <a:p>
            <a:r>
              <a:rPr lang="en-US" dirty="0"/>
              <a:t>The </a:t>
            </a:r>
            <a:r>
              <a:rPr lang="en-US" b="1" dirty="0" err="1">
                <a:solidFill>
                  <a:schemeClr val="tx2"/>
                </a:solidFill>
                <a:latin typeface="Courier New" panose="02070309020205020404" pitchFamily="49" charset="0"/>
                <a:cs typeface="Courier New" panose="02070309020205020404" pitchFamily="49" charset="0"/>
              </a:rPr>
              <a:t>Dequeue</a:t>
            </a:r>
            <a:r>
              <a:rPr lang="en-US" dirty="0">
                <a:solidFill>
                  <a:schemeClr val="tx2"/>
                </a:solidFill>
              </a:rPr>
              <a:t> </a:t>
            </a:r>
            <a:r>
              <a:rPr lang="en-US" dirty="0"/>
              <a:t>operation</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77775178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Content Placeholder 2"/>
          <p:cNvSpPr>
            <a:spLocks noGrp="1"/>
          </p:cNvSpPr>
          <p:nvPr>
            <p:ph idx="1"/>
          </p:nvPr>
        </p:nvSpPr>
        <p:spPr>
          <a:xfrm>
            <a:off x="353192" y="990600"/>
            <a:ext cx="8592396" cy="2140220"/>
          </a:xfrm>
        </p:spPr>
        <p:txBody>
          <a:bodyPr>
            <a:normAutofit/>
          </a:bodyPr>
          <a:lstStyle/>
          <a:p>
            <a:r>
              <a:rPr lang="en-US" sz="2000" dirty="0"/>
              <a:t>Replace the root with the last leaf node</a:t>
            </a:r>
          </a:p>
        </p:txBody>
      </p:sp>
      <p:grpSp>
        <p:nvGrpSpPr>
          <p:cNvPr id="36" name="Group 35"/>
          <p:cNvGrpSpPr/>
          <p:nvPr/>
        </p:nvGrpSpPr>
        <p:grpSpPr>
          <a:xfrm>
            <a:off x="2562408" y="2730409"/>
            <a:ext cx="3755166" cy="2364786"/>
            <a:chOff x="353191" y="2900862"/>
            <a:chExt cx="3755166" cy="2364786"/>
          </a:xfrm>
        </p:grpSpPr>
        <p:sp>
          <p:nvSpPr>
            <p:cNvPr id="2" name="Oval 1"/>
            <p:cNvSpPr>
              <a:spLocks noChangeAspect="1"/>
            </p:cNvSpPr>
            <p:nvPr/>
          </p:nvSpPr>
          <p:spPr>
            <a:xfrm>
              <a:off x="2176390" y="2900862"/>
              <a:ext cx="395289" cy="395289"/>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b="1" dirty="0">
                  <a:solidFill>
                    <a:schemeClr val="tx1"/>
                  </a:solidFill>
                  <a:latin typeface="Courier New" panose="02070309020205020404" pitchFamily="49" charset="0"/>
                  <a:cs typeface="Courier New" panose="02070309020205020404" pitchFamily="49" charset="0"/>
                </a:rPr>
                <a:t>6</a:t>
              </a:r>
            </a:p>
          </p:txBody>
        </p:sp>
        <p:sp>
          <p:nvSpPr>
            <p:cNvPr id="5" name="Oval 4"/>
            <p:cNvSpPr>
              <a:spLocks noChangeAspect="1"/>
            </p:cNvSpPr>
            <p:nvPr/>
          </p:nvSpPr>
          <p:spPr>
            <a:xfrm>
              <a:off x="1233308" y="3550151"/>
              <a:ext cx="395289" cy="3952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b="1" dirty="0">
                  <a:solidFill>
                    <a:schemeClr val="tx1"/>
                  </a:solidFill>
                  <a:latin typeface="Courier New" panose="02070309020205020404" pitchFamily="49" charset="0"/>
                  <a:cs typeface="Courier New" panose="02070309020205020404" pitchFamily="49" charset="0"/>
                </a:rPr>
                <a:t>9</a:t>
              </a:r>
            </a:p>
          </p:txBody>
        </p:sp>
        <p:cxnSp>
          <p:nvCxnSpPr>
            <p:cNvPr id="4" name="Straight Arrow Connector 3"/>
            <p:cNvCxnSpPr>
              <a:stCxn id="2" idx="3"/>
              <a:endCxn id="5" idx="7"/>
            </p:cNvCxnSpPr>
            <p:nvPr/>
          </p:nvCxnSpPr>
          <p:spPr>
            <a:xfrm flipH="1">
              <a:off x="1570708" y="3238262"/>
              <a:ext cx="663571" cy="3697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2" idx="5"/>
              <a:endCxn id="20" idx="1"/>
            </p:cNvCxnSpPr>
            <p:nvPr/>
          </p:nvCxnSpPr>
          <p:spPr>
            <a:xfrm>
              <a:off x="2513790" y="3238262"/>
              <a:ext cx="672522" cy="3715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5" idx="3"/>
            </p:cNvCxnSpPr>
            <p:nvPr/>
          </p:nvCxnSpPr>
          <p:spPr>
            <a:xfrm flipH="1">
              <a:off x="970633" y="3887551"/>
              <a:ext cx="320564" cy="3643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5" idx="5"/>
            </p:cNvCxnSpPr>
            <p:nvPr/>
          </p:nvCxnSpPr>
          <p:spPr>
            <a:xfrm>
              <a:off x="1570708" y="3887551"/>
              <a:ext cx="305134" cy="3706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Oval 19"/>
            <p:cNvSpPr>
              <a:spLocks noChangeAspect="1"/>
            </p:cNvSpPr>
            <p:nvPr/>
          </p:nvSpPr>
          <p:spPr>
            <a:xfrm>
              <a:off x="3128423" y="3551948"/>
              <a:ext cx="395289" cy="3952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b="1" dirty="0">
                  <a:solidFill>
                    <a:schemeClr val="tx1"/>
                  </a:solidFill>
                  <a:latin typeface="Courier New" panose="02070309020205020404" pitchFamily="49" charset="0"/>
                  <a:cs typeface="Courier New" panose="02070309020205020404" pitchFamily="49" charset="0"/>
                </a:rPr>
                <a:t>4</a:t>
              </a:r>
            </a:p>
          </p:txBody>
        </p:sp>
        <p:sp>
          <p:nvSpPr>
            <p:cNvPr id="21" name="Oval 20"/>
            <p:cNvSpPr>
              <a:spLocks noChangeAspect="1"/>
            </p:cNvSpPr>
            <p:nvPr/>
          </p:nvSpPr>
          <p:spPr>
            <a:xfrm>
              <a:off x="3713068" y="4202085"/>
              <a:ext cx="395289" cy="3952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b="1" dirty="0">
                  <a:solidFill>
                    <a:schemeClr val="tx1"/>
                  </a:solidFill>
                  <a:latin typeface="Courier New" panose="02070309020205020404" pitchFamily="49" charset="0"/>
                  <a:cs typeface="Courier New" panose="02070309020205020404" pitchFamily="49" charset="0"/>
                </a:rPr>
                <a:t>1</a:t>
              </a:r>
            </a:p>
          </p:txBody>
        </p:sp>
        <p:sp>
          <p:nvSpPr>
            <p:cNvPr id="22" name="Oval 21"/>
            <p:cNvSpPr>
              <a:spLocks noChangeAspect="1"/>
            </p:cNvSpPr>
            <p:nvPr/>
          </p:nvSpPr>
          <p:spPr>
            <a:xfrm>
              <a:off x="2528348" y="4195836"/>
              <a:ext cx="395289" cy="3952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b="1" dirty="0">
                  <a:solidFill>
                    <a:schemeClr val="tx1"/>
                  </a:solidFill>
                  <a:latin typeface="Courier New" panose="02070309020205020404" pitchFamily="49" charset="0"/>
                  <a:cs typeface="Courier New" panose="02070309020205020404" pitchFamily="49" charset="0"/>
                </a:rPr>
                <a:t>3</a:t>
              </a:r>
            </a:p>
          </p:txBody>
        </p:sp>
        <p:cxnSp>
          <p:nvCxnSpPr>
            <p:cNvPr id="23" name="Straight Arrow Connector 22"/>
            <p:cNvCxnSpPr>
              <a:stCxn id="20" idx="3"/>
              <a:endCxn id="22" idx="7"/>
            </p:cNvCxnSpPr>
            <p:nvPr/>
          </p:nvCxnSpPr>
          <p:spPr>
            <a:xfrm flipH="1">
              <a:off x="2865748" y="3889348"/>
              <a:ext cx="320564" cy="3643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20" idx="5"/>
              <a:endCxn id="21" idx="1"/>
            </p:cNvCxnSpPr>
            <p:nvPr/>
          </p:nvCxnSpPr>
          <p:spPr>
            <a:xfrm>
              <a:off x="3465823" y="3889348"/>
              <a:ext cx="305134" cy="3706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Oval 28"/>
            <p:cNvSpPr>
              <a:spLocks noChangeAspect="1"/>
            </p:cNvSpPr>
            <p:nvPr/>
          </p:nvSpPr>
          <p:spPr>
            <a:xfrm>
              <a:off x="680466" y="4220224"/>
              <a:ext cx="395289" cy="3952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b="1" dirty="0">
                  <a:solidFill>
                    <a:schemeClr val="tx1"/>
                  </a:solidFill>
                  <a:latin typeface="Courier New" panose="02070309020205020404" pitchFamily="49" charset="0"/>
                  <a:cs typeface="Courier New" panose="02070309020205020404" pitchFamily="49" charset="0"/>
                </a:rPr>
                <a:t>7</a:t>
              </a:r>
            </a:p>
          </p:txBody>
        </p:sp>
        <p:sp>
          <p:nvSpPr>
            <p:cNvPr id="30" name="Oval 29"/>
            <p:cNvSpPr>
              <a:spLocks noChangeAspect="1"/>
            </p:cNvSpPr>
            <p:nvPr/>
          </p:nvSpPr>
          <p:spPr>
            <a:xfrm>
              <a:off x="1021749" y="4868947"/>
              <a:ext cx="395289" cy="3952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b="1" dirty="0">
                  <a:solidFill>
                    <a:schemeClr val="tx1"/>
                  </a:solidFill>
                  <a:latin typeface="Courier New" panose="02070309020205020404" pitchFamily="49" charset="0"/>
                  <a:cs typeface="Courier New" panose="02070309020205020404" pitchFamily="49" charset="0"/>
                </a:rPr>
                <a:t>5</a:t>
              </a:r>
            </a:p>
          </p:txBody>
        </p:sp>
        <p:sp>
          <p:nvSpPr>
            <p:cNvPr id="31" name="Oval 30"/>
            <p:cNvSpPr>
              <a:spLocks noChangeAspect="1"/>
            </p:cNvSpPr>
            <p:nvPr/>
          </p:nvSpPr>
          <p:spPr>
            <a:xfrm>
              <a:off x="353191" y="4868946"/>
              <a:ext cx="395289" cy="3952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b="1" dirty="0">
                  <a:solidFill>
                    <a:schemeClr val="tx1"/>
                  </a:solidFill>
                  <a:latin typeface="Courier New" panose="02070309020205020404" pitchFamily="49" charset="0"/>
                  <a:cs typeface="Courier New" panose="02070309020205020404" pitchFamily="49" charset="0"/>
                </a:rPr>
                <a:t>2</a:t>
              </a:r>
            </a:p>
          </p:txBody>
        </p:sp>
        <p:cxnSp>
          <p:nvCxnSpPr>
            <p:cNvPr id="32" name="Straight Arrow Connector 31"/>
            <p:cNvCxnSpPr>
              <a:stCxn id="29" idx="3"/>
              <a:endCxn id="31" idx="0"/>
            </p:cNvCxnSpPr>
            <p:nvPr/>
          </p:nvCxnSpPr>
          <p:spPr>
            <a:xfrm flipH="1">
              <a:off x="550836" y="4557624"/>
              <a:ext cx="187519" cy="3113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29" idx="5"/>
              <a:endCxn id="30" idx="0"/>
            </p:cNvCxnSpPr>
            <p:nvPr/>
          </p:nvCxnSpPr>
          <p:spPr>
            <a:xfrm>
              <a:off x="1017866" y="4557624"/>
              <a:ext cx="201528" cy="3113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Oval 39"/>
            <p:cNvSpPr>
              <a:spLocks noChangeAspect="1"/>
            </p:cNvSpPr>
            <p:nvPr/>
          </p:nvSpPr>
          <p:spPr>
            <a:xfrm>
              <a:off x="1803947" y="4220224"/>
              <a:ext cx="395289" cy="3952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b="1" dirty="0">
                  <a:solidFill>
                    <a:schemeClr val="tx1"/>
                  </a:solidFill>
                  <a:latin typeface="Courier New" panose="02070309020205020404" pitchFamily="49" charset="0"/>
                  <a:cs typeface="Courier New" panose="02070309020205020404" pitchFamily="49" charset="0"/>
                </a:rPr>
                <a:t>8</a:t>
              </a:r>
            </a:p>
          </p:txBody>
        </p:sp>
        <p:sp>
          <p:nvSpPr>
            <p:cNvPr id="42" name="Oval 41"/>
            <p:cNvSpPr>
              <a:spLocks noChangeAspect="1"/>
            </p:cNvSpPr>
            <p:nvPr/>
          </p:nvSpPr>
          <p:spPr>
            <a:xfrm>
              <a:off x="1480553" y="4870359"/>
              <a:ext cx="395289" cy="395289"/>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b="1" dirty="0">
                  <a:solidFill>
                    <a:schemeClr val="tx1"/>
                  </a:solidFill>
                  <a:latin typeface="Courier New" panose="02070309020205020404" pitchFamily="49" charset="0"/>
                  <a:cs typeface="Courier New" panose="02070309020205020404" pitchFamily="49" charset="0"/>
                </a:rPr>
                <a:t>11</a:t>
              </a:r>
            </a:p>
          </p:txBody>
        </p:sp>
        <p:cxnSp>
          <p:nvCxnSpPr>
            <p:cNvPr id="43" name="Straight Arrow Connector 42"/>
            <p:cNvCxnSpPr>
              <a:stCxn id="40" idx="3"/>
              <a:endCxn id="42" idx="0"/>
            </p:cNvCxnSpPr>
            <p:nvPr/>
          </p:nvCxnSpPr>
          <p:spPr>
            <a:xfrm flipH="1">
              <a:off x="1678198" y="4557624"/>
              <a:ext cx="183638" cy="3127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aphicFrame>
        <p:nvGraphicFramePr>
          <p:cNvPr id="25" name="Content Placeholder 2"/>
          <p:cNvGraphicFramePr>
            <a:graphicFrameLocks/>
          </p:cNvGraphicFramePr>
          <p:nvPr/>
        </p:nvGraphicFramePr>
        <p:xfrm>
          <a:off x="982008" y="5601236"/>
          <a:ext cx="5320145" cy="741680"/>
        </p:xfrm>
        <a:graphic>
          <a:graphicData uri="http://schemas.openxmlformats.org/drawingml/2006/table">
            <a:tbl>
              <a:tblPr firstRow="1" bandRow="1">
                <a:tableStyleId>{7DF18680-E054-41AD-8BC1-D1AEF772440D}</a:tableStyleId>
              </a:tblPr>
              <a:tblGrid>
                <a:gridCol w="748145">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gridCol w="457200">
                  <a:extLst>
                    <a:ext uri="{9D8B030D-6E8A-4147-A177-3AD203B41FA5}">
                      <a16:colId xmlns:a16="http://schemas.microsoft.com/office/drawing/2014/main" val="20002"/>
                    </a:ext>
                  </a:extLst>
                </a:gridCol>
                <a:gridCol w="457200">
                  <a:extLst>
                    <a:ext uri="{9D8B030D-6E8A-4147-A177-3AD203B41FA5}">
                      <a16:colId xmlns:a16="http://schemas.microsoft.com/office/drawing/2014/main" val="20003"/>
                    </a:ext>
                  </a:extLst>
                </a:gridCol>
                <a:gridCol w="457200">
                  <a:extLst>
                    <a:ext uri="{9D8B030D-6E8A-4147-A177-3AD203B41FA5}">
                      <a16:colId xmlns:a16="http://schemas.microsoft.com/office/drawing/2014/main" val="20004"/>
                    </a:ext>
                  </a:extLst>
                </a:gridCol>
                <a:gridCol w="457200">
                  <a:extLst>
                    <a:ext uri="{9D8B030D-6E8A-4147-A177-3AD203B41FA5}">
                      <a16:colId xmlns:a16="http://schemas.microsoft.com/office/drawing/2014/main" val="20005"/>
                    </a:ext>
                  </a:extLst>
                </a:gridCol>
                <a:gridCol w="457200">
                  <a:extLst>
                    <a:ext uri="{9D8B030D-6E8A-4147-A177-3AD203B41FA5}">
                      <a16:colId xmlns:a16="http://schemas.microsoft.com/office/drawing/2014/main" val="20006"/>
                    </a:ext>
                  </a:extLst>
                </a:gridCol>
                <a:gridCol w="457200">
                  <a:extLst>
                    <a:ext uri="{9D8B030D-6E8A-4147-A177-3AD203B41FA5}">
                      <a16:colId xmlns:a16="http://schemas.microsoft.com/office/drawing/2014/main" val="20007"/>
                    </a:ext>
                  </a:extLst>
                </a:gridCol>
                <a:gridCol w="457200">
                  <a:extLst>
                    <a:ext uri="{9D8B030D-6E8A-4147-A177-3AD203B41FA5}">
                      <a16:colId xmlns:a16="http://schemas.microsoft.com/office/drawing/2014/main" val="20008"/>
                    </a:ext>
                  </a:extLst>
                </a:gridCol>
                <a:gridCol w="457200">
                  <a:extLst>
                    <a:ext uri="{9D8B030D-6E8A-4147-A177-3AD203B41FA5}">
                      <a16:colId xmlns:a16="http://schemas.microsoft.com/office/drawing/2014/main" val="20009"/>
                    </a:ext>
                  </a:extLst>
                </a:gridCol>
                <a:gridCol w="457200">
                  <a:extLst>
                    <a:ext uri="{9D8B030D-6E8A-4147-A177-3AD203B41FA5}">
                      <a16:colId xmlns:a16="http://schemas.microsoft.com/office/drawing/2014/main" val="20010"/>
                    </a:ext>
                  </a:extLst>
                </a:gridCol>
              </a:tblGrid>
              <a:tr h="370840">
                <a:tc>
                  <a:txBody>
                    <a:bodyPr/>
                    <a:lstStyle/>
                    <a:p>
                      <a:r>
                        <a:rPr lang="en-US" sz="1600" b="1" dirty="0"/>
                        <a:t>Index</a:t>
                      </a:r>
                    </a:p>
                  </a:txBody>
                  <a:tcPr/>
                </a:tc>
                <a:tc>
                  <a:txBody>
                    <a:bodyPr/>
                    <a:lstStyle/>
                    <a:p>
                      <a:pPr algn="ctr"/>
                      <a:r>
                        <a:rPr lang="en-US" dirty="0">
                          <a:latin typeface="Courier New" panose="02070309020205020404" pitchFamily="49" charset="0"/>
                          <a:cs typeface="Courier New" panose="02070309020205020404" pitchFamily="49" charset="0"/>
                        </a:rPr>
                        <a:t>0</a:t>
                      </a:r>
                    </a:p>
                  </a:txBody>
                  <a:tcPr/>
                </a:tc>
                <a:tc>
                  <a:txBody>
                    <a:bodyPr/>
                    <a:lstStyle/>
                    <a:p>
                      <a:pPr algn="ctr"/>
                      <a:r>
                        <a:rPr lang="en-US" dirty="0">
                          <a:latin typeface="Courier New" panose="02070309020205020404" pitchFamily="49" charset="0"/>
                          <a:cs typeface="Courier New" panose="02070309020205020404" pitchFamily="49" charset="0"/>
                        </a:rPr>
                        <a:t>1</a:t>
                      </a:r>
                    </a:p>
                  </a:txBody>
                  <a:tcPr/>
                </a:tc>
                <a:tc>
                  <a:txBody>
                    <a:bodyPr/>
                    <a:lstStyle/>
                    <a:p>
                      <a:pPr algn="ctr"/>
                      <a:r>
                        <a:rPr lang="en-US" dirty="0">
                          <a:latin typeface="Courier New" panose="02070309020205020404" pitchFamily="49" charset="0"/>
                          <a:cs typeface="Courier New" panose="02070309020205020404" pitchFamily="49" charset="0"/>
                        </a:rPr>
                        <a:t>2</a:t>
                      </a:r>
                    </a:p>
                  </a:txBody>
                  <a:tcPr/>
                </a:tc>
                <a:tc>
                  <a:txBody>
                    <a:bodyPr/>
                    <a:lstStyle/>
                    <a:p>
                      <a:pPr algn="ctr"/>
                      <a:r>
                        <a:rPr lang="en-US" dirty="0">
                          <a:latin typeface="Courier New" panose="02070309020205020404" pitchFamily="49" charset="0"/>
                          <a:cs typeface="Courier New" panose="02070309020205020404" pitchFamily="49" charset="0"/>
                        </a:rPr>
                        <a:t>3</a:t>
                      </a:r>
                    </a:p>
                  </a:txBody>
                  <a:tcPr/>
                </a:tc>
                <a:tc>
                  <a:txBody>
                    <a:bodyPr/>
                    <a:lstStyle/>
                    <a:p>
                      <a:pPr algn="ctr"/>
                      <a:r>
                        <a:rPr lang="en-US" dirty="0">
                          <a:latin typeface="Courier New" panose="02070309020205020404" pitchFamily="49" charset="0"/>
                          <a:cs typeface="Courier New" panose="02070309020205020404" pitchFamily="49" charset="0"/>
                        </a:rPr>
                        <a:t>4</a:t>
                      </a:r>
                    </a:p>
                  </a:txBody>
                  <a:tcPr/>
                </a:tc>
                <a:tc>
                  <a:txBody>
                    <a:bodyPr/>
                    <a:lstStyle/>
                    <a:p>
                      <a:pPr algn="ctr"/>
                      <a:r>
                        <a:rPr lang="en-US" dirty="0">
                          <a:latin typeface="Courier New" panose="02070309020205020404" pitchFamily="49" charset="0"/>
                          <a:cs typeface="Courier New" panose="02070309020205020404" pitchFamily="49" charset="0"/>
                        </a:rPr>
                        <a:t>5</a:t>
                      </a:r>
                    </a:p>
                  </a:txBody>
                  <a:tcPr/>
                </a:tc>
                <a:tc>
                  <a:txBody>
                    <a:bodyPr/>
                    <a:lstStyle/>
                    <a:p>
                      <a:pPr algn="ctr"/>
                      <a:r>
                        <a:rPr lang="en-US" dirty="0">
                          <a:latin typeface="Courier New" panose="02070309020205020404" pitchFamily="49" charset="0"/>
                          <a:cs typeface="Courier New" panose="02070309020205020404" pitchFamily="49" charset="0"/>
                        </a:rPr>
                        <a:t>6</a:t>
                      </a:r>
                    </a:p>
                  </a:txBody>
                  <a:tcPr/>
                </a:tc>
                <a:tc>
                  <a:txBody>
                    <a:bodyPr/>
                    <a:lstStyle/>
                    <a:p>
                      <a:pPr algn="ctr"/>
                      <a:r>
                        <a:rPr lang="en-US" dirty="0">
                          <a:latin typeface="Courier New" panose="02070309020205020404" pitchFamily="49" charset="0"/>
                          <a:cs typeface="Courier New" panose="02070309020205020404" pitchFamily="49" charset="0"/>
                        </a:rPr>
                        <a:t>7</a:t>
                      </a:r>
                    </a:p>
                  </a:txBody>
                  <a:tcPr/>
                </a:tc>
                <a:tc>
                  <a:txBody>
                    <a:bodyPr/>
                    <a:lstStyle/>
                    <a:p>
                      <a:pPr algn="ctr"/>
                      <a:r>
                        <a:rPr lang="en-US" dirty="0">
                          <a:latin typeface="Courier New" panose="02070309020205020404" pitchFamily="49" charset="0"/>
                          <a:cs typeface="Courier New" panose="02070309020205020404" pitchFamily="49" charset="0"/>
                        </a:rPr>
                        <a:t>8</a:t>
                      </a:r>
                    </a:p>
                  </a:txBody>
                  <a:tcPr/>
                </a:tc>
                <a:tc>
                  <a:txBody>
                    <a:bodyPr/>
                    <a:lstStyle/>
                    <a:p>
                      <a:pPr algn="ctr"/>
                      <a:r>
                        <a:rPr lang="en-US" dirty="0">
                          <a:latin typeface="Courier New" panose="02070309020205020404" pitchFamily="49" charset="0"/>
                          <a:cs typeface="Courier New" panose="02070309020205020404" pitchFamily="49" charset="0"/>
                        </a:rPr>
                        <a:t>9</a:t>
                      </a:r>
                    </a:p>
                  </a:txBody>
                  <a:tcPr/>
                </a:tc>
                <a:extLst>
                  <a:ext uri="{0D108BD9-81ED-4DB2-BD59-A6C34878D82A}">
                    <a16:rowId xmlns:a16="http://schemas.microsoft.com/office/drawing/2014/main" val="10000"/>
                  </a:ext>
                </a:extLst>
              </a:tr>
              <a:tr h="370840">
                <a:tc>
                  <a:txBody>
                    <a:bodyPr/>
                    <a:lstStyle/>
                    <a:p>
                      <a:r>
                        <a:rPr lang="en-US" sz="1600" b="1" dirty="0"/>
                        <a:t>value</a:t>
                      </a:r>
                    </a:p>
                  </a:txBody>
                  <a:tcPr/>
                </a:tc>
                <a:tc>
                  <a:txBody>
                    <a:bodyPr/>
                    <a:lstStyle/>
                    <a:p>
                      <a:pPr algn="ctr"/>
                      <a:r>
                        <a:rPr lang="en-US" dirty="0">
                          <a:latin typeface="Courier New" panose="02070309020205020404" pitchFamily="49" charset="0"/>
                          <a:cs typeface="Courier New" panose="02070309020205020404" pitchFamily="49" charset="0"/>
                        </a:rPr>
                        <a:t>6</a:t>
                      </a:r>
                    </a:p>
                  </a:txBody>
                  <a:tcPr>
                    <a:solidFill>
                      <a:srgbClr val="FFFF00"/>
                    </a:solidFill>
                  </a:tcPr>
                </a:tc>
                <a:tc>
                  <a:txBody>
                    <a:bodyPr/>
                    <a:lstStyle/>
                    <a:p>
                      <a:pPr algn="ctr"/>
                      <a:r>
                        <a:rPr lang="en-US" dirty="0">
                          <a:latin typeface="Courier New" panose="02070309020205020404" pitchFamily="49" charset="0"/>
                          <a:cs typeface="Courier New" panose="02070309020205020404" pitchFamily="49" charset="0"/>
                        </a:rPr>
                        <a:t>9</a:t>
                      </a:r>
                    </a:p>
                  </a:txBody>
                  <a:tcPr/>
                </a:tc>
                <a:tc>
                  <a:txBody>
                    <a:bodyPr/>
                    <a:lstStyle/>
                    <a:p>
                      <a:pPr algn="ctr"/>
                      <a:r>
                        <a:rPr lang="en-US" dirty="0">
                          <a:latin typeface="Courier New" panose="02070309020205020404" pitchFamily="49" charset="0"/>
                          <a:cs typeface="Courier New" panose="02070309020205020404" pitchFamily="49" charset="0"/>
                        </a:rPr>
                        <a:t>4</a:t>
                      </a:r>
                    </a:p>
                  </a:txBody>
                  <a:tcPr/>
                </a:tc>
                <a:tc>
                  <a:txBody>
                    <a:bodyPr/>
                    <a:lstStyle/>
                    <a:p>
                      <a:pPr algn="ctr"/>
                      <a:r>
                        <a:rPr lang="en-US" dirty="0">
                          <a:latin typeface="Courier New" panose="02070309020205020404" pitchFamily="49" charset="0"/>
                          <a:cs typeface="Courier New" panose="02070309020205020404" pitchFamily="49" charset="0"/>
                        </a:rPr>
                        <a:t>7</a:t>
                      </a:r>
                    </a:p>
                  </a:txBody>
                  <a:tcPr/>
                </a:tc>
                <a:tc>
                  <a:txBody>
                    <a:bodyPr/>
                    <a:lstStyle/>
                    <a:p>
                      <a:pPr algn="ctr"/>
                      <a:r>
                        <a:rPr lang="en-US" dirty="0">
                          <a:latin typeface="Courier New" panose="02070309020205020404" pitchFamily="49" charset="0"/>
                          <a:cs typeface="Courier New" panose="02070309020205020404" pitchFamily="49" charset="0"/>
                        </a:rPr>
                        <a:t>8</a:t>
                      </a:r>
                    </a:p>
                  </a:txBody>
                  <a:tcPr/>
                </a:tc>
                <a:tc>
                  <a:txBody>
                    <a:bodyPr/>
                    <a:lstStyle/>
                    <a:p>
                      <a:pPr algn="ctr"/>
                      <a:r>
                        <a:rPr lang="en-US" dirty="0">
                          <a:latin typeface="Courier New" panose="02070309020205020404" pitchFamily="49" charset="0"/>
                          <a:cs typeface="Courier New" panose="02070309020205020404" pitchFamily="49" charset="0"/>
                        </a:rPr>
                        <a:t>3</a:t>
                      </a:r>
                    </a:p>
                  </a:txBody>
                  <a:tcPr/>
                </a:tc>
                <a:tc>
                  <a:txBody>
                    <a:bodyPr/>
                    <a:lstStyle/>
                    <a:p>
                      <a:pPr algn="ctr"/>
                      <a:r>
                        <a:rPr lang="en-US" dirty="0">
                          <a:latin typeface="Courier New" panose="02070309020205020404" pitchFamily="49" charset="0"/>
                          <a:cs typeface="Courier New" panose="02070309020205020404" pitchFamily="49" charset="0"/>
                        </a:rPr>
                        <a:t>1</a:t>
                      </a:r>
                    </a:p>
                  </a:txBody>
                  <a:tcPr/>
                </a:tc>
                <a:tc>
                  <a:txBody>
                    <a:bodyPr/>
                    <a:lstStyle/>
                    <a:p>
                      <a:pPr algn="ctr"/>
                      <a:r>
                        <a:rPr lang="en-US" dirty="0">
                          <a:latin typeface="Courier New" panose="02070309020205020404" pitchFamily="49" charset="0"/>
                          <a:cs typeface="Courier New" panose="02070309020205020404" pitchFamily="49" charset="0"/>
                        </a:rPr>
                        <a:t>2</a:t>
                      </a:r>
                    </a:p>
                  </a:txBody>
                  <a:tcPr/>
                </a:tc>
                <a:tc>
                  <a:txBody>
                    <a:bodyPr/>
                    <a:lstStyle/>
                    <a:p>
                      <a:pPr algn="ctr"/>
                      <a:r>
                        <a:rPr lang="en-US" dirty="0">
                          <a:latin typeface="Courier New" panose="02070309020205020404" pitchFamily="49" charset="0"/>
                          <a:cs typeface="Courier New" panose="02070309020205020404" pitchFamily="49" charset="0"/>
                        </a:rPr>
                        <a:t>5</a:t>
                      </a:r>
                    </a:p>
                  </a:txBody>
                  <a:tcPr/>
                </a:tc>
                <a:tc>
                  <a:txBody>
                    <a:bodyPr/>
                    <a:lstStyle/>
                    <a:p>
                      <a:pPr algn="ctr"/>
                      <a:r>
                        <a:rPr lang="en-US" dirty="0">
                          <a:latin typeface="Courier New" panose="02070309020205020404" pitchFamily="49" charset="0"/>
                          <a:cs typeface="Courier New" panose="02070309020205020404" pitchFamily="49" charset="0"/>
                        </a:rPr>
                        <a:t>11</a:t>
                      </a:r>
                    </a:p>
                  </a:txBody>
                  <a:tcPr>
                    <a:solidFill>
                      <a:srgbClr val="FFFF00"/>
                    </a:solidFill>
                  </a:tcPr>
                </a:tc>
                <a:extLst>
                  <a:ext uri="{0D108BD9-81ED-4DB2-BD59-A6C34878D82A}">
                    <a16:rowId xmlns:a16="http://schemas.microsoft.com/office/drawing/2014/main" val="10001"/>
                  </a:ext>
                </a:extLst>
              </a:tr>
            </a:tbl>
          </a:graphicData>
        </a:graphic>
      </p:graphicFrame>
      <p:sp>
        <p:nvSpPr>
          <p:cNvPr id="26" name="TextBox 25"/>
          <p:cNvSpPr txBox="1"/>
          <p:nvPr/>
        </p:nvSpPr>
        <p:spPr>
          <a:xfrm>
            <a:off x="6459241" y="5756856"/>
            <a:ext cx="1700011" cy="369332"/>
          </a:xfrm>
          <a:prstGeom prst="rect">
            <a:avLst/>
          </a:prstGeom>
          <a:noFill/>
        </p:spPr>
        <p:txBody>
          <a:bodyPr wrap="square" rtlCol="0">
            <a:spAutoFit/>
          </a:bodyPr>
          <a:lstStyle/>
          <a:p>
            <a:r>
              <a:rPr lang="en-US" b="1" dirty="0">
                <a:latin typeface="Courier New" panose="02070309020205020404" pitchFamily="49" charset="0"/>
                <a:cs typeface="Courier New" panose="02070309020205020404" pitchFamily="49" charset="0"/>
              </a:rPr>
              <a:t>Length = 10</a:t>
            </a:r>
          </a:p>
        </p:txBody>
      </p:sp>
      <p:cxnSp>
        <p:nvCxnSpPr>
          <p:cNvPr id="12" name="Straight Connector 11"/>
          <p:cNvCxnSpPr/>
          <p:nvPr/>
        </p:nvCxnSpPr>
        <p:spPr>
          <a:xfrm flipH="1" flipV="1">
            <a:off x="1963495" y="6578622"/>
            <a:ext cx="4099337" cy="3153"/>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flipV="1">
            <a:off x="6062832" y="6342878"/>
            <a:ext cx="2381" cy="235744"/>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H="1" flipV="1">
            <a:off x="1958733" y="6342878"/>
            <a:ext cx="2381" cy="235744"/>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Title 2"/>
          <p:cNvSpPr>
            <a:spLocks noGrp="1"/>
          </p:cNvSpPr>
          <p:nvPr>
            <p:ph type="title"/>
          </p:nvPr>
        </p:nvSpPr>
        <p:spPr>
          <a:xfrm>
            <a:off x="155575" y="161927"/>
            <a:ext cx="8797925" cy="676274"/>
          </a:xfrm>
        </p:spPr>
        <p:txBody>
          <a:bodyPr>
            <a:normAutofit fontScale="90000"/>
          </a:bodyPr>
          <a:lstStyle/>
          <a:p>
            <a:r>
              <a:rPr lang="en-US" dirty="0"/>
              <a:t>The </a:t>
            </a:r>
            <a:r>
              <a:rPr lang="en-US" b="1" dirty="0" err="1">
                <a:solidFill>
                  <a:schemeClr val="tx2"/>
                </a:solidFill>
                <a:latin typeface="Courier New" panose="02070309020205020404" pitchFamily="49" charset="0"/>
                <a:cs typeface="Courier New" panose="02070309020205020404" pitchFamily="49" charset="0"/>
              </a:rPr>
              <a:t>Dequeue</a:t>
            </a:r>
            <a:r>
              <a:rPr lang="en-US" dirty="0">
                <a:solidFill>
                  <a:schemeClr val="tx2"/>
                </a:solidFill>
              </a:rPr>
              <a:t> </a:t>
            </a:r>
            <a:r>
              <a:rPr lang="en-US" dirty="0"/>
              <a:t>operation</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12537549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Content Placeholder 2"/>
          <p:cNvSpPr>
            <a:spLocks noGrp="1"/>
          </p:cNvSpPr>
          <p:nvPr>
            <p:ph idx="1"/>
          </p:nvPr>
        </p:nvSpPr>
        <p:spPr>
          <a:xfrm>
            <a:off x="353192" y="990600"/>
            <a:ext cx="8592396" cy="2140220"/>
          </a:xfrm>
        </p:spPr>
        <p:txBody>
          <a:bodyPr>
            <a:normAutofit/>
          </a:bodyPr>
          <a:lstStyle/>
          <a:p>
            <a:r>
              <a:rPr lang="en-US" sz="2000" dirty="0"/>
              <a:t>Replace the root with the last leaf node</a:t>
            </a:r>
          </a:p>
        </p:txBody>
      </p:sp>
      <p:grpSp>
        <p:nvGrpSpPr>
          <p:cNvPr id="36" name="Group 35"/>
          <p:cNvGrpSpPr/>
          <p:nvPr/>
        </p:nvGrpSpPr>
        <p:grpSpPr>
          <a:xfrm>
            <a:off x="2562408" y="2730409"/>
            <a:ext cx="3755166" cy="2364786"/>
            <a:chOff x="353191" y="2900862"/>
            <a:chExt cx="3755166" cy="2364786"/>
          </a:xfrm>
        </p:grpSpPr>
        <p:sp>
          <p:nvSpPr>
            <p:cNvPr id="2" name="Oval 1"/>
            <p:cNvSpPr>
              <a:spLocks noChangeAspect="1"/>
            </p:cNvSpPr>
            <p:nvPr/>
          </p:nvSpPr>
          <p:spPr>
            <a:xfrm>
              <a:off x="2176390" y="2900862"/>
              <a:ext cx="395289" cy="3952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b="1" dirty="0">
                  <a:solidFill>
                    <a:schemeClr val="tx1"/>
                  </a:solidFill>
                  <a:latin typeface="Courier New" panose="02070309020205020404" pitchFamily="49" charset="0"/>
                  <a:cs typeface="Courier New" panose="02070309020205020404" pitchFamily="49" charset="0"/>
                </a:rPr>
                <a:t>6</a:t>
              </a:r>
            </a:p>
          </p:txBody>
        </p:sp>
        <p:sp>
          <p:nvSpPr>
            <p:cNvPr id="5" name="Oval 4"/>
            <p:cNvSpPr>
              <a:spLocks noChangeAspect="1"/>
            </p:cNvSpPr>
            <p:nvPr/>
          </p:nvSpPr>
          <p:spPr>
            <a:xfrm>
              <a:off x="1233308" y="3550151"/>
              <a:ext cx="395289" cy="3952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b="1" dirty="0">
                  <a:solidFill>
                    <a:schemeClr val="tx1"/>
                  </a:solidFill>
                  <a:latin typeface="Courier New" panose="02070309020205020404" pitchFamily="49" charset="0"/>
                  <a:cs typeface="Courier New" panose="02070309020205020404" pitchFamily="49" charset="0"/>
                </a:rPr>
                <a:t>9</a:t>
              </a:r>
            </a:p>
          </p:txBody>
        </p:sp>
        <p:cxnSp>
          <p:nvCxnSpPr>
            <p:cNvPr id="4" name="Straight Arrow Connector 3"/>
            <p:cNvCxnSpPr>
              <a:stCxn id="2" idx="3"/>
              <a:endCxn id="5" idx="7"/>
            </p:cNvCxnSpPr>
            <p:nvPr/>
          </p:nvCxnSpPr>
          <p:spPr>
            <a:xfrm flipH="1">
              <a:off x="1570708" y="3238262"/>
              <a:ext cx="663571" cy="3697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2" idx="5"/>
              <a:endCxn id="20" idx="1"/>
            </p:cNvCxnSpPr>
            <p:nvPr/>
          </p:nvCxnSpPr>
          <p:spPr>
            <a:xfrm>
              <a:off x="2513790" y="3238262"/>
              <a:ext cx="672522" cy="3715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5" idx="3"/>
            </p:cNvCxnSpPr>
            <p:nvPr/>
          </p:nvCxnSpPr>
          <p:spPr>
            <a:xfrm flipH="1">
              <a:off x="970633" y="3887551"/>
              <a:ext cx="320564" cy="3643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5" idx="5"/>
            </p:cNvCxnSpPr>
            <p:nvPr/>
          </p:nvCxnSpPr>
          <p:spPr>
            <a:xfrm>
              <a:off x="1570708" y="3887551"/>
              <a:ext cx="305134" cy="3706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Oval 19"/>
            <p:cNvSpPr>
              <a:spLocks noChangeAspect="1"/>
            </p:cNvSpPr>
            <p:nvPr/>
          </p:nvSpPr>
          <p:spPr>
            <a:xfrm>
              <a:off x="3128423" y="3551948"/>
              <a:ext cx="395289" cy="3952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b="1" dirty="0">
                  <a:solidFill>
                    <a:schemeClr val="tx1"/>
                  </a:solidFill>
                  <a:latin typeface="Courier New" panose="02070309020205020404" pitchFamily="49" charset="0"/>
                  <a:cs typeface="Courier New" panose="02070309020205020404" pitchFamily="49" charset="0"/>
                </a:rPr>
                <a:t>4</a:t>
              </a:r>
            </a:p>
          </p:txBody>
        </p:sp>
        <p:sp>
          <p:nvSpPr>
            <p:cNvPr id="21" name="Oval 20"/>
            <p:cNvSpPr>
              <a:spLocks noChangeAspect="1"/>
            </p:cNvSpPr>
            <p:nvPr/>
          </p:nvSpPr>
          <p:spPr>
            <a:xfrm>
              <a:off x="3713068" y="4202085"/>
              <a:ext cx="395289" cy="3952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b="1" dirty="0">
                  <a:solidFill>
                    <a:schemeClr val="tx1"/>
                  </a:solidFill>
                  <a:latin typeface="Courier New" panose="02070309020205020404" pitchFamily="49" charset="0"/>
                  <a:cs typeface="Courier New" panose="02070309020205020404" pitchFamily="49" charset="0"/>
                </a:rPr>
                <a:t>1</a:t>
              </a:r>
            </a:p>
          </p:txBody>
        </p:sp>
        <p:sp>
          <p:nvSpPr>
            <p:cNvPr id="22" name="Oval 21"/>
            <p:cNvSpPr>
              <a:spLocks noChangeAspect="1"/>
            </p:cNvSpPr>
            <p:nvPr/>
          </p:nvSpPr>
          <p:spPr>
            <a:xfrm>
              <a:off x="2528348" y="4195836"/>
              <a:ext cx="395289" cy="3952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b="1" dirty="0">
                  <a:solidFill>
                    <a:schemeClr val="tx1"/>
                  </a:solidFill>
                  <a:latin typeface="Courier New" panose="02070309020205020404" pitchFamily="49" charset="0"/>
                  <a:cs typeface="Courier New" panose="02070309020205020404" pitchFamily="49" charset="0"/>
                </a:rPr>
                <a:t>3</a:t>
              </a:r>
            </a:p>
          </p:txBody>
        </p:sp>
        <p:cxnSp>
          <p:nvCxnSpPr>
            <p:cNvPr id="23" name="Straight Arrow Connector 22"/>
            <p:cNvCxnSpPr>
              <a:stCxn id="20" idx="3"/>
              <a:endCxn id="22" idx="7"/>
            </p:cNvCxnSpPr>
            <p:nvPr/>
          </p:nvCxnSpPr>
          <p:spPr>
            <a:xfrm flipH="1">
              <a:off x="2865748" y="3889348"/>
              <a:ext cx="320564" cy="3643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20" idx="5"/>
              <a:endCxn id="21" idx="1"/>
            </p:cNvCxnSpPr>
            <p:nvPr/>
          </p:nvCxnSpPr>
          <p:spPr>
            <a:xfrm>
              <a:off x="3465823" y="3889348"/>
              <a:ext cx="305134" cy="3706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Oval 28"/>
            <p:cNvSpPr>
              <a:spLocks noChangeAspect="1"/>
            </p:cNvSpPr>
            <p:nvPr/>
          </p:nvSpPr>
          <p:spPr>
            <a:xfrm>
              <a:off x="680466" y="4220224"/>
              <a:ext cx="395289" cy="3952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b="1" dirty="0">
                  <a:solidFill>
                    <a:schemeClr val="tx1"/>
                  </a:solidFill>
                  <a:latin typeface="Courier New" panose="02070309020205020404" pitchFamily="49" charset="0"/>
                  <a:cs typeface="Courier New" panose="02070309020205020404" pitchFamily="49" charset="0"/>
                </a:rPr>
                <a:t>7</a:t>
              </a:r>
            </a:p>
          </p:txBody>
        </p:sp>
        <p:sp>
          <p:nvSpPr>
            <p:cNvPr id="30" name="Oval 29"/>
            <p:cNvSpPr>
              <a:spLocks noChangeAspect="1"/>
            </p:cNvSpPr>
            <p:nvPr/>
          </p:nvSpPr>
          <p:spPr>
            <a:xfrm>
              <a:off x="1021749" y="4868947"/>
              <a:ext cx="395289" cy="3952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b="1" dirty="0">
                  <a:solidFill>
                    <a:schemeClr val="tx1"/>
                  </a:solidFill>
                  <a:latin typeface="Courier New" panose="02070309020205020404" pitchFamily="49" charset="0"/>
                  <a:cs typeface="Courier New" panose="02070309020205020404" pitchFamily="49" charset="0"/>
                </a:rPr>
                <a:t>5</a:t>
              </a:r>
            </a:p>
          </p:txBody>
        </p:sp>
        <p:sp>
          <p:nvSpPr>
            <p:cNvPr id="31" name="Oval 30"/>
            <p:cNvSpPr>
              <a:spLocks noChangeAspect="1"/>
            </p:cNvSpPr>
            <p:nvPr/>
          </p:nvSpPr>
          <p:spPr>
            <a:xfrm>
              <a:off x="353191" y="4868946"/>
              <a:ext cx="395289" cy="3952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b="1" dirty="0">
                  <a:solidFill>
                    <a:schemeClr val="tx1"/>
                  </a:solidFill>
                  <a:latin typeface="Courier New" panose="02070309020205020404" pitchFamily="49" charset="0"/>
                  <a:cs typeface="Courier New" panose="02070309020205020404" pitchFamily="49" charset="0"/>
                </a:rPr>
                <a:t>2</a:t>
              </a:r>
            </a:p>
          </p:txBody>
        </p:sp>
        <p:cxnSp>
          <p:nvCxnSpPr>
            <p:cNvPr id="32" name="Straight Arrow Connector 31"/>
            <p:cNvCxnSpPr>
              <a:stCxn id="29" idx="3"/>
              <a:endCxn id="31" idx="0"/>
            </p:cNvCxnSpPr>
            <p:nvPr/>
          </p:nvCxnSpPr>
          <p:spPr>
            <a:xfrm flipH="1">
              <a:off x="550836" y="4557624"/>
              <a:ext cx="187519" cy="3113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29" idx="5"/>
              <a:endCxn id="30" idx="0"/>
            </p:cNvCxnSpPr>
            <p:nvPr/>
          </p:nvCxnSpPr>
          <p:spPr>
            <a:xfrm>
              <a:off x="1017866" y="4557624"/>
              <a:ext cx="201528" cy="3113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Oval 39"/>
            <p:cNvSpPr>
              <a:spLocks noChangeAspect="1"/>
            </p:cNvSpPr>
            <p:nvPr/>
          </p:nvSpPr>
          <p:spPr>
            <a:xfrm>
              <a:off x="1803947" y="4220224"/>
              <a:ext cx="395289" cy="3952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b="1" dirty="0">
                  <a:solidFill>
                    <a:schemeClr val="tx1"/>
                  </a:solidFill>
                  <a:latin typeface="Courier New" panose="02070309020205020404" pitchFamily="49" charset="0"/>
                  <a:cs typeface="Courier New" panose="02070309020205020404" pitchFamily="49" charset="0"/>
                </a:rPr>
                <a:t>8</a:t>
              </a:r>
            </a:p>
          </p:txBody>
        </p:sp>
        <p:sp>
          <p:nvSpPr>
            <p:cNvPr id="42" name="Oval 41"/>
            <p:cNvSpPr>
              <a:spLocks noChangeAspect="1"/>
            </p:cNvSpPr>
            <p:nvPr/>
          </p:nvSpPr>
          <p:spPr>
            <a:xfrm>
              <a:off x="1480553" y="4870359"/>
              <a:ext cx="395289" cy="3952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b="1" dirty="0">
                  <a:solidFill>
                    <a:schemeClr val="tx1"/>
                  </a:solidFill>
                  <a:latin typeface="Courier New" panose="02070309020205020404" pitchFamily="49" charset="0"/>
                  <a:cs typeface="Courier New" panose="02070309020205020404" pitchFamily="49" charset="0"/>
                </a:rPr>
                <a:t>11</a:t>
              </a:r>
            </a:p>
          </p:txBody>
        </p:sp>
        <p:cxnSp>
          <p:nvCxnSpPr>
            <p:cNvPr id="43" name="Straight Arrow Connector 42"/>
            <p:cNvCxnSpPr>
              <a:stCxn id="40" idx="3"/>
              <a:endCxn id="42" idx="0"/>
            </p:cNvCxnSpPr>
            <p:nvPr/>
          </p:nvCxnSpPr>
          <p:spPr>
            <a:xfrm flipH="1">
              <a:off x="1678198" y="4557624"/>
              <a:ext cx="183638" cy="3127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aphicFrame>
        <p:nvGraphicFramePr>
          <p:cNvPr id="25" name="Content Placeholder 2"/>
          <p:cNvGraphicFramePr>
            <a:graphicFrameLocks/>
          </p:cNvGraphicFramePr>
          <p:nvPr>
            <p:extLst>
              <p:ext uri="{D42A27DB-BD31-4B8C-83A1-F6EECF244321}">
                <p14:modId xmlns:p14="http://schemas.microsoft.com/office/powerpoint/2010/main" val="1883595485"/>
              </p:ext>
            </p:extLst>
          </p:nvPr>
        </p:nvGraphicFramePr>
        <p:xfrm>
          <a:off x="982008" y="5601236"/>
          <a:ext cx="5320145" cy="741680"/>
        </p:xfrm>
        <a:graphic>
          <a:graphicData uri="http://schemas.openxmlformats.org/drawingml/2006/table">
            <a:tbl>
              <a:tblPr firstRow="1" bandRow="1">
                <a:tableStyleId>{7DF18680-E054-41AD-8BC1-D1AEF772440D}</a:tableStyleId>
              </a:tblPr>
              <a:tblGrid>
                <a:gridCol w="748145">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gridCol w="457200">
                  <a:extLst>
                    <a:ext uri="{9D8B030D-6E8A-4147-A177-3AD203B41FA5}">
                      <a16:colId xmlns:a16="http://schemas.microsoft.com/office/drawing/2014/main" val="20002"/>
                    </a:ext>
                  </a:extLst>
                </a:gridCol>
                <a:gridCol w="457200">
                  <a:extLst>
                    <a:ext uri="{9D8B030D-6E8A-4147-A177-3AD203B41FA5}">
                      <a16:colId xmlns:a16="http://schemas.microsoft.com/office/drawing/2014/main" val="20003"/>
                    </a:ext>
                  </a:extLst>
                </a:gridCol>
                <a:gridCol w="457200">
                  <a:extLst>
                    <a:ext uri="{9D8B030D-6E8A-4147-A177-3AD203B41FA5}">
                      <a16:colId xmlns:a16="http://schemas.microsoft.com/office/drawing/2014/main" val="20004"/>
                    </a:ext>
                  </a:extLst>
                </a:gridCol>
                <a:gridCol w="457200">
                  <a:extLst>
                    <a:ext uri="{9D8B030D-6E8A-4147-A177-3AD203B41FA5}">
                      <a16:colId xmlns:a16="http://schemas.microsoft.com/office/drawing/2014/main" val="20005"/>
                    </a:ext>
                  </a:extLst>
                </a:gridCol>
                <a:gridCol w="457200">
                  <a:extLst>
                    <a:ext uri="{9D8B030D-6E8A-4147-A177-3AD203B41FA5}">
                      <a16:colId xmlns:a16="http://schemas.microsoft.com/office/drawing/2014/main" val="20006"/>
                    </a:ext>
                  </a:extLst>
                </a:gridCol>
                <a:gridCol w="457200">
                  <a:extLst>
                    <a:ext uri="{9D8B030D-6E8A-4147-A177-3AD203B41FA5}">
                      <a16:colId xmlns:a16="http://schemas.microsoft.com/office/drawing/2014/main" val="20007"/>
                    </a:ext>
                  </a:extLst>
                </a:gridCol>
                <a:gridCol w="457200">
                  <a:extLst>
                    <a:ext uri="{9D8B030D-6E8A-4147-A177-3AD203B41FA5}">
                      <a16:colId xmlns:a16="http://schemas.microsoft.com/office/drawing/2014/main" val="20008"/>
                    </a:ext>
                  </a:extLst>
                </a:gridCol>
                <a:gridCol w="457200">
                  <a:extLst>
                    <a:ext uri="{9D8B030D-6E8A-4147-A177-3AD203B41FA5}">
                      <a16:colId xmlns:a16="http://schemas.microsoft.com/office/drawing/2014/main" val="20009"/>
                    </a:ext>
                  </a:extLst>
                </a:gridCol>
                <a:gridCol w="457200">
                  <a:extLst>
                    <a:ext uri="{9D8B030D-6E8A-4147-A177-3AD203B41FA5}">
                      <a16:colId xmlns:a16="http://schemas.microsoft.com/office/drawing/2014/main" val="20010"/>
                    </a:ext>
                  </a:extLst>
                </a:gridCol>
              </a:tblGrid>
              <a:tr h="370840">
                <a:tc>
                  <a:txBody>
                    <a:bodyPr/>
                    <a:lstStyle/>
                    <a:p>
                      <a:r>
                        <a:rPr lang="en-US" sz="1600" b="1" dirty="0"/>
                        <a:t>Index</a:t>
                      </a:r>
                    </a:p>
                  </a:txBody>
                  <a:tcPr/>
                </a:tc>
                <a:tc>
                  <a:txBody>
                    <a:bodyPr/>
                    <a:lstStyle/>
                    <a:p>
                      <a:pPr algn="ctr"/>
                      <a:r>
                        <a:rPr lang="en-US" dirty="0">
                          <a:latin typeface="Courier New" panose="02070309020205020404" pitchFamily="49" charset="0"/>
                          <a:cs typeface="Courier New" panose="02070309020205020404" pitchFamily="49" charset="0"/>
                        </a:rPr>
                        <a:t>0</a:t>
                      </a:r>
                    </a:p>
                  </a:txBody>
                  <a:tcPr/>
                </a:tc>
                <a:tc>
                  <a:txBody>
                    <a:bodyPr/>
                    <a:lstStyle/>
                    <a:p>
                      <a:pPr algn="ctr"/>
                      <a:r>
                        <a:rPr lang="en-US" dirty="0">
                          <a:latin typeface="Courier New" panose="02070309020205020404" pitchFamily="49" charset="0"/>
                          <a:cs typeface="Courier New" panose="02070309020205020404" pitchFamily="49" charset="0"/>
                        </a:rPr>
                        <a:t>1</a:t>
                      </a:r>
                    </a:p>
                  </a:txBody>
                  <a:tcPr/>
                </a:tc>
                <a:tc>
                  <a:txBody>
                    <a:bodyPr/>
                    <a:lstStyle/>
                    <a:p>
                      <a:pPr algn="ctr"/>
                      <a:r>
                        <a:rPr lang="en-US" dirty="0">
                          <a:latin typeface="Courier New" panose="02070309020205020404" pitchFamily="49" charset="0"/>
                          <a:cs typeface="Courier New" panose="02070309020205020404" pitchFamily="49" charset="0"/>
                        </a:rPr>
                        <a:t>2</a:t>
                      </a:r>
                    </a:p>
                  </a:txBody>
                  <a:tcPr/>
                </a:tc>
                <a:tc>
                  <a:txBody>
                    <a:bodyPr/>
                    <a:lstStyle/>
                    <a:p>
                      <a:pPr algn="ctr"/>
                      <a:r>
                        <a:rPr lang="en-US" dirty="0">
                          <a:latin typeface="Courier New" panose="02070309020205020404" pitchFamily="49" charset="0"/>
                          <a:cs typeface="Courier New" panose="02070309020205020404" pitchFamily="49" charset="0"/>
                        </a:rPr>
                        <a:t>3</a:t>
                      </a:r>
                    </a:p>
                  </a:txBody>
                  <a:tcPr/>
                </a:tc>
                <a:tc>
                  <a:txBody>
                    <a:bodyPr/>
                    <a:lstStyle/>
                    <a:p>
                      <a:pPr algn="ctr"/>
                      <a:r>
                        <a:rPr lang="en-US" dirty="0">
                          <a:latin typeface="Courier New" panose="02070309020205020404" pitchFamily="49" charset="0"/>
                          <a:cs typeface="Courier New" panose="02070309020205020404" pitchFamily="49" charset="0"/>
                        </a:rPr>
                        <a:t>4</a:t>
                      </a:r>
                    </a:p>
                  </a:txBody>
                  <a:tcPr/>
                </a:tc>
                <a:tc>
                  <a:txBody>
                    <a:bodyPr/>
                    <a:lstStyle/>
                    <a:p>
                      <a:pPr algn="ctr"/>
                      <a:r>
                        <a:rPr lang="en-US" dirty="0">
                          <a:latin typeface="Courier New" panose="02070309020205020404" pitchFamily="49" charset="0"/>
                          <a:cs typeface="Courier New" panose="02070309020205020404" pitchFamily="49" charset="0"/>
                        </a:rPr>
                        <a:t>5</a:t>
                      </a:r>
                    </a:p>
                  </a:txBody>
                  <a:tcPr/>
                </a:tc>
                <a:tc>
                  <a:txBody>
                    <a:bodyPr/>
                    <a:lstStyle/>
                    <a:p>
                      <a:pPr algn="ctr"/>
                      <a:r>
                        <a:rPr lang="en-US" dirty="0">
                          <a:latin typeface="Courier New" panose="02070309020205020404" pitchFamily="49" charset="0"/>
                          <a:cs typeface="Courier New" panose="02070309020205020404" pitchFamily="49" charset="0"/>
                        </a:rPr>
                        <a:t>6</a:t>
                      </a:r>
                    </a:p>
                  </a:txBody>
                  <a:tcPr/>
                </a:tc>
                <a:tc>
                  <a:txBody>
                    <a:bodyPr/>
                    <a:lstStyle/>
                    <a:p>
                      <a:pPr algn="ctr"/>
                      <a:r>
                        <a:rPr lang="en-US" dirty="0">
                          <a:latin typeface="Courier New" panose="02070309020205020404" pitchFamily="49" charset="0"/>
                          <a:cs typeface="Courier New" panose="02070309020205020404" pitchFamily="49" charset="0"/>
                        </a:rPr>
                        <a:t>7</a:t>
                      </a:r>
                    </a:p>
                  </a:txBody>
                  <a:tcPr/>
                </a:tc>
                <a:tc>
                  <a:txBody>
                    <a:bodyPr/>
                    <a:lstStyle/>
                    <a:p>
                      <a:pPr algn="ctr"/>
                      <a:r>
                        <a:rPr lang="en-US" dirty="0">
                          <a:latin typeface="Courier New" panose="02070309020205020404" pitchFamily="49" charset="0"/>
                          <a:cs typeface="Courier New" panose="02070309020205020404" pitchFamily="49" charset="0"/>
                        </a:rPr>
                        <a:t>8</a:t>
                      </a:r>
                    </a:p>
                  </a:txBody>
                  <a:tcPr/>
                </a:tc>
                <a:tc>
                  <a:txBody>
                    <a:bodyPr/>
                    <a:lstStyle/>
                    <a:p>
                      <a:pPr algn="ctr"/>
                      <a:r>
                        <a:rPr lang="en-US" dirty="0">
                          <a:latin typeface="Courier New" panose="02070309020205020404" pitchFamily="49" charset="0"/>
                          <a:cs typeface="Courier New" panose="02070309020205020404" pitchFamily="49" charset="0"/>
                        </a:rPr>
                        <a:t>9</a:t>
                      </a:r>
                    </a:p>
                  </a:txBody>
                  <a:tcPr/>
                </a:tc>
                <a:extLst>
                  <a:ext uri="{0D108BD9-81ED-4DB2-BD59-A6C34878D82A}">
                    <a16:rowId xmlns:a16="http://schemas.microsoft.com/office/drawing/2014/main" val="10000"/>
                  </a:ext>
                </a:extLst>
              </a:tr>
              <a:tr h="370840">
                <a:tc>
                  <a:txBody>
                    <a:bodyPr/>
                    <a:lstStyle/>
                    <a:p>
                      <a:r>
                        <a:rPr lang="en-US" sz="1600" b="1" dirty="0"/>
                        <a:t>value</a:t>
                      </a:r>
                    </a:p>
                  </a:txBody>
                  <a:tcPr/>
                </a:tc>
                <a:tc>
                  <a:txBody>
                    <a:bodyPr/>
                    <a:lstStyle/>
                    <a:p>
                      <a:pPr algn="ctr"/>
                      <a:r>
                        <a:rPr lang="en-US" dirty="0">
                          <a:latin typeface="Courier New" panose="02070309020205020404" pitchFamily="49" charset="0"/>
                          <a:cs typeface="Courier New" panose="02070309020205020404" pitchFamily="49" charset="0"/>
                        </a:rPr>
                        <a:t>6</a:t>
                      </a:r>
                    </a:p>
                  </a:txBody>
                  <a:tcPr>
                    <a:solidFill>
                      <a:srgbClr val="CFD5EA"/>
                    </a:solidFill>
                  </a:tcPr>
                </a:tc>
                <a:tc>
                  <a:txBody>
                    <a:bodyPr/>
                    <a:lstStyle/>
                    <a:p>
                      <a:pPr algn="ctr"/>
                      <a:r>
                        <a:rPr lang="en-US" dirty="0">
                          <a:latin typeface="Courier New" panose="02070309020205020404" pitchFamily="49" charset="0"/>
                          <a:cs typeface="Courier New" panose="02070309020205020404" pitchFamily="49" charset="0"/>
                        </a:rPr>
                        <a:t>9</a:t>
                      </a:r>
                    </a:p>
                  </a:txBody>
                  <a:tcPr>
                    <a:solidFill>
                      <a:srgbClr val="CFD5EA"/>
                    </a:solidFill>
                  </a:tcPr>
                </a:tc>
                <a:tc>
                  <a:txBody>
                    <a:bodyPr/>
                    <a:lstStyle/>
                    <a:p>
                      <a:pPr algn="ctr"/>
                      <a:r>
                        <a:rPr lang="en-US" dirty="0">
                          <a:latin typeface="Courier New" panose="02070309020205020404" pitchFamily="49" charset="0"/>
                          <a:cs typeface="Courier New" panose="02070309020205020404" pitchFamily="49" charset="0"/>
                        </a:rPr>
                        <a:t>4</a:t>
                      </a:r>
                    </a:p>
                  </a:txBody>
                  <a:tcPr/>
                </a:tc>
                <a:tc>
                  <a:txBody>
                    <a:bodyPr/>
                    <a:lstStyle/>
                    <a:p>
                      <a:pPr algn="ctr"/>
                      <a:r>
                        <a:rPr lang="en-US" dirty="0">
                          <a:latin typeface="Courier New" panose="02070309020205020404" pitchFamily="49" charset="0"/>
                          <a:cs typeface="Courier New" panose="02070309020205020404" pitchFamily="49" charset="0"/>
                        </a:rPr>
                        <a:t>7</a:t>
                      </a:r>
                    </a:p>
                  </a:txBody>
                  <a:tcPr/>
                </a:tc>
                <a:tc>
                  <a:txBody>
                    <a:bodyPr/>
                    <a:lstStyle/>
                    <a:p>
                      <a:pPr algn="ctr"/>
                      <a:r>
                        <a:rPr lang="en-US" dirty="0">
                          <a:latin typeface="Courier New" panose="02070309020205020404" pitchFamily="49" charset="0"/>
                          <a:cs typeface="Courier New" panose="02070309020205020404" pitchFamily="49" charset="0"/>
                        </a:rPr>
                        <a:t>8</a:t>
                      </a:r>
                    </a:p>
                  </a:txBody>
                  <a:tcPr/>
                </a:tc>
                <a:tc>
                  <a:txBody>
                    <a:bodyPr/>
                    <a:lstStyle/>
                    <a:p>
                      <a:pPr algn="ctr"/>
                      <a:r>
                        <a:rPr lang="en-US" dirty="0">
                          <a:latin typeface="Courier New" panose="02070309020205020404" pitchFamily="49" charset="0"/>
                          <a:cs typeface="Courier New" panose="02070309020205020404" pitchFamily="49" charset="0"/>
                        </a:rPr>
                        <a:t>3</a:t>
                      </a:r>
                    </a:p>
                  </a:txBody>
                  <a:tcPr/>
                </a:tc>
                <a:tc>
                  <a:txBody>
                    <a:bodyPr/>
                    <a:lstStyle/>
                    <a:p>
                      <a:pPr algn="ctr"/>
                      <a:r>
                        <a:rPr lang="en-US" dirty="0">
                          <a:latin typeface="Courier New" panose="02070309020205020404" pitchFamily="49" charset="0"/>
                          <a:cs typeface="Courier New" panose="02070309020205020404" pitchFamily="49" charset="0"/>
                        </a:rPr>
                        <a:t>1</a:t>
                      </a:r>
                    </a:p>
                  </a:txBody>
                  <a:tcPr/>
                </a:tc>
                <a:tc>
                  <a:txBody>
                    <a:bodyPr/>
                    <a:lstStyle/>
                    <a:p>
                      <a:pPr algn="ctr"/>
                      <a:r>
                        <a:rPr lang="en-US" dirty="0">
                          <a:latin typeface="Courier New" panose="02070309020205020404" pitchFamily="49" charset="0"/>
                          <a:cs typeface="Courier New" panose="02070309020205020404" pitchFamily="49" charset="0"/>
                        </a:rPr>
                        <a:t>2</a:t>
                      </a:r>
                    </a:p>
                  </a:txBody>
                  <a:tcPr/>
                </a:tc>
                <a:tc>
                  <a:txBody>
                    <a:bodyPr/>
                    <a:lstStyle/>
                    <a:p>
                      <a:pPr algn="ctr"/>
                      <a:r>
                        <a:rPr lang="en-US" dirty="0">
                          <a:latin typeface="Courier New" panose="02070309020205020404" pitchFamily="49" charset="0"/>
                          <a:cs typeface="Courier New" panose="02070309020205020404" pitchFamily="49" charset="0"/>
                        </a:rPr>
                        <a:t>5</a:t>
                      </a:r>
                    </a:p>
                  </a:txBody>
                  <a:tcPr/>
                </a:tc>
                <a:tc>
                  <a:txBody>
                    <a:bodyPr/>
                    <a:lstStyle/>
                    <a:p>
                      <a:pPr algn="ctr"/>
                      <a:r>
                        <a:rPr lang="en-US" dirty="0">
                          <a:latin typeface="Courier New" panose="02070309020205020404" pitchFamily="49" charset="0"/>
                          <a:cs typeface="Courier New" panose="02070309020205020404" pitchFamily="49" charset="0"/>
                        </a:rPr>
                        <a:t>11</a:t>
                      </a:r>
                    </a:p>
                  </a:txBody>
                  <a:tcPr>
                    <a:solidFill>
                      <a:srgbClr val="CFD5EA"/>
                    </a:solidFill>
                  </a:tcPr>
                </a:tc>
                <a:extLst>
                  <a:ext uri="{0D108BD9-81ED-4DB2-BD59-A6C34878D82A}">
                    <a16:rowId xmlns:a16="http://schemas.microsoft.com/office/drawing/2014/main" val="10001"/>
                  </a:ext>
                </a:extLst>
              </a:tr>
            </a:tbl>
          </a:graphicData>
        </a:graphic>
      </p:graphicFrame>
      <p:sp>
        <p:nvSpPr>
          <p:cNvPr id="26" name="TextBox 25"/>
          <p:cNvSpPr txBox="1"/>
          <p:nvPr/>
        </p:nvSpPr>
        <p:spPr>
          <a:xfrm>
            <a:off x="6459241" y="5756856"/>
            <a:ext cx="1700011" cy="369332"/>
          </a:xfrm>
          <a:prstGeom prst="rect">
            <a:avLst/>
          </a:prstGeom>
          <a:noFill/>
        </p:spPr>
        <p:txBody>
          <a:bodyPr wrap="square" rtlCol="0">
            <a:spAutoFit/>
          </a:bodyPr>
          <a:lstStyle/>
          <a:p>
            <a:r>
              <a:rPr lang="en-US" b="1" dirty="0">
                <a:latin typeface="Courier New" panose="02070309020205020404" pitchFamily="49" charset="0"/>
                <a:cs typeface="Courier New" panose="02070309020205020404" pitchFamily="49" charset="0"/>
              </a:rPr>
              <a:t>Length = 10</a:t>
            </a:r>
          </a:p>
        </p:txBody>
      </p:sp>
      <p:sp>
        <p:nvSpPr>
          <p:cNvPr id="27" name="Title 2"/>
          <p:cNvSpPr>
            <a:spLocks noGrp="1"/>
          </p:cNvSpPr>
          <p:nvPr>
            <p:ph type="title"/>
          </p:nvPr>
        </p:nvSpPr>
        <p:spPr>
          <a:xfrm>
            <a:off x="155575" y="161927"/>
            <a:ext cx="8797925" cy="676274"/>
          </a:xfrm>
        </p:spPr>
        <p:txBody>
          <a:bodyPr>
            <a:normAutofit fontScale="90000"/>
          </a:bodyPr>
          <a:lstStyle/>
          <a:p>
            <a:r>
              <a:rPr lang="en-US" dirty="0"/>
              <a:t>The </a:t>
            </a:r>
            <a:r>
              <a:rPr lang="en-US" b="1" dirty="0" err="1">
                <a:solidFill>
                  <a:schemeClr val="tx2"/>
                </a:solidFill>
                <a:latin typeface="Courier New" panose="02070309020205020404" pitchFamily="49" charset="0"/>
                <a:cs typeface="Courier New" panose="02070309020205020404" pitchFamily="49" charset="0"/>
              </a:rPr>
              <a:t>Dequeue</a:t>
            </a:r>
            <a:r>
              <a:rPr lang="en-US" dirty="0">
                <a:solidFill>
                  <a:schemeClr val="tx2"/>
                </a:solidFill>
              </a:rPr>
              <a:t> </a:t>
            </a:r>
            <a:r>
              <a:rPr lang="en-US" dirty="0"/>
              <a:t>operation</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5101697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218940" y="1219200"/>
          <a:ext cx="8718997" cy="3037840"/>
        </p:xfrm>
        <a:graphic>
          <a:graphicData uri="http://schemas.openxmlformats.org/drawingml/2006/table">
            <a:tbl>
              <a:tblPr firstRow="1" bandRow="1">
                <a:tableStyleId>{5940675A-B579-460E-94D1-54222C63F5DA}</a:tableStyleId>
              </a:tblPr>
              <a:tblGrid>
                <a:gridCol w="2459866">
                  <a:extLst>
                    <a:ext uri="{9D8B030D-6E8A-4147-A177-3AD203B41FA5}">
                      <a16:colId xmlns:a16="http://schemas.microsoft.com/office/drawing/2014/main" val="20000"/>
                    </a:ext>
                  </a:extLst>
                </a:gridCol>
                <a:gridCol w="6259131">
                  <a:extLst>
                    <a:ext uri="{9D8B030D-6E8A-4147-A177-3AD203B41FA5}">
                      <a16:colId xmlns:a16="http://schemas.microsoft.com/office/drawing/2014/main" val="20001"/>
                    </a:ext>
                  </a:extLst>
                </a:gridCol>
              </a:tblGrid>
              <a:tr h="370840">
                <a:tc gridSpan="2">
                  <a:txBody>
                    <a:bodyPr/>
                    <a:lstStyle/>
                    <a:p>
                      <a:r>
                        <a:rPr lang="en-US" b="1" dirty="0" err="1">
                          <a:solidFill>
                            <a:srgbClr val="0070C0"/>
                          </a:solidFill>
                        </a:rPr>
                        <a:t>Enqueue</a:t>
                      </a:r>
                      <a:r>
                        <a:rPr lang="en-US" b="1" dirty="0">
                          <a:solidFill>
                            <a:srgbClr val="0070C0"/>
                          </a:solidFill>
                        </a:rPr>
                        <a:t>(</a:t>
                      </a:r>
                      <a:r>
                        <a:rPr lang="en-US" b="1" dirty="0" err="1">
                          <a:solidFill>
                            <a:srgbClr val="0070C0"/>
                          </a:solidFill>
                        </a:rPr>
                        <a:t>ItemType</a:t>
                      </a:r>
                      <a:r>
                        <a:rPr lang="en-US" b="1" dirty="0">
                          <a:solidFill>
                            <a:srgbClr val="0070C0"/>
                          </a:solidFill>
                        </a:rPr>
                        <a:t> </a:t>
                      </a:r>
                      <a:r>
                        <a:rPr lang="en-US" b="1" dirty="0" err="1">
                          <a:solidFill>
                            <a:srgbClr val="0070C0"/>
                          </a:solidFill>
                        </a:rPr>
                        <a:t>newItem</a:t>
                      </a:r>
                      <a:r>
                        <a:rPr lang="en-US" b="1" dirty="0">
                          <a:solidFill>
                            <a:srgbClr val="0070C0"/>
                          </a:solidFill>
                        </a:rPr>
                        <a:t>)</a:t>
                      </a:r>
                    </a:p>
                  </a:txBody>
                  <a:tcPr/>
                </a:tc>
                <a:tc hMerge="1">
                  <a:txBody>
                    <a:bodyPr/>
                    <a:lstStyle/>
                    <a:p>
                      <a:endParaRPr lang="en-US"/>
                    </a:p>
                  </a:txBody>
                  <a:tcPr/>
                </a:tc>
                <a:extLst>
                  <a:ext uri="{0D108BD9-81ED-4DB2-BD59-A6C34878D82A}">
                    <a16:rowId xmlns:a16="http://schemas.microsoft.com/office/drawing/2014/main" val="10000"/>
                  </a:ext>
                </a:extLst>
              </a:tr>
              <a:tr h="370840">
                <a:tc>
                  <a:txBody>
                    <a:bodyPr/>
                    <a:lstStyle/>
                    <a:p>
                      <a:pPr algn="r"/>
                      <a:r>
                        <a:rPr lang="en-US" dirty="0"/>
                        <a:t>Function</a:t>
                      </a:r>
                    </a:p>
                  </a:txBody>
                  <a:tcPr/>
                </a:tc>
                <a:tc>
                  <a:txBody>
                    <a:bodyPr/>
                    <a:lstStyle/>
                    <a:p>
                      <a:r>
                        <a:rPr lang="en-US" dirty="0"/>
                        <a:t>Adds </a:t>
                      </a:r>
                      <a:r>
                        <a:rPr lang="en-US" dirty="0" err="1"/>
                        <a:t>newItem</a:t>
                      </a:r>
                      <a:r>
                        <a:rPr lang="en-US" dirty="0"/>
                        <a:t> to the queue.</a:t>
                      </a:r>
                    </a:p>
                  </a:txBody>
                  <a:tcPr/>
                </a:tc>
                <a:extLst>
                  <a:ext uri="{0D108BD9-81ED-4DB2-BD59-A6C34878D82A}">
                    <a16:rowId xmlns:a16="http://schemas.microsoft.com/office/drawing/2014/main" val="10001"/>
                  </a:ext>
                </a:extLst>
              </a:tr>
              <a:tr h="370840">
                <a:tc>
                  <a:txBody>
                    <a:bodyPr/>
                    <a:lstStyle/>
                    <a:p>
                      <a:pPr algn="r"/>
                      <a:r>
                        <a:rPr lang="en-US" dirty="0" err="1"/>
                        <a:t>Postcondition</a:t>
                      </a:r>
                      <a:endParaRPr lang="en-US" dirty="0"/>
                    </a:p>
                  </a:txBody>
                  <a:tcPr/>
                </a:tc>
                <a:tc>
                  <a:txBody>
                    <a:bodyPr/>
                    <a:lstStyle/>
                    <a:p>
                      <a:r>
                        <a:rPr lang="en-US" dirty="0"/>
                        <a:t>If (the priority queue is full), exception </a:t>
                      </a:r>
                      <a:r>
                        <a:rPr lang="en-US" dirty="0" err="1"/>
                        <a:t>FullPQ</a:t>
                      </a:r>
                      <a:r>
                        <a:rPr lang="en-US" dirty="0"/>
                        <a:t> is thrown;</a:t>
                      </a:r>
                    </a:p>
                    <a:p>
                      <a:r>
                        <a:rPr lang="en-US" dirty="0"/>
                        <a:t>else </a:t>
                      </a:r>
                      <a:r>
                        <a:rPr lang="en-US" dirty="0" err="1"/>
                        <a:t>newItem</a:t>
                      </a:r>
                      <a:r>
                        <a:rPr lang="en-US" dirty="0"/>
                        <a:t> is in the queue.</a:t>
                      </a:r>
                    </a:p>
                  </a:txBody>
                  <a:tcPr/>
                </a:tc>
                <a:extLst>
                  <a:ext uri="{0D108BD9-81ED-4DB2-BD59-A6C34878D82A}">
                    <a16:rowId xmlns:a16="http://schemas.microsoft.com/office/drawing/2014/main" val="10002"/>
                  </a:ext>
                </a:extLst>
              </a:tr>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err="1">
                          <a:solidFill>
                            <a:srgbClr val="0070C0"/>
                          </a:solidFill>
                        </a:rPr>
                        <a:t>Dequeue</a:t>
                      </a:r>
                      <a:r>
                        <a:rPr lang="en-US" b="1" dirty="0">
                          <a:solidFill>
                            <a:srgbClr val="0070C0"/>
                          </a:solidFill>
                        </a:rPr>
                        <a:t>(</a:t>
                      </a:r>
                      <a:r>
                        <a:rPr lang="en-US" b="1" dirty="0" err="1">
                          <a:solidFill>
                            <a:srgbClr val="0070C0"/>
                          </a:solidFill>
                        </a:rPr>
                        <a:t>ItemType</a:t>
                      </a:r>
                      <a:r>
                        <a:rPr lang="en-US" b="1" dirty="0">
                          <a:solidFill>
                            <a:srgbClr val="0070C0"/>
                          </a:solidFill>
                        </a:rPr>
                        <a:t>&amp; item)</a:t>
                      </a:r>
                    </a:p>
                  </a:txBody>
                  <a:tcPr/>
                </a:tc>
                <a:tc hMerge="1">
                  <a:txBody>
                    <a:bodyPr/>
                    <a:lstStyle/>
                    <a:p>
                      <a:endParaRPr lang="en-US"/>
                    </a:p>
                  </a:txBody>
                  <a:tcPr/>
                </a:tc>
                <a:extLst>
                  <a:ext uri="{0D108BD9-81ED-4DB2-BD59-A6C34878D82A}">
                    <a16:rowId xmlns:a16="http://schemas.microsoft.com/office/drawing/2014/main" val="10003"/>
                  </a:ext>
                </a:extLst>
              </a:tr>
              <a:tr h="370840">
                <a:tc>
                  <a:txBody>
                    <a:bodyPr/>
                    <a:lstStyle/>
                    <a:p>
                      <a:pPr algn="r"/>
                      <a:r>
                        <a:rPr lang="en-US" dirty="0"/>
                        <a:t>Function</a:t>
                      </a:r>
                    </a:p>
                  </a:txBody>
                  <a:tcPr/>
                </a:tc>
                <a:tc>
                  <a:txBody>
                    <a:bodyPr/>
                    <a:lstStyle/>
                    <a:p>
                      <a:r>
                        <a:rPr lang="en-US" dirty="0"/>
                        <a:t>Removes element with highest priority and returns it in item.</a:t>
                      </a:r>
                    </a:p>
                  </a:txBody>
                  <a:tcPr/>
                </a:tc>
                <a:extLst>
                  <a:ext uri="{0D108BD9-81ED-4DB2-BD59-A6C34878D82A}">
                    <a16:rowId xmlns:a16="http://schemas.microsoft.com/office/drawing/2014/main" val="10004"/>
                  </a:ext>
                </a:extLst>
              </a:tr>
              <a:tr h="370840">
                <a:tc>
                  <a:txBody>
                    <a:bodyPr/>
                    <a:lstStyle/>
                    <a:p>
                      <a:pPr algn="r"/>
                      <a:r>
                        <a:rPr lang="en-US" dirty="0" err="1"/>
                        <a:t>Postcondition</a:t>
                      </a:r>
                      <a:endParaRPr lang="en-US" dirty="0"/>
                    </a:p>
                  </a:txBody>
                  <a:tcPr/>
                </a:tc>
                <a:tc>
                  <a:txBody>
                    <a:bodyPr/>
                    <a:lstStyle/>
                    <a:p>
                      <a:r>
                        <a:rPr lang="en-US" dirty="0"/>
                        <a:t>If (the priority queue is empty), exception </a:t>
                      </a:r>
                      <a:r>
                        <a:rPr lang="en-US" dirty="0" err="1"/>
                        <a:t>EmptyPQ</a:t>
                      </a:r>
                      <a:r>
                        <a:rPr lang="en-US" dirty="0"/>
                        <a:t> is thrown;</a:t>
                      </a:r>
                      <a:r>
                        <a:rPr lang="en-US" baseline="0" dirty="0"/>
                        <a:t> </a:t>
                      </a:r>
                      <a:r>
                        <a:rPr lang="en-US" dirty="0"/>
                        <a:t>else highest priority element has been removed from queue. item is a copy of removed element.</a:t>
                      </a:r>
                    </a:p>
                  </a:txBody>
                  <a:tcPr/>
                </a:tc>
                <a:extLst>
                  <a:ext uri="{0D108BD9-81ED-4DB2-BD59-A6C34878D82A}">
                    <a16:rowId xmlns:a16="http://schemas.microsoft.com/office/drawing/2014/main" val="10005"/>
                  </a:ext>
                </a:extLst>
              </a:tr>
            </a:tbl>
          </a:graphicData>
        </a:graphic>
      </p:graphicFrame>
      <p:sp>
        <p:nvSpPr>
          <p:cNvPr id="3" name="Title 2"/>
          <p:cNvSpPr>
            <a:spLocks noGrp="1"/>
          </p:cNvSpPr>
          <p:nvPr>
            <p:ph type="title"/>
          </p:nvPr>
        </p:nvSpPr>
        <p:spPr/>
        <p:txBody>
          <a:bodyPr>
            <a:normAutofit fontScale="90000"/>
          </a:bodyPr>
          <a:lstStyle/>
          <a:p>
            <a:r>
              <a:rPr lang="en-US" dirty="0"/>
              <a:t>Priority Queue Specification</a:t>
            </a:r>
          </a:p>
        </p:txBody>
      </p:sp>
    </p:spTree>
    <p:extLst>
      <p:ext uri="{BB962C8B-B14F-4D97-AF65-F5344CB8AC3E}">
        <p14:creationId xmlns:p14="http://schemas.microsoft.com/office/powerpoint/2010/main" val="104458914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Content Placeholder 2"/>
          <p:cNvSpPr>
            <a:spLocks noGrp="1"/>
          </p:cNvSpPr>
          <p:nvPr>
            <p:ph idx="1"/>
          </p:nvPr>
        </p:nvSpPr>
        <p:spPr>
          <a:xfrm>
            <a:off x="353192" y="990600"/>
            <a:ext cx="8592396" cy="2140220"/>
          </a:xfrm>
        </p:spPr>
        <p:txBody>
          <a:bodyPr>
            <a:normAutofit/>
          </a:bodyPr>
          <a:lstStyle/>
          <a:p>
            <a:r>
              <a:rPr lang="en-US" sz="2000" dirty="0"/>
              <a:t>Replace the root with the last leaf node</a:t>
            </a:r>
          </a:p>
          <a:p>
            <a:r>
              <a:rPr lang="en-US" sz="2000" dirty="0"/>
              <a:t>Decrement </a:t>
            </a:r>
            <a:r>
              <a:rPr lang="en-US" sz="2000" b="1" dirty="0">
                <a:latin typeface="Courier New" panose="02070309020205020404" pitchFamily="49" charset="0"/>
                <a:cs typeface="Courier New" panose="02070309020205020404" pitchFamily="49" charset="0"/>
              </a:rPr>
              <a:t>length</a:t>
            </a:r>
            <a:r>
              <a:rPr lang="en-US" sz="2000" dirty="0"/>
              <a:t> (the last leaf node is out of the tree now)</a:t>
            </a:r>
          </a:p>
        </p:txBody>
      </p:sp>
      <p:grpSp>
        <p:nvGrpSpPr>
          <p:cNvPr id="34" name="Group 33"/>
          <p:cNvGrpSpPr/>
          <p:nvPr/>
        </p:nvGrpSpPr>
        <p:grpSpPr>
          <a:xfrm>
            <a:off x="2562408" y="2730409"/>
            <a:ext cx="3755166" cy="2364786"/>
            <a:chOff x="353191" y="2900862"/>
            <a:chExt cx="3755166" cy="2364786"/>
          </a:xfrm>
        </p:grpSpPr>
        <p:sp>
          <p:nvSpPr>
            <p:cNvPr id="35" name="Oval 34"/>
            <p:cNvSpPr>
              <a:spLocks noChangeAspect="1"/>
            </p:cNvSpPr>
            <p:nvPr/>
          </p:nvSpPr>
          <p:spPr>
            <a:xfrm>
              <a:off x="2176390" y="2900862"/>
              <a:ext cx="395289" cy="3952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b="1" dirty="0">
                  <a:solidFill>
                    <a:schemeClr val="tx1"/>
                  </a:solidFill>
                  <a:latin typeface="Courier New" panose="02070309020205020404" pitchFamily="49" charset="0"/>
                  <a:cs typeface="Courier New" panose="02070309020205020404" pitchFamily="49" charset="0"/>
                </a:rPr>
                <a:t>6</a:t>
              </a:r>
            </a:p>
          </p:txBody>
        </p:sp>
        <p:sp>
          <p:nvSpPr>
            <p:cNvPr id="37" name="Oval 36"/>
            <p:cNvSpPr>
              <a:spLocks noChangeAspect="1"/>
            </p:cNvSpPr>
            <p:nvPr/>
          </p:nvSpPr>
          <p:spPr>
            <a:xfrm>
              <a:off x="1233308" y="3550151"/>
              <a:ext cx="395289" cy="3952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b="1" dirty="0">
                  <a:solidFill>
                    <a:schemeClr val="tx1"/>
                  </a:solidFill>
                  <a:latin typeface="Courier New" panose="02070309020205020404" pitchFamily="49" charset="0"/>
                  <a:cs typeface="Courier New" panose="02070309020205020404" pitchFamily="49" charset="0"/>
                </a:rPr>
                <a:t>9</a:t>
              </a:r>
            </a:p>
          </p:txBody>
        </p:sp>
        <p:cxnSp>
          <p:nvCxnSpPr>
            <p:cNvPr id="39" name="Straight Arrow Connector 38"/>
            <p:cNvCxnSpPr>
              <a:stCxn id="35" idx="3"/>
              <a:endCxn id="37" idx="7"/>
            </p:cNvCxnSpPr>
            <p:nvPr/>
          </p:nvCxnSpPr>
          <p:spPr>
            <a:xfrm flipH="1">
              <a:off x="1570708" y="3238262"/>
              <a:ext cx="663571" cy="3697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35" idx="5"/>
              <a:endCxn id="46" idx="1"/>
            </p:cNvCxnSpPr>
            <p:nvPr/>
          </p:nvCxnSpPr>
          <p:spPr>
            <a:xfrm>
              <a:off x="2513790" y="3238262"/>
              <a:ext cx="672522" cy="3715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37" idx="3"/>
            </p:cNvCxnSpPr>
            <p:nvPr/>
          </p:nvCxnSpPr>
          <p:spPr>
            <a:xfrm flipH="1">
              <a:off x="970633" y="3887551"/>
              <a:ext cx="320564" cy="3643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37" idx="5"/>
            </p:cNvCxnSpPr>
            <p:nvPr/>
          </p:nvCxnSpPr>
          <p:spPr>
            <a:xfrm>
              <a:off x="1570708" y="3887551"/>
              <a:ext cx="305134" cy="3706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Oval 45"/>
            <p:cNvSpPr>
              <a:spLocks noChangeAspect="1"/>
            </p:cNvSpPr>
            <p:nvPr/>
          </p:nvSpPr>
          <p:spPr>
            <a:xfrm>
              <a:off x="3128423" y="3551948"/>
              <a:ext cx="395289" cy="3952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b="1" dirty="0">
                  <a:solidFill>
                    <a:schemeClr val="tx1"/>
                  </a:solidFill>
                  <a:latin typeface="Courier New" panose="02070309020205020404" pitchFamily="49" charset="0"/>
                  <a:cs typeface="Courier New" panose="02070309020205020404" pitchFamily="49" charset="0"/>
                </a:rPr>
                <a:t>4</a:t>
              </a:r>
            </a:p>
          </p:txBody>
        </p:sp>
        <p:sp>
          <p:nvSpPr>
            <p:cNvPr id="47" name="Oval 46"/>
            <p:cNvSpPr>
              <a:spLocks noChangeAspect="1"/>
            </p:cNvSpPr>
            <p:nvPr/>
          </p:nvSpPr>
          <p:spPr>
            <a:xfrm>
              <a:off x="3713068" y="4202085"/>
              <a:ext cx="395289" cy="3952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b="1" dirty="0">
                  <a:solidFill>
                    <a:schemeClr val="tx1"/>
                  </a:solidFill>
                  <a:latin typeface="Courier New" panose="02070309020205020404" pitchFamily="49" charset="0"/>
                  <a:cs typeface="Courier New" panose="02070309020205020404" pitchFamily="49" charset="0"/>
                </a:rPr>
                <a:t>1</a:t>
              </a:r>
            </a:p>
          </p:txBody>
        </p:sp>
        <p:sp>
          <p:nvSpPr>
            <p:cNvPr id="48" name="Oval 47"/>
            <p:cNvSpPr>
              <a:spLocks noChangeAspect="1"/>
            </p:cNvSpPr>
            <p:nvPr/>
          </p:nvSpPr>
          <p:spPr>
            <a:xfrm>
              <a:off x="2528348" y="4195836"/>
              <a:ext cx="395289" cy="3952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b="1" dirty="0">
                  <a:solidFill>
                    <a:schemeClr val="tx1"/>
                  </a:solidFill>
                  <a:latin typeface="Courier New" panose="02070309020205020404" pitchFamily="49" charset="0"/>
                  <a:cs typeface="Courier New" panose="02070309020205020404" pitchFamily="49" charset="0"/>
                </a:rPr>
                <a:t>3</a:t>
              </a:r>
            </a:p>
          </p:txBody>
        </p:sp>
        <p:cxnSp>
          <p:nvCxnSpPr>
            <p:cNvPr id="49" name="Straight Arrow Connector 48"/>
            <p:cNvCxnSpPr>
              <a:stCxn id="46" idx="3"/>
              <a:endCxn id="48" idx="7"/>
            </p:cNvCxnSpPr>
            <p:nvPr/>
          </p:nvCxnSpPr>
          <p:spPr>
            <a:xfrm flipH="1">
              <a:off x="2865748" y="3889348"/>
              <a:ext cx="320564" cy="3643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46" idx="5"/>
              <a:endCxn id="47" idx="1"/>
            </p:cNvCxnSpPr>
            <p:nvPr/>
          </p:nvCxnSpPr>
          <p:spPr>
            <a:xfrm>
              <a:off x="3465823" y="3889348"/>
              <a:ext cx="305134" cy="3706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Oval 50"/>
            <p:cNvSpPr>
              <a:spLocks noChangeAspect="1"/>
            </p:cNvSpPr>
            <p:nvPr/>
          </p:nvSpPr>
          <p:spPr>
            <a:xfrm>
              <a:off x="680466" y="4220224"/>
              <a:ext cx="395289" cy="3952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b="1" dirty="0">
                  <a:solidFill>
                    <a:schemeClr val="tx1"/>
                  </a:solidFill>
                  <a:latin typeface="Courier New" panose="02070309020205020404" pitchFamily="49" charset="0"/>
                  <a:cs typeface="Courier New" panose="02070309020205020404" pitchFamily="49" charset="0"/>
                </a:rPr>
                <a:t>7</a:t>
              </a:r>
            </a:p>
          </p:txBody>
        </p:sp>
        <p:sp>
          <p:nvSpPr>
            <p:cNvPr id="52" name="Oval 51"/>
            <p:cNvSpPr>
              <a:spLocks noChangeAspect="1"/>
            </p:cNvSpPr>
            <p:nvPr/>
          </p:nvSpPr>
          <p:spPr>
            <a:xfrm>
              <a:off x="1021749" y="4868947"/>
              <a:ext cx="395289" cy="3952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b="1" dirty="0">
                  <a:solidFill>
                    <a:schemeClr val="tx1"/>
                  </a:solidFill>
                  <a:latin typeface="Courier New" panose="02070309020205020404" pitchFamily="49" charset="0"/>
                  <a:cs typeface="Courier New" panose="02070309020205020404" pitchFamily="49" charset="0"/>
                </a:rPr>
                <a:t>5</a:t>
              </a:r>
            </a:p>
          </p:txBody>
        </p:sp>
        <p:sp>
          <p:nvSpPr>
            <p:cNvPr id="53" name="Oval 52"/>
            <p:cNvSpPr>
              <a:spLocks noChangeAspect="1"/>
            </p:cNvSpPr>
            <p:nvPr/>
          </p:nvSpPr>
          <p:spPr>
            <a:xfrm>
              <a:off x="353191" y="4868946"/>
              <a:ext cx="395289" cy="3952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b="1" dirty="0">
                  <a:solidFill>
                    <a:schemeClr val="tx1"/>
                  </a:solidFill>
                  <a:latin typeface="Courier New" panose="02070309020205020404" pitchFamily="49" charset="0"/>
                  <a:cs typeface="Courier New" panose="02070309020205020404" pitchFamily="49" charset="0"/>
                </a:rPr>
                <a:t>2</a:t>
              </a:r>
            </a:p>
          </p:txBody>
        </p:sp>
        <p:cxnSp>
          <p:nvCxnSpPr>
            <p:cNvPr id="54" name="Straight Arrow Connector 53"/>
            <p:cNvCxnSpPr>
              <a:stCxn id="51" idx="3"/>
              <a:endCxn id="53" idx="0"/>
            </p:cNvCxnSpPr>
            <p:nvPr/>
          </p:nvCxnSpPr>
          <p:spPr>
            <a:xfrm flipH="1">
              <a:off x="550836" y="4557624"/>
              <a:ext cx="187519" cy="3113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51" idx="5"/>
              <a:endCxn id="52" idx="0"/>
            </p:cNvCxnSpPr>
            <p:nvPr/>
          </p:nvCxnSpPr>
          <p:spPr>
            <a:xfrm>
              <a:off x="1017866" y="4557624"/>
              <a:ext cx="201528" cy="3113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Oval 55"/>
            <p:cNvSpPr>
              <a:spLocks noChangeAspect="1"/>
            </p:cNvSpPr>
            <p:nvPr/>
          </p:nvSpPr>
          <p:spPr>
            <a:xfrm>
              <a:off x="1803947" y="4220224"/>
              <a:ext cx="395289" cy="3952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b="1" dirty="0">
                  <a:solidFill>
                    <a:schemeClr val="tx1"/>
                  </a:solidFill>
                  <a:latin typeface="Courier New" panose="02070309020205020404" pitchFamily="49" charset="0"/>
                  <a:cs typeface="Courier New" panose="02070309020205020404" pitchFamily="49" charset="0"/>
                </a:rPr>
                <a:t>8</a:t>
              </a:r>
            </a:p>
          </p:txBody>
        </p:sp>
        <p:sp>
          <p:nvSpPr>
            <p:cNvPr id="57" name="Oval 56"/>
            <p:cNvSpPr>
              <a:spLocks noChangeAspect="1"/>
            </p:cNvSpPr>
            <p:nvPr/>
          </p:nvSpPr>
          <p:spPr>
            <a:xfrm>
              <a:off x="1480553" y="4870359"/>
              <a:ext cx="395289" cy="3952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b="1" dirty="0">
                  <a:solidFill>
                    <a:schemeClr val="tx1"/>
                  </a:solidFill>
                  <a:latin typeface="Courier New" panose="02070309020205020404" pitchFamily="49" charset="0"/>
                  <a:cs typeface="Courier New" panose="02070309020205020404" pitchFamily="49" charset="0"/>
                </a:rPr>
                <a:t>11</a:t>
              </a:r>
            </a:p>
          </p:txBody>
        </p:sp>
        <p:cxnSp>
          <p:nvCxnSpPr>
            <p:cNvPr id="58" name="Straight Arrow Connector 57"/>
            <p:cNvCxnSpPr>
              <a:stCxn id="56" idx="3"/>
              <a:endCxn id="57" idx="0"/>
            </p:cNvCxnSpPr>
            <p:nvPr/>
          </p:nvCxnSpPr>
          <p:spPr>
            <a:xfrm flipH="1">
              <a:off x="1678198" y="4557624"/>
              <a:ext cx="183638" cy="3127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60" name="TextBox 59"/>
          <p:cNvSpPr txBox="1"/>
          <p:nvPr/>
        </p:nvSpPr>
        <p:spPr>
          <a:xfrm>
            <a:off x="6459241" y="5756856"/>
            <a:ext cx="1700011" cy="369332"/>
          </a:xfrm>
          <a:prstGeom prst="rect">
            <a:avLst/>
          </a:prstGeom>
          <a:noFill/>
        </p:spPr>
        <p:txBody>
          <a:bodyPr wrap="square" rtlCol="0">
            <a:spAutoFit/>
          </a:bodyPr>
          <a:lstStyle/>
          <a:p>
            <a:r>
              <a:rPr lang="en-US" b="1" dirty="0">
                <a:latin typeface="Courier New" panose="02070309020205020404" pitchFamily="49" charset="0"/>
                <a:cs typeface="Courier New" panose="02070309020205020404" pitchFamily="49" charset="0"/>
              </a:rPr>
              <a:t>Length = 10</a:t>
            </a:r>
          </a:p>
        </p:txBody>
      </p:sp>
      <p:graphicFrame>
        <p:nvGraphicFramePr>
          <p:cNvPr id="26" name="Content Placeholder 2"/>
          <p:cNvGraphicFramePr>
            <a:graphicFrameLocks/>
          </p:cNvGraphicFramePr>
          <p:nvPr>
            <p:extLst>
              <p:ext uri="{D42A27DB-BD31-4B8C-83A1-F6EECF244321}">
                <p14:modId xmlns:p14="http://schemas.microsoft.com/office/powerpoint/2010/main" val="928626611"/>
              </p:ext>
            </p:extLst>
          </p:nvPr>
        </p:nvGraphicFramePr>
        <p:xfrm>
          <a:off x="982008" y="5601236"/>
          <a:ext cx="5320145" cy="741680"/>
        </p:xfrm>
        <a:graphic>
          <a:graphicData uri="http://schemas.openxmlformats.org/drawingml/2006/table">
            <a:tbl>
              <a:tblPr firstRow="1" bandRow="1">
                <a:tableStyleId>{7DF18680-E054-41AD-8BC1-D1AEF772440D}</a:tableStyleId>
              </a:tblPr>
              <a:tblGrid>
                <a:gridCol w="748145">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gridCol w="457200">
                  <a:extLst>
                    <a:ext uri="{9D8B030D-6E8A-4147-A177-3AD203B41FA5}">
                      <a16:colId xmlns:a16="http://schemas.microsoft.com/office/drawing/2014/main" val="20002"/>
                    </a:ext>
                  </a:extLst>
                </a:gridCol>
                <a:gridCol w="457200">
                  <a:extLst>
                    <a:ext uri="{9D8B030D-6E8A-4147-A177-3AD203B41FA5}">
                      <a16:colId xmlns:a16="http://schemas.microsoft.com/office/drawing/2014/main" val="20003"/>
                    </a:ext>
                  </a:extLst>
                </a:gridCol>
                <a:gridCol w="457200">
                  <a:extLst>
                    <a:ext uri="{9D8B030D-6E8A-4147-A177-3AD203B41FA5}">
                      <a16:colId xmlns:a16="http://schemas.microsoft.com/office/drawing/2014/main" val="20004"/>
                    </a:ext>
                  </a:extLst>
                </a:gridCol>
                <a:gridCol w="457200">
                  <a:extLst>
                    <a:ext uri="{9D8B030D-6E8A-4147-A177-3AD203B41FA5}">
                      <a16:colId xmlns:a16="http://schemas.microsoft.com/office/drawing/2014/main" val="20005"/>
                    </a:ext>
                  </a:extLst>
                </a:gridCol>
                <a:gridCol w="457200">
                  <a:extLst>
                    <a:ext uri="{9D8B030D-6E8A-4147-A177-3AD203B41FA5}">
                      <a16:colId xmlns:a16="http://schemas.microsoft.com/office/drawing/2014/main" val="20006"/>
                    </a:ext>
                  </a:extLst>
                </a:gridCol>
                <a:gridCol w="457200">
                  <a:extLst>
                    <a:ext uri="{9D8B030D-6E8A-4147-A177-3AD203B41FA5}">
                      <a16:colId xmlns:a16="http://schemas.microsoft.com/office/drawing/2014/main" val="20007"/>
                    </a:ext>
                  </a:extLst>
                </a:gridCol>
                <a:gridCol w="457200">
                  <a:extLst>
                    <a:ext uri="{9D8B030D-6E8A-4147-A177-3AD203B41FA5}">
                      <a16:colId xmlns:a16="http://schemas.microsoft.com/office/drawing/2014/main" val="20008"/>
                    </a:ext>
                  </a:extLst>
                </a:gridCol>
                <a:gridCol w="457200">
                  <a:extLst>
                    <a:ext uri="{9D8B030D-6E8A-4147-A177-3AD203B41FA5}">
                      <a16:colId xmlns:a16="http://schemas.microsoft.com/office/drawing/2014/main" val="20009"/>
                    </a:ext>
                  </a:extLst>
                </a:gridCol>
                <a:gridCol w="457200">
                  <a:extLst>
                    <a:ext uri="{9D8B030D-6E8A-4147-A177-3AD203B41FA5}">
                      <a16:colId xmlns:a16="http://schemas.microsoft.com/office/drawing/2014/main" val="20010"/>
                    </a:ext>
                  </a:extLst>
                </a:gridCol>
              </a:tblGrid>
              <a:tr h="370840">
                <a:tc>
                  <a:txBody>
                    <a:bodyPr/>
                    <a:lstStyle/>
                    <a:p>
                      <a:r>
                        <a:rPr lang="en-US" sz="1600" b="1" dirty="0"/>
                        <a:t>Index</a:t>
                      </a:r>
                    </a:p>
                  </a:txBody>
                  <a:tcPr/>
                </a:tc>
                <a:tc>
                  <a:txBody>
                    <a:bodyPr/>
                    <a:lstStyle/>
                    <a:p>
                      <a:pPr algn="ctr"/>
                      <a:r>
                        <a:rPr lang="en-US" dirty="0">
                          <a:latin typeface="Courier New" panose="02070309020205020404" pitchFamily="49" charset="0"/>
                          <a:cs typeface="Courier New" panose="02070309020205020404" pitchFamily="49" charset="0"/>
                        </a:rPr>
                        <a:t>0</a:t>
                      </a:r>
                    </a:p>
                  </a:txBody>
                  <a:tcPr/>
                </a:tc>
                <a:tc>
                  <a:txBody>
                    <a:bodyPr/>
                    <a:lstStyle/>
                    <a:p>
                      <a:pPr algn="ctr"/>
                      <a:r>
                        <a:rPr lang="en-US" dirty="0">
                          <a:latin typeface="Courier New" panose="02070309020205020404" pitchFamily="49" charset="0"/>
                          <a:cs typeface="Courier New" panose="02070309020205020404" pitchFamily="49" charset="0"/>
                        </a:rPr>
                        <a:t>1</a:t>
                      </a:r>
                    </a:p>
                  </a:txBody>
                  <a:tcPr/>
                </a:tc>
                <a:tc>
                  <a:txBody>
                    <a:bodyPr/>
                    <a:lstStyle/>
                    <a:p>
                      <a:pPr algn="ctr"/>
                      <a:r>
                        <a:rPr lang="en-US" dirty="0">
                          <a:latin typeface="Courier New" panose="02070309020205020404" pitchFamily="49" charset="0"/>
                          <a:cs typeface="Courier New" panose="02070309020205020404" pitchFamily="49" charset="0"/>
                        </a:rPr>
                        <a:t>2</a:t>
                      </a:r>
                    </a:p>
                  </a:txBody>
                  <a:tcPr/>
                </a:tc>
                <a:tc>
                  <a:txBody>
                    <a:bodyPr/>
                    <a:lstStyle/>
                    <a:p>
                      <a:pPr algn="ctr"/>
                      <a:r>
                        <a:rPr lang="en-US" dirty="0">
                          <a:latin typeface="Courier New" panose="02070309020205020404" pitchFamily="49" charset="0"/>
                          <a:cs typeface="Courier New" panose="02070309020205020404" pitchFamily="49" charset="0"/>
                        </a:rPr>
                        <a:t>3</a:t>
                      </a:r>
                    </a:p>
                  </a:txBody>
                  <a:tcPr/>
                </a:tc>
                <a:tc>
                  <a:txBody>
                    <a:bodyPr/>
                    <a:lstStyle/>
                    <a:p>
                      <a:pPr algn="ctr"/>
                      <a:r>
                        <a:rPr lang="en-US" dirty="0">
                          <a:latin typeface="Courier New" panose="02070309020205020404" pitchFamily="49" charset="0"/>
                          <a:cs typeface="Courier New" panose="02070309020205020404" pitchFamily="49" charset="0"/>
                        </a:rPr>
                        <a:t>4</a:t>
                      </a:r>
                    </a:p>
                  </a:txBody>
                  <a:tcPr/>
                </a:tc>
                <a:tc>
                  <a:txBody>
                    <a:bodyPr/>
                    <a:lstStyle/>
                    <a:p>
                      <a:pPr algn="ctr"/>
                      <a:r>
                        <a:rPr lang="en-US" dirty="0">
                          <a:latin typeface="Courier New" panose="02070309020205020404" pitchFamily="49" charset="0"/>
                          <a:cs typeface="Courier New" panose="02070309020205020404" pitchFamily="49" charset="0"/>
                        </a:rPr>
                        <a:t>5</a:t>
                      </a:r>
                    </a:p>
                  </a:txBody>
                  <a:tcPr/>
                </a:tc>
                <a:tc>
                  <a:txBody>
                    <a:bodyPr/>
                    <a:lstStyle/>
                    <a:p>
                      <a:pPr algn="ctr"/>
                      <a:r>
                        <a:rPr lang="en-US" dirty="0">
                          <a:latin typeface="Courier New" panose="02070309020205020404" pitchFamily="49" charset="0"/>
                          <a:cs typeface="Courier New" panose="02070309020205020404" pitchFamily="49" charset="0"/>
                        </a:rPr>
                        <a:t>6</a:t>
                      </a:r>
                    </a:p>
                  </a:txBody>
                  <a:tcPr/>
                </a:tc>
                <a:tc>
                  <a:txBody>
                    <a:bodyPr/>
                    <a:lstStyle/>
                    <a:p>
                      <a:pPr algn="ctr"/>
                      <a:r>
                        <a:rPr lang="en-US" dirty="0">
                          <a:latin typeface="Courier New" panose="02070309020205020404" pitchFamily="49" charset="0"/>
                          <a:cs typeface="Courier New" panose="02070309020205020404" pitchFamily="49" charset="0"/>
                        </a:rPr>
                        <a:t>7</a:t>
                      </a:r>
                    </a:p>
                  </a:txBody>
                  <a:tcPr/>
                </a:tc>
                <a:tc>
                  <a:txBody>
                    <a:bodyPr/>
                    <a:lstStyle/>
                    <a:p>
                      <a:pPr algn="ctr"/>
                      <a:r>
                        <a:rPr lang="en-US" dirty="0">
                          <a:latin typeface="Courier New" panose="02070309020205020404" pitchFamily="49" charset="0"/>
                          <a:cs typeface="Courier New" panose="02070309020205020404" pitchFamily="49" charset="0"/>
                        </a:rPr>
                        <a:t>8</a:t>
                      </a:r>
                    </a:p>
                  </a:txBody>
                  <a:tcPr/>
                </a:tc>
                <a:tc>
                  <a:txBody>
                    <a:bodyPr/>
                    <a:lstStyle/>
                    <a:p>
                      <a:pPr algn="ctr"/>
                      <a:r>
                        <a:rPr lang="en-US" dirty="0">
                          <a:latin typeface="Courier New" panose="02070309020205020404" pitchFamily="49" charset="0"/>
                          <a:cs typeface="Courier New" panose="02070309020205020404" pitchFamily="49" charset="0"/>
                        </a:rPr>
                        <a:t>9</a:t>
                      </a:r>
                    </a:p>
                  </a:txBody>
                  <a:tcPr/>
                </a:tc>
                <a:extLst>
                  <a:ext uri="{0D108BD9-81ED-4DB2-BD59-A6C34878D82A}">
                    <a16:rowId xmlns:a16="http://schemas.microsoft.com/office/drawing/2014/main" val="10000"/>
                  </a:ext>
                </a:extLst>
              </a:tr>
              <a:tr h="370840">
                <a:tc>
                  <a:txBody>
                    <a:bodyPr/>
                    <a:lstStyle/>
                    <a:p>
                      <a:r>
                        <a:rPr lang="en-US" sz="1600" b="1" dirty="0"/>
                        <a:t>value</a:t>
                      </a:r>
                    </a:p>
                  </a:txBody>
                  <a:tcPr/>
                </a:tc>
                <a:tc>
                  <a:txBody>
                    <a:bodyPr/>
                    <a:lstStyle/>
                    <a:p>
                      <a:pPr algn="ctr"/>
                      <a:r>
                        <a:rPr lang="en-US" dirty="0">
                          <a:latin typeface="Courier New" panose="02070309020205020404" pitchFamily="49" charset="0"/>
                          <a:cs typeface="Courier New" panose="02070309020205020404" pitchFamily="49" charset="0"/>
                        </a:rPr>
                        <a:t>6</a:t>
                      </a:r>
                    </a:p>
                  </a:txBody>
                  <a:tcPr>
                    <a:solidFill>
                      <a:srgbClr val="CFD5EA"/>
                    </a:solidFill>
                  </a:tcPr>
                </a:tc>
                <a:tc>
                  <a:txBody>
                    <a:bodyPr/>
                    <a:lstStyle/>
                    <a:p>
                      <a:pPr algn="ctr"/>
                      <a:r>
                        <a:rPr lang="en-US" dirty="0">
                          <a:latin typeface="Courier New" panose="02070309020205020404" pitchFamily="49" charset="0"/>
                          <a:cs typeface="Courier New" panose="02070309020205020404" pitchFamily="49" charset="0"/>
                        </a:rPr>
                        <a:t>9</a:t>
                      </a:r>
                    </a:p>
                  </a:txBody>
                  <a:tcPr>
                    <a:solidFill>
                      <a:srgbClr val="CFD5EA"/>
                    </a:solidFill>
                  </a:tcPr>
                </a:tc>
                <a:tc>
                  <a:txBody>
                    <a:bodyPr/>
                    <a:lstStyle/>
                    <a:p>
                      <a:pPr algn="ctr"/>
                      <a:r>
                        <a:rPr lang="en-US" dirty="0">
                          <a:latin typeface="Courier New" panose="02070309020205020404" pitchFamily="49" charset="0"/>
                          <a:cs typeface="Courier New" panose="02070309020205020404" pitchFamily="49" charset="0"/>
                        </a:rPr>
                        <a:t>4</a:t>
                      </a:r>
                    </a:p>
                  </a:txBody>
                  <a:tcPr>
                    <a:solidFill>
                      <a:srgbClr val="CFD5EA"/>
                    </a:solidFill>
                  </a:tcPr>
                </a:tc>
                <a:tc>
                  <a:txBody>
                    <a:bodyPr/>
                    <a:lstStyle/>
                    <a:p>
                      <a:pPr algn="ctr"/>
                      <a:r>
                        <a:rPr lang="en-US" dirty="0">
                          <a:latin typeface="Courier New" panose="02070309020205020404" pitchFamily="49" charset="0"/>
                          <a:cs typeface="Courier New" panose="02070309020205020404" pitchFamily="49" charset="0"/>
                        </a:rPr>
                        <a:t>7</a:t>
                      </a:r>
                    </a:p>
                  </a:txBody>
                  <a:tcPr>
                    <a:solidFill>
                      <a:srgbClr val="CFD5EA"/>
                    </a:solidFill>
                  </a:tcPr>
                </a:tc>
                <a:tc>
                  <a:txBody>
                    <a:bodyPr/>
                    <a:lstStyle/>
                    <a:p>
                      <a:pPr algn="ctr"/>
                      <a:r>
                        <a:rPr lang="en-US" dirty="0">
                          <a:latin typeface="Courier New" panose="02070309020205020404" pitchFamily="49" charset="0"/>
                          <a:cs typeface="Courier New" panose="02070309020205020404" pitchFamily="49" charset="0"/>
                        </a:rPr>
                        <a:t>8</a:t>
                      </a:r>
                    </a:p>
                  </a:txBody>
                  <a:tcPr>
                    <a:solidFill>
                      <a:srgbClr val="CFD5EA"/>
                    </a:solidFill>
                  </a:tcPr>
                </a:tc>
                <a:tc>
                  <a:txBody>
                    <a:bodyPr/>
                    <a:lstStyle/>
                    <a:p>
                      <a:pPr algn="ctr"/>
                      <a:r>
                        <a:rPr lang="en-US" dirty="0">
                          <a:latin typeface="Courier New" panose="02070309020205020404" pitchFamily="49" charset="0"/>
                          <a:cs typeface="Courier New" panose="02070309020205020404" pitchFamily="49" charset="0"/>
                        </a:rPr>
                        <a:t>3</a:t>
                      </a:r>
                    </a:p>
                  </a:txBody>
                  <a:tcPr>
                    <a:solidFill>
                      <a:srgbClr val="CFD5EA"/>
                    </a:solidFill>
                  </a:tcPr>
                </a:tc>
                <a:tc>
                  <a:txBody>
                    <a:bodyPr/>
                    <a:lstStyle/>
                    <a:p>
                      <a:pPr algn="ctr"/>
                      <a:r>
                        <a:rPr lang="en-US" dirty="0">
                          <a:latin typeface="Courier New" panose="02070309020205020404" pitchFamily="49" charset="0"/>
                          <a:cs typeface="Courier New" panose="02070309020205020404" pitchFamily="49" charset="0"/>
                        </a:rPr>
                        <a:t>1</a:t>
                      </a:r>
                    </a:p>
                  </a:txBody>
                  <a:tcPr>
                    <a:solidFill>
                      <a:srgbClr val="CFD5EA"/>
                    </a:solidFill>
                  </a:tcPr>
                </a:tc>
                <a:tc>
                  <a:txBody>
                    <a:bodyPr/>
                    <a:lstStyle/>
                    <a:p>
                      <a:pPr algn="ctr"/>
                      <a:r>
                        <a:rPr lang="en-US" dirty="0">
                          <a:latin typeface="Courier New" panose="02070309020205020404" pitchFamily="49" charset="0"/>
                          <a:cs typeface="Courier New" panose="02070309020205020404" pitchFamily="49" charset="0"/>
                        </a:rPr>
                        <a:t>2</a:t>
                      </a:r>
                    </a:p>
                  </a:txBody>
                  <a:tcPr>
                    <a:solidFill>
                      <a:srgbClr val="CFD5EA"/>
                    </a:solidFill>
                  </a:tcPr>
                </a:tc>
                <a:tc>
                  <a:txBody>
                    <a:bodyPr/>
                    <a:lstStyle/>
                    <a:p>
                      <a:pPr algn="ctr"/>
                      <a:r>
                        <a:rPr lang="en-US" dirty="0">
                          <a:latin typeface="Courier New" panose="02070309020205020404" pitchFamily="49" charset="0"/>
                          <a:cs typeface="Courier New" panose="02070309020205020404" pitchFamily="49" charset="0"/>
                        </a:rPr>
                        <a:t>5</a:t>
                      </a:r>
                    </a:p>
                  </a:txBody>
                  <a:tcPr>
                    <a:solidFill>
                      <a:srgbClr val="CFD5EA"/>
                    </a:solidFill>
                  </a:tcPr>
                </a:tc>
                <a:tc>
                  <a:txBody>
                    <a:bodyPr/>
                    <a:lstStyle/>
                    <a:p>
                      <a:pPr algn="ctr"/>
                      <a:r>
                        <a:rPr lang="en-US" dirty="0">
                          <a:latin typeface="Courier New" panose="02070309020205020404" pitchFamily="49" charset="0"/>
                          <a:cs typeface="Courier New" panose="02070309020205020404" pitchFamily="49" charset="0"/>
                        </a:rPr>
                        <a:t>11</a:t>
                      </a:r>
                    </a:p>
                  </a:txBody>
                  <a:tcPr>
                    <a:solidFill>
                      <a:srgbClr val="CFD5EA"/>
                    </a:solidFill>
                  </a:tcPr>
                </a:tc>
                <a:extLst>
                  <a:ext uri="{0D108BD9-81ED-4DB2-BD59-A6C34878D82A}">
                    <a16:rowId xmlns:a16="http://schemas.microsoft.com/office/drawing/2014/main" val="10001"/>
                  </a:ext>
                </a:extLst>
              </a:tr>
            </a:tbl>
          </a:graphicData>
        </a:graphic>
      </p:graphicFrame>
      <p:sp>
        <p:nvSpPr>
          <p:cNvPr id="27" name="Title 2"/>
          <p:cNvSpPr>
            <a:spLocks noGrp="1"/>
          </p:cNvSpPr>
          <p:nvPr>
            <p:ph type="title"/>
          </p:nvPr>
        </p:nvSpPr>
        <p:spPr>
          <a:xfrm>
            <a:off x="155575" y="161927"/>
            <a:ext cx="8797925" cy="676274"/>
          </a:xfrm>
        </p:spPr>
        <p:txBody>
          <a:bodyPr>
            <a:normAutofit fontScale="90000"/>
          </a:bodyPr>
          <a:lstStyle/>
          <a:p>
            <a:r>
              <a:rPr lang="en-US" dirty="0"/>
              <a:t>The </a:t>
            </a:r>
            <a:r>
              <a:rPr lang="en-US" b="1" dirty="0" err="1">
                <a:solidFill>
                  <a:schemeClr val="tx2"/>
                </a:solidFill>
                <a:latin typeface="Courier New" panose="02070309020205020404" pitchFamily="49" charset="0"/>
                <a:cs typeface="Courier New" panose="02070309020205020404" pitchFamily="49" charset="0"/>
              </a:rPr>
              <a:t>Dequeue</a:t>
            </a:r>
            <a:r>
              <a:rPr lang="en-US" dirty="0">
                <a:solidFill>
                  <a:schemeClr val="tx2"/>
                </a:solidFill>
              </a:rPr>
              <a:t> </a:t>
            </a:r>
            <a:r>
              <a:rPr lang="en-US" dirty="0"/>
              <a:t>operation</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14620732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Content Placeholder 2"/>
          <p:cNvSpPr>
            <a:spLocks noGrp="1"/>
          </p:cNvSpPr>
          <p:nvPr>
            <p:ph idx="1"/>
          </p:nvPr>
        </p:nvSpPr>
        <p:spPr>
          <a:xfrm>
            <a:off x="353192" y="990600"/>
            <a:ext cx="8592396" cy="2140220"/>
          </a:xfrm>
        </p:spPr>
        <p:txBody>
          <a:bodyPr>
            <a:normAutofit/>
          </a:bodyPr>
          <a:lstStyle/>
          <a:p>
            <a:r>
              <a:rPr lang="en-US" sz="2000" dirty="0"/>
              <a:t>Replace the root with the last leaf node</a:t>
            </a:r>
          </a:p>
          <a:p>
            <a:r>
              <a:rPr lang="en-US" sz="2000" dirty="0"/>
              <a:t>Decrement </a:t>
            </a:r>
            <a:r>
              <a:rPr lang="en-US" sz="2000" b="1" dirty="0">
                <a:latin typeface="Courier New" panose="02070309020205020404" pitchFamily="49" charset="0"/>
                <a:cs typeface="Courier New" panose="02070309020205020404" pitchFamily="49" charset="0"/>
              </a:rPr>
              <a:t>length</a:t>
            </a:r>
            <a:r>
              <a:rPr lang="en-US" sz="2000" dirty="0"/>
              <a:t> (the last leaf node is out of the tree now)</a:t>
            </a:r>
          </a:p>
        </p:txBody>
      </p:sp>
      <p:grpSp>
        <p:nvGrpSpPr>
          <p:cNvPr id="34" name="Group 33"/>
          <p:cNvGrpSpPr/>
          <p:nvPr/>
        </p:nvGrpSpPr>
        <p:grpSpPr>
          <a:xfrm>
            <a:off x="2562408" y="2730409"/>
            <a:ext cx="3755166" cy="2363374"/>
            <a:chOff x="353191" y="2900862"/>
            <a:chExt cx="3755166" cy="2363374"/>
          </a:xfrm>
        </p:grpSpPr>
        <p:sp>
          <p:nvSpPr>
            <p:cNvPr id="35" name="Oval 34"/>
            <p:cNvSpPr>
              <a:spLocks noChangeAspect="1"/>
            </p:cNvSpPr>
            <p:nvPr/>
          </p:nvSpPr>
          <p:spPr>
            <a:xfrm>
              <a:off x="2176390" y="2900862"/>
              <a:ext cx="395289" cy="3952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b="1" dirty="0">
                  <a:solidFill>
                    <a:schemeClr val="tx1"/>
                  </a:solidFill>
                  <a:latin typeface="Courier New" panose="02070309020205020404" pitchFamily="49" charset="0"/>
                  <a:cs typeface="Courier New" panose="02070309020205020404" pitchFamily="49" charset="0"/>
                </a:rPr>
                <a:t>6</a:t>
              </a:r>
            </a:p>
          </p:txBody>
        </p:sp>
        <p:sp>
          <p:nvSpPr>
            <p:cNvPr id="37" name="Oval 36"/>
            <p:cNvSpPr>
              <a:spLocks noChangeAspect="1"/>
            </p:cNvSpPr>
            <p:nvPr/>
          </p:nvSpPr>
          <p:spPr>
            <a:xfrm>
              <a:off x="1233308" y="3550151"/>
              <a:ext cx="395289" cy="3952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b="1" dirty="0">
                  <a:solidFill>
                    <a:schemeClr val="tx1"/>
                  </a:solidFill>
                  <a:latin typeface="Courier New" panose="02070309020205020404" pitchFamily="49" charset="0"/>
                  <a:cs typeface="Courier New" panose="02070309020205020404" pitchFamily="49" charset="0"/>
                </a:rPr>
                <a:t>9</a:t>
              </a:r>
            </a:p>
          </p:txBody>
        </p:sp>
        <p:cxnSp>
          <p:nvCxnSpPr>
            <p:cNvPr id="39" name="Straight Arrow Connector 38"/>
            <p:cNvCxnSpPr>
              <a:stCxn id="35" idx="3"/>
              <a:endCxn id="37" idx="7"/>
            </p:cNvCxnSpPr>
            <p:nvPr/>
          </p:nvCxnSpPr>
          <p:spPr>
            <a:xfrm flipH="1">
              <a:off x="1570708" y="3238262"/>
              <a:ext cx="663571" cy="3697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35" idx="5"/>
              <a:endCxn id="46" idx="1"/>
            </p:cNvCxnSpPr>
            <p:nvPr/>
          </p:nvCxnSpPr>
          <p:spPr>
            <a:xfrm>
              <a:off x="2513790" y="3238262"/>
              <a:ext cx="672522" cy="3715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37" idx="3"/>
            </p:cNvCxnSpPr>
            <p:nvPr/>
          </p:nvCxnSpPr>
          <p:spPr>
            <a:xfrm flipH="1">
              <a:off x="970633" y="3887551"/>
              <a:ext cx="320564" cy="3643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37" idx="5"/>
            </p:cNvCxnSpPr>
            <p:nvPr/>
          </p:nvCxnSpPr>
          <p:spPr>
            <a:xfrm>
              <a:off x="1570708" y="3887551"/>
              <a:ext cx="305134" cy="3706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Oval 45"/>
            <p:cNvSpPr>
              <a:spLocks noChangeAspect="1"/>
            </p:cNvSpPr>
            <p:nvPr/>
          </p:nvSpPr>
          <p:spPr>
            <a:xfrm>
              <a:off x="3128423" y="3551948"/>
              <a:ext cx="395289" cy="3952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b="1" dirty="0">
                  <a:solidFill>
                    <a:schemeClr val="tx1"/>
                  </a:solidFill>
                  <a:latin typeface="Courier New" panose="02070309020205020404" pitchFamily="49" charset="0"/>
                  <a:cs typeface="Courier New" panose="02070309020205020404" pitchFamily="49" charset="0"/>
                </a:rPr>
                <a:t>4</a:t>
              </a:r>
            </a:p>
          </p:txBody>
        </p:sp>
        <p:sp>
          <p:nvSpPr>
            <p:cNvPr id="47" name="Oval 46"/>
            <p:cNvSpPr>
              <a:spLocks noChangeAspect="1"/>
            </p:cNvSpPr>
            <p:nvPr/>
          </p:nvSpPr>
          <p:spPr>
            <a:xfrm>
              <a:off x="3713068" y="4202085"/>
              <a:ext cx="395289" cy="3952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b="1" dirty="0">
                  <a:solidFill>
                    <a:schemeClr val="tx1"/>
                  </a:solidFill>
                  <a:latin typeface="Courier New" panose="02070309020205020404" pitchFamily="49" charset="0"/>
                  <a:cs typeface="Courier New" panose="02070309020205020404" pitchFamily="49" charset="0"/>
                </a:rPr>
                <a:t>1</a:t>
              </a:r>
            </a:p>
          </p:txBody>
        </p:sp>
        <p:sp>
          <p:nvSpPr>
            <p:cNvPr id="48" name="Oval 47"/>
            <p:cNvSpPr>
              <a:spLocks noChangeAspect="1"/>
            </p:cNvSpPr>
            <p:nvPr/>
          </p:nvSpPr>
          <p:spPr>
            <a:xfrm>
              <a:off x="2528348" y="4195836"/>
              <a:ext cx="395289" cy="3952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b="1" dirty="0">
                  <a:solidFill>
                    <a:schemeClr val="tx1"/>
                  </a:solidFill>
                  <a:latin typeface="Courier New" panose="02070309020205020404" pitchFamily="49" charset="0"/>
                  <a:cs typeface="Courier New" panose="02070309020205020404" pitchFamily="49" charset="0"/>
                </a:rPr>
                <a:t>3</a:t>
              </a:r>
            </a:p>
          </p:txBody>
        </p:sp>
        <p:cxnSp>
          <p:nvCxnSpPr>
            <p:cNvPr id="49" name="Straight Arrow Connector 48"/>
            <p:cNvCxnSpPr>
              <a:stCxn id="46" idx="3"/>
              <a:endCxn id="48" idx="7"/>
            </p:cNvCxnSpPr>
            <p:nvPr/>
          </p:nvCxnSpPr>
          <p:spPr>
            <a:xfrm flipH="1">
              <a:off x="2865748" y="3889348"/>
              <a:ext cx="320564" cy="3643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46" idx="5"/>
              <a:endCxn id="47" idx="1"/>
            </p:cNvCxnSpPr>
            <p:nvPr/>
          </p:nvCxnSpPr>
          <p:spPr>
            <a:xfrm>
              <a:off x="3465823" y="3889348"/>
              <a:ext cx="305134" cy="3706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Oval 50"/>
            <p:cNvSpPr>
              <a:spLocks noChangeAspect="1"/>
            </p:cNvSpPr>
            <p:nvPr/>
          </p:nvSpPr>
          <p:spPr>
            <a:xfrm>
              <a:off x="680466" y="4220224"/>
              <a:ext cx="395289" cy="3952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b="1" dirty="0">
                  <a:solidFill>
                    <a:schemeClr val="tx1"/>
                  </a:solidFill>
                  <a:latin typeface="Courier New" panose="02070309020205020404" pitchFamily="49" charset="0"/>
                  <a:cs typeface="Courier New" panose="02070309020205020404" pitchFamily="49" charset="0"/>
                </a:rPr>
                <a:t>7</a:t>
              </a:r>
            </a:p>
          </p:txBody>
        </p:sp>
        <p:sp>
          <p:nvSpPr>
            <p:cNvPr id="52" name="Oval 51"/>
            <p:cNvSpPr>
              <a:spLocks noChangeAspect="1"/>
            </p:cNvSpPr>
            <p:nvPr/>
          </p:nvSpPr>
          <p:spPr>
            <a:xfrm>
              <a:off x="1021749" y="4868947"/>
              <a:ext cx="395289" cy="3952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b="1" dirty="0">
                  <a:solidFill>
                    <a:schemeClr val="tx1"/>
                  </a:solidFill>
                  <a:latin typeface="Courier New" panose="02070309020205020404" pitchFamily="49" charset="0"/>
                  <a:cs typeface="Courier New" panose="02070309020205020404" pitchFamily="49" charset="0"/>
                </a:rPr>
                <a:t>5</a:t>
              </a:r>
            </a:p>
          </p:txBody>
        </p:sp>
        <p:sp>
          <p:nvSpPr>
            <p:cNvPr id="53" name="Oval 52"/>
            <p:cNvSpPr>
              <a:spLocks noChangeAspect="1"/>
            </p:cNvSpPr>
            <p:nvPr/>
          </p:nvSpPr>
          <p:spPr>
            <a:xfrm>
              <a:off x="353191" y="4868946"/>
              <a:ext cx="395289" cy="3952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b="1" dirty="0">
                  <a:solidFill>
                    <a:schemeClr val="tx1"/>
                  </a:solidFill>
                  <a:latin typeface="Courier New" panose="02070309020205020404" pitchFamily="49" charset="0"/>
                  <a:cs typeface="Courier New" panose="02070309020205020404" pitchFamily="49" charset="0"/>
                </a:rPr>
                <a:t>2</a:t>
              </a:r>
            </a:p>
          </p:txBody>
        </p:sp>
        <p:cxnSp>
          <p:nvCxnSpPr>
            <p:cNvPr id="54" name="Straight Arrow Connector 53"/>
            <p:cNvCxnSpPr>
              <a:stCxn id="51" idx="3"/>
              <a:endCxn id="53" idx="0"/>
            </p:cNvCxnSpPr>
            <p:nvPr/>
          </p:nvCxnSpPr>
          <p:spPr>
            <a:xfrm flipH="1">
              <a:off x="550836" y="4557624"/>
              <a:ext cx="187519" cy="3113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51" idx="5"/>
              <a:endCxn id="52" idx="0"/>
            </p:cNvCxnSpPr>
            <p:nvPr/>
          </p:nvCxnSpPr>
          <p:spPr>
            <a:xfrm>
              <a:off x="1017866" y="4557624"/>
              <a:ext cx="201528" cy="3113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Oval 55"/>
            <p:cNvSpPr>
              <a:spLocks noChangeAspect="1"/>
            </p:cNvSpPr>
            <p:nvPr/>
          </p:nvSpPr>
          <p:spPr>
            <a:xfrm>
              <a:off x="1803947" y="4220224"/>
              <a:ext cx="395289" cy="3952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b="1" dirty="0">
                  <a:solidFill>
                    <a:schemeClr val="tx1"/>
                  </a:solidFill>
                  <a:latin typeface="Courier New" panose="02070309020205020404" pitchFamily="49" charset="0"/>
                  <a:cs typeface="Courier New" panose="02070309020205020404" pitchFamily="49" charset="0"/>
                </a:rPr>
                <a:t>8</a:t>
              </a:r>
            </a:p>
          </p:txBody>
        </p:sp>
      </p:grpSp>
      <p:graphicFrame>
        <p:nvGraphicFramePr>
          <p:cNvPr id="59" name="Content Placeholder 2"/>
          <p:cNvGraphicFramePr>
            <a:graphicFrameLocks/>
          </p:cNvGraphicFramePr>
          <p:nvPr>
            <p:extLst>
              <p:ext uri="{D42A27DB-BD31-4B8C-83A1-F6EECF244321}">
                <p14:modId xmlns:p14="http://schemas.microsoft.com/office/powerpoint/2010/main" val="1483467648"/>
              </p:ext>
            </p:extLst>
          </p:nvPr>
        </p:nvGraphicFramePr>
        <p:xfrm>
          <a:off x="982008" y="5601236"/>
          <a:ext cx="5320145" cy="741680"/>
        </p:xfrm>
        <a:graphic>
          <a:graphicData uri="http://schemas.openxmlformats.org/drawingml/2006/table">
            <a:tbl>
              <a:tblPr firstRow="1" bandRow="1">
                <a:tableStyleId>{7DF18680-E054-41AD-8BC1-D1AEF772440D}</a:tableStyleId>
              </a:tblPr>
              <a:tblGrid>
                <a:gridCol w="748145">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gridCol w="457200">
                  <a:extLst>
                    <a:ext uri="{9D8B030D-6E8A-4147-A177-3AD203B41FA5}">
                      <a16:colId xmlns:a16="http://schemas.microsoft.com/office/drawing/2014/main" val="20002"/>
                    </a:ext>
                  </a:extLst>
                </a:gridCol>
                <a:gridCol w="457200">
                  <a:extLst>
                    <a:ext uri="{9D8B030D-6E8A-4147-A177-3AD203B41FA5}">
                      <a16:colId xmlns:a16="http://schemas.microsoft.com/office/drawing/2014/main" val="20003"/>
                    </a:ext>
                  </a:extLst>
                </a:gridCol>
                <a:gridCol w="457200">
                  <a:extLst>
                    <a:ext uri="{9D8B030D-6E8A-4147-A177-3AD203B41FA5}">
                      <a16:colId xmlns:a16="http://schemas.microsoft.com/office/drawing/2014/main" val="20004"/>
                    </a:ext>
                  </a:extLst>
                </a:gridCol>
                <a:gridCol w="457200">
                  <a:extLst>
                    <a:ext uri="{9D8B030D-6E8A-4147-A177-3AD203B41FA5}">
                      <a16:colId xmlns:a16="http://schemas.microsoft.com/office/drawing/2014/main" val="20005"/>
                    </a:ext>
                  </a:extLst>
                </a:gridCol>
                <a:gridCol w="457200">
                  <a:extLst>
                    <a:ext uri="{9D8B030D-6E8A-4147-A177-3AD203B41FA5}">
                      <a16:colId xmlns:a16="http://schemas.microsoft.com/office/drawing/2014/main" val="20006"/>
                    </a:ext>
                  </a:extLst>
                </a:gridCol>
                <a:gridCol w="457200">
                  <a:extLst>
                    <a:ext uri="{9D8B030D-6E8A-4147-A177-3AD203B41FA5}">
                      <a16:colId xmlns:a16="http://schemas.microsoft.com/office/drawing/2014/main" val="20007"/>
                    </a:ext>
                  </a:extLst>
                </a:gridCol>
                <a:gridCol w="457200">
                  <a:extLst>
                    <a:ext uri="{9D8B030D-6E8A-4147-A177-3AD203B41FA5}">
                      <a16:colId xmlns:a16="http://schemas.microsoft.com/office/drawing/2014/main" val="20008"/>
                    </a:ext>
                  </a:extLst>
                </a:gridCol>
                <a:gridCol w="457200">
                  <a:extLst>
                    <a:ext uri="{9D8B030D-6E8A-4147-A177-3AD203B41FA5}">
                      <a16:colId xmlns:a16="http://schemas.microsoft.com/office/drawing/2014/main" val="20009"/>
                    </a:ext>
                  </a:extLst>
                </a:gridCol>
                <a:gridCol w="457200">
                  <a:extLst>
                    <a:ext uri="{9D8B030D-6E8A-4147-A177-3AD203B41FA5}">
                      <a16:colId xmlns:a16="http://schemas.microsoft.com/office/drawing/2014/main" val="20010"/>
                    </a:ext>
                  </a:extLst>
                </a:gridCol>
              </a:tblGrid>
              <a:tr h="370840">
                <a:tc>
                  <a:txBody>
                    <a:bodyPr/>
                    <a:lstStyle/>
                    <a:p>
                      <a:r>
                        <a:rPr lang="en-US" sz="1600" b="1" dirty="0"/>
                        <a:t>Index</a:t>
                      </a:r>
                    </a:p>
                  </a:txBody>
                  <a:tcPr/>
                </a:tc>
                <a:tc>
                  <a:txBody>
                    <a:bodyPr/>
                    <a:lstStyle/>
                    <a:p>
                      <a:pPr algn="ctr"/>
                      <a:r>
                        <a:rPr lang="en-US" dirty="0">
                          <a:latin typeface="Courier New" panose="02070309020205020404" pitchFamily="49" charset="0"/>
                          <a:cs typeface="Courier New" panose="02070309020205020404" pitchFamily="49" charset="0"/>
                        </a:rPr>
                        <a:t>0</a:t>
                      </a:r>
                    </a:p>
                  </a:txBody>
                  <a:tcPr/>
                </a:tc>
                <a:tc>
                  <a:txBody>
                    <a:bodyPr/>
                    <a:lstStyle/>
                    <a:p>
                      <a:pPr algn="ctr"/>
                      <a:r>
                        <a:rPr lang="en-US" dirty="0">
                          <a:latin typeface="Courier New" panose="02070309020205020404" pitchFamily="49" charset="0"/>
                          <a:cs typeface="Courier New" panose="02070309020205020404" pitchFamily="49" charset="0"/>
                        </a:rPr>
                        <a:t>1</a:t>
                      </a:r>
                    </a:p>
                  </a:txBody>
                  <a:tcPr/>
                </a:tc>
                <a:tc>
                  <a:txBody>
                    <a:bodyPr/>
                    <a:lstStyle/>
                    <a:p>
                      <a:pPr algn="ctr"/>
                      <a:r>
                        <a:rPr lang="en-US" dirty="0">
                          <a:latin typeface="Courier New" panose="02070309020205020404" pitchFamily="49" charset="0"/>
                          <a:cs typeface="Courier New" panose="02070309020205020404" pitchFamily="49" charset="0"/>
                        </a:rPr>
                        <a:t>2</a:t>
                      </a:r>
                    </a:p>
                  </a:txBody>
                  <a:tcPr/>
                </a:tc>
                <a:tc>
                  <a:txBody>
                    <a:bodyPr/>
                    <a:lstStyle/>
                    <a:p>
                      <a:pPr algn="ctr"/>
                      <a:r>
                        <a:rPr lang="en-US" dirty="0">
                          <a:latin typeface="Courier New" panose="02070309020205020404" pitchFamily="49" charset="0"/>
                          <a:cs typeface="Courier New" panose="02070309020205020404" pitchFamily="49" charset="0"/>
                        </a:rPr>
                        <a:t>3</a:t>
                      </a:r>
                    </a:p>
                  </a:txBody>
                  <a:tcPr/>
                </a:tc>
                <a:tc>
                  <a:txBody>
                    <a:bodyPr/>
                    <a:lstStyle/>
                    <a:p>
                      <a:pPr algn="ctr"/>
                      <a:r>
                        <a:rPr lang="en-US" dirty="0">
                          <a:latin typeface="Courier New" panose="02070309020205020404" pitchFamily="49" charset="0"/>
                          <a:cs typeface="Courier New" panose="02070309020205020404" pitchFamily="49" charset="0"/>
                        </a:rPr>
                        <a:t>4</a:t>
                      </a:r>
                    </a:p>
                  </a:txBody>
                  <a:tcPr/>
                </a:tc>
                <a:tc>
                  <a:txBody>
                    <a:bodyPr/>
                    <a:lstStyle/>
                    <a:p>
                      <a:pPr algn="ctr"/>
                      <a:r>
                        <a:rPr lang="en-US" dirty="0">
                          <a:latin typeface="Courier New" panose="02070309020205020404" pitchFamily="49" charset="0"/>
                          <a:cs typeface="Courier New" panose="02070309020205020404" pitchFamily="49" charset="0"/>
                        </a:rPr>
                        <a:t>5</a:t>
                      </a:r>
                    </a:p>
                  </a:txBody>
                  <a:tcPr/>
                </a:tc>
                <a:tc>
                  <a:txBody>
                    <a:bodyPr/>
                    <a:lstStyle/>
                    <a:p>
                      <a:pPr algn="ctr"/>
                      <a:r>
                        <a:rPr lang="en-US" dirty="0">
                          <a:latin typeface="Courier New" panose="02070309020205020404" pitchFamily="49" charset="0"/>
                          <a:cs typeface="Courier New" panose="02070309020205020404" pitchFamily="49" charset="0"/>
                        </a:rPr>
                        <a:t>6</a:t>
                      </a:r>
                    </a:p>
                  </a:txBody>
                  <a:tcPr/>
                </a:tc>
                <a:tc>
                  <a:txBody>
                    <a:bodyPr/>
                    <a:lstStyle/>
                    <a:p>
                      <a:pPr algn="ctr"/>
                      <a:r>
                        <a:rPr lang="en-US" dirty="0">
                          <a:latin typeface="Courier New" panose="02070309020205020404" pitchFamily="49" charset="0"/>
                          <a:cs typeface="Courier New" panose="02070309020205020404" pitchFamily="49" charset="0"/>
                        </a:rPr>
                        <a:t>7</a:t>
                      </a:r>
                    </a:p>
                  </a:txBody>
                  <a:tcPr/>
                </a:tc>
                <a:tc>
                  <a:txBody>
                    <a:bodyPr/>
                    <a:lstStyle/>
                    <a:p>
                      <a:pPr algn="ctr"/>
                      <a:r>
                        <a:rPr lang="en-US" dirty="0">
                          <a:latin typeface="Courier New" panose="02070309020205020404" pitchFamily="49" charset="0"/>
                          <a:cs typeface="Courier New" panose="02070309020205020404" pitchFamily="49" charset="0"/>
                        </a:rPr>
                        <a:t>8</a:t>
                      </a:r>
                    </a:p>
                  </a:txBody>
                  <a:tcPr/>
                </a:tc>
                <a:tc>
                  <a:txBody>
                    <a:bodyPr/>
                    <a:lstStyle/>
                    <a:p>
                      <a:pPr algn="ctr"/>
                      <a:r>
                        <a:rPr lang="en-US" dirty="0">
                          <a:latin typeface="Courier New" panose="02070309020205020404" pitchFamily="49" charset="0"/>
                          <a:cs typeface="Courier New" panose="02070309020205020404" pitchFamily="49" charset="0"/>
                        </a:rPr>
                        <a:t>9</a:t>
                      </a:r>
                    </a:p>
                  </a:txBody>
                  <a:tcPr>
                    <a:pattFill prst="pct25">
                      <a:fgClr>
                        <a:schemeClr val="tx1"/>
                      </a:fgClr>
                      <a:bgClr>
                        <a:schemeClr val="bg1"/>
                      </a:bgClr>
                    </a:pattFill>
                  </a:tcPr>
                </a:tc>
                <a:extLst>
                  <a:ext uri="{0D108BD9-81ED-4DB2-BD59-A6C34878D82A}">
                    <a16:rowId xmlns:a16="http://schemas.microsoft.com/office/drawing/2014/main" val="10000"/>
                  </a:ext>
                </a:extLst>
              </a:tr>
              <a:tr h="370840">
                <a:tc>
                  <a:txBody>
                    <a:bodyPr/>
                    <a:lstStyle/>
                    <a:p>
                      <a:r>
                        <a:rPr lang="en-US" sz="1600" b="1" dirty="0"/>
                        <a:t>value</a:t>
                      </a:r>
                    </a:p>
                  </a:txBody>
                  <a:tcPr/>
                </a:tc>
                <a:tc>
                  <a:txBody>
                    <a:bodyPr/>
                    <a:lstStyle/>
                    <a:p>
                      <a:pPr algn="ctr"/>
                      <a:r>
                        <a:rPr lang="en-US" dirty="0">
                          <a:latin typeface="Courier New" panose="02070309020205020404" pitchFamily="49" charset="0"/>
                          <a:cs typeface="Courier New" panose="02070309020205020404" pitchFamily="49" charset="0"/>
                        </a:rPr>
                        <a:t>6</a:t>
                      </a:r>
                    </a:p>
                  </a:txBody>
                  <a:tcPr>
                    <a:solidFill>
                      <a:srgbClr val="CFD5EA"/>
                    </a:solidFill>
                  </a:tcPr>
                </a:tc>
                <a:tc>
                  <a:txBody>
                    <a:bodyPr/>
                    <a:lstStyle/>
                    <a:p>
                      <a:pPr algn="ctr"/>
                      <a:r>
                        <a:rPr lang="en-US" dirty="0">
                          <a:latin typeface="Courier New" panose="02070309020205020404" pitchFamily="49" charset="0"/>
                          <a:cs typeface="Courier New" panose="02070309020205020404" pitchFamily="49" charset="0"/>
                        </a:rPr>
                        <a:t>9</a:t>
                      </a:r>
                    </a:p>
                  </a:txBody>
                  <a:tcPr/>
                </a:tc>
                <a:tc>
                  <a:txBody>
                    <a:bodyPr/>
                    <a:lstStyle/>
                    <a:p>
                      <a:pPr algn="ctr"/>
                      <a:r>
                        <a:rPr lang="en-US" dirty="0">
                          <a:latin typeface="Courier New" panose="02070309020205020404" pitchFamily="49" charset="0"/>
                          <a:cs typeface="Courier New" panose="02070309020205020404" pitchFamily="49" charset="0"/>
                        </a:rPr>
                        <a:t>4</a:t>
                      </a:r>
                    </a:p>
                  </a:txBody>
                  <a:tcPr/>
                </a:tc>
                <a:tc>
                  <a:txBody>
                    <a:bodyPr/>
                    <a:lstStyle/>
                    <a:p>
                      <a:pPr algn="ctr"/>
                      <a:r>
                        <a:rPr lang="en-US" dirty="0">
                          <a:latin typeface="Courier New" panose="02070309020205020404" pitchFamily="49" charset="0"/>
                          <a:cs typeface="Courier New" panose="02070309020205020404" pitchFamily="49" charset="0"/>
                        </a:rPr>
                        <a:t>7</a:t>
                      </a:r>
                    </a:p>
                  </a:txBody>
                  <a:tcPr/>
                </a:tc>
                <a:tc>
                  <a:txBody>
                    <a:bodyPr/>
                    <a:lstStyle/>
                    <a:p>
                      <a:pPr algn="ctr"/>
                      <a:r>
                        <a:rPr lang="en-US" dirty="0">
                          <a:latin typeface="Courier New" panose="02070309020205020404" pitchFamily="49" charset="0"/>
                          <a:cs typeface="Courier New" panose="02070309020205020404" pitchFamily="49" charset="0"/>
                        </a:rPr>
                        <a:t>8</a:t>
                      </a:r>
                    </a:p>
                  </a:txBody>
                  <a:tcPr/>
                </a:tc>
                <a:tc>
                  <a:txBody>
                    <a:bodyPr/>
                    <a:lstStyle/>
                    <a:p>
                      <a:pPr algn="ctr"/>
                      <a:r>
                        <a:rPr lang="en-US" dirty="0">
                          <a:latin typeface="Courier New" panose="02070309020205020404" pitchFamily="49" charset="0"/>
                          <a:cs typeface="Courier New" panose="02070309020205020404" pitchFamily="49" charset="0"/>
                        </a:rPr>
                        <a:t>3</a:t>
                      </a:r>
                    </a:p>
                  </a:txBody>
                  <a:tcPr/>
                </a:tc>
                <a:tc>
                  <a:txBody>
                    <a:bodyPr/>
                    <a:lstStyle/>
                    <a:p>
                      <a:pPr algn="ctr"/>
                      <a:r>
                        <a:rPr lang="en-US" dirty="0">
                          <a:latin typeface="Courier New" panose="02070309020205020404" pitchFamily="49" charset="0"/>
                          <a:cs typeface="Courier New" panose="02070309020205020404" pitchFamily="49" charset="0"/>
                        </a:rPr>
                        <a:t>1</a:t>
                      </a:r>
                    </a:p>
                  </a:txBody>
                  <a:tcPr/>
                </a:tc>
                <a:tc>
                  <a:txBody>
                    <a:bodyPr/>
                    <a:lstStyle/>
                    <a:p>
                      <a:pPr algn="ctr"/>
                      <a:r>
                        <a:rPr lang="en-US" dirty="0">
                          <a:latin typeface="Courier New" panose="02070309020205020404" pitchFamily="49" charset="0"/>
                          <a:cs typeface="Courier New" panose="02070309020205020404" pitchFamily="49" charset="0"/>
                        </a:rPr>
                        <a:t>2</a:t>
                      </a:r>
                    </a:p>
                  </a:txBody>
                  <a:tcPr/>
                </a:tc>
                <a:tc>
                  <a:txBody>
                    <a:bodyPr/>
                    <a:lstStyle/>
                    <a:p>
                      <a:pPr algn="ctr"/>
                      <a:r>
                        <a:rPr lang="en-US" dirty="0">
                          <a:latin typeface="Courier New" panose="02070309020205020404" pitchFamily="49" charset="0"/>
                          <a:cs typeface="Courier New" panose="02070309020205020404" pitchFamily="49" charset="0"/>
                        </a:rPr>
                        <a:t>5</a:t>
                      </a:r>
                    </a:p>
                  </a:txBody>
                  <a:tcPr/>
                </a:tc>
                <a:tc>
                  <a:txBody>
                    <a:bodyPr/>
                    <a:lstStyle/>
                    <a:p>
                      <a:pPr algn="ctr"/>
                      <a:r>
                        <a:rPr lang="en-US" dirty="0">
                          <a:latin typeface="Courier New" panose="02070309020205020404" pitchFamily="49" charset="0"/>
                          <a:cs typeface="Courier New" panose="02070309020205020404" pitchFamily="49" charset="0"/>
                        </a:rPr>
                        <a:t>11</a:t>
                      </a:r>
                    </a:p>
                  </a:txBody>
                  <a:tcPr>
                    <a:pattFill prst="pct25">
                      <a:fgClr>
                        <a:schemeClr val="tx1"/>
                      </a:fgClr>
                      <a:bgClr>
                        <a:schemeClr val="bg1"/>
                      </a:bgClr>
                    </a:pattFill>
                  </a:tcPr>
                </a:tc>
                <a:extLst>
                  <a:ext uri="{0D108BD9-81ED-4DB2-BD59-A6C34878D82A}">
                    <a16:rowId xmlns:a16="http://schemas.microsoft.com/office/drawing/2014/main" val="10001"/>
                  </a:ext>
                </a:extLst>
              </a:tr>
            </a:tbl>
          </a:graphicData>
        </a:graphic>
      </p:graphicFrame>
      <p:sp>
        <p:nvSpPr>
          <p:cNvPr id="60" name="TextBox 59"/>
          <p:cNvSpPr txBox="1"/>
          <p:nvPr/>
        </p:nvSpPr>
        <p:spPr>
          <a:xfrm>
            <a:off x="6459241" y="5756856"/>
            <a:ext cx="1700011" cy="369332"/>
          </a:xfrm>
          <a:prstGeom prst="rect">
            <a:avLst/>
          </a:prstGeom>
          <a:noFill/>
        </p:spPr>
        <p:txBody>
          <a:bodyPr wrap="square" rtlCol="0">
            <a:spAutoFit/>
          </a:bodyPr>
          <a:lstStyle/>
          <a:p>
            <a:r>
              <a:rPr lang="en-US" b="1" dirty="0">
                <a:latin typeface="Courier New" panose="02070309020205020404" pitchFamily="49" charset="0"/>
                <a:cs typeface="Courier New" panose="02070309020205020404" pitchFamily="49" charset="0"/>
              </a:rPr>
              <a:t>Length = 9</a:t>
            </a:r>
          </a:p>
        </p:txBody>
      </p:sp>
      <p:sp>
        <p:nvSpPr>
          <p:cNvPr id="24" name="Title 2"/>
          <p:cNvSpPr>
            <a:spLocks noGrp="1"/>
          </p:cNvSpPr>
          <p:nvPr>
            <p:ph type="title"/>
          </p:nvPr>
        </p:nvSpPr>
        <p:spPr>
          <a:xfrm>
            <a:off x="155575" y="161927"/>
            <a:ext cx="8797925" cy="676274"/>
          </a:xfrm>
        </p:spPr>
        <p:txBody>
          <a:bodyPr>
            <a:normAutofit fontScale="90000"/>
          </a:bodyPr>
          <a:lstStyle/>
          <a:p>
            <a:r>
              <a:rPr lang="en-US" dirty="0"/>
              <a:t>The </a:t>
            </a:r>
            <a:r>
              <a:rPr lang="en-US" b="1" dirty="0" err="1">
                <a:solidFill>
                  <a:schemeClr val="tx2"/>
                </a:solidFill>
                <a:latin typeface="Courier New" panose="02070309020205020404" pitchFamily="49" charset="0"/>
                <a:cs typeface="Courier New" panose="02070309020205020404" pitchFamily="49" charset="0"/>
              </a:rPr>
              <a:t>Dequeue</a:t>
            </a:r>
            <a:r>
              <a:rPr lang="en-US" dirty="0">
                <a:solidFill>
                  <a:schemeClr val="tx2"/>
                </a:solidFill>
              </a:rPr>
              <a:t> </a:t>
            </a:r>
            <a:r>
              <a:rPr lang="en-US" dirty="0"/>
              <a:t>operation</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39410594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Content Placeholder 2"/>
          <p:cNvSpPr>
            <a:spLocks noGrp="1"/>
          </p:cNvSpPr>
          <p:nvPr>
            <p:ph idx="1"/>
          </p:nvPr>
        </p:nvSpPr>
        <p:spPr>
          <a:xfrm>
            <a:off x="353192" y="990600"/>
            <a:ext cx="8592396" cy="2140220"/>
          </a:xfrm>
        </p:spPr>
        <p:txBody>
          <a:bodyPr>
            <a:normAutofit/>
          </a:bodyPr>
          <a:lstStyle/>
          <a:p>
            <a:r>
              <a:rPr lang="en-US" sz="2000" dirty="0"/>
              <a:t>Replace the root with the last leaf node</a:t>
            </a:r>
          </a:p>
          <a:p>
            <a:r>
              <a:rPr lang="en-US" sz="2000" dirty="0"/>
              <a:t>Decrement </a:t>
            </a:r>
            <a:r>
              <a:rPr lang="en-US" sz="2000" b="1" dirty="0">
                <a:latin typeface="Courier New" panose="02070309020205020404" pitchFamily="49" charset="0"/>
                <a:cs typeface="Courier New" panose="02070309020205020404" pitchFamily="49" charset="0"/>
              </a:rPr>
              <a:t>length</a:t>
            </a:r>
            <a:r>
              <a:rPr lang="en-US" sz="2000" dirty="0"/>
              <a:t> (the last leaf node is out of the tree now)</a:t>
            </a:r>
          </a:p>
          <a:p>
            <a:r>
              <a:rPr lang="en-US" sz="2000" dirty="0"/>
              <a:t>Perform </a:t>
            </a:r>
            <a:r>
              <a:rPr lang="en-US" sz="2000" b="1" dirty="0" err="1">
                <a:latin typeface="Courier New" panose="02070309020205020404" pitchFamily="49" charset="0"/>
                <a:cs typeface="Courier New" panose="02070309020205020404" pitchFamily="49" charset="0"/>
              </a:rPr>
              <a:t>ReheapDown</a:t>
            </a:r>
            <a:r>
              <a:rPr lang="en-US" sz="2000" dirty="0"/>
              <a:t> operation</a:t>
            </a:r>
          </a:p>
        </p:txBody>
      </p:sp>
      <p:grpSp>
        <p:nvGrpSpPr>
          <p:cNvPr id="34" name="Group 33"/>
          <p:cNvGrpSpPr/>
          <p:nvPr/>
        </p:nvGrpSpPr>
        <p:grpSpPr>
          <a:xfrm>
            <a:off x="2562408" y="2730409"/>
            <a:ext cx="3755166" cy="2363374"/>
            <a:chOff x="353191" y="2900862"/>
            <a:chExt cx="3755166" cy="2363374"/>
          </a:xfrm>
        </p:grpSpPr>
        <p:sp>
          <p:nvSpPr>
            <p:cNvPr id="35" name="Oval 34"/>
            <p:cNvSpPr>
              <a:spLocks noChangeAspect="1"/>
            </p:cNvSpPr>
            <p:nvPr/>
          </p:nvSpPr>
          <p:spPr>
            <a:xfrm>
              <a:off x="2176390" y="2900862"/>
              <a:ext cx="395289" cy="3952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b="1" dirty="0">
                  <a:solidFill>
                    <a:schemeClr val="tx1"/>
                  </a:solidFill>
                  <a:latin typeface="Courier New" panose="02070309020205020404" pitchFamily="49" charset="0"/>
                  <a:cs typeface="Courier New" panose="02070309020205020404" pitchFamily="49" charset="0"/>
                </a:rPr>
                <a:t>6</a:t>
              </a:r>
            </a:p>
          </p:txBody>
        </p:sp>
        <p:sp>
          <p:nvSpPr>
            <p:cNvPr id="37" name="Oval 36"/>
            <p:cNvSpPr>
              <a:spLocks noChangeAspect="1"/>
            </p:cNvSpPr>
            <p:nvPr/>
          </p:nvSpPr>
          <p:spPr>
            <a:xfrm>
              <a:off x="1233308" y="3550151"/>
              <a:ext cx="395289" cy="3952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b="1" dirty="0">
                  <a:solidFill>
                    <a:schemeClr val="tx1"/>
                  </a:solidFill>
                  <a:latin typeface="Courier New" panose="02070309020205020404" pitchFamily="49" charset="0"/>
                  <a:cs typeface="Courier New" panose="02070309020205020404" pitchFamily="49" charset="0"/>
                </a:rPr>
                <a:t>9</a:t>
              </a:r>
            </a:p>
          </p:txBody>
        </p:sp>
        <p:cxnSp>
          <p:nvCxnSpPr>
            <p:cNvPr id="39" name="Straight Arrow Connector 38"/>
            <p:cNvCxnSpPr>
              <a:stCxn id="35" idx="3"/>
              <a:endCxn id="37" idx="7"/>
            </p:cNvCxnSpPr>
            <p:nvPr/>
          </p:nvCxnSpPr>
          <p:spPr>
            <a:xfrm flipH="1">
              <a:off x="1570708" y="3238262"/>
              <a:ext cx="663571" cy="3697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35" idx="5"/>
              <a:endCxn id="46" idx="1"/>
            </p:cNvCxnSpPr>
            <p:nvPr/>
          </p:nvCxnSpPr>
          <p:spPr>
            <a:xfrm>
              <a:off x="2513790" y="3238262"/>
              <a:ext cx="672522" cy="3715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37" idx="3"/>
            </p:cNvCxnSpPr>
            <p:nvPr/>
          </p:nvCxnSpPr>
          <p:spPr>
            <a:xfrm flipH="1">
              <a:off x="970633" y="3887551"/>
              <a:ext cx="320564" cy="3643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37" idx="5"/>
            </p:cNvCxnSpPr>
            <p:nvPr/>
          </p:nvCxnSpPr>
          <p:spPr>
            <a:xfrm>
              <a:off x="1570708" y="3887551"/>
              <a:ext cx="305134" cy="3706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Oval 45"/>
            <p:cNvSpPr>
              <a:spLocks noChangeAspect="1"/>
            </p:cNvSpPr>
            <p:nvPr/>
          </p:nvSpPr>
          <p:spPr>
            <a:xfrm>
              <a:off x="3128423" y="3551948"/>
              <a:ext cx="395289" cy="3952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b="1" dirty="0">
                  <a:solidFill>
                    <a:schemeClr val="tx1"/>
                  </a:solidFill>
                  <a:latin typeface="Courier New" panose="02070309020205020404" pitchFamily="49" charset="0"/>
                  <a:cs typeface="Courier New" panose="02070309020205020404" pitchFamily="49" charset="0"/>
                </a:rPr>
                <a:t>4</a:t>
              </a:r>
            </a:p>
          </p:txBody>
        </p:sp>
        <p:sp>
          <p:nvSpPr>
            <p:cNvPr id="47" name="Oval 46"/>
            <p:cNvSpPr>
              <a:spLocks noChangeAspect="1"/>
            </p:cNvSpPr>
            <p:nvPr/>
          </p:nvSpPr>
          <p:spPr>
            <a:xfrm>
              <a:off x="3713068" y="4202085"/>
              <a:ext cx="395289" cy="3952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b="1" dirty="0">
                  <a:solidFill>
                    <a:schemeClr val="tx1"/>
                  </a:solidFill>
                  <a:latin typeface="Courier New" panose="02070309020205020404" pitchFamily="49" charset="0"/>
                  <a:cs typeface="Courier New" panose="02070309020205020404" pitchFamily="49" charset="0"/>
                </a:rPr>
                <a:t>1</a:t>
              </a:r>
            </a:p>
          </p:txBody>
        </p:sp>
        <p:sp>
          <p:nvSpPr>
            <p:cNvPr id="48" name="Oval 47"/>
            <p:cNvSpPr>
              <a:spLocks noChangeAspect="1"/>
            </p:cNvSpPr>
            <p:nvPr/>
          </p:nvSpPr>
          <p:spPr>
            <a:xfrm>
              <a:off x="2528348" y="4195836"/>
              <a:ext cx="395289" cy="3952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b="1" dirty="0">
                  <a:solidFill>
                    <a:schemeClr val="tx1"/>
                  </a:solidFill>
                  <a:latin typeface="Courier New" panose="02070309020205020404" pitchFamily="49" charset="0"/>
                  <a:cs typeface="Courier New" panose="02070309020205020404" pitchFamily="49" charset="0"/>
                </a:rPr>
                <a:t>3</a:t>
              </a:r>
            </a:p>
          </p:txBody>
        </p:sp>
        <p:cxnSp>
          <p:nvCxnSpPr>
            <p:cNvPr id="49" name="Straight Arrow Connector 48"/>
            <p:cNvCxnSpPr>
              <a:stCxn id="46" idx="3"/>
              <a:endCxn id="48" idx="7"/>
            </p:cNvCxnSpPr>
            <p:nvPr/>
          </p:nvCxnSpPr>
          <p:spPr>
            <a:xfrm flipH="1">
              <a:off x="2865748" y="3889348"/>
              <a:ext cx="320564" cy="3643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46" idx="5"/>
              <a:endCxn id="47" idx="1"/>
            </p:cNvCxnSpPr>
            <p:nvPr/>
          </p:nvCxnSpPr>
          <p:spPr>
            <a:xfrm>
              <a:off x="3465823" y="3889348"/>
              <a:ext cx="305134" cy="3706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Oval 50"/>
            <p:cNvSpPr>
              <a:spLocks noChangeAspect="1"/>
            </p:cNvSpPr>
            <p:nvPr/>
          </p:nvSpPr>
          <p:spPr>
            <a:xfrm>
              <a:off x="680466" y="4220224"/>
              <a:ext cx="395289" cy="3952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b="1" dirty="0">
                  <a:solidFill>
                    <a:schemeClr val="tx1"/>
                  </a:solidFill>
                  <a:latin typeface="Courier New" panose="02070309020205020404" pitchFamily="49" charset="0"/>
                  <a:cs typeface="Courier New" panose="02070309020205020404" pitchFamily="49" charset="0"/>
                </a:rPr>
                <a:t>7</a:t>
              </a:r>
            </a:p>
          </p:txBody>
        </p:sp>
        <p:sp>
          <p:nvSpPr>
            <p:cNvPr id="52" name="Oval 51"/>
            <p:cNvSpPr>
              <a:spLocks noChangeAspect="1"/>
            </p:cNvSpPr>
            <p:nvPr/>
          </p:nvSpPr>
          <p:spPr>
            <a:xfrm>
              <a:off x="1021749" y="4868947"/>
              <a:ext cx="395289" cy="3952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b="1" dirty="0">
                  <a:solidFill>
                    <a:schemeClr val="tx1"/>
                  </a:solidFill>
                  <a:latin typeface="Courier New" panose="02070309020205020404" pitchFamily="49" charset="0"/>
                  <a:cs typeface="Courier New" panose="02070309020205020404" pitchFamily="49" charset="0"/>
                </a:rPr>
                <a:t>5</a:t>
              </a:r>
            </a:p>
          </p:txBody>
        </p:sp>
        <p:sp>
          <p:nvSpPr>
            <p:cNvPr id="53" name="Oval 52"/>
            <p:cNvSpPr>
              <a:spLocks noChangeAspect="1"/>
            </p:cNvSpPr>
            <p:nvPr/>
          </p:nvSpPr>
          <p:spPr>
            <a:xfrm>
              <a:off x="353191" y="4868946"/>
              <a:ext cx="395289" cy="3952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b="1" dirty="0">
                  <a:solidFill>
                    <a:schemeClr val="tx1"/>
                  </a:solidFill>
                  <a:latin typeface="Courier New" panose="02070309020205020404" pitchFamily="49" charset="0"/>
                  <a:cs typeface="Courier New" panose="02070309020205020404" pitchFamily="49" charset="0"/>
                </a:rPr>
                <a:t>2</a:t>
              </a:r>
            </a:p>
          </p:txBody>
        </p:sp>
        <p:cxnSp>
          <p:nvCxnSpPr>
            <p:cNvPr id="54" name="Straight Arrow Connector 53"/>
            <p:cNvCxnSpPr>
              <a:stCxn id="51" idx="3"/>
              <a:endCxn id="53" idx="0"/>
            </p:cNvCxnSpPr>
            <p:nvPr/>
          </p:nvCxnSpPr>
          <p:spPr>
            <a:xfrm flipH="1">
              <a:off x="550836" y="4557624"/>
              <a:ext cx="187519" cy="3113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51" idx="5"/>
              <a:endCxn id="52" idx="0"/>
            </p:cNvCxnSpPr>
            <p:nvPr/>
          </p:nvCxnSpPr>
          <p:spPr>
            <a:xfrm>
              <a:off x="1017866" y="4557624"/>
              <a:ext cx="201528" cy="3113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Oval 55"/>
            <p:cNvSpPr>
              <a:spLocks noChangeAspect="1"/>
            </p:cNvSpPr>
            <p:nvPr/>
          </p:nvSpPr>
          <p:spPr>
            <a:xfrm>
              <a:off x="1803947" y="4220224"/>
              <a:ext cx="395289" cy="3952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b="1" dirty="0">
                  <a:solidFill>
                    <a:schemeClr val="tx1"/>
                  </a:solidFill>
                  <a:latin typeface="Courier New" panose="02070309020205020404" pitchFamily="49" charset="0"/>
                  <a:cs typeface="Courier New" panose="02070309020205020404" pitchFamily="49" charset="0"/>
                </a:rPr>
                <a:t>8</a:t>
              </a:r>
            </a:p>
          </p:txBody>
        </p:sp>
      </p:grpSp>
      <p:graphicFrame>
        <p:nvGraphicFramePr>
          <p:cNvPr id="57" name="Content Placeholder 2"/>
          <p:cNvGraphicFramePr>
            <a:graphicFrameLocks/>
          </p:cNvGraphicFramePr>
          <p:nvPr>
            <p:extLst>
              <p:ext uri="{D42A27DB-BD31-4B8C-83A1-F6EECF244321}">
                <p14:modId xmlns:p14="http://schemas.microsoft.com/office/powerpoint/2010/main" val="4185158560"/>
              </p:ext>
            </p:extLst>
          </p:nvPr>
        </p:nvGraphicFramePr>
        <p:xfrm>
          <a:off x="982008" y="5601236"/>
          <a:ext cx="5320145" cy="741680"/>
        </p:xfrm>
        <a:graphic>
          <a:graphicData uri="http://schemas.openxmlformats.org/drawingml/2006/table">
            <a:tbl>
              <a:tblPr firstRow="1" bandRow="1">
                <a:tableStyleId>{7DF18680-E054-41AD-8BC1-D1AEF772440D}</a:tableStyleId>
              </a:tblPr>
              <a:tblGrid>
                <a:gridCol w="748145">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gridCol w="457200">
                  <a:extLst>
                    <a:ext uri="{9D8B030D-6E8A-4147-A177-3AD203B41FA5}">
                      <a16:colId xmlns:a16="http://schemas.microsoft.com/office/drawing/2014/main" val="20002"/>
                    </a:ext>
                  </a:extLst>
                </a:gridCol>
                <a:gridCol w="457200">
                  <a:extLst>
                    <a:ext uri="{9D8B030D-6E8A-4147-A177-3AD203B41FA5}">
                      <a16:colId xmlns:a16="http://schemas.microsoft.com/office/drawing/2014/main" val="20003"/>
                    </a:ext>
                  </a:extLst>
                </a:gridCol>
                <a:gridCol w="457200">
                  <a:extLst>
                    <a:ext uri="{9D8B030D-6E8A-4147-A177-3AD203B41FA5}">
                      <a16:colId xmlns:a16="http://schemas.microsoft.com/office/drawing/2014/main" val="20004"/>
                    </a:ext>
                  </a:extLst>
                </a:gridCol>
                <a:gridCol w="457200">
                  <a:extLst>
                    <a:ext uri="{9D8B030D-6E8A-4147-A177-3AD203B41FA5}">
                      <a16:colId xmlns:a16="http://schemas.microsoft.com/office/drawing/2014/main" val="20005"/>
                    </a:ext>
                  </a:extLst>
                </a:gridCol>
                <a:gridCol w="457200">
                  <a:extLst>
                    <a:ext uri="{9D8B030D-6E8A-4147-A177-3AD203B41FA5}">
                      <a16:colId xmlns:a16="http://schemas.microsoft.com/office/drawing/2014/main" val="20006"/>
                    </a:ext>
                  </a:extLst>
                </a:gridCol>
                <a:gridCol w="457200">
                  <a:extLst>
                    <a:ext uri="{9D8B030D-6E8A-4147-A177-3AD203B41FA5}">
                      <a16:colId xmlns:a16="http://schemas.microsoft.com/office/drawing/2014/main" val="20007"/>
                    </a:ext>
                  </a:extLst>
                </a:gridCol>
                <a:gridCol w="457200">
                  <a:extLst>
                    <a:ext uri="{9D8B030D-6E8A-4147-A177-3AD203B41FA5}">
                      <a16:colId xmlns:a16="http://schemas.microsoft.com/office/drawing/2014/main" val="20008"/>
                    </a:ext>
                  </a:extLst>
                </a:gridCol>
                <a:gridCol w="457200">
                  <a:extLst>
                    <a:ext uri="{9D8B030D-6E8A-4147-A177-3AD203B41FA5}">
                      <a16:colId xmlns:a16="http://schemas.microsoft.com/office/drawing/2014/main" val="20009"/>
                    </a:ext>
                  </a:extLst>
                </a:gridCol>
                <a:gridCol w="457200">
                  <a:extLst>
                    <a:ext uri="{9D8B030D-6E8A-4147-A177-3AD203B41FA5}">
                      <a16:colId xmlns:a16="http://schemas.microsoft.com/office/drawing/2014/main" val="20010"/>
                    </a:ext>
                  </a:extLst>
                </a:gridCol>
              </a:tblGrid>
              <a:tr h="370840">
                <a:tc>
                  <a:txBody>
                    <a:bodyPr/>
                    <a:lstStyle/>
                    <a:p>
                      <a:r>
                        <a:rPr lang="en-US" sz="1600" b="1" dirty="0"/>
                        <a:t>Index</a:t>
                      </a:r>
                    </a:p>
                  </a:txBody>
                  <a:tcPr/>
                </a:tc>
                <a:tc>
                  <a:txBody>
                    <a:bodyPr/>
                    <a:lstStyle/>
                    <a:p>
                      <a:pPr algn="ctr"/>
                      <a:r>
                        <a:rPr lang="en-US" dirty="0">
                          <a:latin typeface="Courier New" panose="02070309020205020404" pitchFamily="49" charset="0"/>
                          <a:cs typeface="Courier New" panose="02070309020205020404" pitchFamily="49" charset="0"/>
                        </a:rPr>
                        <a:t>0</a:t>
                      </a:r>
                    </a:p>
                  </a:txBody>
                  <a:tcPr/>
                </a:tc>
                <a:tc>
                  <a:txBody>
                    <a:bodyPr/>
                    <a:lstStyle/>
                    <a:p>
                      <a:pPr algn="ctr"/>
                      <a:r>
                        <a:rPr lang="en-US" dirty="0">
                          <a:latin typeface="Courier New" panose="02070309020205020404" pitchFamily="49" charset="0"/>
                          <a:cs typeface="Courier New" panose="02070309020205020404" pitchFamily="49" charset="0"/>
                        </a:rPr>
                        <a:t>1</a:t>
                      </a:r>
                    </a:p>
                  </a:txBody>
                  <a:tcPr/>
                </a:tc>
                <a:tc>
                  <a:txBody>
                    <a:bodyPr/>
                    <a:lstStyle/>
                    <a:p>
                      <a:pPr algn="ctr"/>
                      <a:r>
                        <a:rPr lang="en-US" dirty="0">
                          <a:latin typeface="Courier New" panose="02070309020205020404" pitchFamily="49" charset="0"/>
                          <a:cs typeface="Courier New" panose="02070309020205020404" pitchFamily="49" charset="0"/>
                        </a:rPr>
                        <a:t>2</a:t>
                      </a:r>
                    </a:p>
                  </a:txBody>
                  <a:tcPr/>
                </a:tc>
                <a:tc>
                  <a:txBody>
                    <a:bodyPr/>
                    <a:lstStyle/>
                    <a:p>
                      <a:pPr algn="ctr"/>
                      <a:r>
                        <a:rPr lang="en-US" dirty="0">
                          <a:latin typeface="Courier New" panose="02070309020205020404" pitchFamily="49" charset="0"/>
                          <a:cs typeface="Courier New" panose="02070309020205020404" pitchFamily="49" charset="0"/>
                        </a:rPr>
                        <a:t>3</a:t>
                      </a:r>
                    </a:p>
                  </a:txBody>
                  <a:tcPr/>
                </a:tc>
                <a:tc>
                  <a:txBody>
                    <a:bodyPr/>
                    <a:lstStyle/>
                    <a:p>
                      <a:pPr algn="ctr"/>
                      <a:r>
                        <a:rPr lang="en-US" dirty="0">
                          <a:latin typeface="Courier New" panose="02070309020205020404" pitchFamily="49" charset="0"/>
                          <a:cs typeface="Courier New" panose="02070309020205020404" pitchFamily="49" charset="0"/>
                        </a:rPr>
                        <a:t>4</a:t>
                      </a:r>
                    </a:p>
                  </a:txBody>
                  <a:tcPr/>
                </a:tc>
                <a:tc>
                  <a:txBody>
                    <a:bodyPr/>
                    <a:lstStyle/>
                    <a:p>
                      <a:pPr algn="ctr"/>
                      <a:r>
                        <a:rPr lang="en-US" dirty="0">
                          <a:latin typeface="Courier New" panose="02070309020205020404" pitchFamily="49" charset="0"/>
                          <a:cs typeface="Courier New" panose="02070309020205020404" pitchFamily="49" charset="0"/>
                        </a:rPr>
                        <a:t>5</a:t>
                      </a:r>
                    </a:p>
                  </a:txBody>
                  <a:tcPr/>
                </a:tc>
                <a:tc>
                  <a:txBody>
                    <a:bodyPr/>
                    <a:lstStyle/>
                    <a:p>
                      <a:pPr algn="ctr"/>
                      <a:r>
                        <a:rPr lang="en-US" dirty="0">
                          <a:latin typeface="Courier New" panose="02070309020205020404" pitchFamily="49" charset="0"/>
                          <a:cs typeface="Courier New" panose="02070309020205020404" pitchFamily="49" charset="0"/>
                        </a:rPr>
                        <a:t>6</a:t>
                      </a:r>
                    </a:p>
                  </a:txBody>
                  <a:tcPr/>
                </a:tc>
                <a:tc>
                  <a:txBody>
                    <a:bodyPr/>
                    <a:lstStyle/>
                    <a:p>
                      <a:pPr algn="ctr"/>
                      <a:r>
                        <a:rPr lang="en-US" dirty="0">
                          <a:latin typeface="Courier New" panose="02070309020205020404" pitchFamily="49" charset="0"/>
                          <a:cs typeface="Courier New" panose="02070309020205020404" pitchFamily="49" charset="0"/>
                        </a:rPr>
                        <a:t>7</a:t>
                      </a:r>
                    </a:p>
                  </a:txBody>
                  <a:tcPr/>
                </a:tc>
                <a:tc>
                  <a:txBody>
                    <a:bodyPr/>
                    <a:lstStyle/>
                    <a:p>
                      <a:pPr algn="ctr"/>
                      <a:r>
                        <a:rPr lang="en-US" dirty="0">
                          <a:latin typeface="Courier New" panose="02070309020205020404" pitchFamily="49" charset="0"/>
                          <a:cs typeface="Courier New" panose="02070309020205020404" pitchFamily="49" charset="0"/>
                        </a:rPr>
                        <a:t>8</a:t>
                      </a:r>
                    </a:p>
                  </a:txBody>
                  <a:tcPr/>
                </a:tc>
                <a:tc>
                  <a:txBody>
                    <a:bodyPr/>
                    <a:lstStyle/>
                    <a:p>
                      <a:pPr algn="ctr"/>
                      <a:r>
                        <a:rPr lang="en-US" dirty="0">
                          <a:latin typeface="Courier New" panose="02070309020205020404" pitchFamily="49" charset="0"/>
                          <a:cs typeface="Courier New" panose="02070309020205020404" pitchFamily="49" charset="0"/>
                        </a:rPr>
                        <a:t>9</a:t>
                      </a:r>
                    </a:p>
                  </a:txBody>
                  <a:tcPr>
                    <a:pattFill prst="pct25">
                      <a:fgClr>
                        <a:schemeClr val="tx1"/>
                      </a:fgClr>
                      <a:bgClr>
                        <a:schemeClr val="bg1"/>
                      </a:bgClr>
                    </a:pattFill>
                  </a:tcPr>
                </a:tc>
                <a:extLst>
                  <a:ext uri="{0D108BD9-81ED-4DB2-BD59-A6C34878D82A}">
                    <a16:rowId xmlns:a16="http://schemas.microsoft.com/office/drawing/2014/main" val="10000"/>
                  </a:ext>
                </a:extLst>
              </a:tr>
              <a:tr h="370840">
                <a:tc>
                  <a:txBody>
                    <a:bodyPr/>
                    <a:lstStyle/>
                    <a:p>
                      <a:r>
                        <a:rPr lang="en-US" sz="1600" b="1" dirty="0"/>
                        <a:t>value</a:t>
                      </a:r>
                    </a:p>
                  </a:txBody>
                  <a:tcPr/>
                </a:tc>
                <a:tc>
                  <a:txBody>
                    <a:bodyPr/>
                    <a:lstStyle/>
                    <a:p>
                      <a:pPr algn="ctr"/>
                      <a:r>
                        <a:rPr lang="en-US" dirty="0">
                          <a:latin typeface="Courier New" panose="02070309020205020404" pitchFamily="49" charset="0"/>
                          <a:cs typeface="Courier New" panose="02070309020205020404" pitchFamily="49" charset="0"/>
                        </a:rPr>
                        <a:t>6</a:t>
                      </a:r>
                    </a:p>
                  </a:txBody>
                  <a:tcPr>
                    <a:solidFill>
                      <a:srgbClr val="CFD5EA"/>
                    </a:solidFill>
                  </a:tcPr>
                </a:tc>
                <a:tc>
                  <a:txBody>
                    <a:bodyPr/>
                    <a:lstStyle/>
                    <a:p>
                      <a:pPr algn="ctr"/>
                      <a:r>
                        <a:rPr lang="en-US" dirty="0">
                          <a:latin typeface="Courier New" panose="02070309020205020404" pitchFamily="49" charset="0"/>
                          <a:cs typeface="Courier New" panose="02070309020205020404" pitchFamily="49" charset="0"/>
                        </a:rPr>
                        <a:t>9</a:t>
                      </a:r>
                    </a:p>
                  </a:txBody>
                  <a:tcPr/>
                </a:tc>
                <a:tc>
                  <a:txBody>
                    <a:bodyPr/>
                    <a:lstStyle/>
                    <a:p>
                      <a:pPr algn="ctr"/>
                      <a:r>
                        <a:rPr lang="en-US" dirty="0">
                          <a:latin typeface="Courier New" panose="02070309020205020404" pitchFamily="49" charset="0"/>
                          <a:cs typeface="Courier New" panose="02070309020205020404" pitchFamily="49" charset="0"/>
                        </a:rPr>
                        <a:t>4</a:t>
                      </a:r>
                    </a:p>
                  </a:txBody>
                  <a:tcPr/>
                </a:tc>
                <a:tc>
                  <a:txBody>
                    <a:bodyPr/>
                    <a:lstStyle/>
                    <a:p>
                      <a:pPr algn="ctr"/>
                      <a:r>
                        <a:rPr lang="en-US" dirty="0">
                          <a:latin typeface="Courier New" panose="02070309020205020404" pitchFamily="49" charset="0"/>
                          <a:cs typeface="Courier New" panose="02070309020205020404" pitchFamily="49" charset="0"/>
                        </a:rPr>
                        <a:t>7</a:t>
                      </a:r>
                    </a:p>
                  </a:txBody>
                  <a:tcPr/>
                </a:tc>
                <a:tc>
                  <a:txBody>
                    <a:bodyPr/>
                    <a:lstStyle/>
                    <a:p>
                      <a:pPr algn="ctr"/>
                      <a:r>
                        <a:rPr lang="en-US" dirty="0">
                          <a:latin typeface="Courier New" panose="02070309020205020404" pitchFamily="49" charset="0"/>
                          <a:cs typeface="Courier New" panose="02070309020205020404" pitchFamily="49" charset="0"/>
                        </a:rPr>
                        <a:t>8</a:t>
                      </a:r>
                    </a:p>
                  </a:txBody>
                  <a:tcPr/>
                </a:tc>
                <a:tc>
                  <a:txBody>
                    <a:bodyPr/>
                    <a:lstStyle/>
                    <a:p>
                      <a:pPr algn="ctr"/>
                      <a:r>
                        <a:rPr lang="en-US" dirty="0">
                          <a:latin typeface="Courier New" panose="02070309020205020404" pitchFamily="49" charset="0"/>
                          <a:cs typeface="Courier New" panose="02070309020205020404" pitchFamily="49" charset="0"/>
                        </a:rPr>
                        <a:t>3</a:t>
                      </a:r>
                    </a:p>
                  </a:txBody>
                  <a:tcPr/>
                </a:tc>
                <a:tc>
                  <a:txBody>
                    <a:bodyPr/>
                    <a:lstStyle/>
                    <a:p>
                      <a:pPr algn="ctr"/>
                      <a:r>
                        <a:rPr lang="en-US" dirty="0">
                          <a:latin typeface="Courier New" panose="02070309020205020404" pitchFamily="49" charset="0"/>
                          <a:cs typeface="Courier New" panose="02070309020205020404" pitchFamily="49" charset="0"/>
                        </a:rPr>
                        <a:t>1</a:t>
                      </a:r>
                    </a:p>
                  </a:txBody>
                  <a:tcPr/>
                </a:tc>
                <a:tc>
                  <a:txBody>
                    <a:bodyPr/>
                    <a:lstStyle/>
                    <a:p>
                      <a:pPr algn="ctr"/>
                      <a:r>
                        <a:rPr lang="en-US" dirty="0">
                          <a:latin typeface="Courier New" panose="02070309020205020404" pitchFamily="49" charset="0"/>
                          <a:cs typeface="Courier New" panose="02070309020205020404" pitchFamily="49" charset="0"/>
                        </a:rPr>
                        <a:t>2</a:t>
                      </a:r>
                    </a:p>
                  </a:txBody>
                  <a:tcPr/>
                </a:tc>
                <a:tc>
                  <a:txBody>
                    <a:bodyPr/>
                    <a:lstStyle/>
                    <a:p>
                      <a:pPr algn="ctr"/>
                      <a:r>
                        <a:rPr lang="en-US" dirty="0">
                          <a:latin typeface="Courier New" panose="02070309020205020404" pitchFamily="49" charset="0"/>
                          <a:cs typeface="Courier New" panose="02070309020205020404" pitchFamily="49" charset="0"/>
                        </a:rPr>
                        <a:t>5</a:t>
                      </a:r>
                    </a:p>
                  </a:txBody>
                  <a:tcPr/>
                </a:tc>
                <a:tc>
                  <a:txBody>
                    <a:bodyPr/>
                    <a:lstStyle/>
                    <a:p>
                      <a:pPr algn="ctr"/>
                      <a:r>
                        <a:rPr lang="en-US" dirty="0">
                          <a:latin typeface="Courier New" panose="02070309020205020404" pitchFamily="49" charset="0"/>
                          <a:cs typeface="Courier New" panose="02070309020205020404" pitchFamily="49" charset="0"/>
                        </a:rPr>
                        <a:t>11</a:t>
                      </a:r>
                    </a:p>
                  </a:txBody>
                  <a:tcPr>
                    <a:pattFill prst="pct25">
                      <a:fgClr>
                        <a:schemeClr val="tx1"/>
                      </a:fgClr>
                      <a:bgClr>
                        <a:schemeClr val="bg1"/>
                      </a:bgClr>
                    </a:pattFill>
                  </a:tcPr>
                </a:tc>
                <a:extLst>
                  <a:ext uri="{0D108BD9-81ED-4DB2-BD59-A6C34878D82A}">
                    <a16:rowId xmlns:a16="http://schemas.microsoft.com/office/drawing/2014/main" val="10001"/>
                  </a:ext>
                </a:extLst>
              </a:tr>
            </a:tbl>
          </a:graphicData>
        </a:graphic>
      </p:graphicFrame>
      <p:sp>
        <p:nvSpPr>
          <p:cNvPr id="58" name="TextBox 57"/>
          <p:cNvSpPr txBox="1"/>
          <p:nvPr/>
        </p:nvSpPr>
        <p:spPr>
          <a:xfrm>
            <a:off x="6459241" y="5756856"/>
            <a:ext cx="1700011" cy="369332"/>
          </a:xfrm>
          <a:prstGeom prst="rect">
            <a:avLst/>
          </a:prstGeom>
          <a:noFill/>
        </p:spPr>
        <p:txBody>
          <a:bodyPr wrap="square" rtlCol="0">
            <a:spAutoFit/>
          </a:bodyPr>
          <a:lstStyle/>
          <a:p>
            <a:r>
              <a:rPr lang="en-US" b="1" dirty="0">
                <a:latin typeface="Courier New" panose="02070309020205020404" pitchFamily="49" charset="0"/>
                <a:cs typeface="Courier New" panose="02070309020205020404" pitchFamily="49" charset="0"/>
              </a:rPr>
              <a:t>Length = 9</a:t>
            </a:r>
          </a:p>
        </p:txBody>
      </p:sp>
      <p:sp>
        <p:nvSpPr>
          <p:cNvPr id="24" name="Title 2"/>
          <p:cNvSpPr>
            <a:spLocks noGrp="1"/>
          </p:cNvSpPr>
          <p:nvPr>
            <p:ph type="title"/>
          </p:nvPr>
        </p:nvSpPr>
        <p:spPr>
          <a:xfrm>
            <a:off x="155575" y="161927"/>
            <a:ext cx="8797925" cy="676274"/>
          </a:xfrm>
        </p:spPr>
        <p:txBody>
          <a:bodyPr>
            <a:normAutofit fontScale="90000"/>
          </a:bodyPr>
          <a:lstStyle/>
          <a:p>
            <a:r>
              <a:rPr lang="en-US" dirty="0"/>
              <a:t>The </a:t>
            </a:r>
            <a:r>
              <a:rPr lang="en-US" b="1" dirty="0" err="1">
                <a:solidFill>
                  <a:schemeClr val="tx2"/>
                </a:solidFill>
                <a:latin typeface="Courier New" panose="02070309020205020404" pitchFamily="49" charset="0"/>
                <a:cs typeface="Courier New" panose="02070309020205020404" pitchFamily="49" charset="0"/>
              </a:rPr>
              <a:t>Dequeue</a:t>
            </a:r>
            <a:r>
              <a:rPr lang="en-US" dirty="0">
                <a:solidFill>
                  <a:schemeClr val="tx2"/>
                </a:solidFill>
              </a:rPr>
              <a:t> </a:t>
            </a:r>
            <a:r>
              <a:rPr lang="en-US" dirty="0"/>
              <a:t>operation</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75492524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Content Placeholder 2"/>
          <p:cNvSpPr>
            <a:spLocks noGrp="1"/>
          </p:cNvSpPr>
          <p:nvPr>
            <p:ph idx="1"/>
          </p:nvPr>
        </p:nvSpPr>
        <p:spPr>
          <a:xfrm>
            <a:off x="353192" y="990600"/>
            <a:ext cx="8592396" cy="2140220"/>
          </a:xfrm>
        </p:spPr>
        <p:txBody>
          <a:bodyPr>
            <a:normAutofit/>
          </a:bodyPr>
          <a:lstStyle/>
          <a:p>
            <a:r>
              <a:rPr lang="en-US" sz="2000" dirty="0"/>
              <a:t>Replace the root with the last leaf node</a:t>
            </a:r>
          </a:p>
          <a:p>
            <a:r>
              <a:rPr lang="en-US" sz="2000" dirty="0"/>
              <a:t>Decrement </a:t>
            </a:r>
            <a:r>
              <a:rPr lang="en-US" sz="2000" b="1" dirty="0">
                <a:latin typeface="Courier New" panose="02070309020205020404" pitchFamily="49" charset="0"/>
                <a:cs typeface="Courier New" panose="02070309020205020404" pitchFamily="49" charset="0"/>
              </a:rPr>
              <a:t>length</a:t>
            </a:r>
            <a:r>
              <a:rPr lang="en-US" sz="2000" dirty="0"/>
              <a:t> (the last leaf node is out of the tree now)</a:t>
            </a:r>
          </a:p>
          <a:p>
            <a:r>
              <a:rPr lang="en-US" sz="2000" dirty="0"/>
              <a:t>Perform </a:t>
            </a:r>
            <a:r>
              <a:rPr lang="en-US" sz="2000" b="1" dirty="0" err="1">
                <a:latin typeface="Courier New" panose="02070309020205020404" pitchFamily="49" charset="0"/>
                <a:cs typeface="Courier New" panose="02070309020205020404" pitchFamily="49" charset="0"/>
              </a:rPr>
              <a:t>ReheapDown</a:t>
            </a:r>
            <a:r>
              <a:rPr lang="en-US" sz="2000" dirty="0"/>
              <a:t> operation</a:t>
            </a:r>
          </a:p>
        </p:txBody>
      </p:sp>
      <p:grpSp>
        <p:nvGrpSpPr>
          <p:cNvPr id="34" name="Group 33"/>
          <p:cNvGrpSpPr/>
          <p:nvPr/>
        </p:nvGrpSpPr>
        <p:grpSpPr>
          <a:xfrm>
            <a:off x="2562408" y="2730409"/>
            <a:ext cx="3755166" cy="2363374"/>
            <a:chOff x="353191" y="2900862"/>
            <a:chExt cx="3755166" cy="2363374"/>
          </a:xfrm>
        </p:grpSpPr>
        <p:sp>
          <p:nvSpPr>
            <p:cNvPr id="35" name="Oval 34"/>
            <p:cNvSpPr>
              <a:spLocks noChangeAspect="1"/>
            </p:cNvSpPr>
            <p:nvPr/>
          </p:nvSpPr>
          <p:spPr>
            <a:xfrm>
              <a:off x="2176390" y="2900862"/>
              <a:ext cx="395289" cy="395289"/>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b="1" dirty="0">
                  <a:solidFill>
                    <a:schemeClr val="tx1"/>
                  </a:solidFill>
                  <a:latin typeface="Courier New" panose="02070309020205020404" pitchFamily="49" charset="0"/>
                  <a:cs typeface="Courier New" panose="02070309020205020404" pitchFamily="49" charset="0"/>
                </a:rPr>
                <a:t>6</a:t>
              </a:r>
            </a:p>
          </p:txBody>
        </p:sp>
        <p:sp>
          <p:nvSpPr>
            <p:cNvPr id="37" name="Oval 36"/>
            <p:cNvSpPr>
              <a:spLocks noChangeAspect="1"/>
            </p:cNvSpPr>
            <p:nvPr/>
          </p:nvSpPr>
          <p:spPr>
            <a:xfrm>
              <a:off x="1233308" y="3550151"/>
              <a:ext cx="395289" cy="395289"/>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b="1" dirty="0">
                  <a:solidFill>
                    <a:schemeClr val="tx1"/>
                  </a:solidFill>
                  <a:latin typeface="Courier New" panose="02070309020205020404" pitchFamily="49" charset="0"/>
                  <a:cs typeface="Courier New" panose="02070309020205020404" pitchFamily="49" charset="0"/>
                </a:rPr>
                <a:t>9</a:t>
              </a:r>
            </a:p>
          </p:txBody>
        </p:sp>
        <p:cxnSp>
          <p:nvCxnSpPr>
            <p:cNvPr id="39" name="Straight Arrow Connector 38"/>
            <p:cNvCxnSpPr>
              <a:stCxn id="35" idx="3"/>
              <a:endCxn id="37" idx="7"/>
            </p:cNvCxnSpPr>
            <p:nvPr/>
          </p:nvCxnSpPr>
          <p:spPr>
            <a:xfrm flipH="1">
              <a:off x="1570708" y="3238262"/>
              <a:ext cx="663571" cy="3697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35" idx="5"/>
              <a:endCxn id="46" idx="1"/>
            </p:cNvCxnSpPr>
            <p:nvPr/>
          </p:nvCxnSpPr>
          <p:spPr>
            <a:xfrm>
              <a:off x="2513790" y="3238262"/>
              <a:ext cx="672522" cy="3715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37" idx="3"/>
            </p:cNvCxnSpPr>
            <p:nvPr/>
          </p:nvCxnSpPr>
          <p:spPr>
            <a:xfrm flipH="1">
              <a:off x="970633" y="3887551"/>
              <a:ext cx="320564" cy="3643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37" idx="5"/>
            </p:cNvCxnSpPr>
            <p:nvPr/>
          </p:nvCxnSpPr>
          <p:spPr>
            <a:xfrm>
              <a:off x="1570708" y="3887551"/>
              <a:ext cx="305134" cy="3706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Oval 45"/>
            <p:cNvSpPr>
              <a:spLocks noChangeAspect="1"/>
            </p:cNvSpPr>
            <p:nvPr/>
          </p:nvSpPr>
          <p:spPr>
            <a:xfrm>
              <a:off x="3128423" y="3551948"/>
              <a:ext cx="395289" cy="3952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b="1" dirty="0">
                  <a:solidFill>
                    <a:schemeClr val="tx1"/>
                  </a:solidFill>
                  <a:latin typeface="Courier New" panose="02070309020205020404" pitchFamily="49" charset="0"/>
                  <a:cs typeface="Courier New" panose="02070309020205020404" pitchFamily="49" charset="0"/>
                </a:rPr>
                <a:t>4</a:t>
              </a:r>
            </a:p>
          </p:txBody>
        </p:sp>
        <p:sp>
          <p:nvSpPr>
            <p:cNvPr id="47" name="Oval 46"/>
            <p:cNvSpPr>
              <a:spLocks noChangeAspect="1"/>
            </p:cNvSpPr>
            <p:nvPr/>
          </p:nvSpPr>
          <p:spPr>
            <a:xfrm>
              <a:off x="3713068" y="4202085"/>
              <a:ext cx="395289" cy="3952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b="1" dirty="0">
                  <a:solidFill>
                    <a:schemeClr val="tx1"/>
                  </a:solidFill>
                  <a:latin typeface="Courier New" panose="02070309020205020404" pitchFamily="49" charset="0"/>
                  <a:cs typeface="Courier New" panose="02070309020205020404" pitchFamily="49" charset="0"/>
                </a:rPr>
                <a:t>1</a:t>
              </a:r>
            </a:p>
          </p:txBody>
        </p:sp>
        <p:sp>
          <p:nvSpPr>
            <p:cNvPr id="48" name="Oval 47"/>
            <p:cNvSpPr>
              <a:spLocks noChangeAspect="1"/>
            </p:cNvSpPr>
            <p:nvPr/>
          </p:nvSpPr>
          <p:spPr>
            <a:xfrm>
              <a:off x="2528348" y="4195836"/>
              <a:ext cx="395289" cy="3952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b="1" dirty="0">
                  <a:solidFill>
                    <a:schemeClr val="tx1"/>
                  </a:solidFill>
                  <a:latin typeface="Courier New" panose="02070309020205020404" pitchFamily="49" charset="0"/>
                  <a:cs typeface="Courier New" panose="02070309020205020404" pitchFamily="49" charset="0"/>
                </a:rPr>
                <a:t>3</a:t>
              </a:r>
            </a:p>
          </p:txBody>
        </p:sp>
        <p:cxnSp>
          <p:nvCxnSpPr>
            <p:cNvPr id="49" name="Straight Arrow Connector 48"/>
            <p:cNvCxnSpPr>
              <a:stCxn id="46" idx="3"/>
              <a:endCxn id="48" idx="7"/>
            </p:cNvCxnSpPr>
            <p:nvPr/>
          </p:nvCxnSpPr>
          <p:spPr>
            <a:xfrm flipH="1">
              <a:off x="2865748" y="3889348"/>
              <a:ext cx="320564" cy="3643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46" idx="5"/>
              <a:endCxn id="47" idx="1"/>
            </p:cNvCxnSpPr>
            <p:nvPr/>
          </p:nvCxnSpPr>
          <p:spPr>
            <a:xfrm>
              <a:off x="3465823" y="3889348"/>
              <a:ext cx="305134" cy="3706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Oval 50"/>
            <p:cNvSpPr>
              <a:spLocks noChangeAspect="1"/>
            </p:cNvSpPr>
            <p:nvPr/>
          </p:nvSpPr>
          <p:spPr>
            <a:xfrm>
              <a:off x="680466" y="4220224"/>
              <a:ext cx="395289" cy="3952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b="1" dirty="0">
                  <a:solidFill>
                    <a:schemeClr val="tx1"/>
                  </a:solidFill>
                  <a:latin typeface="Courier New" panose="02070309020205020404" pitchFamily="49" charset="0"/>
                  <a:cs typeface="Courier New" panose="02070309020205020404" pitchFamily="49" charset="0"/>
                </a:rPr>
                <a:t>7</a:t>
              </a:r>
            </a:p>
          </p:txBody>
        </p:sp>
        <p:sp>
          <p:nvSpPr>
            <p:cNvPr id="52" name="Oval 51"/>
            <p:cNvSpPr>
              <a:spLocks noChangeAspect="1"/>
            </p:cNvSpPr>
            <p:nvPr/>
          </p:nvSpPr>
          <p:spPr>
            <a:xfrm>
              <a:off x="1021749" y="4868947"/>
              <a:ext cx="395289" cy="3952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b="1" dirty="0">
                  <a:solidFill>
                    <a:schemeClr val="tx1"/>
                  </a:solidFill>
                  <a:latin typeface="Courier New" panose="02070309020205020404" pitchFamily="49" charset="0"/>
                  <a:cs typeface="Courier New" panose="02070309020205020404" pitchFamily="49" charset="0"/>
                </a:rPr>
                <a:t>5</a:t>
              </a:r>
            </a:p>
          </p:txBody>
        </p:sp>
        <p:sp>
          <p:nvSpPr>
            <p:cNvPr id="53" name="Oval 52"/>
            <p:cNvSpPr>
              <a:spLocks noChangeAspect="1"/>
            </p:cNvSpPr>
            <p:nvPr/>
          </p:nvSpPr>
          <p:spPr>
            <a:xfrm>
              <a:off x="353191" y="4868946"/>
              <a:ext cx="395289" cy="3952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b="1" dirty="0">
                  <a:solidFill>
                    <a:schemeClr val="tx1"/>
                  </a:solidFill>
                  <a:latin typeface="Courier New" panose="02070309020205020404" pitchFamily="49" charset="0"/>
                  <a:cs typeface="Courier New" panose="02070309020205020404" pitchFamily="49" charset="0"/>
                </a:rPr>
                <a:t>2</a:t>
              </a:r>
            </a:p>
          </p:txBody>
        </p:sp>
        <p:cxnSp>
          <p:nvCxnSpPr>
            <p:cNvPr id="54" name="Straight Arrow Connector 53"/>
            <p:cNvCxnSpPr>
              <a:stCxn id="51" idx="3"/>
              <a:endCxn id="53" idx="0"/>
            </p:cNvCxnSpPr>
            <p:nvPr/>
          </p:nvCxnSpPr>
          <p:spPr>
            <a:xfrm flipH="1">
              <a:off x="550836" y="4557624"/>
              <a:ext cx="187519" cy="3113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51" idx="5"/>
              <a:endCxn id="52" idx="0"/>
            </p:cNvCxnSpPr>
            <p:nvPr/>
          </p:nvCxnSpPr>
          <p:spPr>
            <a:xfrm>
              <a:off x="1017866" y="4557624"/>
              <a:ext cx="201528" cy="3113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Oval 55"/>
            <p:cNvSpPr>
              <a:spLocks noChangeAspect="1"/>
            </p:cNvSpPr>
            <p:nvPr/>
          </p:nvSpPr>
          <p:spPr>
            <a:xfrm>
              <a:off x="1803947" y="4220224"/>
              <a:ext cx="395289" cy="3952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b="1" dirty="0">
                  <a:solidFill>
                    <a:schemeClr val="tx1"/>
                  </a:solidFill>
                  <a:latin typeface="Courier New" panose="02070309020205020404" pitchFamily="49" charset="0"/>
                  <a:cs typeface="Courier New" panose="02070309020205020404" pitchFamily="49" charset="0"/>
                </a:rPr>
                <a:t>8</a:t>
              </a:r>
            </a:p>
          </p:txBody>
        </p:sp>
      </p:grpSp>
      <p:graphicFrame>
        <p:nvGraphicFramePr>
          <p:cNvPr id="57" name="Content Placeholder 2"/>
          <p:cNvGraphicFramePr>
            <a:graphicFrameLocks/>
          </p:cNvGraphicFramePr>
          <p:nvPr/>
        </p:nvGraphicFramePr>
        <p:xfrm>
          <a:off x="982008" y="5601236"/>
          <a:ext cx="5320145" cy="741680"/>
        </p:xfrm>
        <a:graphic>
          <a:graphicData uri="http://schemas.openxmlformats.org/drawingml/2006/table">
            <a:tbl>
              <a:tblPr firstRow="1" bandRow="1">
                <a:tableStyleId>{7DF18680-E054-41AD-8BC1-D1AEF772440D}</a:tableStyleId>
              </a:tblPr>
              <a:tblGrid>
                <a:gridCol w="748145">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gridCol w="457200">
                  <a:extLst>
                    <a:ext uri="{9D8B030D-6E8A-4147-A177-3AD203B41FA5}">
                      <a16:colId xmlns:a16="http://schemas.microsoft.com/office/drawing/2014/main" val="20002"/>
                    </a:ext>
                  </a:extLst>
                </a:gridCol>
                <a:gridCol w="457200">
                  <a:extLst>
                    <a:ext uri="{9D8B030D-6E8A-4147-A177-3AD203B41FA5}">
                      <a16:colId xmlns:a16="http://schemas.microsoft.com/office/drawing/2014/main" val="20003"/>
                    </a:ext>
                  </a:extLst>
                </a:gridCol>
                <a:gridCol w="457200">
                  <a:extLst>
                    <a:ext uri="{9D8B030D-6E8A-4147-A177-3AD203B41FA5}">
                      <a16:colId xmlns:a16="http://schemas.microsoft.com/office/drawing/2014/main" val="20004"/>
                    </a:ext>
                  </a:extLst>
                </a:gridCol>
                <a:gridCol w="457200">
                  <a:extLst>
                    <a:ext uri="{9D8B030D-6E8A-4147-A177-3AD203B41FA5}">
                      <a16:colId xmlns:a16="http://schemas.microsoft.com/office/drawing/2014/main" val="20005"/>
                    </a:ext>
                  </a:extLst>
                </a:gridCol>
                <a:gridCol w="457200">
                  <a:extLst>
                    <a:ext uri="{9D8B030D-6E8A-4147-A177-3AD203B41FA5}">
                      <a16:colId xmlns:a16="http://schemas.microsoft.com/office/drawing/2014/main" val="20006"/>
                    </a:ext>
                  </a:extLst>
                </a:gridCol>
                <a:gridCol w="457200">
                  <a:extLst>
                    <a:ext uri="{9D8B030D-6E8A-4147-A177-3AD203B41FA5}">
                      <a16:colId xmlns:a16="http://schemas.microsoft.com/office/drawing/2014/main" val="20007"/>
                    </a:ext>
                  </a:extLst>
                </a:gridCol>
                <a:gridCol w="457200">
                  <a:extLst>
                    <a:ext uri="{9D8B030D-6E8A-4147-A177-3AD203B41FA5}">
                      <a16:colId xmlns:a16="http://schemas.microsoft.com/office/drawing/2014/main" val="20008"/>
                    </a:ext>
                  </a:extLst>
                </a:gridCol>
                <a:gridCol w="457200">
                  <a:extLst>
                    <a:ext uri="{9D8B030D-6E8A-4147-A177-3AD203B41FA5}">
                      <a16:colId xmlns:a16="http://schemas.microsoft.com/office/drawing/2014/main" val="20009"/>
                    </a:ext>
                  </a:extLst>
                </a:gridCol>
                <a:gridCol w="457200">
                  <a:extLst>
                    <a:ext uri="{9D8B030D-6E8A-4147-A177-3AD203B41FA5}">
                      <a16:colId xmlns:a16="http://schemas.microsoft.com/office/drawing/2014/main" val="20010"/>
                    </a:ext>
                  </a:extLst>
                </a:gridCol>
              </a:tblGrid>
              <a:tr h="370840">
                <a:tc>
                  <a:txBody>
                    <a:bodyPr/>
                    <a:lstStyle/>
                    <a:p>
                      <a:r>
                        <a:rPr lang="en-US" sz="1600" b="1" dirty="0"/>
                        <a:t>Index</a:t>
                      </a:r>
                    </a:p>
                  </a:txBody>
                  <a:tcPr/>
                </a:tc>
                <a:tc>
                  <a:txBody>
                    <a:bodyPr/>
                    <a:lstStyle/>
                    <a:p>
                      <a:pPr algn="ctr"/>
                      <a:r>
                        <a:rPr lang="en-US" dirty="0">
                          <a:latin typeface="Courier New" panose="02070309020205020404" pitchFamily="49" charset="0"/>
                          <a:cs typeface="Courier New" panose="02070309020205020404" pitchFamily="49" charset="0"/>
                        </a:rPr>
                        <a:t>0</a:t>
                      </a:r>
                    </a:p>
                  </a:txBody>
                  <a:tcPr/>
                </a:tc>
                <a:tc>
                  <a:txBody>
                    <a:bodyPr/>
                    <a:lstStyle/>
                    <a:p>
                      <a:pPr algn="ctr"/>
                      <a:r>
                        <a:rPr lang="en-US" dirty="0">
                          <a:latin typeface="Courier New" panose="02070309020205020404" pitchFamily="49" charset="0"/>
                          <a:cs typeface="Courier New" panose="02070309020205020404" pitchFamily="49" charset="0"/>
                        </a:rPr>
                        <a:t>1</a:t>
                      </a:r>
                    </a:p>
                  </a:txBody>
                  <a:tcPr/>
                </a:tc>
                <a:tc>
                  <a:txBody>
                    <a:bodyPr/>
                    <a:lstStyle/>
                    <a:p>
                      <a:pPr algn="ctr"/>
                      <a:r>
                        <a:rPr lang="en-US" dirty="0">
                          <a:latin typeface="Courier New" panose="02070309020205020404" pitchFamily="49" charset="0"/>
                          <a:cs typeface="Courier New" panose="02070309020205020404" pitchFamily="49" charset="0"/>
                        </a:rPr>
                        <a:t>2</a:t>
                      </a:r>
                    </a:p>
                  </a:txBody>
                  <a:tcPr/>
                </a:tc>
                <a:tc>
                  <a:txBody>
                    <a:bodyPr/>
                    <a:lstStyle/>
                    <a:p>
                      <a:pPr algn="ctr"/>
                      <a:r>
                        <a:rPr lang="en-US" dirty="0">
                          <a:latin typeface="Courier New" panose="02070309020205020404" pitchFamily="49" charset="0"/>
                          <a:cs typeface="Courier New" panose="02070309020205020404" pitchFamily="49" charset="0"/>
                        </a:rPr>
                        <a:t>3</a:t>
                      </a:r>
                    </a:p>
                  </a:txBody>
                  <a:tcPr/>
                </a:tc>
                <a:tc>
                  <a:txBody>
                    <a:bodyPr/>
                    <a:lstStyle/>
                    <a:p>
                      <a:pPr algn="ctr"/>
                      <a:r>
                        <a:rPr lang="en-US" dirty="0">
                          <a:latin typeface="Courier New" panose="02070309020205020404" pitchFamily="49" charset="0"/>
                          <a:cs typeface="Courier New" panose="02070309020205020404" pitchFamily="49" charset="0"/>
                        </a:rPr>
                        <a:t>4</a:t>
                      </a:r>
                    </a:p>
                  </a:txBody>
                  <a:tcPr/>
                </a:tc>
                <a:tc>
                  <a:txBody>
                    <a:bodyPr/>
                    <a:lstStyle/>
                    <a:p>
                      <a:pPr algn="ctr"/>
                      <a:r>
                        <a:rPr lang="en-US" dirty="0">
                          <a:latin typeface="Courier New" panose="02070309020205020404" pitchFamily="49" charset="0"/>
                          <a:cs typeface="Courier New" panose="02070309020205020404" pitchFamily="49" charset="0"/>
                        </a:rPr>
                        <a:t>5</a:t>
                      </a:r>
                    </a:p>
                  </a:txBody>
                  <a:tcPr/>
                </a:tc>
                <a:tc>
                  <a:txBody>
                    <a:bodyPr/>
                    <a:lstStyle/>
                    <a:p>
                      <a:pPr algn="ctr"/>
                      <a:r>
                        <a:rPr lang="en-US" dirty="0">
                          <a:latin typeface="Courier New" panose="02070309020205020404" pitchFamily="49" charset="0"/>
                          <a:cs typeface="Courier New" panose="02070309020205020404" pitchFamily="49" charset="0"/>
                        </a:rPr>
                        <a:t>6</a:t>
                      </a:r>
                    </a:p>
                  </a:txBody>
                  <a:tcPr/>
                </a:tc>
                <a:tc>
                  <a:txBody>
                    <a:bodyPr/>
                    <a:lstStyle/>
                    <a:p>
                      <a:pPr algn="ctr"/>
                      <a:r>
                        <a:rPr lang="en-US" dirty="0">
                          <a:latin typeface="Courier New" panose="02070309020205020404" pitchFamily="49" charset="0"/>
                          <a:cs typeface="Courier New" panose="02070309020205020404" pitchFamily="49" charset="0"/>
                        </a:rPr>
                        <a:t>7</a:t>
                      </a:r>
                    </a:p>
                  </a:txBody>
                  <a:tcPr/>
                </a:tc>
                <a:tc>
                  <a:txBody>
                    <a:bodyPr/>
                    <a:lstStyle/>
                    <a:p>
                      <a:pPr algn="ctr"/>
                      <a:r>
                        <a:rPr lang="en-US" dirty="0">
                          <a:latin typeface="Courier New" panose="02070309020205020404" pitchFamily="49" charset="0"/>
                          <a:cs typeface="Courier New" panose="02070309020205020404" pitchFamily="49" charset="0"/>
                        </a:rPr>
                        <a:t>8</a:t>
                      </a:r>
                    </a:p>
                  </a:txBody>
                  <a:tcPr/>
                </a:tc>
                <a:tc>
                  <a:txBody>
                    <a:bodyPr/>
                    <a:lstStyle/>
                    <a:p>
                      <a:pPr algn="ctr"/>
                      <a:r>
                        <a:rPr lang="en-US" dirty="0">
                          <a:latin typeface="Courier New" panose="02070309020205020404" pitchFamily="49" charset="0"/>
                          <a:cs typeface="Courier New" panose="02070309020205020404" pitchFamily="49" charset="0"/>
                        </a:rPr>
                        <a:t>9</a:t>
                      </a:r>
                    </a:p>
                  </a:txBody>
                  <a:tcPr>
                    <a:pattFill prst="pct25">
                      <a:fgClr>
                        <a:schemeClr val="tx1"/>
                      </a:fgClr>
                      <a:bgClr>
                        <a:schemeClr val="bg1"/>
                      </a:bgClr>
                    </a:pattFill>
                  </a:tcPr>
                </a:tc>
                <a:extLst>
                  <a:ext uri="{0D108BD9-81ED-4DB2-BD59-A6C34878D82A}">
                    <a16:rowId xmlns:a16="http://schemas.microsoft.com/office/drawing/2014/main" val="10000"/>
                  </a:ext>
                </a:extLst>
              </a:tr>
              <a:tr h="370840">
                <a:tc>
                  <a:txBody>
                    <a:bodyPr/>
                    <a:lstStyle/>
                    <a:p>
                      <a:r>
                        <a:rPr lang="en-US" sz="1600" b="1" dirty="0"/>
                        <a:t>value</a:t>
                      </a:r>
                    </a:p>
                  </a:txBody>
                  <a:tcPr/>
                </a:tc>
                <a:tc>
                  <a:txBody>
                    <a:bodyPr/>
                    <a:lstStyle/>
                    <a:p>
                      <a:pPr algn="ctr"/>
                      <a:r>
                        <a:rPr lang="en-US" dirty="0">
                          <a:latin typeface="Courier New" panose="02070309020205020404" pitchFamily="49" charset="0"/>
                          <a:cs typeface="Courier New" panose="02070309020205020404" pitchFamily="49" charset="0"/>
                        </a:rPr>
                        <a:t>6</a:t>
                      </a:r>
                    </a:p>
                  </a:txBody>
                  <a:tcPr>
                    <a:solidFill>
                      <a:srgbClr val="FFFF00"/>
                    </a:solidFill>
                  </a:tcPr>
                </a:tc>
                <a:tc>
                  <a:txBody>
                    <a:bodyPr/>
                    <a:lstStyle/>
                    <a:p>
                      <a:pPr algn="ctr"/>
                      <a:r>
                        <a:rPr lang="en-US" dirty="0">
                          <a:latin typeface="Courier New" panose="02070309020205020404" pitchFamily="49" charset="0"/>
                          <a:cs typeface="Courier New" panose="02070309020205020404" pitchFamily="49" charset="0"/>
                        </a:rPr>
                        <a:t>9</a:t>
                      </a:r>
                    </a:p>
                  </a:txBody>
                  <a:tcPr>
                    <a:solidFill>
                      <a:srgbClr val="FFFF00"/>
                    </a:solidFill>
                  </a:tcPr>
                </a:tc>
                <a:tc>
                  <a:txBody>
                    <a:bodyPr/>
                    <a:lstStyle/>
                    <a:p>
                      <a:pPr algn="ctr"/>
                      <a:r>
                        <a:rPr lang="en-US" dirty="0">
                          <a:latin typeface="Courier New" panose="02070309020205020404" pitchFamily="49" charset="0"/>
                          <a:cs typeface="Courier New" panose="02070309020205020404" pitchFamily="49" charset="0"/>
                        </a:rPr>
                        <a:t>4</a:t>
                      </a:r>
                    </a:p>
                  </a:txBody>
                  <a:tcPr/>
                </a:tc>
                <a:tc>
                  <a:txBody>
                    <a:bodyPr/>
                    <a:lstStyle/>
                    <a:p>
                      <a:pPr algn="ctr"/>
                      <a:r>
                        <a:rPr lang="en-US" dirty="0">
                          <a:latin typeface="Courier New" panose="02070309020205020404" pitchFamily="49" charset="0"/>
                          <a:cs typeface="Courier New" panose="02070309020205020404" pitchFamily="49" charset="0"/>
                        </a:rPr>
                        <a:t>7</a:t>
                      </a:r>
                    </a:p>
                  </a:txBody>
                  <a:tcPr/>
                </a:tc>
                <a:tc>
                  <a:txBody>
                    <a:bodyPr/>
                    <a:lstStyle/>
                    <a:p>
                      <a:pPr algn="ctr"/>
                      <a:r>
                        <a:rPr lang="en-US" dirty="0">
                          <a:latin typeface="Courier New" panose="02070309020205020404" pitchFamily="49" charset="0"/>
                          <a:cs typeface="Courier New" panose="02070309020205020404" pitchFamily="49" charset="0"/>
                        </a:rPr>
                        <a:t>8</a:t>
                      </a:r>
                    </a:p>
                  </a:txBody>
                  <a:tcPr/>
                </a:tc>
                <a:tc>
                  <a:txBody>
                    <a:bodyPr/>
                    <a:lstStyle/>
                    <a:p>
                      <a:pPr algn="ctr"/>
                      <a:r>
                        <a:rPr lang="en-US" dirty="0">
                          <a:latin typeface="Courier New" panose="02070309020205020404" pitchFamily="49" charset="0"/>
                          <a:cs typeface="Courier New" panose="02070309020205020404" pitchFamily="49" charset="0"/>
                        </a:rPr>
                        <a:t>3</a:t>
                      </a:r>
                    </a:p>
                  </a:txBody>
                  <a:tcPr/>
                </a:tc>
                <a:tc>
                  <a:txBody>
                    <a:bodyPr/>
                    <a:lstStyle/>
                    <a:p>
                      <a:pPr algn="ctr"/>
                      <a:r>
                        <a:rPr lang="en-US" dirty="0">
                          <a:latin typeface="Courier New" panose="02070309020205020404" pitchFamily="49" charset="0"/>
                          <a:cs typeface="Courier New" panose="02070309020205020404" pitchFamily="49" charset="0"/>
                        </a:rPr>
                        <a:t>1</a:t>
                      </a:r>
                    </a:p>
                  </a:txBody>
                  <a:tcPr/>
                </a:tc>
                <a:tc>
                  <a:txBody>
                    <a:bodyPr/>
                    <a:lstStyle/>
                    <a:p>
                      <a:pPr algn="ctr"/>
                      <a:r>
                        <a:rPr lang="en-US" dirty="0">
                          <a:latin typeface="Courier New" panose="02070309020205020404" pitchFamily="49" charset="0"/>
                          <a:cs typeface="Courier New" panose="02070309020205020404" pitchFamily="49" charset="0"/>
                        </a:rPr>
                        <a:t>2</a:t>
                      </a:r>
                    </a:p>
                  </a:txBody>
                  <a:tcPr/>
                </a:tc>
                <a:tc>
                  <a:txBody>
                    <a:bodyPr/>
                    <a:lstStyle/>
                    <a:p>
                      <a:pPr algn="ctr"/>
                      <a:r>
                        <a:rPr lang="en-US" dirty="0">
                          <a:latin typeface="Courier New" panose="02070309020205020404" pitchFamily="49" charset="0"/>
                          <a:cs typeface="Courier New" panose="02070309020205020404" pitchFamily="49" charset="0"/>
                        </a:rPr>
                        <a:t>5</a:t>
                      </a:r>
                    </a:p>
                  </a:txBody>
                  <a:tcPr/>
                </a:tc>
                <a:tc>
                  <a:txBody>
                    <a:bodyPr/>
                    <a:lstStyle/>
                    <a:p>
                      <a:pPr algn="ctr"/>
                      <a:r>
                        <a:rPr lang="en-US" dirty="0">
                          <a:latin typeface="Courier New" panose="02070309020205020404" pitchFamily="49" charset="0"/>
                          <a:cs typeface="Courier New" panose="02070309020205020404" pitchFamily="49" charset="0"/>
                        </a:rPr>
                        <a:t>11</a:t>
                      </a:r>
                    </a:p>
                  </a:txBody>
                  <a:tcPr>
                    <a:pattFill prst="pct25">
                      <a:fgClr>
                        <a:schemeClr val="tx1"/>
                      </a:fgClr>
                      <a:bgClr>
                        <a:schemeClr val="bg1"/>
                      </a:bgClr>
                    </a:pattFill>
                  </a:tcPr>
                </a:tc>
                <a:extLst>
                  <a:ext uri="{0D108BD9-81ED-4DB2-BD59-A6C34878D82A}">
                    <a16:rowId xmlns:a16="http://schemas.microsoft.com/office/drawing/2014/main" val="10001"/>
                  </a:ext>
                </a:extLst>
              </a:tr>
            </a:tbl>
          </a:graphicData>
        </a:graphic>
      </p:graphicFrame>
      <p:sp>
        <p:nvSpPr>
          <p:cNvPr id="58" name="TextBox 57"/>
          <p:cNvSpPr txBox="1"/>
          <p:nvPr/>
        </p:nvSpPr>
        <p:spPr>
          <a:xfrm>
            <a:off x="6459241" y="5756856"/>
            <a:ext cx="1700011" cy="369332"/>
          </a:xfrm>
          <a:prstGeom prst="rect">
            <a:avLst/>
          </a:prstGeom>
          <a:noFill/>
        </p:spPr>
        <p:txBody>
          <a:bodyPr wrap="square" rtlCol="0">
            <a:spAutoFit/>
          </a:bodyPr>
          <a:lstStyle/>
          <a:p>
            <a:r>
              <a:rPr lang="en-US" b="1" dirty="0">
                <a:latin typeface="Courier New" panose="02070309020205020404" pitchFamily="49" charset="0"/>
                <a:cs typeface="Courier New" panose="02070309020205020404" pitchFamily="49" charset="0"/>
              </a:rPr>
              <a:t>Length = 9</a:t>
            </a:r>
          </a:p>
        </p:txBody>
      </p:sp>
      <p:sp>
        <p:nvSpPr>
          <p:cNvPr id="24" name="Title 2"/>
          <p:cNvSpPr>
            <a:spLocks noGrp="1"/>
          </p:cNvSpPr>
          <p:nvPr>
            <p:ph type="title"/>
          </p:nvPr>
        </p:nvSpPr>
        <p:spPr>
          <a:xfrm>
            <a:off x="155575" y="161927"/>
            <a:ext cx="8797925" cy="676274"/>
          </a:xfrm>
        </p:spPr>
        <p:txBody>
          <a:bodyPr>
            <a:normAutofit fontScale="90000"/>
          </a:bodyPr>
          <a:lstStyle/>
          <a:p>
            <a:r>
              <a:rPr lang="en-US" dirty="0"/>
              <a:t>The </a:t>
            </a:r>
            <a:r>
              <a:rPr lang="en-US" b="1" dirty="0" err="1">
                <a:solidFill>
                  <a:schemeClr val="tx2"/>
                </a:solidFill>
                <a:latin typeface="Courier New" panose="02070309020205020404" pitchFamily="49" charset="0"/>
                <a:cs typeface="Courier New" panose="02070309020205020404" pitchFamily="49" charset="0"/>
              </a:rPr>
              <a:t>Dequeue</a:t>
            </a:r>
            <a:r>
              <a:rPr lang="en-US" dirty="0">
                <a:solidFill>
                  <a:schemeClr val="tx2"/>
                </a:solidFill>
              </a:rPr>
              <a:t> </a:t>
            </a:r>
            <a:r>
              <a:rPr lang="en-US" dirty="0"/>
              <a:t>operation</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68873487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Content Placeholder 2"/>
          <p:cNvSpPr>
            <a:spLocks noGrp="1"/>
          </p:cNvSpPr>
          <p:nvPr>
            <p:ph idx="1"/>
          </p:nvPr>
        </p:nvSpPr>
        <p:spPr>
          <a:xfrm>
            <a:off x="353192" y="990600"/>
            <a:ext cx="8592396" cy="2140220"/>
          </a:xfrm>
        </p:spPr>
        <p:txBody>
          <a:bodyPr>
            <a:normAutofit/>
          </a:bodyPr>
          <a:lstStyle/>
          <a:p>
            <a:r>
              <a:rPr lang="en-US" sz="2000" dirty="0"/>
              <a:t>Replace the root with the last leaf node</a:t>
            </a:r>
          </a:p>
          <a:p>
            <a:r>
              <a:rPr lang="en-US" sz="2000" dirty="0"/>
              <a:t>Decrement </a:t>
            </a:r>
            <a:r>
              <a:rPr lang="en-US" sz="2000" b="1" dirty="0">
                <a:latin typeface="Courier New" panose="02070309020205020404" pitchFamily="49" charset="0"/>
                <a:cs typeface="Courier New" panose="02070309020205020404" pitchFamily="49" charset="0"/>
              </a:rPr>
              <a:t>length</a:t>
            </a:r>
            <a:r>
              <a:rPr lang="en-US" sz="2000" dirty="0"/>
              <a:t> (the last leaf node is out of the tree now)</a:t>
            </a:r>
          </a:p>
          <a:p>
            <a:r>
              <a:rPr lang="en-US" sz="2000" dirty="0"/>
              <a:t>Perform </a:t>
            </a:r>
            <a:r>
              <a:rPr lang="en-US" sz="2000" b="1" dirty="0" err="1">
                <a:latin typeface="Courier New" panose="02070309020205020404" pitchFamily="49" charset="0"/>
                <a:cs typeface="Courier New" panose="02070309020205020404" pitchFamily="49" charset="0"/>
              </a:rPr>
              <a:t>ReheapDown</a:t>
            </a:r>
            <a:r>
              <a:rPr lang="en-US" sz="2000" dirty="0"/>
              <a:t> operation</a:t>
            </a:r>
          </a:p>
        </p:txBody>
      </p:sp>
      <p:grpSp>
        <p:nvGrpSpPr>
          <p:cNvPr id="34" name="Group 33"/>
          <p:cNvGrpSpPr/>
          <p:nvPr/>
        </p:nvGrpSpPr>
        <p:grpSpPr>
          <a:xfrm>
            <a:off x="2562408" y="2730409"/>
            <a:ext cx="3755166" cy="2363374"/>
            <a:chOff x="353191" y="2900862"/>
            <a:chExt cx="3755166" cy="2363374"/>
          </a:xfrm>
        </p:grpSpPr>
        <p:sp>
          <p:nvSpPr>
            <p:cNvPr id="35" name="Oval 34"/>
            <p:cNvSpPr>
              <a:spLocks noChangeAspect="1"/>
            </p:cNvSpPr>
            <p:nvPr/>
          </p:nvSpPr>
          <p:spPr>
            <a:xfrm>
              <a:off x="2176390" y="2900862"/>
              <a:ext cx="395289" cy="395289"/>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b="1" dirty="0">
                  <a:solidFill>
                    <a:schemeClr val="tx1"/>
                  </a:solidFill>
                  <a:latin typeface="Courier New" panose="02070309020205020404" pitchFamily="49" charset="0"/>
                  <a:cs typeface="Courier New" panose="02070309020205020404" pitchFamily="49" charset="0"/>
                </a:rPr>
                <a:t>9</a:t>
              </a:r>
            </a:p>
          </p:txBody>
        </p:sp>
        <p:sp>
          <p:nvSpPr>
            <p:cNvPr id="37" name="Oval 36"/>
            <p:cNvSpPr>
              <a:spLocks noChangeAspect="1"/>
            </p:cNvSpPr>
            <p:nvPr/>
          </p:nvSpPr>
          <p:spPr>
            <a:xfrm>
              <a:off x="1233308" y="3550151"/>
              <a:ext cx="395289" cy="395289"/>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b="1" dirty="0">
                  <a:solidFill>
                    <a:schemeClr val="tx1"/>
                  </a:solidFill>
                  <a:latin typeface="Courier New" panose="02070309020205020404" pitchFamily="49" charset="0"/>
                  <a:cs typeface="Courier New" panose="02070309020205020404" pitchFamily="49" charset="0"/>
                </a:rPr>
                <a:t>6</a:t>
              </a:r>
            </a:p>
          </p:txBody>
        </p:sp>
        <p:cxnSp>
          <p:nvCxnSpPr>
            <p:cNvPr id="39" name="Straight Arrow Connector 38"/>
            <p:cNvCxnSpPr>
              <a:stCxn id="35" idx="3"/>
              <a:endCxn id="37" idx="7"/>
            </p:cNvCxnSpPr>
            <p:nvPr/>
          </p:nvCxnSpPr>
          <p:spPr>
            <a:xfrm flipH="1">
              <a:off x="1570708" y="3238262"/>
              <a:ext cx="663571" cy="3697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35" idx="5"/>
              <a:endCxn id="46" idx="1"/>
            </p:cNvCxnSpPr>
            <p:nvPr/>
          </p:nvCxnSpPr>
          <p:spPr>
            <a:xfrm>
              <a:off x="2513790" y="3238262"/>
              <a:ext cx="672522" cy="3715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37" idx="3"/>
            </p:cNvCxnSpPr>
            <p:nvPr/>
          </p:nvCxnSpPr>
          <p:spPr>
            <a:xfrm flipH="1">
              <a:off x="970633" y="3887551"/>
              <a:ext cx="320564" cy="3643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37" idx="5"/>
            </p:cNvCxnSpPr>
            <p:nvPr/>
          </p:nvCxnSpPr>
          <p:spPr>
            <a:xfrm>
              <a:off x="1570708" y="3887551"/>
              <a:ext cx="305134" cy="3706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Oval 45"/>
            <p:cNvSpPr>
              <a:spLocks noChangeAspect="1"/>
            </p:cNvSpPr>
            <p:nvPr/>
          </p:nvSpPr>
          <p:spPr>
            <a:xfrm>
              <a:off x="3128423" y="3551948"/>
              <a:ext cx="395289" cy="3952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b="1" dirty="0">
                  <a:solidFill>
                    <a:schemeClr val="tx1"/>
                  </a:solidFill>
                  <a:latin typeface="Courier New" panose="02070309020205020404" pitchFamily="49" charset="0"/>
                  <a:cs typeface="Courier New" panose="02070309020205020404" pitchFamily="49" charset="0"/>
                </a:rPr>
                <a:t>4</a:t>
              </a:r>
            </a:p>
          </p:txBody>
        </p:sp>
        <p:sp>
          <p:nvSpPr>
            <p:cNvPr id="47" name="Oval 46"/>
            <p:cNvSpPr>
              <a:spLocks noChangeAspect="1"/>
            </p:cNvSpPr>
            <p:nvPr/>
          </p:nvSpPr>
          <p:spPr>
            <a:xfrm>
              <a:off x="3713068" y="4202085"/>
              <a:ext cx="395289" cy="3952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b="1" dirty="0">
                  <a:solidFill>
                    <a:schemeClr val="tx1"/>
                  </a:solidFill>
                  <a:latin typeface="Courier New" panose="02070309020205020404" pitchFamily="49" charset="0"/>
                  <a:cs typeface="Courier New" panose="02070309020205020404" pitchFamily="49" charset="0"/>
                </a:rPr>
                <a:t>1</a:t>
              </a:r>
            </a:p>
          </p:txBody>
        </p:sp>
        <p:sp>
          <p:nvSpPr>
            <p:cNvPr id="48" name="Oval 47"/>
            <p:cNvSpPr>
              <a:spLocks noChangeAspect="1"/>
            </p:cNvSpPr>
            <p:nvPr/>
          </p:nvSpPr>
          <p:spPr>
            <a:xfrm>
              <a:off x="2528348" y="4195836"/>
              <a:ext cx="395289" cy="3952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b="1" dirty="0">
                  <a:solidFill>
                    <a:schemeClr val="tx1"/>
                  </a:solidFill>
                  <a:latin typeface="Courier New" panose="02070309020205020404" pitchFamily="49" charset="0"/>
                  <a:cs typeface="Courier New" panose="02070309020205020404" pitchFamily="49" charset="0"/>
                </a:rPr>
                <a:t>3</a:t>
              </a:r>
            </a:p>
          </p:txBody>
        </p:sp>
        <p:cxnSp>
          <p:nvCxnSpPr>
            <p:cNvPr id="49" name="Straight Arrow Connector 48"/>
            <p:cNvCxnSpPr>
              <a:stCxn id="46" idx="3"/>
              <a:endCxn id="48" idx="7"/>
            </p:cNvCxnSpPr>
            <p:nvPr/>
          </p:nvCxnSpPr>
          <p:spPr>
            <a:xfrm flipH="1">
              <a:off x="2865748" y="3889348"/>
              <a:ext cx="320564" cy="3643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46" idx="5"/>
              <a:endCxn id="47" idx="1"/>
            </p:cNvCxnSpPr>
            <p:nvPr/>
          </p:nvCxnSpPr>
          <p:spPr>
            <a:xfrm>
              <a:off x="3465823" y="3889348"/>
              <a:ext cx="305134" cy="3706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Oval 50"/>
            <p:cNvSpPr>
              <a:spLocks noChangeAspect="1"/>
            </p:cNvSpPr>
            <p:nvPr/>
          </p:nvSpPr>
          <p:spPr>
            <a:xfrm>
              <a:off x="680466" y="4220224"/>
              <a:ext cx="395289" cy="3952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b="1" dirty="0">
                  <a:solidFill>
                    <a:schemeClr val="tx1"/>
                  </a:solidFill>
                  <a:latin typeface="Courier New" panose="02070309020205020404" pitchFamily="49" charset="0"/>
                  <a:cs typeface="Courier New" panose="02070309020205020404" pitchFamily="49" charset="0"/>
                </a:rPr>
                <a:t>7</a:t>
              </a:r>
            </a:p>
          </p:txBody>
        </p:sp>
        <p:sp>
          <p:nvSpPr>
            <p:cNvPr id="52" name="Oval 51"/>
            <p:cNvSpPr>
              <a:spLocks noChangeAspect="1"/>
            </p:cNvSpPr>
            <p:nvPr/>
          </p:nvSpPr>
          <p:spPr>
            <a:xfrm>
              <a:off x="1021749" y="4868947"/>
              <a:ext cx="395289" cy="3952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b="1" dirty="0">
                  <a:solidFill>
                    <a:schemeClr val="tx1"/>
                  </a:solidFill>
                  <a:latin typeface="Courier New" panose="02070309020205020404" pitchFamily="49" charset="0"/>
                  <a:cs typeface="Courier New" panose="02070309020205020404" pitchFamily="49" charset="0"/>
                </a:rPr>
                <a:t>5</a:t>
              </a:r>
            </a:p>
          </p:txBody>
        </p:sp>
        <p:sp>
          <p:nvSpPr>
            <p:cNvPr id="53" name="Oval 52"/>
            <p:cNvSpPr>
              <a:spLocks noChangeAspect="1"/>
            </p:cNvSpPr>
            <p:nvPr/>
          </p:nvSpPr>
          <p:spPr>
            <a:xfrm>
              <a:off x="353191" y="4868946"/>
              <a:ext cx="395289" cy="3952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b="1" dirty="0">
                  <a:solidFill>
                    <a:schemeClr val="tx1"/>
                  </a:solidFill>
                  <a:latin typeface="Courier New" panose="02070309020205020404" pitchFamily="49" charset="0"/>
                  <a:cs typeface="Courier New" panose="02070309020205020404" pitchFamily="49" charset="0"/>
                </a:rPr>
                <a:t>2</a:t>
              </a:r>
            </a:p>
          </p:txBody>
        </p:sp>
        <p:cxnSp>
          <p:nvCxnSpPr>
            <p:cNvPr id="54" name="Straight Arrow Connector 53"/>
            <p:cNvCxnSpPr>
              <a:stCxn id="51" idx="3"/>
              <a:endCxn id="53" idx="0"/>
            </p:cNvCxnSpPr>
            <p:nvPr/>
          </p:nvCxnSpPr>
          <p:spPr>
            <a:xfrm flipH="1">
              <a:off x="550836" y="4557624"/>
              <a:ext cx="187519" cy="3113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51" idx="5"/>
              <a:endCxn id="52" idx="0"/>
            </p:cNvCxnSpPr>
            <p:nvPr/>
          </p:nvCxnSpPr>
          <p:spPr>
            <a:xfrm>
              <a:off x="1017866" y="4557624"/>
              <a:ext cx="201528" cy="3113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Oval 55"/>
            <p:cNvSpPr>
              <a:spLocks noChangeAspect="1"/>
            </p:cNvSpPr>
            <p:nvPr/>
          </p:nvSpPr>
          <p:spPr>
            <a:xfrm>
              <a:off x="1803947" y="4220224"/>
              <a:ext cx="395289" cy="3952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b="1" dirty="0">
                  <a:solidFill>
                    <a:schemeClr val="tx1"/>
                  </a:solidFill>
                  <a:latin typeface="Courier New" panose="02070309020205020404" pitchFamily="49" charset="0"/>
                  <a:cs typeface="Courier New" panose="02070309020205020404" pitchFamily="49" charset="0"/>
                </a:rPr>
                <a:t>8</a:t>
              </a:r>
            </a:p>
          </p:txBody>
        </p:sp>
      </p:grpSp>
      <p:graphicFrame>
        <p:nvGraphicFramePr>
          <p:cNvPr id="24" name="Content Placeholder 2"/>
          <p:cNvGraphicFramePr>
            <a:graphicFrameLocks/>
          </p:cNvGraphicFramePr>
          <p:nvPr/>
        </p:nvGraphicFramePr>
        <p:xfrm>
          <a:off x="982008" y="5601236"/>
          <a:ext cx="5320145" cy="741680"/>
        </p:xfrm>
        <a:graphic>
          <a:graphicData uri="http://schemas.openxmlformats.org/drawingml/2006/table">
            <a:tbl>
              <a:tblPr firstRow="1" bandRow="1">
                <a:tableStyleId>{7DF18680-E054-41AD-8BC1-D1AEF772440D}</a:tableStyleId>
              </a:tblPr>
              <a:tblGrid>
                <a:gridCol w="748145">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gridCol w="457200">
                  <a:extLst>
                    <a:ext uri="{9D8B030D-6E8A-4147-A177-3AD203B41FA5}">
                      <a16:colId xmlns:a16="http://schemas.microsoft.com/office/drawing/2014/main" val="20002"/>
                    </a:ext>
                  </a:extLst>
                </a:gridCol>
                <a:gridCol w="457200">
                  <a:extLst>
                    <a:ext uri="{9D8B030D-6E8A-4147-A177-3AD203B41FA5}">
                      <a16:colId xmlns:a16="http://schemas.microsoft.com/office/drawing/2014/main" val="20003"/>
                    </a:ext>
                  </a:extLst>
                </a:gridCol>
                <a:gridCol w="457200">
                  <a:extLst>
                    <a:ext uri="{9D8B030D-6E8A-4147-A177-3AD203B41FA5}">
                      <a16:colId xmlns:a16="http://schemas.microsoft.com/office/drawing/2014/main" val="20004"/>
                    </a:ext>
                  </a:extLst>
                </a:gridCol>
                <a:gridCol w="457200">
                  <a:extLst>
                    <a:ext uri="{9D8B030D-6E8A-4147-A177-3AD203B41FA5}">
                      <a16:colId xmlns:a16="http://schemas.microsoft.com/office/drawing/2014/main" val="20005"/>
                    </a:ext>
                  </a:extLst>
                </a:gridCol>
                <a:gridCol w="457200">
                  <a:extLst>
                    <a:ext uri="{9D8B030D-6E8A-4147-A177-3AD203B41FA5}">
                      <a16:colId xmlns:a16="http://schemas.microsoft.com/office/drawing/2014/main" val="20006"/>
                    </a:ext>
                  </a:extLst>
                </a:gridCol>
                <a:gridCol w="457200">
                  <a:extLst>
                    <a:ext uri="{9D8B030D-6E8A-4147-A177-3AD203B41FA5}">
                      <a16:colId xmlns:a16="http://schemas.microsoft.com/office/drawing/2014/main" val="20007"/>
                    </a:ext>
                  </a:extLst>
                </a:gridCol>
                <a:gridCol w="457200">
                  <a:extLst>
                    <a:ext uri="{9D8B030D-6E8A-4147-A177-3AD203B41FA5}">
                      <a16:colId xmlns:a16="http://schemas.microsoft.com/office/drawing/2014/main" val="20008"/>
                    </a:ext>
                  </a:extLst>
                </a:gridCol>
                <a:gridCol w="457200">
                  <a:extLst>
                    <a:ext uri="{9D8B030D-6E8A-4147-A177-3AD203B41FA5}">
                      <a16:colId xmlns:a16="http://schemas.microsoft.com/office/drawing/2014/main" val="20009"/>
                    </a:ext>
                  </a:extLst>
                </a:gridCol>
                <a:gridCol w="457200">
                  <a:extLst>
                    <a:ext uri="{9D8B030D-6E8A-4147-A177-3AD203B41FA5}">
                      <a16:colId xmlns:a16="http://schemas.microsoft.com/office/drawing/2014/main" val="20010"/>
                    </a:ext>
                  </a:extLst>
                </a:gridCol>
              </a:tblGrid>
              <a:tr h="370840">
                <a:tc>
                  <a:txBody>
                    <a:bodyPr/>
                    <a:lstStyle/>
                    <a:p>
                      <a:r>
                        <a:rPr lang="en-US" sz="1600" b="1" dirty="0"/>
                        <a:t>Index</a:t>
                      </a:r>
                    </a:p>
                  </a:txBody>
                  <a:tcPr/>
                </a:tc>
                <a:tc>
                  <a:txBody>
                    <a:bodyPr/>
                    <a:lstStyle/>
                    <a:p>
                      <a:pPr algn="ctr"/>
                      <a:r>
                        <a:rPr lang="en-US" dirty="0">
                          <a:latin typeface="Courier New" panose="02070309020205020404" pitchFamily="49" charset="0"/>
                          <a:cs typeface="Courier New" panose="02070309020205020404" pitchFamily="49" charset="0"/>
                        </a:rPr>
                        <a:t>0</a:t>
                      </a:r>
                    </a:p>
                  </a:txBody>
                  <a:tcPr/>
                </a:tc>
                <a:tc>
                  <a:txBody>
                    <a:bodyPr/>
                    <a:lstStyle/>
                    <a:p>
                      <a:pPr algn="ctr"/>
                      <a:r>
                        <a:rPr lang="en-US" dirty="0">
                          <a:latin typeface="Courier New" panose="02070309020205020404" pitchFamily="49" charset="0"/>
                          <a:cs typeface="Courier New" panose="02070309020205020404" pitchFamily="49" charset="0"/>
                        </a:rPr>
                        <a:t>1</a:t>
                      </a:r>
                    </a:p>
                  </a:txBody>
                  <a:tcPr/>
                </a:tc>
                <a:tc>
                  <a:txBody>
                    <a:bodyPr/>
                    <a:lstStyle/>
                    <a:p>
                      <a:pPr algn="ctr"/>
                      <a:r>
                        <a:rPr lang="en-US" dirty="0">
                          <a:latin typeface="Courier New" panose="02070309020205020404" pitchFamily="49" charset="0"/>
                          <a:cs typeface="Courier New" panose="02070309020205020404" pitchFamily="49" charset="0"/>
                        </a:rPr>
                        <a:t>2</a:t>
                      </a:r>
                    </a:p>
                  </a:txBody>
                  <a:tcPr/>
                </a:tc>
                <a:tc>
                  <a:txBody>
                    <a:bodyPr/>
                    <a:lstStyle/>
                    <a:p>
                      <a:pPr algn="ctr"/>
                      <a:r>
                        <a:rPr lang="en-US" dirty="0">
                          <a:latin typeface="Courier New" panose="02070309020205020404" pitchFamily="49" charset="0"/>
                          <a:cs typeface="Courier New" panose="02070309020205020404" pitchFamily="49" charset="0"/>
                        </a:rPr>
                        <a:t>3</a:t>
                      </a:r>
                    </a:p>
                  </a:txBody>
                  <a:tcPr/>
                </a:tc>
                <a:tc>
                  <a:txBody>
                    <a:bodyPr/>
                    <a:lstStyle/>
                    <a:p>
                      <a:pPr algn="ctr"/>
                      <a:r>
                        <a:rPr lang="en-US" dirty="0">
                          <a:latin typeface="Courier New" panose="02070309020205020404" pitchFamily="49" charset="0"/>
                          <a:cs typeface="Courier New" panose="02070309020205020404" pitchFamily="49" charset="0"/>
                        </a:rPr>
                        <a:t>4</a:t>
                      </a:r>
                    </a:p>
                  </a:txBody>
                  <a:tcPr/>
                </a:tc>
                <a:tc>
                  <a:txBody>
                    <a:bodyPr/>
                    <a:lstStyle/>
                    <a:p>
                      <a:pPr algn="ctr"/>
                      <a:r>
                        <a:rPr lang="en-US" dirty="0">
                          <a:latin typeface="Courier New" panose="02070309020205020404" pitchFamily="49" charset="0"/>
                          <a:cs typeface="Courier New" panose="02070309020205020404" pitchFamily="49" charset="0"/>
                        </a:rPr>
                        <a:t>5</a:t>
                      </a:r>
                    </a:p>
                  </a:txBody>
                  <a:tcPr/>
                </a:tc>
                <a:tc>
                  <a:txBody>
                    <a:bodyPr/>
                    <a:lstStyle/>
                    <a:p>
                      <a:pPr algn="ctr"/>
                      <a:r>
                        <a:rPr lang="en-US" dirty="0">
                          <a:latin typeface="Courier New" panose="02070309020205020404" pitchFamily="49" charset="0"/>
                          <a:cs typeface="Courier New" panose="02070309020205020404" pitchFamily="49" charset="0"/>
                        </a:rPr>
                        <a:t>6</a:t>
                      </a:r>
                    </a:p>
                  </a:txBody>
                  <a:tcPr/>
                </a:tc>
                <a:tc>
                  <a:txBody>
                    <a:bodyPr/>
                    <a:lstStyle/>
                    <a:p>
                      <a:pPr algn="ctr"/>
                      <a:r>
                        <a:rPr lang="en-US" dirty="0">
                          <a:latin typeface="Courier New" panose="02070309020205020404" pitchFamily="49" charset="0"/>
                          <a:cs typeface="Courier New" panose="02070309020205020404" pitchFamily="49" charset="0"/>
                        </a:rPr>
                        <a:t>7</a:t>
                      </a:r>
                    </a:p>
                  </a:txBody>
                  <a:tcPr/>
                </a:tc>
                <a:tc>
                  <a:txBody>
                    <a:bodyPr/>
                    <a:lstStyle/>
                    <a:p>
                      <a:pPr algn="ctr"/>
                      <a:r>
                        <a:rPr lang="en-US" dirty="0">
                          <a:latin typeface="Courier New" panose="02070309020205020404" pitchFamily="49" charset="0"/>
                          <a:cs typeface="Courier New" panose="02070309020205020404" pitchFamily="49" charset="0"/>
                        </a:rPr>
                        <a:t>8</a:t>
                      </a:r>
                    </a:p>
                  </a:txBody>
                  <a:tcPr/>
                </a:tc>
                <a:tc>
                  <a:txBody>
                    <a:bodyPr/>
                    <a:lstStyle/>
                    <a:p>
                      <a:pPr algn="ctr"/>
                      <a:r>
                        <a:rPr lang="en-US" dirty="0">
                          <a:latin typeface="Courier New" panose="02070309020205020404" pitchFamily="49" charset="0"/>
                          <a:cs typeface="Courier New" panose="02070309020205020404" pitchFamily="49" charset="0"/>
                        </a:rPr>
                        <a:t>9</a:t>
                      </a:r>
                    </a:p>
                  </a:txBody>
                  <a:tcPr>
                    <a:pattFill prst="pct25">
                      <a:fgClr>
                        <a:schemeClr val="tx1"/>
                      </a:fgClr>
                      <a:bgClr>
                        <a:schemeClr val="bg1"/>
                      </a:bgClr>
                    </a:pattFill>
                  </a:tcPr>
                </a:tc>
                <a:extLst>
                  <a:ext uri="{0D108BD9-81ED-4DB2-BD59-A6C34878D82A}">
                    <a16:rowId xmlns:a16="http://schemas.microsoft.com/office/drawing/2014/main" val="10000"/>
                  </a:ext>
                </a:extLst>
              </a:tr>
              <a:tr h="370840">
                <a:tc>
                  <a:txBody>
                    <a:bodyPr/>
                    <a:lstStyle/>
                    <a:p>
                      <a:r>
                        <a:rPr lang="en-US" sz="1600" b="1" dirty="0"/>
                        <a:t>value</a:t>
                      </a:r>
                    </a:p>
                  </a:txBody>
                  <a:tcPr/>
                </a:tc>
                <a:tc>
                  <a:txBody>
                    <a:bodyPr/>
                    <a:lstStyle/>
                    <a:p>
                      <a:pPr algn="ctr"/>
                      <a:r>
                        <a:rPr lang="en-US" dirty="0">
                          <a:latin typeface="Courier New" panose="02070309020205020404" pitchFamily="49" charset="0"/>
                          <a:cs typeface="Courier New" panose="02070309020205020404" pitchFamily="49" charset="0"/>
                        </a:rPr>
                        <a:t>9</a:t>
                      </a:r>
                    </a:p>
                  </a:txBody>
                  <a:tcPr>
                    <a:solidFill>
                      <a:srgbClr val="FFFF00"/>
                    </a:solidFill>
                  </a:tcPr>
                </a:tc>
                <a:tc>
                  <a:txBody>
                    <a:bodyPr/>
                    <a:lstStyle/>
                    <a:p>
                      <a:pPr algn="ctr"/>
                      <a:r>
                        <a:rPr lang="en-US" dirty="0">
                          <a:latin typeface="Courier New" panose="02070309020205020404" pitchFamily="49" charset="0"/>
                          <a:cs typeface="Courier New" panose="02070309020205020404" pitchFamily="49" charset="0"/>
                        </a:rPr>
                        <a:t>6</a:t>
                      </a:r>
                    </a:p>
                  </a:txBody>
                  <a:tcPr>
                    <a:solidFill>
                      <a:srgbClr val="FFFF00"/>
                    </a:solidFill>
                  </a:tcPr>
                </a:tc>
                <a:tc>
                  <a:txBody>
                    <a:bodyPr/>
                    <a:lstStyle/>
                    <a:p>
                      <a:pPr algn="ctr"/>
                      <a:r>
                        <a:rPr lang="en-US" dirty="0">
                          <a:latin typeface="Courier New" panose="02070309020205020404" pitchFamily="49" charset="0"/>
                          <a:cs typeface="Courier New" panose="02070309020205020404" pitchFamily="49" charset="0"/>
                        </a:rPr>
                        <a:t>4</a:t>
                      </a:r>
                    </a:p>
                  </a:txBody>
                  <a:tcPr/>
                </a:tc>
                <a:tc>
                  <a:txBody>
                    <a:bodyPr/>
                    <a:lstStyle/>
                    <a:p>
                      <a:pPr algn="ctr"/>
                      <a:r>
                        <a:rPr lang="en-US" dirty="0">
                          <a:latin typeface="Courier New" panose="02070309020205020404" pitchFamily="49" charset="0"/>
                          <a:cs typeface="Courier New" panose="02070309020205020404" pitchFamily="49" charset="0"/>
                        </a:rPr>
                        <a:t>7</a:t>
                      </a:r>
                    </a:p>
                  </a:txBody>
                  <a:tcPr/>
                </a:tc>
                <a:tc>
                  <a:txBody>
                    <a:bodyPr/>
                    <a:lstStyle/>
                    <a:p>
                      <a:pPr algn="ctr"/>
                      <a:r>
                        <a:rPr lang="en-US" dirty="0">
                          <a:latin typeface="Courier New" panose="02070309020205020404" pitchFamily="49" charset="0"/>
                          <a:cs typeface="Courier New" panose="02070309020205020404" pitchFamily="49" charset="0"/>
                        </a:rPr>
                        <a:t>8</a:t>
                      </a:r>
                    </a:p>
                  </a:txBody>
                  <a:tcPr/>
                </a:tc>
                <a:tc>
                  <a:txBody>
                    <a:bodyPr/>
                    <a:lstStyle/>
                    <a:p>
                      <a:pPr algn="ctr"/>
                      <a:r>
                        <a:rPr lang="en-US" dirty="0">
                          <a:latin typeface="Courier New" panose="02070309020205020404" pitchFamily="49" charset="0"/>
                          <a:cs typeface="Courier New" panose="02070309020205020404" pitchFamily="49" charset="0"/>
                        </a:rPr>
                        <a:t>3</a:t>
                      </a:r>
                    </a:p>
                  </a:txBody>
                  <a:tcPr/>
                </a:tc>
                <a:tc>
                  <a:txBody>
                    <a:bodyPr/>
                    <a:lstStyle/>
                    <a:p>
                      <a:pPr algn="ctr"/>
                      <a:r>
                        <a:rPr lang="en-US" dirty="0">
                          <a:latin typeface="Courier New" panose="02070309020205020404" pitchFamily="49" charset="0"/>
                          <a:cs typeface="Courier New" panose="02070309020205020404" pitchFamily="49" charset="0"/>
                        </a:rPr>
                        <a:t>1</a:t>
                      </a:r>
                    </a:p>
                  </a:txBody>
                  <a:tcPr/>
                </a:tc>
                <a:tc>
                  <a:txBody>
                    <a:bodyPr/>
                    <a:lstStyle/>
                    <a:p>
                      <a:pPr algn="ctr"/>
                      <a:r>
                        <a:rPr lang="en-US" dirty="0">
                          <a:latin typeface="Courier New" panose="02070309020205020404" pitchFamily="49" charset="0"/>
                          <a:cs typeface="Courier New" panose="02070309020205020404" pitchFamily="49" charset="0"/>
                        </a:rPr>
                        <a:t>2</a:t>
                      </a:r>
                    </a:p>
                  </a:txBody>
                  <a:tcPr/>
                </a:tc>
                <a:tc>
                  <a:txBody>
                    <a:bodyPr/>
                    <a:lstStyle/>
                    <a:p>
                      <a:pPr algn="ctr"/>
                      <a:r>
                        <a:rPr lang="en-US" dirty="0">
                          <a:latin typeface="Courier New" panose="02070309020205020404" pitchFamily="49" charset="0"/>
                          <a:cs typeface="Courier New" panose="02070309020205020404" pitchFamily="49" charset="0"/>
                        </a:rPr>
                        <a:t>5</a:t>
                      </a:r>
                    </a:p>
                  </a:txBody>
                  <a:tcPr/>
                </a:tc>
                <a:tc>
                  <a:txBody>
                    <a:bodyPr/>
                    <a:lstStyle/>
                    <a:p>
                      <a:pPr algn="ctr"/>
                      <a:r>
                        <a:rPr lang="en-US" dirty="0">
                          <a:latin typeface="Courier New" panose="02070309020205020404" pitchFamily="49" charset="0"/>
                          <a:cs typeface="Courier New" panose="02070309020205020404" pitchFamily="49" charset="0"/>
                        </a:rPr>
                        <a:t>11</a:t>
                      </a:r>
                    </a:p>
                  </a:txBody>
                  <a:tcPr>
                    <a:pattFill prst="pct25">
                      <a:fgClr>
                        <a:schemeClr val="tx1"/>
                      </a:fgClr>
                      <a:bgClr>
                        <a:schemeClr val="bg1"/>
                      </a:bgClr>
                    </a:pattFill>
                  </a:tcPr>
                </a:tc>
                <a:extLst>
                  <a:ext uri="{0D108BD9-81ED-4DB2-BD59-A6C34878D82A}">
                    <a16:rowId xmlns:a16="http://schemas.microsoft.com/office/drawing/2014/main" val="10001"/>
                  </a:ext>
                </a:extLst>
              </a:tr>
            </a:tbl>
          </a:graphicData>
        </a:graphic>
      </p:graphicFrame>
      <p:sp>
        <p:nvSpPr>
          <p:cNvPr id="25" name="TextBox 24"/>
          <p:cNvSpPr txBox="1"/>
          <p:nvPr/>
        </p:nvSpPr>
        <p:spPr>
          <a:xfrm>
            <a:off x="6459241" y="5756856"/>
            <a:ext cx="1700011" cy="369332"/>
          </a:xfrm>
          <a:prstGeom prst="rect">
            <a:avLst/>
          </a:prstGeom>
          <a:noFill/>
        </p:spPr>
        <p:txBody>
          <a:bodyPr wrap="square" rtlCol="0">
            <a:spAutoFit/>
          </a:bodyPr>
          <a:lstStyle/>
          <a:p>
            <a:r>
              <a:rPr lang="en-US" b="1" dirty="0">
                <a:latin typeface="Courier New" panose="02070309020205020404" pitchFamily="49" charset="0"/>
                <a:cs typeface="Courier New" panose="02070309020205020404" pitchFamily="49" charset="0"/>
              </a:rPr>
              <a:t>Length = 9</a:t>
            </a:r>
          </a:p>
        </p:txBody>
      </p:sp>
      <p:sp>
        <p:nvSpPr>
          <p:cNvPr id="26" name="Title 2"/>
          <p:cNvSpPr>
            <a:spLocks noGrp="1"/>
          </p:cNvSpPr>
          <p:nvPr>
            <p:ph type="title"/>
          </p:nvPr>
        </p:nvSpPr>
        <p:spPr>
          <a:xfrm>
            <a:off x="155575" y="161927"/>
            <a:ext cx="8797925" cy="676274"/>
          </a:xfrm>
        </p:spPr>
        <p:txBody>
          <a:bodyPr>
            <a:normAutofit fontScale="90000"/>
          </a:bodyPr>
          <a:lstStyle/>
          <a:p>
            <a:r>
              <a:rPr lang="en-US" dirty="0"/>
              <a:t>The </a:t>
            </a:r>
            <a:r>
              <a:rPr lang="en-US" b="1" dirty="0" err="1">
                <a:solidFill>
                  <a:schemeClr val="tx2"/>
                </a:solidFill>
                <a:latin typeface="Courier New" panose="02070309020205020404" pitchFamily="49" charset="0"/>
                <a:cs typeface="Courier New" panose="02070309020205020404" pitchFamily="49" charset="0"/>
              </a:rPr>
              <a:t>Dequeue</a:t>
            </a:r>
            <a:r>
              <a:rPr lang="en-US" dirty="0">
                <a:solidFill>
                  <a:schemeClr val="tx2"/>
                </a:solidFill>
              </a:rPr>
              <a:t> </a:t>
            </a:r>
            <a:r>
              <a:rPr lang="en-US" dirty="0"/>
              <a:t>operation</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27394254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Content Placeholder 2"/>
          <p:cNvSpPr>
            <a:spLocks noGrp="1"/>
          </p:cNvSpPr>
          <p:nvPr>
            <p:ph idx="1"/>
          </p:nvPr>
        </p:nvSpPr>
        <p:spPr>
          <a:xfrm>
            <a:off x="353192" y="990600"/>
            <a:ext cx="8592396" cy="2140220"/>
          </a:xfrm>
        </p:spPr>
        <p:txBody>
          <a:bodyPr>
            <a:normAutofit/>
          </a:bodyPr>
          <a:lstStyle/>
          <a:p>
            <a:r>
              <a:rPr lang="en-US" sz="2000" dirty="0"/>
              <a:t>Replace the root with the last leaf node</a:t>
            </a:r>
          </a:p>
          <a:p>
            <a:r>
              <a:rPr lang="en-US" sz="2000" dirty="0"/>
              <a:t>Decrement </a:t>
            </a:r>
            <a:r>
              <a:rPr lang="en-US" sz="2000" b="1" dirty="0">
                <a:latin typeface="Courier New" panose="02070309020205020404" pitchFamily="49" charset="0"/>
                <a:cs typeface="Courier New" panose="02070309020205020404" pitchFamily="49" charset="0"/>
              </a:rPr>
              <a:t>length</a:t>
            </a:r>
            <a:r>
              <a:rPr lang="en-US" sz="2000" dirty="0"/>
              <a:t> (the last leaf node is out of the tree now)</a:t>
            </a:r>
          </a:p>
          <a:p>
            <a:r>
              <a:rPr lang="en-US" sz="2000" dirty="0"/>
              <a:t>Perform </a:t>
            </a:r>
            <a:r>
              <a:rPr lang="en-US" sz="2000" b="1" dirty="0" err="1">
                <a:latin typeface="Courier New" panose="02070309020205020404" pitchFamily="49" charset="0"/>
                <a:cs typeface="Courier New" panose="02070309020205020404" pitchFamily="49" charset="0"/>
              </a:rPr>
              <a:t>ReheapDown</a:t>
            </a:r>
            <a:r>
              <a:rPr lang="en-US" sz="2000" dirty="0"/>
              <a:t> operation</a:t>
            </a:r>
          </a:p>
        </p:txBody>
      </p:sp>
      <p:grpSp>
        <p:nvGrpSpPr>
          <p:cNvPr id="34" name="Group 33"/>
          <p:cNvGrpSpPr/>
          <p:nvPr/>
        </p:nvGrpSpPr>
        <p:grpSpPr>
          <a:xfrm>
            <a:off x="2562408" y="2730409"/>
            <a:ext cx="3755166" cy="2363374"/>
            <a:chOff x="353191" y="2900862"/>
            <a:chExt cx="3755166" cy="2363374"/>
          </a:xfrm>
        </p:grpSpPr>
        <p:sp>
          <p:nvSpPr>
            <p:cNvPr id="35" name="Oval 34"/>
            <p:cNvSpPr>
              <a:spLocks noChangeAspect="1"/>
            </p:cNvSpPr>
            <p:nvPr/>
          </p:nvSpPr>
          <p:spPr>
            <a:xfrm>
              <a:off x="2176390" y="2900862"/>
              <a:ext cx="395289" cy="3952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b="1" dirty="0">
                  <a:solidFill>
                    <a:schemeClr val="tx1"/>
                  </a:solidFill>
                  <a:latin typeface="Courier New" panose="02070309020205020404" pitchFamily="49" charset="0"/>
                  <a:cs typeface="Courier New" panose="02070309020205020404" pitchFamily="49" charset="0"/>
                </a:rPr>
                <a:t>9</a:t>
              </a:r>
            </a:p>
          </p:txBody>
        </p:sp>
        <p:sp>
          <p:nvSpPr>
            <p:cNvPr id="37" name="Oval 36"/>
            <p:cNvSpPr>
              <a:spLocks noChangeAspect="1"/>
            </p:cNvSpPr>
            <p:nvPr/>
          </p:nvSpPr>
          <p:spPr>
            <a:xfrm>
              <a:off x="1233308" y="3550151"/>
              <a:ext cx="395289" cy="395289"/>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b="1" dirty="0">
                  <a:solidFill>
                    <a:schemeClr val="tx1"/>
                  </a:solidFill>
                  <a:latin typeface="Courier New" panose="02070309020205020404" pitchFamily="49" charset="0"/>
                  <a:cs typeface="Courier New" panose="02070309020205020404" pitchFamily="49" charset="0"/>
                </a:rPr>
                <a:t>6</a:t>
              </a:r>
            </a:p>
          </p:txBody>
        </p:sp>
        <p:cxnSp>
          <p:nvCxnSpPr>
            <p:cNvPr id="39" name="Straight Arrow Connector 38"/>
            <p:cNvCxnSpPr>
              <a:stCxn id="35" idx="3"/>
              <a:endCxn id="37" idx="7"/>
            </p:cNvCxnSpPr>
            <p:nvPr/>
          </p:nvCxnSpPr>
          <p:spPr>
            <a:xfrm flipH="1">
              <a:off x="1570708" y="3238262"/>
              <a:ext cx="663571" cy="3697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35" idx="5"/>
              <a:endCxn id="46" idx="1"/>
            </p:cNvCxnSpPr>
            <p:nvPr/>
          </p:nvCxnSpPr>
          <p:spPr>
            <a:xfrm>
              <a:off x="2513790" y="3238262"/>
              <a:ext cx="672522" cy="3715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37" idx="3"/>
            </p:cNvCxnSpPr>
            <p:nvPr/>
          </p:nvCxnSpPr>
          <p:spPr>
            <a:xfrm flipH="1">
              <a:off x="970633" y="3887551"/>
              <a:ext cx="320564" cy="3643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37" idx="5"/>
            </p:cNvCxnSpPr>
            <p:nvPr/>
          </p:nvCxnSpPr>
          <p:spPr>
            <a:xfrm>
              <a:off x="1570708" y="3887551"/>
              <a:ext cx="305134" cy="3706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Oval 45"/>
            <p:cNvSpPr>
              <a:spLocks noChangeAspect="1"/>
            </p:cNvSpPr>
            <p:nvPr/>
          </p:nvSpPr>
          <p:spPr>
            <a:xfrm>
              <a:off x="3128423" y="3551948"/>
              <a:ext cx="395289" cy="3952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b="1" dirty="0">
                  <a:solidFill>
                    <a:schemeClr val="tx1"/>
                  </a:solidFill>
                  <a:latin typeface="Courier New" panose="02070309020205020404" pitchFamily="49" charset="0"/>
                  <a:cs typeface="Courier New" panose="02070309020205020404" pitchFamily="49" charset="0"/>
                </a:rPr>
                <a:t>4</a:t>
              </a:r>
            </a:p>
          </p:txBody>
        </p:sp>
        <p:sp>
          <p:nvSpPr>
            <p:cNvPr id="47" name="Oval 46"/>
            <p:cNvSpPr>
              <a:spLocks noChangeAspect="1"/>
            </p:cNvSpPr>
            <p:nvPr/>
          </p:nvSpPr>
          <p:spPr>
            <a:xfrm>
              <a:off x="3713068" y="4202085"/>
              <a:ext cx="395289" cy="3952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b="1" dirty="0">
                  <a:solidFill>
                    <a:schemeClr val="tx1"/>
                  </a:solidFill>
                  <a:latin typeface="Courier New" panose="02070309020205020404" pitchFamily="49" charset="0"/>
                  <a:cs typeface="Courier New" panose="02070309020205020404" pitchFamily="49" charset="0"/>
                </a:rPr>
                <a:t>1</a:t>
              </a:r>
            </a:p>
          </p:txBody>
        </p:sp>
        <p:sp>
          <p:nvSpPr>
            <p:cNvPr id="48" name="Oval 47"/>
            <p:cNvSpPr>
              <a:spLocks noChangeAspect="1"/>
            </p:cNvSpPr>
            <p:nvPr/>
          </p:nvSpPr>
          <p:spPr>
            <a:xfrm>
              <a:off x="2528348" y="4195836"/>
              <a:ext cx="395289" cy="3952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b="1" dirty="0">
                  <a:solidFill>
                    <a:schemeClr val="tx1"/>
                  </a:solidFill>
                  <a:latin typeface="Courier New" panose="02070309020205020404" pitchFamily="49" charset="0"/>
                  <a:cs typeface="Courier New" panose="02070309020205020404" pitchFamily="49" charset="0"/>
                </a:rPr>
                <a:t>3</a:t>
              </a:r>
            </a:p>
          </p:txBody>
        </p:sp>
        <p:cxnSp>
          <p:nvCxnSpPr>
            <p:cNvPr id="49" name="Straight Arrow Connector 48"/>
            <p:cNvCxnSpPr>
              <a:stCxn id="46" idx="3"/>
              <a:endCxn id="48" idx="7"/>
            </p:cNvCxnSpPr>
            <p:nvPr/>
          </p:nvCxnSpPr>
          <p:spPr>
            <a:xfrm flipH="1">
              <a:off x="2865748" y="3889348"/>
              <a:ext cx="320564" cy="3643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46" idx="5"/>
              <a:endCxn id="47" idx="1"/>
            </p:cNvCxnSpPr>
            <p:nvPr/>
          </p:nvCxnSpPr>
          <p:spPr>
            <a:xfrm>
              <a:off x="3465823" y="3889348"/>
              <a:ext cx="305134" cy="3706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Oval 50"/>
            <p:cNvSpPr>
              <a:spLocks noChangeAspect="1"/>
            </p:cNvSpPr>
            <p:nvPr/>
          </p:nvSpPr>
          <p:spPr>
            <a:xfrm>
              <a:off x="680466" y="4220224"/>
              <a:ext cx="395289" cy="3952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b="1" dirty="0">
                  <a:solidFill>
                    <a:schemeClr val="tx1"/>
                  </a:solidFill>
                  <a:latin typeface="Courier New" panose="02070309020205020404" pitchFamily="49" charset="0"/>
                  <a:cs typeface="Courier New" panose="02070309020205020404" pitchFamily="49" charset="0"/>
                </a:rPr>
                <a:t>7</a:t>
              </a:r>
            </a:p>
          </p:txBody>
        </p:sp>
        <p:sp>
          <p:nvSpPr>
            <p:cNvPr id="52" name="Oval 51"/>
            <p:cNvSpPr>
              <a:spLocks noChangeAspect="1"/>
            </p:cNvSpPr>
            <p:nvPr/>
          </p:nvSpPr>
          <p:spPr>
            <a:xfrm>
              <a:off x="1021749" y="4868947"/>
              <a:ext cx="395289" cy="3952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b="1" dirty="0">
                  <a:solidFill>
                    <a:schemeClr val="tx1"/>
                  </a:solidFill>
                  <a:latin typeface="Courier New" panose="02070309020205020404" pitchFamily="49" charset="0"/>
                  <a:cs typeface="Courier New" panose="02070309020205020404" pitchFamily="49" charset="0"/>
                </a:rPr>
                <a:t>5</a:t>
              </a:r>
            </a:p>
          </p:txBody>
        </p:sp>
        <p:sp>
          <p:nvSpPr>
            <p:cNvPr id="53" name="Oval 52"/>
            <p:cNvSpPr>
              <a:spLocks noChangeAspect="1"/>
            </p:cNvSpPr>
            <p:nvPr/>
          </p:nvSpPr>
          <p:spPr>
            <a:xfrm>
              <a:off x="353191" y="4868946"/>
              <a:ext cx="395289" cy="3952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b="1" dirty="0">
                  <a:solidFill>
                    <a:schemeClr val="tx1"/>
                  </a:solidFill>
                  <a:latin typeface="Courier New" panose="02070309020205020404" pitchFamily="49" charset="0"/>
                  <a:cs typeface="Courier New" panose="02070309020205020404" pitchFamily="49" charset="0"/>
                </a:rPr>
                <a:t>2</a:t>
              </a:r>
            </a:p>
          </p:txBody>
        </p:sp>
        <p:cxnSp>
          <p:nvCxnSpPr>
            <p:cNvPr id="54" name="Straight Arrow Connector 53"/>
            <p:cNvCxnSpPr>
              <a:stCxn id="51" idx="3"/>
              <a:endCxn id="53" idx="0"/>
            </p:cNvCxnSpPr>
            <p:nvPr/>
          </p:nvCxnSpPr>
          <p:spPr>
            <a:xfrm flipH="1">
              <a:off x="550836" y="4557624"/>
              <a:ext cx="187519" cy="3113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51" idx="5"/>
              <a:endCxn id="52" idx="0"/>
            </p:cNvCxnSpPr>
            <p:nvPr/>
          </p:nvCxnSpPr>
          <p:spPr>
            <a:xfrm>
              <a:off x="1017866" y="4557624"/>
              <a:ext cx="201528" cy="3113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Oval 55"/>
            <p:cNvSpPr>
              <a:spLocks noChangeAspect="1"/>
            </p:cNvSpPr>
            <p:nvPr/>
          </p:nvSpPr>
          <p:spPr>
            <a:xfrm>
              <a:off x="1803947" y="4220224"/>
              <a:ext cx="395289" cy="395289"/>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b="1" dirty="0">
                  <a:solidFill>
                    <a:schemeClr val="tx1"/>
                  </a:solidFill>
                  <a:latin typeface="Courier New" panose="02070309020205020404" pitchFamily="49" charset="0"/>
                  <a:cs typeface="Courier New" panose="02070309020205020404" pitchFamily="49" charset="0"/>
                </a:rPr>
                <a:t>8</a:t>
              </a:r>
            </a:p>
          </p:txBody>
        </p:sp>
      </p:grpSp>
      <p:graphicFrame>
        <p:nvGraphicFramePr>
          <p:cNvPr id="26" name="Content Placeholder 2"/>
          <p:cNvGraphicFramePr>
            <a:graphicFrameLocks/>
          </p:cNvGraphicFramePr>
          <p:nvPr>
            <p:extLst>
              <p:ext uri="{D42A27DB-BD31-4B8C-83A1-F6EECF244321}">
                <p14:modId xmlns:p14="http://schemas.microsoft.com/office/powerpoint/2010/main" val="1815300668"/>
              </p:ext>
            </p:extLst>
          </p:nvPr>
        </p:nvGraphicFramePr>
        <p:xfrm>
          <a:off x="982008" y="5601236"/>
          <a:ext cx="5320145" cy="741680"/>
        </p:xfrm>
        <a:graphic>
          <a:graphicData uri="http://schemas.openxmlformats.org/drawingml/2006/table">
            <a:tbl>
              <a:tblPr firstRow="1" bandRow="1">
                <a:tableStyleId>{7DF18680-E054-41AD-8BC1-D1AEF772440D}</a:tableStyleId>
              </a:tblPr>
              <a:tblGrid>
                <a:gridCol w="748145">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gridCol w="457200">
                  <a:extLst>
                    <a:ext uri="{9D8B030D-6E8A-4147-A177-3AD203B41FA5}">
                      <a16:colId xmlns:a16="http://schemas.microsoft.com/office/drawing/2014/main" val="20002"/>
                    </a:ext>
                  </a:extLst>
                </a:gridCol>
                <a:gridCol w="457200">
                  <a:extLst>
                    <a:ext uri="{9D8B030D-6E8A-4147-A177-3AD203B41FA5}">
                      <a16:colId xmlns:a16="http://schemas.microsoft.com/office/drawing/2014/main" val="20003"/>
                    </a:ext>
                  </a:extLst>
                </a:gridCol>
                <a:gridCol w="457200">
                  <a:extLst>
                    <a:ext uri="{9D8B030D-6E8A-4147-A177-3AD203B41FA5}">
                      <a16:colId xmlns:a16="http://schemas.microsoft.com/office/drawing/2014/main" val="20004"/>
                    </a:ext>
                  </a:extLst>
                </a:gridCol>
                <a:gridCol w="457200">
                  <a:extLst>
                    <a:ext uri="{9D8B030D-6E8A-4147-A177-3AD203B41FA5}">
                      <a16:colId xmlns:a16="http://schemas.microsoft.com/office/drawing/2014/main" val="20005"/>
                    </a:ext>
                  </a:extLst>
                </a:gridCol>
                <a:gridCol w="457200">
                  <a:extLst>
                    <a:ext uri="{9D8B030D-6E8A-4147-A177-3AD203B41FA5}">
                      <a16:colId xmlns:a16="http://schemas.microsoft.com/office/drawing/2014/main" val="20006"/>
                    </a:ext>
                  </a:extLst>
                </a:gridCol>
                <a:gridCol w="457200">
                  <a:extLst>
                    <a:ext uri="{9D8B030D-6E8A-4147-A177-3AD203B41FA5}">
                      <a16:colId xmlns:a16="http://schemas.microsoft.com/office/drawing/2014/main" val="20007"/>
                    </a:ext>
                  </a:extLst>
                </a:gridCol>
                <a:gridCol w="457200">
                  <a:extLst>
                    <a:ext uri="{9D8B030D-6E8A-4147-A177-3AD203B41FA5}">
                      <a16:colId xmlns:a16="http://schemas.microsoft.com/office/drawing/2014/main" val="20008"/>
                    </a:ext>
                  </a:extLst>
                </a:gridCol>
                <a:gridCol w="457200">
                  <a:extLst>
                    <a:ext uri="{9D8B030D-6E8A-4147-A177-3AD203B41FA5}">
                      <a16:colId xmlns:a16="http://schemas.microsoft.com/office/drawing/2014/main" val="20009"/>
                    </a:ext>
                  </a:extLst>
                </a:gridCol>
                <a:gridCol w="457200">
                  <a:extLst>
                    <a:ext uri="{9D8B030D-6E8A-4147-A177-3AD203B41FA5}">
                      <a16:colId xmlns:a16="http://schemas.microsoft.com/office/drawing/2014/main" val="20010"/>
                    </a:ext>
                  </a:extLst>
                </a:gridCol>
              </a:tblGrid>
              <a:tr h="370840">
                <a:tc>
                  <a:txBody>
                    <a:bodyPr/>
                    <a:lstStyle/>
                    <a:p>
                      <a:r>
                        <a:rPr lang="en-US" sz="1600" b="1" dirty="0"/>
                        <a:t>Index</a:t>
                      </a:r>
                    </a:p>
                  </a:txBody>
                  <a:tcPr/>
                </a:tc>
                <a:tc>
                  <a:txBody>
                    <a:bodyPr/>
                    <a:lstStyle/>
                    <a:p>
                      <a:pPr algn="ctr"/>
                      <a:r>
                        <a:rPr lang="en-US" dirty="0">
                          <a:latin typeface="Courier New" panose="02070309020205020404" pitchFamily="49" charset="0"/>
                          <a:cs typeface="Courier New" panose="02070309020205020404" pitchFamily="49" charset="0"/>
                        </a:rPr>
                        <a:t>0</a:t>
                      </a:r>
                    </a:p>
                  </a:txBody>
                  <a:tcPr/>
                </a:tc>
                <a:tc>
                  <a:txBody>
                    <a:bodyPr/>
                    <a:lstStyle/>
                    <a:p>
                      <a:pPr algn="ctr"/>
                      <a:r>
                        <a:rPr lang="en-US" dirty="0">
                          <a:latin typeface="Courier New" panose="02070309020205020404" pitchFamily="49" charset="0"/>
                          <a:cs typeface="Courier New" panose="02070309020205020404" pitchFamily="49" charset="0"/>
                        </a:rPr>
                        <a:t>1</a:t>
                      </a:r>
                    </a:p>
                  </a:txBody>
                  <a:tcPr/>
                </a:tc>
                <a:tc>
                  <a:txBody>
                    <a:bodyPr/>
                    <a:lstStyle/>
                    <a:p>
                      <a:pPr algn="ctr"/>
                      <a:r>
                        <a:rPr lang="en-US" dirty="0">
                          <a:latin typeface="Courier New" panose="02070309020205020404" pitchFamily="49" charset="0"/>
                          <a:cs typeface="Courier New" panose="02070309020205020404" pitchFamily="49" charset="0"/>
                        </a:rPr>
                        <a:t>2</a:t>
                      </a:r>
                    </a:p>
                  </a:txBody>
                  <a:tcPr/>
                </a:tc>
                <a:tc>
                  <a:txBody>
                    <a:bodyPr/>
                    <a:lstStyle/>
                    <a:p>
                      <a:pPr algn="ctr"/>
                      <a:r>
                        <a:rPr lang="en-US" dirty="0">
                          <a:latin typeface="Courier New" panose="02070309020205020404" pitchFamily="49" charset="0"/>
                          <a:cs typeface="Courier New" panose="02070309020205020404" pitchFamily="49" charset="0"/>
                        </a:rPr>
                        <a:t>3</a:t>
                      </a:r>
                    </a:p>
                  </a:txBody>
                  <a:tcPr/>
                </a:tc>
                <a:tc>
                  <a:txBody>
                    <a:bodyPr/>
                    <a:lstStyle/>
                    <a:p>
                      <a:pPr algn="ctr"/>
                      <a:r>
                        <a:rPr lang="en-US" dirty="0">
                          <a:latin typeface="Courier New" panose="02070309020205020404" pitchFamily="49" charset="0"/>
                          <a:cs typeface="Courier New" panose="02070309020205020404" pitchFamily="49" charset="0"/>
                        </a:rPr>
                        <a:t>4</a:t>
                      </a:r>
                    </a:p>
                  </a:txBody>
                  <a:tcPr/>
                </a:tc>
                <a:tc>
                  <a:txBody>
                    <a:bodyPr/>
                    <a:lstStyle/>
                    <a:p>
                      <a:pPr algn="ctr"/>
                      <a:r>
                        <a:rPr lang="en-US" dirty="0">
                          <a:latin typeface="Courier New" panose="02070309020205020404" pitchFamily="49" charset="0"/>
                          <a:cs typeface="Courier New" panose="02070309020205020404" pitchFamily="49" charset="0"/>
                        </a:rPr>
                        <a:t>5</a:t>
                      </a:r>
                    </a:p>
                  </a:txBody>
                  <a:tcPr/>
                </a:tc>
                <a:tc>
                  <a:txBody>
                    <a:bodyPr/>
                    <a:lstStyle/>
                    <a:p>
                      <a:pPr algn="ctr"/>
                      <a:r>
                        <a:rPr lang="en-US" dirty="0">
                          <a:latin typeface="Courier New" panose="02070309020205020404" pitchFamily="49" charset="0"/>
                          <a:cs typeface="Courier New" panose="02070309020205020404" pitchFamily="49" charset="0"/>
                        </a:rPr>
                        <a:t>6</a:t>
                      </a:r>
                    </a:p>
                  </a:txBody>
                  <a:tcPr/>
                </a:tc>
                <a:tc>
                  <a:txBody>
                    <a:bodyPr/>
                    <a:lstStyle/>
                    <a:p>
                      <a:pPr algn="ctr"/>
                      <a:r>
                        <a:rPr lang="en-US" dirty="0">
                          <a:latin typeface="Courier New" panose="02070309020205020404" pitchFamily="49" charset="0"/>
                          <a:cs typeface="Courier New" panose="02070309020205020404" pitchFamily="49" charset="0"/>
                        </a:rPr>
                        <a:t>7</a:t>
                      </a:r>
                    </a:p>
                  </a:txBody>
                  <a:tcPr/>
                </a:tc>
                <a:tc>
                  <a:txBody>
                    <a:bodyPr/>
                    <a:lstStyle/>
                    <a:p>
                      <a:pPr algn="ctr"/>
                      <a:r>
                        <a:rPr lang="en-US" dirty="0">
                          <a:latin typeface="Courier New" panose="02070309020205020404" pitchFamily="49" charset="0"/>
                          <a:cs typeface="Courier New" panose="02070309020205020404" pitchFamily="49" charset="0"/>
                        </a:rPr>
                        <a:t>8</a:t>
                      </a:r>
                    </a:p>
                  </a:txBody>
                  <a:tcPr/>
                </a:tc>
                <a:tc>
                  <a:txBody>
                    <a:bodyPr/>
                    <a:lstStyle/>
                    <a:p>
                      <a:pPr algn="ctr"/>
                      <a:r>
                        <a:rPr lang="en-US" dirty="0">
                          <a:latin typeface="Courier New" panose="02070309020205020404" pitchFamily="49" charset="0"/>
                          <a:cs typeface="Courier New" panose="02070309020205020404" pitchFamily="49" charset="0"/>
                        </a:rPr>
                        <a:t>9</a:t>
                      </a:r>
                    </a:p>
                  </a:txBody>
                  <a:tcPr>
                    <a:pattFill prst="pct25">
                      <a:fgClr>
                        <a:schemeClr val="tx1"/>
                      </a:fgClr>
                      <a:bgClr>
                        <a:schemeClr val="bg1"/>
                      </a:bgClr>
                    </a:pattFill>
                  </a:tcPr>
                </a:tc>
                <a:extLst>
                  <a:ext uri="{0D108BD9-81ED-4DB2-BD59-A6C34878D82A}">
                    <a16:rowId xmlns:a16="http://schemas.microsoft.com/office/drawing/2014/main" val="10000"/>
                  </a:ext>
                </a:extLst>
              </a:tr>
              <a:tr h="370840">
                <a:tc>
                  <a:txBody>
                    <a:bodyPr/>
                    <a:lstStyle/>
                    <a:p>
                      <a:r>
                        <a:rPr lang="en-US" sz="1600" b="1" dirty="0"/>
                        <a:t>value</a:t>
                      </a:r>
                    </a:p>
                  </a:txBody>
                  <a:tcPr/>
                </a:tc>
                <a:tc>
                  <a:txBody>
                    <a:bodyPr/>
                    <a:lstStyle/>
                    <a:p>
                      <a:pPr algn="ctr"/>
                      <a:r>
                        <a:rPr lang="en-US" dirty="0">
                          <a:latin typeface="Courier New" panose="02070309020205020404" pitchFamily="49" charset="0"/>
                          <a:cs typeface="Courier New" panose="02070309020205020404" pitchFamily="49" charset="0"/>
                        </a:rPr>
                        <a:t>9</a:t>
                      </a:r>
                    </a:p>
                  </a:txBody>
                  <a:tcPr>
                    <a:solidFill>
                      <a:srgbClr val="CFD5EA"/>
                    </a:solidFill>
                  </a:tcPr>
                </a:tc>
                <a:tc>
                  <a:txBody>
                    <a:bodyPr/>
                    <a:lstStyle/>
                    <a:p>
                      <a:pPr algn="ctr"/>
                      <a:r>
                        <a:rPr lang="en-US" dirty="0">
                          <a:latin typeface="Courier New" panose="02070309020205020404" pitchFamily="49" charset="0"/>
                          <a:cs typeface="Courier New" panose="02070309020205020404" pitchFamily="49" charset="0"/>
                        </a:rPr>
                        <a:t>6</a:t>
                      </a:r>
                    </a:p>
                  </a:txBody>
                  <a:tcPr>
                    <a:solidFill>
                      <a:srgbClr val="FFFF00"/>
                    </a:solidFill>
                  </a:tcPr>
                </a:tc>
                <a:tc>
                  <a:txBody>
                    <a:bodyPr/>
                    <a:lstStyle/>
                    <a:p>
                      <a:pPr algn="ctr"/>
                      <a:r>
                        <a:rPr lang="en-US" dirty="0">
                          <a:latin typeface="Courier New" panose="02070309020205020404" pitchFamily="49" charset="0"/>
                          <a:cs typeface="Courier New" panose="02070309020205020404" pitchFamily="49" charset="0"/>
                        </a:rPr>
                        <a:t>4</a:t>
                      </a:r>
                    </a:p>
                  </a:txBody>
                  <a:tcPr>
                    <a:solidFill>
                      <a:srgbClr val="CFD5EA"/>
                    </a:solidFill>
                  </a:tcPr>
                </a:tc>
                <a:tc>
                  <a:txBody>
                    <a:bodyPr/>
                    <a:lstStyle/>
                    <a:p>
                      <a:pPr algn="ctr"/>
                      <a:r>
                        <a:rPr lang="en-US" dirty="0">
                          <a:latin typeface="Courier New" panose="02070309020205020404" pitchFamily="49" charset="0"/>
                          <a:cs typeface="Courier New" panose="02070309020205020404" pitchFamily="49" charset="0"/>
                        </a:rPr>
                        <a:t>7</a:t>
                      </a:r>
                    </a:p>
                  </a:txBody>
                  <a:tcPr/>
                </a:tc>
                <a:tc>
                  <a:txBody>
                    <a:bodyPr/>
                    <a:lstStyle/>
                    <a:p>
                      <a:pPr algn="ctr"/>
                      <a:r>
                        <a:rPr lang="en-US" dirty="0">
                          <a:latin typeface="Courier New" panose="02070309020205020404" pitchFamily="49" charset="0"/>
                          <a:cs typeface="Courier New" panose="02070309020205020404" pitchFamily="49" charset="0"/>
                        </a:rPr>
                        <a:t>8</a:t>
                      </a:r>
                    </a:p>
                  </a:txBody>
                  <a:tcPr>
                    <a:solidFill>
                      <a:srgbClr val="FFFF00"/>
                    </a:solidFill>
                  </a:tcPr>
                </a:tc>
                <a:tc>
                  <a:txBody>
                    <a:bodyPr/>
                    <a:lstStyle/>
                    <a:p>
                      <a:pPr algn="ctr"/>
                      <a:r>
                        <a:rPr lang="en-US" dirty="0">
                          <a:latin typeface="Courier New" panose="02070309020205020404" pitchFamily="49" charset="0"/>
                          <a:cs typeface="Courier New" panose="02070309020205020404" pitchFamily="49" charset="0"/>
                        </a:rPr>
                        <a:t>3</a:t>
                      </a:r>
                    </a:p>
                  </a:txBody>
                  <a:tcPr/>
                </a:tc>
                <a:tc>
                  <a:txBody>
                    <a:bodyPr/>
                    <a:lstStyle/>
                    <a:p>
                      <a:pPr algn="ctr"/>
                      <a:r>
                        <a:rPr lang="en-US" dirty="0">
                          <a:latin typeface="Courier New" panose="02070309020205020404" pitchFamily="49" charset="0"/>
                          <a:cs typeface="Courier New" panose="02070309020205020404" pitchFamily="49" charset="0"/>
                        </a:rPr>
                        <a:t>1</a:t>
                      </a:r>
                    </a:p>
                  </a:txBody>
                  <a:tcPr/>
                </a:tc>
                <a:tc>
                  <a:txBody>
                    <a:bodyPr/>
                    <a:lstStyle/>
                    <a:p>
                      <a:pPr algn="ctr"/>
                      <a:r>
                        <a:rPr lang="en-US" dirty="0">
                          <a:latin typeface="Courier New" panose="02070309020205020404" pitchFamily="49" charset="0"/>
                          <a:cs typeface="Courier New" panose="02070309020205020404" pitchFamily="49" charset="0"/>
                        </a:rPr>
                        <a:t>2</a:t>
                      </a:r>
                    </a:p>
                  </a:txBody>
                  <a:tcPr/>
                </a:tc>
                <a:tc>
                  <a:txBody>
                    <a:bodyPr/>
                    <a:lstStyle/>
                    <a:p>
                      <a:pPr algn="ctr"/>
                      <a:r>
                        <a:rPr lang="en-US" dirty="0">
                          <a:latin typeface="Courier New" panose="02070309020205020404" pitchFamily="49" charset="0"/>
                          <a:cs typeface="Courier New" panose="02070309020205020404" pitchFamily="49" charset="0"/>
                        </a:rPr>
                        <a:t>5</a:t>
                      </a:r>
                    </a:p>
                  </a:txBody>
                  <a:tcPr/>
                </a:tc>
                <a:tc>
                  <a:txBody>
                    <a:bodyPr/>
                    <a:lstStyle/>
                    <a:p>
                      <a:pPr algn="ctr"/>
                      <a:r>
                        <a:rPr lang="en-US" dirty="0">
                          <a:latin typeface="Courier New" panose="02070309020205020404" pitchFamily="49" charset="0"/>
                          <a:cs typeface="Courier New" panose="02070309020205020404" pitchFamily="49" charset="0"/>
                        </a:rPr>
                        <a:t>11</a:t>
                      </a:r>
                    </a:p>
                  </a:txBody>
                  <a:tcPr>
                    <a:pattFill prst="pct25">
                      <a:fgClr>
                        <a:schemeClr val="tx1"/>
                      </a:fgClr>
                      <a:bgClr>
                        <a:schemeClr val="bg1"/>
                      </a:bgClr>
                    </a:pattFill>
                  </a:tcPr>
                </a:tc>
                <a:extLst>
                  <a:ext uri="{0D108BD9-81ED-4DB2-BD59-A6C34878D82A}">
                    <a16:rowId xmlns:a16="http://schemas.microsoft.com/office/drawing/2014/main" val="10001"/>
                  </a:ext>
                </a:extLst>
              </a:tr>
            </a:tbl>
          </a:graphicData>
        </a:graphic>
      </p:graphicFrame>
      <p:sp>
        <p:nvSpPr>
          <p:cNvPr id="27" name="TextBox 26"/>
          <p:cNvSpPr txBox="1"/>
          <p:nvPr/>
        </p:nvSpPr>
        <p:spPr>
          <a:xfrm>
            <a:off x="6459241" y="5756856"/>
            <a:ext cx="1700011" cy="369332"/>
          </a:xfrm>
          <a:prstGeom prst="rect">
            <a:avLst/>
          </a:prstGeom>
          <a:noFill/>
        </p:spPr>
        <p:txBody>
          <a:bodyPr wrap="square" rtlCol="0">
            <a:spAutoFit/>
          </a:bodyPr>
          <a:lstStyle/>
          <a:p>
            <a:r>
              <a:rPr lang="en-US" b="1" dirty="0">
                <a:latin typeface="Courier New" panose="02070309020205020404" pitchFamily="49" charset="0"/>
                <a:cs typeface="Courier New" panose="02070309020205020404" pitchFamily="49" charset="0"/>
              </a:rPr>
              <a:t>Length = 9</a:t>
            </a:r>
          </a:p>
        </p:txBody>
      </p:sp>
      <p:sp>
        <p:nvSpPr>
          <p:cNvPr id="24" name="Title 2"/>
          <p:cNvSpPr>
            <a:spLocks noGrp="1"/>
          </p:cNvSpPr>
          <p:nvPr>
            <p:ph type="title"/>
          </p:nvPr>
        </p:nvSpPr>
        <p:spPr>
          <a:xfrm>
            <a:off x="155575" y="161927"/>
            <a:ext cx="8797925" cy="676274"/>
          </a:xfrm>
        </p:spPr>
        <p:txBody>
          <a:bodyPr>
            <a:normAutofit fontScale="90000"/>
          </a:bodyPr>
          <a:lstStyle/>
          <a:p>
            <a:r>
              <a:rPr lang="en-US" dirty="0"/>
              <a:t>The </a:t>
            </a:r>
            <a:r>
              <a:rPr lang="en-US" b="1" dirty="0" err="1">
                <a:solidFill>
                  <a:schemeClr val="tx2"/>
                </a:solidFill>
                <a:latin typeface="Courier New" panose="02070309020205020404" pitchFamily="49" charset="0"/>
                <a:cs typeface="Courier New" panose="02070309020205020404" pitchFamily="49" charset="0"/>
              </a:rPr>
              <a:t>Dequeue</a:t>
            </a:r>
            <a:r>
              <a:rPr lang="en-US" dirty="0">
                <a:solidFill>
                  <a:schemeClr val="tx2"/>
                </a:solidFill>
              </a:rPr>
              <a:t> </a:t>
            </a:r>
            <a:r>
              <a:rPr lang="en-US" dirty="0"/>
              <a:t>operation</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8635007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Content Placeholder 2"/>
          <p:cNvSpPr>
            <a:spLocks noGrp="1"/>
          </p:cNvSpPr>
          <p:nvPr>
            <p:ph idx="1"/>
          </p:nvPr>
        </p:nvSpPr>
        <p:spPr>
          <a:xfrm>
            <a:off x="353192" y="990600"/>
            <a:ext cx="8592396" cy="2140220"/>
          </a:xfrm>
        </p:spPr>
        <p:txBody>
          <a:bodyPr>
            <a:normAutofit/>
          </a:bodyPr>
          <a:lstStyle/>
          <a:p>
            <a:r>
              <a:rPr lang="en-US" sz="2000" dirty="0"/>
              <a:t>Replace the root with the last leaf node</a:t>
            </a:r>
          </a:p>
          <a:p>
            <a:r>
              <a:rPr lang="en-US" sz="2000" dirty="0"/>
              <a:t>Decrement </a:t>
            </a:r>
            <a:r>
              <a:rPr lang="en-US" sz="2000" b="1" dirty="0">
                <a:latin typeface="Courier New" panose="02070309020205020404" pitchFamily="49" charset="0"/>
                <a:cs typeface="Courier New" panose="02070309020205020404" pitchFamily="49" charset="0"/>
              </a:rPr>
              <a:t>length</a:t>
            </a:r>
            <a:r>
              <a:rPr lang="en-US" sz="2000" dirty="0"/>
              <a:t> (the last leaf node is out of the tree now)</a:t>
            </a:r>
          </a:p>
          <a:p>
            <a:r>
              <a:rPr lang="en-US" sz="2000" dirty="0"/>
              <a:t>Perform </a:t>
            </a:r>
            <a:r>
              <a:rPr lang="en-US" sz="2000" b="1" dirty="0" err="1">
                <a:latin typeface="Courier New" panose="02070309020205020404" pitchFamily="49" charset="0"/>
                <a:cs typeface="Courier New" panose="02070309020205020404" pitchFamily="49" charset="0"/>
              </a:rPr>
              <a:t>ReheapDown</a:t>
            </a:r>
            <a:r>
              <a:rPr lang="en-US" sz="2000" dirty="0"/>
              <a:t> operation</a:t>
            </a:r>
          </a:p>
        </p:txBody>
      </p:sp>
      <p:grpSp>
        <p:nvGrpSpPr>
          <p:cNvPr id="34" name="Group 33"/>
          <p:cNvGrpSpPr/>
          <p:nvPr/>
        </p:nvGrpSpPr>
        <p:grpSpPr>
          <a:xfrm>
            <a:off x="2562408" y="2730409"/>
            <a:ext cx="3755166" cy="2363374"/>
            <a:chOff x="353191" y="2900862"/>
            <a:chExt cx="3755166" cy="2363374"/>
          </a:xfrm>
        </p:grpSpPr>
        <p:sp>
          <p:nvSpPr>
            <p:cNvPr id="35" name="Oval 34"/>
            <p:cNvSpPr>
              <a:spLocks noChangeAspect="1"/>
            </p:cNvSpPr>
            <p:nvPr/>
          </p:nvSpPr>
          <p:spPr>
            <a:xfrm>
              <a:off x="2176390" y="2900862"/>
              <a:ext cx="395289" cy="3952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b="1" dirty="0">
                  <a:solidFill>
                    <a:schemeClr val="tx1"/>
                  </a:solidFill>
                  <a:latin typeface="Courier New" panose="02070309020205020404" pitchFamily="49" charset="0"/>
                  <a:cs typeface="Courier New" panose="02070309020205020404" pitchFamily="49" charset="0"/>
                </a:rPr>
                <a:t>9</a:t>
              </a:r>
            </a:p>
          </p:txBody>
        </p:sp>
        <p:sp>
          <p:nvSpPr>
            <p:cNvPr id="37" name="Oval 36"/>
            <p:cNvSpPr>
              <a:spLocks noChangeAspect="1"/>
            </p:cNvSpPr>
            <p:nvPr/>
          </p:nvSpPr>
          <p:spPr>
            <a:xfrm>
              <a:off x="1233308" y="3550151"/>
              <a:ext cx="395289" cy="395289"/>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b="1" dirty="0">
                  <a:solidFill>
                    <a:schemeClr val="tx1"/>
                  </a:solidFill>
                  <a:latin typeface="Courier New" panose="02070309020205020404" pitchFamily="49" charset="0"/>
                  <a:cs typeface="Courier New" panose="02070309020205020404" pitchFamily="49" charset="0"/>
                </a:rPr>
                <a:t>8</a:t>
              </a:r>
            </a:p>
          </p:txBody>
        </p:sp>
        <p:cxnSp>
          <p:nvCxnSpPr>
            <p:cNvPr id="39" name="Straight Arrow Connector 38"/>
            <p:cNvCxnSpPr>
              <a:stCxn id="35" idx="3"/>
              <a:endCxn id="37" idx="7"/>
            </p:cNvCxnSpPr>
            <p:nvPr/>
          </p:nvCxnSpPr>
          <p:spPr>
            <a:xfrm flipH="1">
              <a:off x="1570708" y="3238262"/>
              <a:ext cx="663571" cy="3697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35" idx="5"/>
              <a:endCxn id="46" idx="1"/>
            </p:cNvCxnSpPr>
            <p:nvPr/>
          </p:nvCxnSpPr>
          <p:spPr>
            <a:xfrm>
              <a:off x="2513790" y="3238262"/>
              <a:ext cx="672522" cy="3715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37" idx="3"/>
            </p:cNvCxnSpPr>
            <p:nvPr/>
          </p:nvCxnSpPr>
          <p:spPr>
            <a:xfrm flipH="1">
              <a:off x="970633" y="3887551"/>
              <a:ext cx="320564" cy="3643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37" idx="5"/>
            </p:cNvCxnSpPr>
            <p:nvPr/>
          </p:nvCxnSpPr>
          <p:spPr>
            <a:xfrm>
              <a:off x="1570708" y="3887551"/>
              <a:ext cx="305134" cy="3706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Oval 45"/>
            <p:cNvSpPr>
              <a:spLocks noChangeAspect="1"/>
            </p:cNvSpPr>
            <p:nvPr/>
          </p:nvSpPr>
          <p:spPr>
            <a:xfrm>
              <a:off x="3128423" y="3551948"/>
              <a:ext cx="395289" cy="3952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b="1" dirty="0">
                  <a:solidFill>
                    <a:schemeClr val="tx1"/>
                  </a:solidFill>
                  <a:latin typeface="Courier New" panose="02070309020205020404" pitchFamily="49" charset="0"/>
                  <a:cs typeface="Courier New" panose="02070309020205020404" pitchFamily="49" charset="0"/>
                </a:rPr>
                <a:t>4</a:t>
              </a:r>
            </a:p>
          </p:txBody>
        </p:sp>
        <p:sp>
          <p:nvSpPr>
            <p:cNvPr id="47" name="Oval 46"/>
            <p:cNvSpPr>
              <a:spLocks noChangeAspect="1"/>
            </p:cNvSpPr>
            <p:nvPr/>
          </p:nvSpPr>
          <p:spPr>
            <a:xfrm>
              <a:off x="3713068" y="4202085"/>
              <a:ext cx="395289" cy="3952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b="1" dirty="0">
                  <a:solidFill>
                    <a:schemeClr val="tx1"/>
                  </a:solidFill>
                  <a:latin typeface="Courier New" panose="02070309020205020404" pitchFamily="49" charset="0"/>
                  <a:cs typeface="Courier New" panose="02070309020205020404" pitchFamily="49" charset="0"/>
                </a:rPr>
                <a:t>1</a:t>
              </a:r>
            </a:p>
          </p:txBody>
        </p:sp>
        <p:sp>
          <p:nvSpPr>
            <p:cNvPr id="48" name="Oval 47"/>
            <p:cNvSpPr>
              <a:spLocks noChangeAspect="1"/>
            </p:cNvSpPr>
            <p:nvPr/>
          </p:nvSpPr>
          <p:spPr>
            <a:xfrm>
              <a:off x="2528348" y="4195836"/>
              <a:ext cx="395289" cy="3952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b="1" dirty="0">
                  <a:solidFill>
                    <a:schemeClr val="tx1"/>
                  </a:solidFill>
                  <a:latin typeface="Courier New" panose="02070309020205020404" pitchFamily="49" charset="0"/>
                  <a:cs typeface="Courier New" panose="02070309020205020404" pitchFamily="49" charset="0"/>
                </a:rPr>
                <a:t>3</a:t>
              </a:r>
            </a:p>
          </p:txBody>
        </p:sp>
        <p:cxnSp>
          <p:nvCxnSpPr>
            <p:cNvPr id="49" name="Straight Arrow Connector 48"/>
            <p:cNvCxnSpPr>
              <a:stCxn id="46" idx="3"/>
              <a:endCxn id="48" idx="7"/>
            </p:cNvCxnSpPr>
            <p:nvPr/>
          </p:nvCxnSpPr>
          <p:spPr>
            <a:xfrm flipH="1">
              <a:off x="2865748" y="3889348"/>
              <a:ext cx="320564" cy="3643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46" idx="5"/>
              <a:endCxn id="47" idx="1"/>
            </p:cNvCxnSpPr>
            <p:nvPr/>
          </p:nvCxnSpPr>
          <p:spPr>
            <a:xfrm>
              <a:off x="3465823" y="3889348"/>
              <a:ext cx="305134" cy="3706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Oval 50"/>
            <p:cNvSpPr>
              <a:spLocks noChangeAspect="1"/>
            </p:cNvSpPr>
            <p:nvPr/>
          </p:nvSpPr>
          <p:spPr>
            <a:xfrm>
              <a:off x="680466" y="4220224"/>
              <a:ext cx="395289" cy="3952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b="1" dirty="0">
                  <a:solidFill>
                    <a:schemeClr val="tx1"/>
                  </a:solidFill>
                  <a:latin typeface="Courier New" panose="02070309020205020404" pitchFamily="49" charset="0"/>
                  <a:cs typeface="Courier New" panose="02070309020205020404" pitchFamily="49" charset="0"/>
                </a:rPr>
                <a:t>7</a:t>
              </a:r>
            </a:p>
          </p:txBody>
        </p:sp>
        <p:sp>
          <p:nvSpPr>
            <p:cNvPr id="52" name="Oval 51"/>
            <p:cNvSpPr>
              <a:spLocks noChangeAspect="1"/>
            </p:cNvSpPr>
            <p:nvPr/>
          </p:nvSpPr>
          <p:spPr>
            <a:xfrm>
              <a:off x="1021749" y="4868947"/>
              <a:ext cx="395289" cy="3952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b="1" dirty="0">
                  <a:solidFill>
                    <a:schemeClr val="tx1"/>
                  </a:solidFill>
                  <a:latin typeface="Courier New" panose="02070309020205020404" pitchFamily="49" charset="0"/>
                  <a:cs typeface="Courier New" panose="02070309020205020404" pitchFamily="49" charset="0"/>
                </a:rPr>
                <a:t>5</a:t>
              </a:r>
            </a:p>
          </p:txBody>
        </p:sp>
        <p:sp>
          <p:nvSpPr>
            <p:cNvPr id="53" name="Oval 52"/>
            <p:cNvSpPr>
              <a:spLocks noChangeAspect="1"/>
            </p:cNvSpPr>
            <p:nvPr/>
          </p:nvSpPr>
          <p:spPr>
            <a:xfrm>
              <a:off x="353191" y="4868946"/>
              <a:ext cx="395289" cy="3952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b="1" dirty="0">
                  <a:solidFill>
                    <a:schemeClr val="tx1"/>
                  </a:solidFill>
                  <a:latin typeface="Courier New" panose="02070309020205020404" pitchFamily="49" charset="0"/>
                  <a:cs typeface="Courier New" panose="02070309020205020404" pitchFamily="49" charset="0"/>
                </a:rPr>
                <a:t>2</a:t>
              </a:r>
            </a:p>
          </p:txBody>
        </p:sp>
        <p:cxnSp>
          <p:nvCxnSpPr>
            <p:cNvPr id="54" name="Straight Arrow Connector 53"/>
            <p:cNvCxnSpPr>
              <a:stCxn id="51" idx="3"/>
              <a:endCxn id="53" idx="0"/>
            </p:cNvCxnSpPr>
            <p:nvPr/>
          </p:nvCxnSpPr>
          <p:spPr>
            <a:xfrm flipH="1">
              <a:off x="550836" y="4557624"/>
              <a:ext cx="187519" cy="3113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51" idx="5"/>
              <a:endCxn id="52" idx="0"/>
            </p:cNvCxnSpPr>
            <p:nvPr/>
          </p:nvCxnSpPr>
          <p:spPr>
            <a:xfrm>
              <a:off x="1017866" y="4557624"/>
              <a:ext cx="201528" cy="3113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Oval 55"/>
            <p:cNvSpPr>
              <a:spLocks noChangeAspect="1"/>
            </p:cNvSpPr>
            <p:nvPr/>
          </p:nvSpPr>
          <p:spPr>
            <a:xfrm>
              <a:off x="1803947" y="4220224"/>
              <a:ext cx="395289" cy="395289"/>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b="1" dirty="0">
                  <a:solidFill>
                    <a:schemeClr val="tx1"/>
                  </a:solidFill>
                  <a:latin typeface="Courier New" panose="02070309020205020404" pitchFamily="49" charset="0"/>
                  <a:cs typeface="Courier New" panose="02070309020205020404" pitchFamily="49" charset="0"/>
                </a:rPr>
                <a:t>6</a:t>
              </a:r>
            </a:p>
          </p:txBody>
        </p:sp>
      </p:grpSp>
      <p:graphicFrame>
        <p:nvGraphicFramePr>
          <p:cNvPr id="24" name="Content Placeholder 2"/>
          <p:cNvGraphicFramePr>
            <a:graphicFrameLocks/>
          </p:cNvGraphicFramePr>
          <p:nvPr>
            <p:extLst>
              <p:ext uri="{D42A27DB-BD31-4B8C-83A1-F6EECF244321}">
                <p14:modId xmlns:p14="http://schemas.microsoft.com/office/powerpoint/2010/main" val="1166396386"/>
              </p:ext>
            </p:extLst>
          </p:nvPr>
        </p:nvGraphicFramePr>
        <p:xfrm>
          <a:off x="982008" y="5601236"/>
          <a:ext cx="5320145" cy="741680"/>
        </p:xfrm>
        <a:graphic>
          <a:graphicData uri="http://schemas.openxmlformats.org/drawingml/2006/table">
            <a:tbl>
              <a:tblPr firstRow="1" bandRow="1">
                <a:tableStyleId>{7DF18680-E054-41AD-8BC1-D1AEF772440D}</a:tableStyleId>
              </a:tblPr>
              <a:tblGrid>
                <a:gridCol w="748145">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gridCol w="457200">
                  <a:extLst>
                    <a:ext uri="{9D8B030D-6E8A-4147-A177-3AD203B41FA5}">
                      <a16:colId xmlns:a16="http://schemas.microsoft.com/office/drawing/2014/main" val="20002"/>
                    </a:ext>
                  </a:extLst>
                </a:gridCol>
                <a:gridCol w="457200">
                  <a:extLst>
                    <a:ext uri="{9D8B030D-6E8A-4147-A177-3AD203B41FA5}">
                      <a16:colId xmlns:a16="http://schemas.microsoft.com/office/drawing/2014/main" val="20003"/>
                    </a:ext>
                  </a:extLst>
                </a:gridCol>
                <a:gridCol w="457200">
                  <a:extLst>
                    <a:ext uri="{9D8B030D-6E8A-4147-A177-3AD203B41FA5}">
                      <a16:colId xmlns:a16="http://schemas.microsoft.com/office/drawing/2014/main" val="20004"/>
                    </a:ext>
                  </a:extLst>
                </a:gridCol>
                <a:gridCol w="457200">
                  <a:extLst>
                    <a:ext uri="{9D8B030D-6E8A-4147-A177-3AD203B41FA5}">
                      <a16:colId xmlns:a16="http://schemas.microsoft.com/office/drawing/2014/main" val="20005"/>
                    </a:ext>
                  </a:extLst>
                </a:gridCol>
                <a:gridCol w="457200">
                  <a:extLst>
                    <a:ext uri="{9D8B030D-6E8A-4147-A177-3AD203B41FA5}">
                      <a16:colId xmlns:a16="http://schemas.microsoft.com/office/drawing/2014/main" val="20006"/>
                    </a:ext>
                  </a:extLst>
                </a:gridCol>
                <a:gridCol w="457200">
                  <a:extLst>
                    <a:ext uri="{9D8B030D-6E8A-4147-A177-3AD203B41FA5}">
                      <a16:colId xmlns:a16="http://schemas.microsoft.com/office/drawing/2014/main" val="20007"/>
                    </a:ext>
                  </a:extLst>
                </a:gridCol>
                <a:gridCol w="457200">
                  <a:extLst>
                    <a:ext uri="{9D8B030D-6E8A-4147-A177-3AD203B41FA5}">
                      <a16:colId xmlns:a16="http://schemas.microsoft.com/office/drawing/2014/main" val="20008"/>
                    </a:ext>
                  </a:extLst>
                </a:gridCol>
                <a:gridCol w="457200">
                  <a:extLst>
                    <a:ext uri="{9D8B030D-6E8A-4147-A177-3AD203B41FA5}">
                      <a16:colId xmlns:a16="http://schemas.microsoft.com/office/drawing/2014/main" val="20009"/>
                    </a:ext>
                  </a:extLst>
                </a:gridCol>
                <a:gridCol w="457200">
                  <a:extLst>
                    <a:ext uri="{9D8B030D-6E8A-4147-A177-3AD203B41FA5}">
                      <a16:colId xmlns:a16="http://schemas.microsoft.com/office/drawing/2014/main" val="20010"/>
                    </a:ext>
                  </a:extLst>
                </a:gridCol>
              </a:tblGrid>
              <a:tr h="370840">
                <a:tc>
                  <a:txBody>
                    <a:bodyPr/>
                    <a:lstStyle/>
                    <a:p>
                      <a:r>
                        <a:rPr lang="en-US" sz="1600" b="1" dirty="0"/>
                        <a:t>Index</a:t>
                      </a:r>
                    </a:p>
                  </a:txBody>
                  <a:tcPr/>
                </a:tc>
                <a:tc>
                  <a:txBody>
                    <a:bodyPr/>
                    <a:lstStyle/>
                    <a:p>
                      <a:pPr algn="ctr"/>
                      <a:r>
                        <a:rPr lang="en-US" dirty="0">
                          <a:latin typeface="Courier New" panose="02070309020205020404" pitchFamily="49" charset="0"/>
                          <a:cs typeface="Courier New" panose="02070309020205020404" pitchFamily="49" charset="0"/>
                        </a:rPr>
                        <a:t>0</a:t>
                      </a:r>
                    </a:p>
                  </a:txBody>
                  <a:tcPr/>
                </a:tc>
                <a:tc>
                  <a:txBody>
                    <a:bodyPr/>
                    <a:lstStyle/>
                    <a:p>
                      <a:pPr algn="ctr"/>
                      <a:r>
                        <a:rPr lang="en-US" dirty="0">
                          <a:latin typeface="Courier New" panose="02070309020205020404" pitchFamily="49" charset="0"/>
                          <a:cs typeface="Courier New" panose="02070309020205020404" pitchFamily="49" charset="0"/>
                        </a:rPr>
                        <a:t>1</a:t>
                      </a:r>
                    </a:p>
                  </a:txBody>
                  <a:tcPr/>
                </a:tc>
                <a:tc>
                  <a:txBody>
                    <a:bodyPr/>
                    <a:lstStyle/>
                    <a:p>
                      <a:pPr algn="ctr"/>
                      <a:r>
                        <a:rPr lang="en-US" dirty="0">
                          <a:latin typeface="Courier New" panose="02070309020205020404" pitchFamily="49" charset="0"/>
                          <a:cs typeface="Courier New" panose="02070309020205020404" pitchFamily="49" charset="0"/>
                        </a:rPr>
                        <a:t>2</a:t>
                      </a:r>
                    </a:p>
                  </a:txBody>
                  <a:tcPr/>
                </a:tc>
                <a:tc>
                  <a:txBody>
                    <a:bodyPr/>
                    <a:lstStyle/>
                    <a:p>
                      <a:pPr algn="ctr"/>
                      <a:r>
                        <a:rPr lang="en-US" dirty="0">
                          <a:latin typeface="Courier New" panose="02070309020205020404" pitchFamily="49" charset="0"/>
                          <a:cs typeface="Courier New" panose="02070309020205020404" pitchFamily="49" charset="0"/>
                        </a:rPr>
                        <a:t>3</a:t>
                      </a:r>
                    </a:p>
                  </a:txBody>
                  <a:tcPr/>
                </a:tc>
                <a:tc>
                  <a:txBody>
                    <a:bodyPr/>
                    <a:lstStyle/>
                    <a:p>
                      <a:pPr algn="ctr"/>
                      <a:r>
                        <a:rPr lang="en-US" dirty="0">
                          <a:latin typeface="Courier New" panose="02070309020205020404" pitchFamily="49" charset="0"/>
                          <a:cs typeface="Courier New" panose="02070309020205020404" pitchFamily="49" charset="0"/>
                        </a:rPr>
                        <a:t>4</a:t>
                      </a:r>
                    </a:p>
                  </a:txBody>
                  <a:tcPr/>
                </a:tc>
                <a:tc>
                  <a:txBody>
                    <a:bodyPr/>
                    <a:lstStyle/>
                    <a:p>
                      <a:pPr algn="ctr"/>
                      <a:r>
                        <a:rPr lang="en-US" dirty="0">
                          <a:latin typeface="Courier New" panose="02070309020205020404" pitchFamily="49" charset="0"/>
                          <a:cs typeface="Courier New" panose="02070309020205020404" pitchFamily="49" charset="0"/>
                        </a:rPr>
                        <a:t>5</a:t>
                      </a:r>
                    </a:p>
                  </a:txBody>
                  <a:tcPr/>
                </a:tc>
                <a:tc>
                  <a:txBody>
                    <a:bodyPr/>
                    <a:lstStyle/>
                    <a:p>
                      <a:pPr algn="ctr"/>
                      <a:r>
                        <a:rPr lang="en-US" dirty="0">
                          <a:latin typeface="Courier New" panose="02070309020205020404" pitchFamily="49" charset="0"/>
                          <a:cs typeface="Courier New" panose="02070309020205020404" pitchFamily="49" charset="0"/>
                        </a:rPr>
                        <a:t>6</a:t>
                      </a:r>
                    </a:p>
                  </a:txBody>
                  <a:tcPr/>
                </a:tc>
                <a:tc>
                  <a:txBody>
                    <a:bodyPr/>
                    <a:lstStyle/>
                    <a:p>
                      <a:pPr algn="ctr"/>
                      <a:r>
                        <a:rPr lang="en-US" dirty="0">
                          <a:latin typeface="Courier New" panose="02070309020205020404" pitchFamily="49" charset="0"/>
                          <a:cs typeface="Courier New" panose="02070309020205020404" pitchFamily="49" charset="0"/>
                        </a:rPr>
                        <a:t>7</a:t>
                      </a:r>
                    </a:p>
                  </a:txBody>
                  <a:tcPr/>
                </a:tc>
                <a:tc>
                  <a:txBody>
                    <a:bodyPr/>
                    <a:lstStyle/>
                    <a:p>
                      <a:pPr algn="ctr"/>
                      <a:r>
                        <a:rPr lang="en-US" dirty="0">
                          <a:latin typeface="Courier New" panose="02070309020205020404" pitchFamily="49" charset="0"/>
                          <a:cs typeface="Courier New" panose="02070309020205020404" pitchFamily="49" charset="0"/>
                        </a:rPr>
                        <a:t>8</a:t>
                      </a:r>
                    </a:p>
                  </a:txBody>
                  <a:tcPr/>
                </a:tc>
                <a:tc>
                  <a:txBody>
                    <a:bodyPr/>
                    <a:lstStyle/>
                    <a:p>
                      <a:pPr algn="ctr"/>
                      <a:r>
                        <a:rPr lang="en-US" dirty="0">
                          <a:latin typeface="Courier New" panose="02070309020205020404" pitchFamily="49" charset="0"/>
                          <a:cs typeface="Courier New" panose="02070309020205020404" pitchFamily="49" charset="0"/>
                        </a:rPr>
                        <a:t>9</a:t>
                      </a:r>
                    </a:p>
                  </a:txBody>
                  <a:tcPr>
                    <a:pattFill prst="pct25">
                      <a:fgClr>
                        <a:schemeClr val="tx1"/>
                      </a:fgClr>
                      <a:bgClr>
                        <a:schemeClr val="bg1"/>
                      </a:bgClr>
                    </a:pattFill>
                  </a:tcPr>
                </a:tc>
                <a:extLst>
                  <a:ext uri="{0D108BD9-81ED-4DB2-BD59-A6C34878D82A}">
                    <a16:rowId xmlns:a16="http://schemas.microsoft.com/office/drawing/2014/main" val="10000"/>
                  </a:ext>
                </a:extLst>
              </a:tr>
              <a:tr h="370840">
                <a:tc>
                  <a:txBody>
                    <a:bodyPr/>
                    <a:lstStyle/>
                    <a:p>
                      <a:r>
                        <a:rPr lang="en-US" sz="1600" b="1" dirty="0"/>
                        <a:t>value</a:t>
                      </a:r>
                    </a:p>
                  </a:txBody>
                  <a:tcPr/>
                </a:tc>
                <a:tc>
                  <a:txBody>
                    <a:bodyPr/>
                    <a:lstStyle/>
                    <a:p>
                      <a:pPr algn="ctr"/>
                      <a:r>
                        <a:rPr lang="en-US" dirty="0">
                          <a:latin typeface="Courier New" panose="02070309020205020404" pitchFamily="49" charset="0"/>
                          <a:cs typeface="Courier New" panose="02070309020205020404" pitchFamily="49" charset="0"/>
                        </a:rPr>
                        <a:t>9</a:t>
                      </a:r>
                    </a:p>
                  </a:txBody>
                  <a:tcPr>
                    <a:solidFill>
                      <a:srgbClr val="CFD5EA"/>
                    </a:solidFill>
                  </a:tcPr>
                </a:tc>
                <a:tc>
                  <a:txBody>
                    <a:bodyPr/>
                    <a:lstStyle/>
                    <a:p>
                      <a:pPr algn="ctr"/>
                      <a:r>
                        <a:rPr lang="en-US" dirty="0">
                          <a:latin typeface="Courier New" panose="02070309020205020404" pitchFamily="49" charset="0"/>
                          <a:cs typeface="Courier New" panose="02070309020205020404" pitchFamily="49" charset="0"/>
                        </a:rPr>
                        <a:t>8</a:t>
                      </a:r>
                    </a:p>
                  </a:txBody>
                  <a:tcPr>
                    <a:solidFill>
                      <a:srgbClr val="FFFF00"/>
                    </a:solidFill>
                  </a:tcPr>
                </a:tc>
                <a:tc>
                  <a:txBody>
                    <a:bodyPr/>
                    <a:lstStyle/>
                    <a:p>
                      <a:pPr algn="ctr"/>
                      <a:r>
                        <a:rPr lang="en-US" dirty="0">
                          <a:latin typeface="Courier New" panose="02070309020205020404" pitchFamily="49" charset="0"/>
                          <a:cs typeface="Courier New" panose="02070309020205020404" pitchFamily="49" charset="0"/>
                        </a:rPr>
                        <a:t>4</a:t>
                      </a:r>
                    </a:p>
                  </a:txBody>
                  <a:tcPr>
                    <a:solidFill>
                      <a:srgbClr val="CFD5EA"/>
                    </a:solidFill>
                  </a:tcPr>
                </a:tc>
                <a:tc>
                  <a:txBody>
                    <a:bodyPr/>
                    <a:lstStyle/>
                    <a:p>
                      <a:pPr algn="ctr"/>
                      <a:r>
                        <a:rPr lang="en-US" dirty="0">
                          <a:latin typeface="Courier New" panose="02070309020205020404" pitchFamily="49" charset="0"/>
                          <a:cs typeface="Courier New" panose="02070309020205020404" pitchFamily="49" charset="0"/>
                        </a:rPr>
                        <a:t>7</a:t>
                      </a:r>
                    </a:p>
                  </a:txBody>
                  <a:tcPr/>
                </a:tc>
                <a:tc>
                  <a:txBody>
                    <a:bodyPr/>
                    <a:lstStyle/>
                    <a:p>
                      <a:pPr algn="ctr"/>
                      <a:r>
                        <a:rPr lang="en-US" dirty="0">
                          <a:latin typeface="Courier New" panose="02070309020205020404" pitchFamily="49" charset="0"/>
                          <a:cs typeface="Courier New" panose="02070309020205020404" pitchFamily="49" charset="0"/>
                        </a:rPr>
                        <a:t>6</a:t>
                      </a:r>
                    </a:p>
                  </a:txBody>
                  <a:tcPr>
                    <a:solidFill>
                      <a:srgbClr val="FFFF00"/>
                    </a:solidFill>
                  </a:tcPr>
                </a:tc>
                <a:tc>
                  <a:txBody>
                    <a:bodyPr/>
                    <a:lstStyle/>
                    <a:p>
                      <a:pPr algn="ctr"/>
                      <a:r>
                        <a:rPr lang="en-US" dirty="0">
                          <a:latin typeface="Courier New" panose="02070309020205020404" pitchFamily="49" charset="0"/>
                          <a:cs typeface="Courier New" panose="02070309020205020404" pitchFamily="49" charset="0"/>
                        </a:rPr>
                        <a:t>3</a:t>
                      </a:r>
                    </a:p>
                  </a:txBody>
                  <a:tcPr/>
                </a:tc>
                <a:tc>
                  <a:txBody>
                    <a:bodyPr/>
                    <a:lstStyle/>
                    <a:p>
                      <a:pPr algn="ctr"/>
                      <a:r>
                        <a:rPr lang="en-US" dirty="0">
                          <a:latin typeface="Courier New" panose="02070309020205020404" pitchFamily="49" charset="0"/>
                          <a:cs typeface="Courier New" panose="02070309020205020404" pitchFamily="49" charset="0"/>
                        </a:rPr>
                        <a:t>1</a:t>
                      </a:r>
                    </a:p>
                  </a:txBody>
                  <a:tcPr/>
                </a:tc>
                <a:tc>
                  <a:txBody>
                    <a:bodyPr/>
                    <a:lstStyle/>
                    <a:p>
                      <a:pPr algn="ctr"/>
                      <a:r>
                        <a:rPr lang="en-US" dirty="0">
                          <a:latin typeface="Courier New" panose="02070309020205020404" pitchFamily="49" charset="0"/>
                          <a:cs typeface="Courier New" panose="02070309020205020404" pitchFamily="49" charset="0"/>
                        </a:rPr>
                        <a:t>2</a:t>
                      </a:r>
                    </a:p>
                  </a:txBody>
                  <a:tcPr/>
                </a:tc>
                <a:tc>
                  <a:txBody>
                    <a:bodyPr/>
                    <a:lstStyle/>
                    <a:p>
                      <a:pPr algn="ctr"/>
                      <a:r>
                        <a:rPr lang="en-US" dirty="0">
                          <a:latin typeface="Courier New" panose="02070309020205020404" pitchFamily="49" charset="0"/>
                          <a:cs typeface="Courier New" panose="02070309020205020404" pitchFamily="49" charset="0"/>
                        </a:rPr>
                        <a:t>5</a:t>
                      </a:r>
                    </a:p>
                  </a:txBody>
                  <a:tcPr/>
                </a:tc>
                <a:tc>
                  <a:txBody>
                    <a:bodyPr/>
                    <a:lstStyle/>
                    <a:p>
                      <a:pPr algn="ctr"/>
                      <a:r>
                        <a:rPr lang="en-US" dirty="0">
                          <a:latin typeface="Courier New" panose="02070309020205020404" pitchFamily="49" charset="0"/>
                          <a:cs typeface="Courier New" panose="02070309020205020404" pitchFamily="49" charset="0"/>
                        </a:rPr>
                        <a:t>11</a:t>
                      </a:r>
                    </a:p>
                  </a:txBody>
                  <a:tcPr>
                    <a:pattFill prst="pct25">
                      <a:fgClr>
                        <a:schemeClr val="tx1"/>
                      </a:fgClr>
                      <a:bgClr>
                        <a:schemeClr val="bg1"/>
                      </a:bgClr>
                    </a:pattFill>
                  </a:tcPr>
                </a:tc>
                <a:extLst>
                  <a:ext uri="{0D108BD9-81ED-4DB2-BD59-A6C34878D82A}">
                    <a16:rowId xmlns:a16="http://schemas.microsoft.com/office/drawing/2014/main" val="10001"/>
                  </a:ext>
                </a:extLst>
              </a:tr>
            </a:tbl>
          </a:graphicData>
        </a:graphic>
      </p:graphicFrame>
      <p:sp>
        <p:nvSpPr>
          <p:cNvPr id="25" name="TextBox 24"/>
          <p:cNvSpPr txBox="1"/>
          <p:nvPr/>
        </p:nvSpPr>
        <p:spPr>
          <a:xfrm>
            <a:off x="6459241" y="5756856"/>
            <a:ext cx="1700011" cy="369332"/>
          </a:xfrm>
          <a:prstGeom prst="rect">
            <a:avLst/>
          </a:prstGeom>
          <a:noFill/>
        </p:spPr>
        <p:txBody>
          <a:bodyPr wrap="square" rtlCol="0">
            <a:spAutoFit/>
          </a:bodyPr>
          <a:lstStyle/>
          <a:p>
            <a:r>
              <a:rPr lang="en-US" b="1" dirty="0">
                <a:latin typeface="Courier New" panose="02070309020205020404" pitchFamily="49" charset="0"/>
                <a:cs typeface="Courier New" panose="02070309020205020404" pitchFamily="49" charset="0"/>
              </a:rPr>
              <a:t>Length = 9</a:t>
            </a:r>
          </a:p>
        </p:txBody>
      </p:sp>
      <p:sp>
        <p:nvSpPr>
          <p:cNvPr id="26" name="Title 2"/>
          <p:cNvSpPr>
            <a:spLocks noGrp="1"/>
          </p:cNvSpPr>
          <p:nvPr>
            <p:ph type="title"/>
          </p:nvPr>
        </p:nvSpPr>
        <p:spPr>
          <a:xfrm>
            <a:off x="155575" y="161927"/>
            <a:ext cx="8797925" cy="676274"/>
          </a:xfrm>
        </p:spPr>
        <p:txBody>
          <a:bodyPr>
            <a:normAutofit fontScale="90000"/>
          </a:bodyPr>
          <a:lstStyle/>
          <a:p>
            <a:r>
              <a:rPr lang="en-US" dirty="0"/>
              <a:t>The </a:t>
            </a:r>
            <a:r>
              <a:rPr lang="en-US" b="1" dirty="0" err="1">
                <a:solidFill>
                  <a:schemeClr val="tx2"/>
                </a:solidFill>
                <a:latin typeface="Courier New" panose="02070309020205020404" pitchFamily="49" charset="0"/>
                <a:cs typeface="Courier New" panose="02070309020205020404" pitchFamily="49" charset="0"/>
              </a:rPr>
              <a:t>Dequeue</a:t>
            </a:r>
            <a:r>
              <a:rPr lang="en-US" dirty="0">
                <a:solidFill>
                  <a:schemeClr val="tx2"/>
                </a:solidFill>
              </a:rPr>
              <a:t> </a:t>
            </a:r>
            <a:r>
              <a:rPr lang="en-US" dirty="0"/>
              <a:t>operation</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3417500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Content Placeholder 2"/>
          <p:cNvSpPr>
            <a:spLocks noGrp="1"/>
          </p:cNvSpPr>
          <p:nvPr>
            <p:ph idx="1"/>
          </p:nvPr>
        </p:nvSpPr>
        <p:spPr>
          <a:xfrm>
            <a:off x="353192" y="990600"/>
            <a:ext cx="8592396" cy="1778445"/>
          </a:xfrm>
        </p:spPr>
        <p:txBody>
          <a:bodyPr>
            <a:normAutofit/>
          </a:bodyPr>
          <a:lstStyle/>
          <a:p>
            <a:r>
              <a:rPr lang="en-US" sz="2000" dirty="0"/>
              <a:t>A complete binary tree</a:t>
            </a:r>
          </a:p>
          <a:p>
            <a:pPr lvl="1"/>
            <a:r>
              <a:rPr lang="en-US" sz="2000" dirty="0"/>
              <a:t>Each of the elements contains a value that is less than or equal to the value of each of its children (Min-heap)</a:t>
            </a:r>
          </a:p>
          <a:p>
            <a:pPr lvl="1"/>
            <a:r>
              <a:rPr lang="en-US" sz="2000" dirty="0"/>
              <a:t>Each of the elements contains a value that is greater than or equal to the value of each of its children (Max-heap)</a:t>
            </a:r>
          </a:p>
        </p:txBody>
      </p:sp>
      <p:sp>
        <p:nvSpPr>
          <p:cNvPr id="4" name="Title 2"/>
          <p:cNvSpPr>
            <a:spLocks noGrp="1"/>
          </p:cNvSpPr>
          <p:nvPr>
            <p:ph type="title"/>
          </p:nvPr>
        </p:nvSpPr>
        <p:spPr>
          <a:xfrm>
            <a:off x="155575" y="161927"/>
            <a:ext cx="8797925" cy="676274"/>
          </a:xfrm>
        </p:spPr>
        <p:txBody>
          <a:bodyPr>
            <a:normAutofit fontScale="90000"/>
          </a:bodyPr>
          <a:lstStyle/>
          <a:p>
            <a:r>
              <a:rPr lang="en-US" dirty="0"/>
              <a:t>Heaps</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4611231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BEF4D-2679-4BD4-9324-A7DD5627191F}"/>
              </a:ext>
            </a:extLst>
          </p:cNvPr>
          <p:cNvSpPr>
            <a:spLocks noGrp="1"/>
          </p:cNvSpPr>
          <p:nvPr>
            <p:ph type="title"/>
          </p:nvPr>
        </p:nvSpPr>
        <p:spPr/>
        <p:txBody>
          <a:bodyPr>
            <a:normAutofit fontScale="90000"/>
          </a:bodyPr>
          <a:lstStyle/>
          <a:p>
            <a:endParaRPr lang="en-US"/>
          </a:p>
        </p:txBody>
      </p:sp>
      <p:sp>
        <p:nvSpPr>
          <p:cNvPr id="3" name="Content Placeholder 2">
            <a:extLst>
              <a:ext uri="{FF2B5EF4-FFF2-40B4-BE49-F238E27FC236}">
                <a16:creationId xmlns:a16="http://schemas.microsoft.com/office/drawing/2014/main" id="{AE77DBC6-23D4-490E-B53D-6FC3D80A4BEF}"/>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848D730A-10B8-41D5-97C2-48F09A329667}"/>
              </a:ext>
            </a:extLst>
          </p:cNvPr>
          <p:cNvPicPr>
            <a:picLocks noChangeAspect="1"/>
          </p:cNvPicPr>
          <p:nvPr/>
        </p:nvPicPr>
        <p:blipFill>
          <a:blip r:embed="rId2"/>
          <a:stretch>
            <a:fillRect/>
          </a:stretch>
        </p:blipFill>
        <p:spPr>
          <a:xfrm>
            <a:off x="155575" y="161928"/>
            <a:ext cx="8797925" cy="6032498"/>
          </a:xfrm>
          <a:prstGeom prst="rect">
            <a:avLst/>
          </a:prstGeom>
        </p:spPr>
      </p:pic>
    </p:spTree>
    <p:extLst>
      <p:ext uri="{BB962C8B-B14F-4D97-AF65-F5344CB8AC3E}">
        <p14:creationId xmlns:p14="http://schemas.microsoft.com/office/powerpoint/2010/main" val="21280253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Content Placeholder 2"/>
          <p:cNvSpPr>
            <a:spLocks noGrp="1"/>
          </p:cNvSpPr>
          <p:nvPr>
            <p:ph idx="1"/>
          </p:nvPr>
        </p:nvSpPr>
        <p:spPr>
          <a:xfrm>
            <a:off x="353192" y="990600"/>
            <a:ext cx="8592396" cy="1778445"/>
          </a:xfrm>
        </p:spPr>
        <p:txBody>
          <a:bodyPr>
            <a:normAutofit/>
          </a:bodyPr>
          <a:lstStyle/>
          <a:p>
            <a:r>
              <a:rPr lang="en-US" sz="2000" dirty="0"/>
              <a:t>A complete binary tree</a:t>
            </a:r>
          </a:p>
          <a:p>
            <a:pPr lvl="1"/>
            <a:r>
              <a:rPr lang="en-US" sz="2000" dirty="0"/>
              <a:t>Each of the elements contains a value that is less than or equal to the value of each of its children (Min-heap)</a:t>
            </a:r>
          </a:p>
          <a:p>
            <a:pPr lvl="1"/>
            <a:r>
              <a:rPr lang="en-US" sz="2000" dirty="0"/>
              <a:t>Each of the elements contains a value that is greater than or equal to the value of each of its children (Max-heap)</a:t>
            </a:r>
          </a:p>
        </p:txBody>
      </p:sp>
      <p:grpSp>
        <p:nvGrpSpPr>
          <p:cNvPr id="36" name="Group 35"/>
          <p:cNvGrpSpPr/>
          <p:nvPr/>
        </p:nvGrpSpPr>
        <p:grpSpPr>
          <a:xfrm>
            <a:off x="4899434" y="3019782"/>
            <a:ext cx="3925160" cy="2535059"/>
            <a:chOff x="353191" y="2900862"/>
            <a:chExt cx="3925160" cy="2535059"/>
          </a:xfrm>
        </p:grpSpPr>
        <p:sp>
          <p:nvSpPr>
            <p:cNvPr id="2" name="Oval 1"/>
            <p:cNvSpPr>
              <a:spLocks noChangeAspect="1"/>
            </p:cNvSpPr>
            <p:nvPr/>
          </p:nvSpPr>
          <p:spPr>
            <a:xfrm>
              <a:off x="2176390" y="2900862"/>
              <a:ext cx="395289" cy="3952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b="1" dirty="0">
                  <a:solidFill>
                    <a:schemeClr val="tx1"/>
                  </a:solidFill>
                  <a:latin typeface="Courier New" panose="02070309020205020404" pitchFamily="49" charset="0"/>
                  <a:cs typeface="Courier New" panose="02070309020205020404" pitchFamily="49" charset="0"/>
                </a:rPr>
                <a:t>11</a:t>
              </a:r>
            </a:p>
          </p:txBody>
        </p:sp>
        <p:sp>
          <p:nvSpPr>
            <p:cNvPr id="5" name="Oval 4"/>
            <p:cNvSpPr>
              <a:spLocks noChangeAspect="1"/>
            </p:cNvSpPr>
            <p:nvPr/>
          </p:nvSpPr>
          <p:spPr>
            <a:xfrm>
              <a:off x="1233308" y="3550151"/>
              <a:ext cx="395289" cy="3952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b="1" dirty="0">
                  <a:solidFill>
                    <a:schemeClr val="tx1"/>
                  </a:solidFill>
                  <a:latin typeface="Courier New" panose="02070309020205020404" pitchFamily="49" charset="0"/>
                  <a:cs typeface="Courier New" panose="02070309020205020404" pitchFamily="49" charset="0"/>
                </a:rPr>
                <a:t>9</a:t>
              </a:r>
            </a:p>
          </p:txBody>
        </p:sp>
        <p:cxnSp>
          <p:nvCxnSpPr>
            <p:cNvPr id="4" name="Straight Arrow Connector 3"/>
            <p:cNvCxnSpPr>
              <a:stCxn id="2" idx="3"/>
              <a:endCxn id="5" idx="7"/>
            </p:cNvCxnSpPr>
            <p:nvPr/>
          </p:nvCxnSpPr>
          <p:spPr>
            <a:xfrm flipH="1">
              <a:off x="1570708" y="3238262"/>
              <a:ext cx="663571" cy="3697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2" idx="5"/>
              <a:endCxn id="20" idx="1"/>
            </p:cNvCxnSpPr>
            <p:nvPr/>
          </p:nvCxnSpPr>
          <p:spPr>
            <a:xfrm>
              <a:off x="2513790" y="3238262"/>
              <a:ext cx="672522" cy="3715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5" idx="3"/>
            </p:cNvCxnSpPr>
            <p:nvPr/>
          </p:nvCxnSpPr>
          <p:spPr>
            <a:xfrm flipH="1">
              <a:off x="970633" y="3887551"/>
              <a:ext cx="320564" cy="3643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5" idx="5"/>
            </p:cNvCxnSpPr>
            <p:nvPr/>
          </p:nvCxnSpPr>
          <p:spPr>
            <a:xfrm>
              <a:off x="1570708" y="3887551"/>
              <a:ext cx="305134" cy="3706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Oval 19"/>
            <p:cNvSpPr>
              <a:spLocks noChangeAspect="1"/>
            </p:cNvSpPr>
            <p:nvPr/>
          </p:nvSpPr>
          <p:spPr>
            <a:xfrm>
              <a:off x="3128423" y="3551948"/>
              <a:ext cx="395289" cy="3952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b="1" dirty="0">
                  <a:solidFill>
                    <a:schemeClr val="tx1"/>
                  </a:solidFill>
                  <a:latin typeface="Courier New" panose="02070309020205020404" pitchFamily="49" charset="0"/>
                  <a:cs typeface="Courier New" panose="02070309020205020404" pitchFamily="49" charset="0"/>
                </a:rPr>
                <a:t>4</a:t>
              </a:r>
            </a:p>
          </p:txBody>
        </p:sp>
        <p:sp>
          <p:nvSpPr>
            <p:cNvPr id="21" name="Oval 20"/>
            <p:cNvSpPr>
              <a:spLocks noChangeAspect="1"/>
            </p:cNvSpPr>
            <p:nvPr/>
          </p:nvSpPr>
          <p:spPr>
            <a:xfrm>
              <a:off x="3713068" y="4202085"/>
              <a:ext cx="395289" cy="3952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b="1" dirty="0">
                  <a:solidFill>
                    <a:schemeClr val="tx1"/>
                  </a:solidFill>
                  <a:latin typeface="Courier New" panose="02070309020205020404" pitchFamily="49" charset="0"/>
                  <a:cs typeface="Courier New" panose="02070309020205020404" pitchFamily="49" charset="0"/>
                </a:rPr>
                <a:t>1</a:t>
              </a:r>
            </a:p>
          </p:txBody>
        </p:sp>
        <p:sp>
          <p:nvSpPr>
            <p:cNvPr id="22" name="Oval 21"/>
            <p:cNvSpPr>
              <a:spLocks noChangeAspect="1"/>
            </p:cNvSpPr>
            <p:nvPr/>
          </p:nvSpPr>
          <p:spPr>
            <a:xfrm>
              <a:off x="2528348" y="4195836"/>
              <a:ext cx="395289" cy="3952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b="1" dirty="0">
                  <a:solidFill>
                    <a:schemeClr val="tx1"/>
                  </a:solidFill>
                  <a:latin typeface="Courier New" panose="02070309020205020404" pitchFamily="49" charset="0"/>
                  <a:cs typeface="Courier New" panose="02070309020205020404" pitchFamily="49" charset="0"/>
                </a:rPr>
                <a:t>3</a:t>
              </a:r>
            </a:p>
          </p:txBody>
        </p:sp>
        <p:cxnSp>
          <p:nvCxnSpPr>
            <p:cNvPr id="23" name="Straight Arrow Connector 22"/>
            <p:cNvCxnSpPr>
              <a:stCxn id="20" idx="3"/>
              <a:endCxn id="22" idx="7"/>
            </p:cNvCxnSpPr>
            <p:nvPr/>
          </p:nvCxnSpPr>
          <p:spPr>
            <a:xfrm flipH="1">
              <a:off x="2865748" y="3889348"/>
              <a:ext cx="320564" cy="3643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20" idx="5"/>
              <a:endCxn id="21" idx="1"/>
            </p:cNvCxnSpPr>
            <p:nvPr/>
          </p:nvCxnSpPr>
          <p:spPr>
            <a:xfrm>
              <a:off x="3465823" y="3889348"/>
              <a:ext cx="305134" cy="3706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Oval 28"/>
            <p:cNvSpPr>
              <a:spLocks noChangeAspect="1"/>
            </p:cNvSpPr>
            <p:nvPr/>
          </p:nvSpPr>
          <p:spPr>
            <a:xfrm>
              <a:off x="680466" y="4220224"/>
              <a:ext cx="395289" cy="3952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b="1" dirty="0">
                  <a:solidFill>
                    <a:schemeClr val="tx1"/>
                  </a:solidFill>
                  <a:latin typeface="Courier New" panose="02070309020205020404" pitchFamily="49" charset="0"/>
                  <a:cs typeface="Courier New" panose="02070309020205020404" pitchFamily="49" charset="0"/>
                </a:rPr>
                <a:t>7</a:t>
              </a:r>
            </a:p>
          </p:txBody>
        </p:sp>
        <p:sp>
          <p:nvSpPr>
            <p:cNvPr id="30" name="Oval 29"/>
            <p:cNvSpPr>
              <a:spLocks noChangeAspect="1"/>
            </p:cNvSpPr>
            <p:nvPr/>
          </p:nvSpPr>
          <p:spPr>
            <a:xfrm>
              <a:off x="1021749" y="4868947"/>
              <a:ext cx="395289" cy="3952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b="1" dirty="0">
                  <a:solidFill>
                    <a:schemeClr val="tx1"/>
                  </a:solidFill>
                  <a:latin typeface="Courier New" panose="02070309020205020404" pitchFamily="49" charset="0"/>
                  <a:cs typeface="Courier New" panose="02070309020205020404" pitchFamily="49" charset="0"/>
                </a:rPr>
                <a:t>5</a:t>
              </a:r>
            </a:p>
          </p:txBody>
        </p:sp>
        <p:sp>
          <p:nvSpPr>
            <p:cNvPr id="31" name="Oval 30"/>
            <p:cNvSpPr>
              <a:spLocks noChangeAspect="1"/>
            </p:cNvSpPr>
            <p:nvPr/>
          </p:nvSpPr>
          <p:spPr>
            <a:xfrm>
              <a:off x="353191" y="4868946"/>
              <a:ext cx="395289" cy="3952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b="1" dirty="0">
                  <a:solidFill>
                    <a:schemeClr val="tx1"/>
                  </a:solidFill>
                  <a:latin typeface="Courier New" panose="02070309020205020404" pitchFamily="49" charset="0"/>
                  <a:cs typeface="Courier New" panose="02070309020205020404" pitchFamily="49" charset="0"/>
                </a:rPr>
                <a:t>2</a:t>
              </a:r>
            </a:p>
          </p:txBody>
        </p:sp>
        <p:cxnSp>
          <p:nvCxnSpPr>
            <p:cNvPr id="32" name="Straight Arrow Connector 31"/>
            <p:cNvCxnSpPr>
              <a:stCxn id="29" idx="3"/>
              <a:endCxn id="31" idx="0"/>
            </p:cNvCxnSpPr>
            <p:nvPr/>
          </p:nvCxnSpPr>
          <p:spPr>
            <a:xfrm flipH="1">
              <a:off x="550836" y="4557624"/>
              <a:ext cx="187519" cy="3113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29" idx="5"/>
              <a:endCxn id="30" idx="0"/>
            </p:cNvCxnSpPr>
            <p:nvPr/>
          </p:nvCxnSpPr>
          <p:spPr>
            <a:xfrm>
              <a:off x="1017866" y="4557624"/>
              <a:ext cx="201528" cy="3113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Oval 39"/>
            <p:cNvSpPr>
              <a:spLocks noChangeAspect="1"/>
            </p:cNvSpPr>
            <p:nvPr/>
          </p:nvSpPr>
          <p:spPr>
            <a:xfrm>
              <a:off x="1803947" y="4220224"/>
              <a:ext cx="395289" cy="3952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b="1" dirty="0">
                  <a:solidFill>
                    <a:schemeClr val="tx1"/>
                  </a:solidFill>
                  <a:latin typeface="Courier New" panose="02070309020205020404" pitchFamily="49" charset="0"/>
                  <a:cs typeface="Courier New" panose="02070309020205020404" pitchFamily="49" charset="0"/>
                </a:rPr>
                <a:t>8</a:t>
              </a:r>
            </a:p>
          </p:txBody>
        </p:sp>
        <p:sp>
          <p:nvSpPr>
            <p:cNvPr id="42" name="Oval 41"/>
            <p:cNvSpPr>
              <a:spLocks noChangeAspect="1"/>
            </p:cNvSpPr>
            <p:nvPr/>
          </p:nvSpPr>
          <p:spPr>
            <a:xfrm>
              <a:off x="1480553" y="4870359"/>
              <a:ext cx="395289" cy="3952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b="1" dirty="0">
                  <a:solidFill>
                    <a:schemeClr val="tx1"/>
                  </a:solidFill>
                  <a:latin typeface="Courier New" panose="02070309020205020404" pitchFamily="49" charset="0"/>
                  <a:cs typeface="Courier New" panose="02070309020205020404" pitchFamily="49" charset="0"/>
                </a:rPr>
                <a:t>6</a:t>
              </a:r>
            </a:p>
          </p:txBody>
        </p:sp>
        <p:cxnSp>
          <p:nvCxnSpPr>
            <p:cNvPr id="43" name="Straight Arrow Connector 42"/>
            <p:cNvCxnSpPr>
              <a:stCxn id="40" idx="3"/>
              <a:endCxn id="42" idx="0"/>
            </p:cNvCxnSpPr>
            <p:nvPr/>
          </p:nvCxnSpPr>
          <p:spPr>
            <a:xfrm flipH="1">
              <a:off x="1678198" y="4557624"/>
              <a:ext cx="183638" cy="3127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2939383" y="5066589"/>
              <a:ext cx="1338968" cy="369332"/>
            </a:xfrm>
            <a:prstGeom prst="rect">
              <a:avLst/>
            </a:prstGeom>
            <a:noFill/>
          </p:spPr>
          <p:txBody>
            <a:bodyPr wrap="square" rtlCol="0">
              <a:spAutoFit/>
            </a:bodyPr>
            <a:lstStyle/>
            <a:p>
              <a:r>
                <a:rPr lang="en-US" dirty="0"/>
                <a:t>Max-heap</a:t>
              </a:r>
            </a:p>
          </p:txBody>
        </p:sp>
      </p:grpSp>
      <p:grpSp>
        <p:nvGrpSpPr>
          <p:cNvPr id="37" name="Group 36"/>
          <p:cNvGrpSpPr/>
          <p:nvPr/>
        </p:nvGrpSpPr>
        <p:grpSpPr>
          <a:xfrm>
            <a:off x="323590" y="3030368"/>
            <a:ext cx="3934683" cy="2535060"/>
            <a:chOff x="5010904" y="2900861"/>
            <a:chExt cx="3934683" cy="2535060"/>
          </a:xfrm>
        </p:grpSpPr>
        <p:sp>
          <p:nvSpPr>
            <p:cNvPr id="55" name="Oval 54"/>
            <p:cNvSpPr>
              <a:spLocks noChangeAspect="1"/>
            </p:cNvSpPr>
            <p:nvPr/>
          </p:nvSpPr>
          <p:spPr>
            <a:xfrm>
              <a:off x="6834103" y="2900861"/>
              <a:ext cx="395289" cy="3952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b="1" dirty="0">
                  <a:solidFill>
                    <a:schemeClr val="tx1"/>
                  </a:solidFill>
                  <a:latin typeface="Courier New" panose="02070309020205020404" pitchFamily="49" charset="0"/>
                  <a:cs typeface="Courier New" panose="02070309020205020404" pitchFamily="49" charset="0"/>
                </a:rPr>
                <a:t>1</a:t>
              </a:r>
            </a:p>
          </p:txBody>
        </p:sp>
        <p:sp>
          <p:nvSpPr>
            <p:cNvPr id="56" name="Oval 55"/>
            <p:cNvSpPr>
              <a:spLocks noChangeAspect="1"/>
            </p:cNvSpPr>
            <p:nvPr/>
          </p:nvSpPr>
          <p:spPr>
            <a:xfrm>
              <a:off x="5891021" y="3550150"/>
              <a:ext cx="395289" cy="3952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b="1" dirty="0">
                  <a:solidFill>
                    <a:schemeClr val="tx1"/>
                  </a:solidFill>
                  <a:latin typeface="Courier New" panose="02070309020205020404" pitchFamily="49" charset="0"/>
                  <a:cs typeface="Courier New" panose="02070309020205020404" pitchFamily="49" charset="0"/>
                </a:rPr>
                <a:t>2</a:t>
              </a:r>
            </a:p>
          </p:txBody>
        </p:sp>
        <p:cxnSp>
          <p:nvCxnSpPr>
            <p:cNvPr id="57" name="Straight Arrow Connector 56"/>
            <p:cNvCxnSpPr>
              <a:stCxn id="55" idx="3"/>
              <a:endCxn id="56" idx="7"/>
            </p:cNvCxnSpPr>
            <p:nvPr/>
          </p:nvCxnSpPr>
          <p:spPr>
            <a:xfrm flipH="1">
              <a:off x="6228421" y="3238261"/>
              <a:ext cx="663571" cy="3697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55" idx="5"/>
              <a:endCxn id="61" idx="1"/>
            </p:cNvCxnSpPr>
            <p:nvPr/>
          </p:nvCxnSpPr>
          <p:spPr>
            <a:xfrm>
              <a:off x="7171503" y="3238261"/>
              <a:ext cx="672522" cy="3715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56" idx="3"/>
            </p:cNvCxnSpPr>
            <p:nvPr/>
          </p:nvCxnSpPr>
          <p:spPr>
            <a:xfrm flipH="1">
              <a:off x="5628346" y="3887550"/>
              <a:ext cx="320564" cy="3643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56" idx="5"/>
            </p:cNvCxnSpPr>
            <p:nvPr/>
          </p:nvCxnSpPr>
          <p:spPr>
            <a:xfrm>
              <a:off x="6228421" y="3887550"/>
              <a:ext cx="305134" cy="3706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1" name="Oval 60"/>
            <p:cNvSpPr>
              <a:spLocks noChangeAspect="1"/>
            </p:cNvSpPr>
            <p:nvPr/>
          </p:nvSpPr>
          <p:spPr>
            <a:xfrm>
              <a:off x="7786136" y="3551947"/>
              <a:ext cx="395289" cy="3952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b="1" dirty="0">
                  <a:solidFill>
                    <a:schemeClr val="tx1"/>
                  </a:solidFill>
                  <a:latin typeface="Courier New" panose="02070309020205020404" pitchFamily="49" charset="0"/>
                  <a:cs typeface="Courier New" panose="02070309020205020404" pitchFamily="49" charset="0"/>
                </a:rPr>
                <a:t>5</a:t>
              </a:r>
            </a:p>
          </p:txBody>
        </p:sp>
        <p:sp>
          <p:nvSpPr>
            <p:cNvPr id="62" name="Oval 61"/>
            <p:cNvSpPr>
              <a:spLocks noChangeAspect="1"/>
            </p:cNvSpPr>
            <p:nvPr/>
          </p:nvSpPr>
          <p:spPr>
            <a:xfrm>
              <a:off x="8370781" y="4202084"/>
              <a:ext cx="395289" cy="3952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b="1" dirty="0">
                  <a:solidFill>
                    <a:schemeClr val="tx1"/>
                  </a:solidFill>
                  <a:latin typeface="Courier New" panose="02070309020205020404" pitchFamily="49" charset="0"/>
                  <a:cs typeface="Courier New" panose="02070309020205020404" pitchFamily="49" charset="0"/>
                </a:rPr>
                <a:t>7</a:t>
              </a:r>
            </a:p>
          </p:txBody>
        </p:sp>
        <p:sp>
          <p:nvSpPr>
            <p:cNvPr id="63" name="Oval 62"/>
            <p:cNvSpPr>
              <a:spLocks noChangeAspect="1"/>
            </p:cNvSpPr>
            <p:nvPr/>
          </p:nvSpPr>
          <p:spPr>
            <a:xfrm>
              <a:off x="7186061" y="4195835"/>
              <a:ext cx="395289" cy="3952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b="1" dirty="0">
                  <a:solidFill>
                    <a:schemeClr val="tx1"/>
                  </a:solidFill>
                  <a:latin typeface="Courier New" panose="02070309020205020404" pitchFamily="49" charset="0"/>
                  <a:cs typeface="Courier New" panose="02070309020205020404" pitchFamily="49" charset="0"/>
                </a:rPr>
                <a:t>8</a:t>
              </a:r>
            </a:p>
          </p:txBody>
        </p:sp>
        <p:cxnSp>
          <p:nvCxnSpPr>
            <p:cNvPr id="64" name="Straight Arrow Connector 63"/>
            <p:cNvCxnSpPr>
              <a:stCxn id="61" idx="3"/>
              <a:endCxn id="63" idx="7"/>
            </p:cNvCxnSpPr>
            <p:nvPr/>
          </p:nvCxnSpPr>
          <p:spPr>
            <a:xfrm flipH="1">
              <a:off x="7523461" y="3889347"/>
              <a:ext cx="320564" cy="3643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61" idx="5"/>
              <a:endCxn id="62" idx="1"/>
            </p:cNvCxnSpPr>
            <p:nvPr/>
          </p:nvCxnSpPr>
          <p:spPr>
            <a:xfrm>
              <a:off x="8123536" y="3889347"/>
              <a:ext cx="305134" cy="3706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6" name="Oval 65"/>
            <p:cNvSpPr>
              <a:spLocks noChangeAspect="1"/>
            </p:cNvSpPr>
            <p:nvPr/>
          </p:nvSpPr>
          <p:spPr>
            <a:xfrm>
              <a:off x="5338179" y="4220223"/>
              <a:ext cx="395289" cy="3952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b="1" dirty="0">
                  <a:solidFill>
                    <a:schemeClr val="tx1"/>
                  </a:solidFill>
                  <a:latin typeface="Courier New" panose="02070309020205020404" pitchFamily="49" charset="0"/>
                  <a:cs typeface="Courier New" panose="02070309020205020404" pitchFamily="49" charset="0"/>
                </a:rPr>
                <a:t>3</a:t>
              </a:r>
            </a:p>
          </p:txBody>
        </p:sp>
        <p:sp>
          <p:nvSpPr>
            <p:cNvPr id="67" name="Oval 66"/>
            <p:cNvSpPr>
              <a:spLocks noChangeAspect="1"/>
            </p:cNvSpPr>
            <p:nvPr/>
          </p:nvSpPr>
          <p:spPr>
            <a:xfrm>
              <a:off x="5679462" y="4868946"/>
              <a:ext cx="395289" cy="3952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b="1" dirty="0">
                  <a:solidFill>
                    <a:schemeClr val="tx1"/>
                  </a:solidFill>
                  <a:latin typeface="Courier New" panose="02070309020205020404" pitchFamily="49" charset="0"/>
                  <a:cs typeface="Courier New" panose="02070309020205020404" pitchFamily="49" charset="0"/>
                </a:rPr>
                <a:t>6</a:t>
              </a:r>
            </a:p>
          </p:txBody>
        </p:sp>
        <p:sp>
          <p:nvSpPr>
            <p:cNvPr id="68" name="Oval 67"/>
            <p:cNvSpPr>
              <a:spLocks noChangeAspect="1"/>
            </p:cNvSpPr>
            <p:nvPr/>
          </p:nvSpPr>
          <p:spPr>
            <a:xfrm>
              <a:off x="5010904" y="4868945"/>
              <a:ext cx="395289" cy="3952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b="1" dirty="0">
                  <a:solidFill>
                    <a:schemeClr val="tx1"/>
                  </a:solidFill>
                  <a:latin typeface="Courier New" panose="02070309020205020404" pitchFamily="49" charset="0"/>
                  <a:cs typeface="Courier New" panose="02070309020205020404" pitchFamily="49" charset="0"/>
                </a:rPr>
                <a:t>11</a:t>
              </a:r>
            </a:p>
          </p:txBody>
        </p:sp>
        <p:cxnSp>
          <p:nvCxnSpPr>
            <p:cNvPr id="69" name="Straight Arrow Connector 68"/>
            <p:cNvCxnSpPr>
              <a:stCxn id="66" idx="3"/>
              <a:endCxn id="68" idx="0"/>
            </p:cNvCxnSpPr>
            <p:nvPr/>
          </p:nvCxnSpPr>
          <p:spPr>
            <a:xfrm flipH="1">
              <a:off x="5208549" y="4557623"/>
              <a:ext cx="187519" cy="3113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stCxn id="66" idx="5"/>
              <a:endCxn id="67" idx="0"/>
            </p:cNvCxnSpPr>
            <p:nvPr/>
          </p:nvCxnSpPr>
          <p:spPr>
            <a:xfrm>
              <a:off x="5675579" y="4557623"/>
              <a:ext cx="201528" cy="3113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1" name="Oval 70"/>
            <p:cNvSpPr>
              <a:spLocks noChangeAspect="1"/>
            </p:cNvSpPr>
            <p:nvPr/>
          </p:nvSpPr>
          <p:spPr>
            <a:xfrm>
              <a:off x="6461660" y="4220223"/>
              <a:ext cx="395289" cy="3952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b="1" dirty="0">
                  <a:solidFill>
                    <a:schemeClr val="tx1"/>
                  </a:solidFill>
                  <a:latin typeface="Courier New" panose="02070309020205020404" pitchFamily="49" charset="0"/>
                  <a:cs typeface="Courier New" panose="02070309020205020404" pitchFamily="49" charset="0"/>
                </a:rPr>
                <a:t>4</a:t>
              </a:r>
            </a:p>
          </p:txBody>
        </p:sp>
        <p:sp>
          <p:nvSpPr>
            <p:cNvPr id="72" name="Oval 71"/>
            <p:cNvSpPr>
              <a:spLocks noChangeAspect="1"/>
            </p:cNvSpPr>
            <p:nvPr/>
          </p:nvSpPr>
          <p:spPr>
            <a:xfrm>
              <a:off x="6138266" y="4870358"/>
              <a:ext cx="395289" cy="3952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b="1" dirty="0">
                  <a:solidFill>
                    <a:schemeClr val="tx1"/>
                  </a:solidFill>
                  <a:latin typeface="Courier New" panose="02070309020205020404" pitchFamily="49" charset="0"/>
                  <a:cs typeface="Courier New" panose="02070309020205020404" pitchFamily="49" charset="0"/>
                </a:rPr>
                <a:t>9</a:t>
              </a:r>
            </a:p>
          </p:txBody>
        </p:sp>
        <p:cxnSp>
          <p:nvCxnSpPr>
            <p:cNvPr id="73" name="Straight Arrow Connector 72"/>
            <p:cNvCxnSpPr>
              <a:stCxn id="71" idx="3"/>
              <a:endCxn id="72" idx="0"/>
            </p:cNvCxnSpPr>
            <p:nvPr/>
          </p:nvCxnSpPr>
          <p:spPr>
            <a:xfrm flipH="1">
              <a:off x="6335911" y="4557623"/>
              <a:ext cx="183638" cy="3127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7606619" y="5066589"/>
              <a:ext cx="1338968" cy="369332"/>
            </a:xfrm>
            <a:prstGeom prst="rect">
              <a:avLst/>
            </a:prstGeom>
            <a:noFill/>
          </p:spPr>
          <p:txBody>
            <a:bodyPr wrap="square" rtlCol="0">
              <a:spAutoFit/>
            </a:bodyPr>
            <a:lstStyle/>
            <a:p>
              <a:r>
                <a:rPr lang="en-US" dirty="0"/>
                <a:t>Min-heap</a:t>
              </a:r>
            </a:p>
          </p:txBody>
        </p:sp>
      </p:grpSp>
      <p:sp>
        <p:nvSpPr>
          <p:cNvPr id="46" name="Title 2"/>
          <p:cNvSpPr>
            <a:spLocks noGrp="1"/>
          </p:cNvSpPr>
          <p:nvPr>
            <p:ph type="title"/>
          </p:nvPr>
        </p:nvSpPr>
        <p:spPr>
          <a:xfrm>
            <a:off x="155575" y="161927"/>
            <a:ext cx="8797925" cy="676274"/>
          </a:xfrm>
        </p:spPr>
        <p:txBody>
          <a:bodyPr>
            <a:normAutofit fontScale="90000"/>
          </a:bodyPr>
          <a:lstStyle/>
          <a:p>
            <a:r>
              <a:rPr lang="en-US" dirty="0"/>
              <a:t>Heaps</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760541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285</TotalTime>
  <Words>3849</Words>
  <Application>Microsoft Office PowerPoint</Application>
  <PresentationFormat>On-screen Show (4:3)</PresentationFormat>
  <Paragraphs>1423</Paragraphs>
  <Slides>66</Slides>
  <Notes>29</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66</vt:i4>
      </vt:variant>
    </vt:vector>
  </HeadingPairs>
  <TitlesOfParts>
    <vt:vector size="76" baseType="lpstr">
      <vt:lpstr>Arial</vt:lpstr>
      <vt:lpstr>Britannic Bold</vt:lpstr>
      <vt:lpstr>Calibri</vt:lpstr>
      <vt:lpstr>Calibri Light</vt:lpstr>
      <vt:lpstr>Courier New</vt:lpstr>
      <vt:lpstr>Impact</vt:lpstr>
      <vt:lpstr>Monotype Sorts</vt:lpstr>
      <vt:lpstr>Times New Roman</vt:lpstr>
      <vt:lpstr>Wingdings</vt:lpstr>
      <vt:lpstr>Office Theme</vt:lpstr>
      <vt:lpstr>Slide 14 Heaps and Priority Queues</vt:lpstr>
      <vt:lpstr>Priority Queues</vt:lpstr>
      <vt:lpstr>Priority Queues</vt:lpstr>
      <vt:lpstr>Priority Queues</vt:lpstr>
      <vt:lpstr>Priority Queue Specification</vt:lpstr>
      <vt:lpstr>Priority Queue Specification</vt:lpstr>
      <vt:lpstr>Heaps</vt:lpstr>
      <vt:lpstr>PowerPoint Presentation</vt:lpstr>
      <vt:lpstr>Heaps</vt:lpstr>
      <vt:lpstr>Heaps</vt:lpstr>
      <vt:lpstr>Heaps</vt:lpstr>
      <vt:lpstr>Example </vt:lpstr>
      <vt:lpstr>Max-Heap: </vt:lpstr>
      <vt:lpstr>Heaps</vt:lpstr>
      <vt:lpstr>Heaps</vt:lpstr>
      <vt:lpstr>Heaps</vt:lpstr>
      <vt:lpstr>Heaps</vt:lpstr>
      <vt:lpstr>Heaps</vt:lpstr>
      <vt:lpstr>Heaps</vt:lpstr>
      <vt:lpstr>Heaps</vt:lpstr>
      <vt:lpstr>Heaps</vt:lpstr>
      <vt:lpstr>Heaps</vt:lpstr>
      <vt:lpstr>Heaps</vt:lpstr>
      <vt:lpstr>Heaps (Implementation Issue)</vt:lpstr>
      <vt:lpstr>Heaps (Implementation Issue)</vt:lpstr>
      <vt:lpstr>Implementing a Heap</vt:lpstr>
      <vt:lpstr>Implementing a Heap</vt:lpstr>
      <vt:lpstr>Implementing a Heap</vt:lpstr>
      <vt:lpstr>Implementing a Heap</vt:lpstr>
      <vt:lpstr>Implementing a Heap</vt:lpstr>
      <vt:lpstr>Important Points about the Implementation</vt:lpstr>
      <vt:lpstr>Important Points about the Implementation</vt:lpstr>
      <vt:lpstr>Adding a Node to a Heap</vt:lpstr>
      <vt:lpstr>Adding a Node to a Heap</vt:lpstr>
      <vt:lpstr>Adding a Node to a Heap</vt:lpstr>
      <vt:lpstr>Adding a Node to a Heap</vt:lpstr>
      <vt:lpstr>Removing the Top of a Heap</vt:lpstr>
      <vt:lpstr>Removing the Top of a Heap</vt:lpstr>
      <vt:lpstr>Removing the Top of a Heap</vt:lpstr>
      <vt:lpstr>Removing the Top of a Heap</vt:lpstr>
      <vt:lpstr>Removing the Top of a Heap</vt:lpstr>
      <vt:lpstr>Removing the Top of a Heap</vt:lpstr>
      <vt:lpstr>The Enqueue operation</vt:lpstr>
      <vt:lpstr>The Enqueue operation</vt:lpstr>
      <vt:lpstr>The Enqueue operation</vt:lpstr>
      <vt:lpstr>The Enqueue operation</vt:lpstr>
      <vt:lpstr>The Enqueue operation</vt:lpstr>
      <vt:lpstr>The Enqueue operation</vt:lpstr>
      <vt:lpstr>The Enqueue operation</vt:lpstr>
      <vt:lpstr>The Enqueue operation</vt:lpstr>
      <vt:lpstr>The Enqueue operation</vt:lpstr>
      <vt:lpstr>The Enqueue operation</vt:lpstr>
      <vt:lpstr>The Enqueue operation</vt:lpstr>
      <vt:lpstr>The Enqueue operation</vt:lpstr>
      <vt:lpstr>The Enqueue operation</vt:lpstr>
      <vt:lpstr>The Dequeue operation</vt:lpstr>
      <vt:lpstr>The Dequeue operation</vt:lpstr>
      <vt:lpstr>The Dequeue operation</vt:lpstr>
      <vt:lpstr>The Dequeue operation</vt:lpstr>
      <vt:lpstr>The Dequeue operation</vt:lpstr>
      <vt:lpstr>The Dequeue operation</vt:lpstr>
      <vt:lpstr>The Dequeue operation</vt:lpstr>
      <vt:lpstr>The Dequeue operation</vt:lpstr>
      <vt:lpstr>The Dequeue operation</vt:lpstr>
      <vt:lpstr>The Dequeue operation</vt:lpstr>
      <vt:lpstr>The Dequeue operation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tmriddle</dc:creator>
  <cp:lastModifiedBy>Ishan Arefin</cp:lastModifiedBy>
  <cp:revision>53</cp:revision>
  <dcterms:created xsi:type="dcterms:W3CDTF">2014-09-11T18:03:18Z</dcterms:created>
  <dcterms:modified xsi:type="dcterms:W3CDTF">2023-04-15T02:53:11Z</dcterms:modified>
</cp:coreProperties>
</file>