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348" r:id="rId3"/>
    <p:sldId id="351" r:id="rId4"/>
    <p:sldId id="352" r:id="rId5"/>
    <p:sldId id="353" r:id="rId6"/>
    <p:sldId id="354" r:id="rId7"/>
    <p:sldId id="355" r:id="rId8"/>
    <p:sldId id="381" r:id="rId9"/>
    <p:sldId id="383" r:id="rId10"/>
    <p:sldId id="384" r:id="rId11"/>
    <p:sldId id="356" r:id="rId12"/>
    <p:sldId id="357" r:id="rId13"/>
    <p:sldId id="300" r:id="rId14"/>
    <p:sldId id="302" r:id="rId15"/>
    <p:sldId id="390" r:id="rId16"/>
    <p:sldId id="391" r:id="rId17"/>
    <p:sldId id="305" r:id="rId18"/>
    <p:sldId id="358" r:id="rId19"/>
    <p:sldId id="382" r:id="rId20"/>
    <p:sldId id="359" r:id="rId21"/>
    <p:sldId id="392" r:id="rId22"/>
    <p:sldId id="393" r:id="rId23"/>
    <p:sldId id="361" r:id="rId24"/>
    <p:sldId id="362" r:id="rId25"/>
    <p:sldId id="309" r:id="rId26"/>
    <p:sldId id="314" r:id="rId27"/>
    <p:sldId id="394" r:id="rId28"/>
    <p:sldId id="395" r:id="rId29"/>
    <p:sldId id="317" r:id="rId30"/>
    <p:sldId id="318" r:id="rId31"/>
    <p:sldId id="324" r:id="rId32"/>
    <p:sldId id="363" r:id="rId33"/>
    <p:sldId id="330" r:id="rId34"/>
    <p:sldId id="387" r:id="rId35"/>
    <p:sldId id="316" r:id="rId36"/>
    <p:sldId id="388" r:id="rId37"/>
    <p:sldId id="38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7F0A0-5520-44F8-97A9-9F577DAD03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67F8-04C1-44F1-AC5E-1FFDD92957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ADBAC-0851-417A-8DE1-707ADDE94D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7343B-5917-4506-A11B-48DFBCB93F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A7640-60BA-4ED6-B904-AE8C065F8E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1CA6A-48A8-4A19-8FF9-51BED5B6D6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48FC0-944A-4E4A-810C-03E2EB1CA5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8FB7A-1949-4426-B4C7-389C54366A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0F930-20EC-40DE-A9EC-A57C8A63AD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5B71-20A9-4DF0-9ED4-3255DDF992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7CE9A12-1C13-4C5E-AE7E-65A63BBE1D2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B8D3DE2-BA83-46A3-9FE5-3518674603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CSE225: Data Structure using C++ 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PIE Model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Abstraction: </a:t>
            </a:r>
            <a:r>
              <a:rPr lang="en-US" dirty="0"/>
              <a:t>Abstraction of Data or Hiding of Information is called </a:t>
            </a:r>
            <a:r>
              <a:rPr lang="en-US" b="1" dirty="0"/>
              <a:t>Abstraction</a:t>
            </a:r>
            <a:endParaRPr lang="en-US" dirty="0"/>
          </a:p>
          <a:p>
            <a:r>
              <a:rPr lang="en-US" b="1" dirty="0"/>
              <a:t>Polymorphism: </a:t>
            </a:r>
            <a:r>
              <a:rPr lang="en-US" dirty="0"/>
              <a:t>It is the ability to redefine </a:t>
            </a:r>
            <a:r>
              <a:rPr lang="en-US" i="1" dirty="0"/>
              <a:t>methods</a:t>
            </a:r>
            <a:r>
              <a:rPr lang="en-US" dirty="0"/>
              <a:t> for </a:t>
            </a:r>
            <a:r>
              <a:rPr lang="en-US" i="1" dirty="0"/>
              <a:t>derived classes.</a:t>
            </a:r>
            <a:r>
              <a:rPr lang="en-US" dirty="0"/>
              <a:t> or we can say that object can behave in different forms is call Polymorphism.</a:t>
            </a:r>
          </a:p>
          <a:p>
            <a:endParaRPr lang="en-US" dirty="0"/>
          </a:p>
          <a:p>
            <a:r>
              <a:rPr lang="en-US" b="1" dirty="0"/>
              <a:t>Inheritance: </a:t>
            </a:r>
            <a:r>
              <a:rPr lang="en-US" dirty="0"/>
              <a:t>I</a:t>
            </a:r>
            <a:r>
              <a:rPr lang="en-US" b="1" dirty="0"/>
              <a:t>nheritance</a:t>
            </a:r>
            <a:r>
              <a:rPr lang="en-US" dirty="0"/>
              <a:t> enables new objects to take on the properties of existing objects. There are different ways in which Inheritance can be done.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Multi-level Inheritance</a:t>
            </a:r>
          </a:p>
          <a:p>
            <a:pPr lvl="1"/>
            <a:r>
              <a:rPr lang="en-US" dirty="0"/>
              <a:t>Multiple Inheritance</a:t>
            </a:r>
          </a:p>
          <a:p>
            <a:pPr lvl="1"/>
            <a:r>
              <a:rPr lang="en-US" dirty="0"/>
              <a:t>Hierarchical Inheritance</a:t>
            </a:r>
          </a:p>
          <a:p>
            <a:endParaRPr lang="en-US" dirty="0"/>
          </a:p>
          <a:p>
            <a:r>
              <a:rPr lang="en-US" b="1" dirty="0"/>
              <a:t>Encapsulation: Binding of Data and Functions (that manipulate the data) together</a:t>
            </a:r>
            <a:r>
              <a:rPr lang="en-US" dirty="0"/>
              <a:t> and keep both safe from outside interference and misuse is called Encapsulation.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declaration is a logical abstraction that defines a new type.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what an object of that type will look like.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declaration creates a physical entity of that type.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an object occupies memory space, but a type definition does not.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box.cpp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6C2236-53DE-4C2C-AE32-128347426DE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of a class has its own copy of every variable declared within the class (except static variables which will be introduced later), but they all share the same copy of member functions.</a:t>
            </a:r>
          </a:p>
          <a:p>
            <a:pPr algn="just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class box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dVolume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public: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vol</a:t>
            </a:r>
            <a:r>
              <a:rPr lang="en-US" altLang="zh-CN" sz="2400" dirty="0"/>
              <a:t>(){return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}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b;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01CCFC-0EA6-48A9-A3A5-1D5DB3B0724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Public vs. private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 eaLnBrk="1" hangingPunct="1"/>
            <a:r>
              <a:rPr lang="en-US" altLang="zh-CN" dirty="0"/>
              <a:t>Public functions and variables are accessible from anywhere the object is visible</a:t>
            </a:r>
          </a:p>
          <a:p>
            <a:pPr eaLnBrk="1" hangingPunct="1"/>
            <a:r>
              <a:rPr lang="en-US" altLang="zh-CN" dirty="0"/>
              <a:t> Private functions and variable are only accessible from the members of the same class and </a:t>
            </a:r>
            <a:r>
              <a:rPr lang="en-US" altLang="zh-CN" dirty="0">
                <a:latin typeface="Arial" charset="0"/>
              </a:rPr>
              <a:t>“</a:t>
            </a:r>
            <a:r>
              <a:rPr lang="en-US" altLang="zh-CN" dirty="0"/>
              <a:t>friend</a:t>
            </a:r>
            <a:r>
              <a:rPr lang="en-US" altLang="zh-CN" dirty="0">
                <a:latin typeface="Arial" charset="0"/>
              </a:rPr>
              <a:t>”</a:t>
            </a:r>
            <a:endParaRPr lang="en-US" altLang="zh-CN" dirty="0"/>
          </a:p>
          <a:p>
            <a:pPr eaLnBrk="1" hangingPunct="1"/>
            <a:r>
              <a:rPr lang="en-US" altLang="zh-CN" dirty="0"/>
              <a:t>Protected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8199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Constructors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16992" y="1295400"/>
            <a:ext cx="8598408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A special member function with the same name of the class</a:t>
            </a:r>
          </a:p>
          <a:p>
            <a:pPr eaLnBrk="1" hangingPunct="1"/>
            <a:r>
              <a:rPr lang="en-US" altLang="zh-CN" dirty="0"/>
              <a:t>No return type (not void)</a:t>
            </a:r>
          </a:p>
          <a:p>
            <a:pPr eaLnBrk="1" hangingPunct="1"/>
            <a:r>
              <a:rPr lang="en-US" altLang="zh-CN" dirty="0"/>
              <a:t>Executed when an instance of the class is the created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/>
              <a:t>Destructors: </a:t>
            </a:r>
          </a:p>
          <a:p>
            <a:r>
              <a:rPr lang="en-US" altLang="zh-CN" dirty="0"/>
              <a:t>A special member function with no parameters</a:t>
            </a:r>
          </a:p>
          <a:p>
            <a:r>
              <a:rPr lang="en-US" altLang="zh-CN" dirty="0"/>
              <a:t>Executed when the class is destroyed </a:t>
            </a:r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en-US" altLang="zh-CN" dirty="0" smtClean="0"/>
              <a:t>Employee</a:t>
            </a:r>
            <a:r>
              <a:rPr lang="en-US" altLang="zh-CN" dirty="0" smtClean="0"/>
              <a:t>.cpp  </a:t>
            </a:r>
            <a:r>
              <a:rPr lang="en-US" altLang="zh-CN" dirty="0"/>
              <a:t>[for constructor and destructor]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84581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Empty constructor &amp; Copy constructor</a:t>
            </a:r>
            <a:endParaRPr lang="en-US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Empty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default constructor with no parameters when an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Do nothing: e.g. </a:t>
            </a:r>
            <a:r>
              <a:rPr lang="en-US" altLang="zh-CN" dirty="0" err="1"/>
              <a:t>Examp</a:t>
            </a:r>
            <a:r>
              <a:rPr lang="en-US" altLang="zh-CN" dirty="0"/>
              <a:t>::</a:t>
            </a:r>
            <a:r>
              <a:rPr lang="en-US" altLang="zh-CN" dirty="0" err="1"/>
              <a:t>Examp</a:t>
            </a:r>
            <a:r>
              <a:rPr lang="en-US" altLang="zh-CN" dirty="0"/>
              <a:t>(){}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Copy an object (shallow copy)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default constructor  when an object is copied (call by value, return an object, initialized to be the copy of another object)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Creating and Using a Copy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By default when a assign an object to another object or initialize a new object by an existing object, a bitwise copy is performed.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This cause problems when the objects contain pointer to dynamically allocated memory and destructors are used to free that memory.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It causes the same memory to be released multiple times that causes the program to crash.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8AA95D-E3C1-49B1-B3D4-B7F277F45AED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Copy constructors are used to solve this problem while we perform object initialization with another object of the same class.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MyClass</a:t>
            </a:r>
            <a:r>
              <a:rPr lang="en-US" dirty="0"/>
              <a:t> ob1;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MyClass</a:t>
            </a:r>
            <a:r>
              <a:rPr lang="en-US" dirty="0"/>
              <a:t> ob2 = ob1; // uses copy constructor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Copy constructors do not affect assignment operations.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MyClass</a:t>
            </a:r>
            <a:r>
              <a:rPr lang="en-US" dirty="0"/>
              <a:t> ob1, ob2;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ob2 = ob1; // does not use copy constructor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5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dirty="0"/>
              <a:t>Fundamentals of C++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Class &amp; inheritance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Overloading &amp; overriding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Creating and Using a Copy Constructor (contd.)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If we do not write our own copy constructor, then the compiler supplies a copy constructor that simply performs bitwise copy.</a:t>
            </a:r>
          </a:p>
          <a:p>
            <a:pPr>
              <a:lnSpc>
                <a:spcPct val="80000"/>
              </a:lnSpc>
            </a:pPr>
            <a:r>
              <a:rPr lang="en-US" sz="2800"/>
              <a:t>We can write our own copy constructor to dictate precisely how members of two objects should be copied.</a:t>
            </a:r>
          </a:p>
          <a:p>
            <a:pPr>
              <a:lnSpc>
                <a:spcPct val="80000"/>
              </a:lnSpc>
            </a:pPr>
            <a:r>
              <a:rPr lang="en-US" sz="2800"/>
              <a:t>The most common form of copy constructor is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classname (const classname &amp;obj) {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   // body of constructor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}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D27EC5-FE64-4F57-A465-5F38B1361A75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609600"/>
            <a:ext cx="5257800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Demo(Demo &amp;d)  </a:t>
            </a:r>
          </a:p>
          <a:p>
            <a:r>
              <a:rPr lang="en-US" dirty="0"/>
              <a:t>    {  </a:t>
            </a:r>
          </a:p>
          <a:p>
            <a:r>
              <a:rPr lang="en-US" dirty="0"/>
              <a:t>        a = </a:t>
            </a:r>
            <a:r>
              <a:rPr lang="en-US" dirty="0" err="1"/>
              <a:t>d.a</a:t>
            </a:r>
            <a:r>
              <a:rPr lang="en-US" dirty="0"/>
              <a:t>;    </a:t>
            </a:r>
          </a:p>
          <a:p>
            <a:r>
              <a:rPr lang="en-US" dirty="0"/>
              <a:t>        p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;  </a:t>
            </a:r>
          </a:p>
          <a:p>
            <a:r>
              <a:rPr lang="en-US" dirty="0"/>
              <a:t>        *p = *(</a:t>
            </a:r>
            <a:r>
              <a:rPr lang="en-US" dirty="0" err="1"/>
              <a:t>d.p</a:t>
            </a:r>
            <a:r>
              <a:rPr lang="en-US" dirty="0"/>
              <a:t>);  </a:t>
            </a:r>
          </a:p>
          <a:p>
            <a:r>
              <a:rPr lang="en-US" dirty="0"/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0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Inheritance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Base class</a:t>
            </a:r>
          </a:p>
          <a:p>
            <a:r>
              <a:rPr lang="en-US" altLang="zh-CN" sz="2800" dirty="0"/>
              <a:t>Derived class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class derived-class-name : </a:t>
            </a:r>
            <a:r>
              <a:rPr lang="en-US" sz="2800" b="1" i="1" dirty="0">
                <a:solidFill>
                  <a:srgbClr val="660066"/>
                </a:solidFill>
              </a:rPr>
              <a:t>access</a:t>
            </a:r>
            <a:r>
              <a:rPr lang="en-US" sz="2800" dirty="0"/>
              <a:t> base-class-name { …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Here </a:t>
            </a:r>
            <a:r>
              <a:rPr lang="en-US" sz="2800" b="1" i="1" dirty="0">
                <a:solidFill>
                  <a:srgbClr val="660066"/>
                </a:solidFill>
              </a:rPr>
              <a:t>access</a:t>
            </a:r>
            <a:r>
              <a:rPr lang="en-US" sz="2800" dirty="0"/>
              <a:t> is one of three keywords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public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private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protected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of </a:t>
            </a:r>
            <a:r>
              <a:rPr lang="en-US" sz="2800" b="1" i="1" dirty="0">
                <a:solidFill>
                  <a:srgbClr val="660066"/>
                </a:solidFill>
              </a:rPr>
              <a:t>access</a:t>
            </a:r>
            <a:r>
              <a:rPr lang="en-US" sz="2800" dirty="0"/>
              <a:t> is optional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</a:t>
            </a:r>
            <a:r>
              <a:rPr lang="en-US" sz="2400" dirty="0">
                <a:solidFill>
                  <a:srgbClr val="660066"/>
                </a:solidFill>
              </a:rPr>
              <a:t>private</a:t>
            </a:r>
            <a:r>
              <a:rPr lang="en-US" sz="2400" dirty="0"/>
              <a:t> by default if the derived class is a </a:t>
            </a:r>
            <a:r>
              <a:rPr lang="en-US" sz="2400" b="1" dirty="0">
                <a:solidFill>
                  <a:srgbClr val="660066"/>
                </a:solidFill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public by default if the derived class is a </a:t>
            </a:r>
            <a:r>
              <a:rPr lang="en-US" sz="2400" b="1" dirty="0" err="1"/>
              <a:t>struct</a:t>
            </a:r>
            <a:endParaRPr lang="en-US" sz="2400" b="1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47B044-2432-486F-8536-A0652A299ADE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Multiple Inheritance (contd.)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62F4CD-E790-4DA4-8FFB-29B3EF2F7113}" type="slidenum">
              <a:rPr lang="en-US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Option - 1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648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Option - 2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981200" y="1905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981200" y="2971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d2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828800" y="5029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b1d2d1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1981200" y="3962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d3</a:t>
            </a:r>
          </a:p>
        </p:txBody>
      </p:sp>
      <p:cxnSp>
        <p:nvCxnSpPr>
          <p:cNvPr id="19467" name="AutoShape 13"/>
          <p:cNvCxnSpPr>
            <a:cxnSpLocks noChangeShapeType="1"/>
            <a:stCxn id="19465" idx="0"/>
            <a:endCxn id="19466" idx="2"/>
          </p:cNvCxnSpPr>
          <p:nvPr/>
        </p:nvCxnSpPr>
        <p:spPr bwMode="auto">
          <a:xfrm flipV="1">
            <a:off x="2286000" y="441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14"/>
          <p:cNvCxnSpPr>
            <a:cxnSpLocks noChangeShapeType="1"/>
            <a:stCxn id="19466" idx="0"/>
            <a:endCxn id="19464" idx="2"/>
          </p:cNvCxnSpPr>
          <p:nvPr/>
        </p:nvCxnSpPr>
        <p:spPr bwMode="auto">
          <a:xfrm flipV="1">
            <a:off x="2286000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5"/>
          <p:cNvCxnSpPr>
            <a:cxnSpLocks noChangeShapeType="1"/>
            <a:stCxn id="19464" idx="0"/>
            <a:endCxn id="19463" idx="2"/>
          </p:cNvCxnSpPr>
          <p:nvPr/>
        </p:nvCxnSpPr>
        <p:spPr bwMode="auto">
          <a:xfrm flipV="1">
            <a:off x="2286000" y="2362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49530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61722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b2</a:t>
            </a:r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73914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b3</a:t>
            </a: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172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d1</a:t>
            </a:r>
          </a:p>
        </p:txBody>
      </p:sp>
      <p:cxnSp>
        <p:nvCxnSpPr>
          <p:cNvPr id="19474" name="AutoShape 20"/>
          <p:cNvCxnSpPr>
            <a:cxnSpLocks noChangeShapeType="1"/>
            <a:stCxn id="19473" idx="0"/>
            <a:endCxn id="19471" idx="2"/>
          </p:cNvCxnSpPr>
          <p:nvPr/>
        </p:nvCxnSpPr>
        <p:spPr bwMode="auto">
          <a:xfrm flipV="1">
            <a:off x="6477000" y="3124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21"/>
          <p:cNvCxnSpPr>
            <a:cxnSpLocks noChangeShapeType="1"/>
            <a:stCxn id="19473" idx="1"/>
            <a:endCxn id="19470" idx="2"/>
          </p:cNvCxnSpPr>
          <p:nvPr/>
        </p:nvCxnSpPr>
        <p:spPr bwMode="auto">
          <a:xfrm rot="10800000">
            <a:off x="5257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476" name="AutoShape 23"/>
          <p:cNvCxnSpPr>
            <a:cxnSpLocks noChangeShapeType="1"/>
            <a:stCxn id="19473" idx="3"/>
            <a:endCxn id="19472" idx="2"/>
          </p:cNvCxnSpPr>
          <p:nvPr/>
        </p:nvCxnSpPr>
        <p:spPr bwMode="auto">
          <a:xfrm flipV="1">
            <a:off x="6781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Inheritance 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914400" y="1600201"/>
            <a:ext cx="7696200" cy="4572000"/>
            <a:chOff x="-3" y="-3"/>
            <a:chExt cx="2972" cy="3236"/>
          </a:xfrm>
        </p:grpSpPr>
        <p:grpSp>
          <p:nvGrpSpPr>
            <p:cNvPr id="50180" name="Group 5"/>
            <p:cNvGrpSpPr>
              <a:grpSpLocks/>
            </p:cNvGrpSpPr>
            <p:nvPr/>
          </p:nvGrpSpPr>
          <p:grpSpPr bwMode="auto">
            <a:xfrm>
              <a:off x="0" y="0"/>
              <a:ext cx="2966" cy="3230"/>
              <a:chOff x="0" y="0"/>
              <a:chExt cx="2966" cy="3230"/>
            </a:xfrm>
          </p:grpSpPr>
          <p:grpSp>
            <p:nvGrpSpPr>
              <p:cNvPr id="5018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88" cy="323"/>
                <a:chOff x="0" y="0"/>
                <a:chExt cx="988" cy="323"/>
              </a:xfrm>
            </p:grpSpPr>
            <p:sp>
              <p:nvSpPr>
                <p:cNvPr id="5025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2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endParaRPr lang="en-US" sz="2000">
                    <a:latin typeface="Arial" charset="0"/>
                  </a:endParaRPr>
                </a:p>
              </p:txBody>
            </p:sp>
            <p:sp>
              <p:nvSpPr>
                <p:cNvPr id="5025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3" name="Group 9"/>
              <p:cNvGrpSpPr>
                <a:grpSpLocks/>
              </p:cNvGrpSpPr>
              <p:nvPr/>
            </p:nvGrpSpPr>
            <p:grpSpPr bwMode="auto">
              <a:xfrm>
                <a:off x="988" y="0"/>
                <a:ext cx="989" cy="323"/>
                <a:chOff x="988" y="0"/>
                <a:chExt cx="989" cy="323"/>
              </a:xfrm>
            </p:grpSpPr>
            <p:sp>
              <p:nvSpPr>
                <p:cNvPr id="50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base</a:t>
                  </a:r>
                </a:p>
              </p:txBody>
            </p:sp>
            <p:sp>
              <p:nvSpPr>
                <p:cNvPr id="50251" name="Rectangle 11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4" name="Group 12"/>
              <p:cNvGrpSpPr>
                <a:grpSpLocks/>
              </p:cNvGrpSpPr>
              <p:nvPr/>
            </p:nvGrpSpPr>
            <p:grpSpPr bwMode="auto">
              <a:xfrm>
                <a:off x="1977" y="0"/>
                <a:ext cx="989" cy="323"/>
                <a:chOff x="1977" y="0"/>
                <a:chExt cx="989" cy="323"/>
              </a:xfrm>
            </p:grpSpPr>
            <p:sp>
              <p:nvSpPr>
                <p:cNvPr id="502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0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derived</a:t>
                  </a:r>
                </a:p>
              </p:txBody>
            </p:sp>
            <p:sp>
              <p:nvSpPr>
                <p:cNvPr id="50249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7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5" name="Group 15"/>
              <p:cNvGrpSpPr>
                <a:grpSpLocks/>
              </p:cNvGrpSpPr>
              <p:nvPr/>
            </p:nvGrpSpPr>
            <p:grpSpPr bwMode="auto">
              <a:xfrm>
                <a:off x="0" y="323"/>
                <a:ext cx="988" cy="969"/>
                <a:chOff x="0" y="323"/>
                <a:chExt cx="988" cy="969"/>
              </a:xfrm>
            </p:grpSpPr>
            <p:sp>
              <p:nvSpPr>
                <p:cNvPr id="5024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 inheritance</a:t>
                  </a:r>
                </a:p>
              </p:txBody>
            </p:sp>
            <p:sp>
              <p:nvSpPr>
                <p:cNvPr id="5024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6" name="Group 18"/>
              <p:cNvGrpSpPr>
                <a:grpSpLocks/>
              </p:cNvGrpSpPr>
              <p:nvPr/>
            </p:nvGrpSpPr>
            <p:grpSpPr bwMode="auto">
              <a:xfrm>
                <a:off x="988" y="323"/>
                <a:ext cx="989" cy="323"/>
                <a:chOff x="988" y="323"/>
                <a:chExt cx="989" cy="323"/>
              </a:xfrm>
            </p:grpSpPr>
            <p:sp>
              <p:nvSpPr>
                <p:cNvPr id="502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1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5" name="Rectangle 20"/>
                <p:cNvSpPr>
                  <a:spLocks noChangeArrowheads="1"/>
                </p:cNvSpPr>
                <p:nvPr/>
              </p:nvSpPr>
              <p:spPr bwMode="auto">
                <a:xfrm>
                  <a:off x="988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7" name="Group 21"/>
              <p:cNvGrpSpPr>
                <a:grpSpLocks/>
              </p:cNvGrpSpPr>
              <p:nvPr/>
            </p:nvGrpSpPr>
            <p:grpSpPr bwMode="auto">
              <a:xfrm>
                <a:off x="1977" y="323"/>
                <a:ext cx="989" cy="323"/>
                <a:chOff x="1977" y="323"/>
                <a:chExt cx="989" cy="323"/>
              </a:xfrm>
            </p:grpSpPr>
            <p:sp>
              <p:nvSpPr>
                <p:cNvPr id="502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20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77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8" name="Group 24"/>
              <p:cNvGrpSpPr>
                <a:grpSpLocks/>
              </p:cNvGrpSpPr>
              <p:nvPr/>
            </p:nvGrpSpPr>
            <p:grpSpPr bwMode="auto">
              <a:xfrm>
                <a:off x="988" y="646"/>
                <a:ext cx="989" cy="323"/>
                <a:chOff x="988" y="646"/>
                <a:chExt cx="989" cy="323"/>
              </a:xfrm>
            </p:grpSpPr>
            <p:sp>
              <p:nvSpPr>
                <p:cNvPr id="50240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1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41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9" name="Group 27"/>
              <p:cNvGrpSpPr>
                <a:grpSpLocks/>
              </p:cNvGrpSpPr>
              <p:nvPr/>
            </p:nvGrpSpPr>
            <p:grpSpPr bwMode="auto">
              <a:xfrm>
                <a:off x="1977" y="646"/>
                <a:ext cx="989" cy="323"/>
                <a:chOff x="1977" y="646"/>
                <a:chExt cx="989" cy="323"/>
              </a:xfrm>
            </p:grpSpPr>
            <p:sp>
              <p:nvSpPr>
                <p:cNvPr id="502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020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39" name="Rectangle 29"/>
                <p:cNvSpPr>
                  <a:spLocks noChangeArrowheads="1"/>
                </p:cNvSpPr>
                <p:nvPr/>
              </p:nvSpPr>
              <p:spPr bwMode="auto">
                <a:xfrm>
                  <a:off x="1977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0" name="Group 30"/>
              <p:cNvGrpSpPr>
                <a:grpSpLocks/>
              </p:cNvGrpSpPr>
              <p:nvPr/>
            </p:nvGrpSpPr>
            <p:grpSpPr bwMode="auto">
              <a:xfrm>
                <a:off x="988" y="969"/>
                <a:ext cx="989" cy="323"/>
                <a:chOff x="988" y="969"/>
                <a:chExt cx="989" cy="323"/>
              </a:xfrm>
            </p:grpSpPr>
            <p:sp>
              <p:nvSpPr>
                <p:cNvPr id="502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031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37" name="Rectangle 32"/>
                <p:cNvSpPr>
                  <a:spLocks noChangeArrowheads="1"/>
                </p:cNvSpPr>
                <p:nvPr/>
              </p:nvSpPr>
              <p:spPr bwMode="auto">
                <a:xfrm>
                  <a:off x="988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1" name="Group 33"/>
              <p:cNvGrpSpPr>
                <a:grpSpLocks/>
              </p:cNvGrpSpPr>
              <p:nvPr/>
            </p:nvGrpSpPr>
            <p:grpSpPr bwMode="auto">
              <a:xfrm>
                <a:off x="1977" y="969"/>
                <a:ext cx="989" cy="323"/>
                <a:chOff x="1977" y="969"/>
                <a:chExt cx="989" cy="323"/>
              </a:xfrm>
            </p:grpSpPr>
            <p:sp>
              <p:nvSpPr>
                <p:cNvPr id="50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0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77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2" name="Group 36"/>
              <p:cNvGrpSpPr>
                <a:grpSpLocks/>
              </p:cNvGrpSpPr>
              <p:nvPr/>
            </p:nvGrpSpPr>
            <p:grpSpPr bwMode="auto">
              <a:xfrm>
                <a:off x="0" y="1292"/>
                <a:ext cx="988" cy="969"/>
                <a:chOff x="0" y="1292"/>
                <a:chExt cx="988" cy="969"/>
              </a:xfrm>
            </p:grpSpPr>
            <p:sp>
              <p:nvSpPr>
                <p:cNvPr id="50232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 inheritance</a:t>
                  </a:r>
                </a:p>
              </p:txBody>
            </p:sp>
            <p:sp>
              <p:nvSpPr>
                <p:cNvPr id="5023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3" name="Group 39"/>
              <p:cNvGrpSpPr>
                <a:grpSpLocks/>
              </p:cNvGrpSpPr>
              <p:nvPr/>
            </p:nvGrpSpPr>
            <p:grpSpPr bwMode="auto">
              <a:xfrm>
                <a:off x="988" y="1292"/>
                <a:ext cx="989" cy="323"/>
                <a:chOff x="988" y="1292"/>
                <a:chExt cx="989" cy="323"/>
              </a:xfrm>
            </p:grpSpPr>
            <p:sp>
              <p:nvSpPr>
                <p:cNvPr id="50230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1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31" name="Rectangle 41"/>
                <p:cNvSpPr>
                  <a:spLocks noChangeArrowheads="1"/>
                </p:cNvSpPr>
                <p:nvPr/>
              </p:nvSpPr>
              <p:spPr bwMode="auto">
                <a:xfrm>
                  <a:off x="988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4" name="Group 42"/>
              <p:cNvGrpSpPr>
                <a:grpSpLocks/>
              </p:cNvGrpSpPr>
              <p:nvPr/>
            </p:nvGrpSpPr>
            <p:grpSpPr bwMode="auto">
              <a:xfrm>
                <a:off x="1977" y="1292"/>
                <a:ext cx="989" cy="323"/>
                <a:chOff x="1977" y="1292"/>
                <a:chExt cx="989" cy="323"/>
              </a:xfrm>
            </p:grpSpPr>
            <p:sp>
              <p:nvSpPr>
                <p:cNvPr id="50228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0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9" name="Rectangle 44"/>
                <p:cNvSpPr>
                  <a:spLocks noChangeArrowheads="1"/>
                </p:cNvSpPr>
                <p:nvPr/>
              </p:nvSpPr>
              <p:spPr bwMode="auto">
                <a:xfrm>
                  <a:off x="1977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5" name="Group 45"/>
              <p:cNvGrpSpPr>
                <a:grpSpLocks/>
              </p:cNvGrpSpPr>
              <p:nvPr/>
            </p:nvGrpSpPr>
            <p:grpSpPr bwMode="auto">
              <a:xfrm>
                <a:off x="988" y="1615"/>
                <a:ext cx="989" cy="323"/>
                <a:chOff x="988" y="1615"/>
                <a:chExt cx="989" cy="323"/>
              </a:xfrm>
            </p:grpSpPr>
            <p:sp>
              <p:nvSpPr>
                <p:cNvPr id="50226" name="Rectangle 46"/>
                <p:cNvSpPr>
                  <a:spLocks noChangeArrowheads="1"/>
                </p:cNvSpPr>
                <p:nvPr/>
              </p:nvSpPr>
              <p:spPr bwMode="auto">
                <a:xfrm>
                  <a:off x="1031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27" name="Rectangle 47"/>
                <p:cNvSpPr>
                  <a:spLocks noChangeArrowheads="1"/>
                </p:cNvSpPr>
                <p:nvPr/>
              </p:nvSpPr>
              <p:spPr bwMode="auto">
                <a:xfrm>
                  <a:off x="988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6" name="Group 48"/>
              <p:cNvGrpSpPr>
                <a:grpSpLocks/>
              </p:cNvGrpSpPr>
              <p:nvPr/>
            </p:nvGrpSpPr>
            <p:grpSpPr bwMode="auto">
              <a:xfrm>
                <a:off x="1977" y="1615"/>
                <a:ext cx="989" cy="323"/>
                <a:chOff x="1977" y="1615"/>
                <a:chExt cx="989" cy="323"/>
              </a:xfrm>
            </p:grpSpPr>
            <p:sp>
              <p:nvSpPr>
                <p:cNvPr id="50224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0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5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7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7" name="Group 51"/>
              <p:cNvGrpSpPr>
                <a:grpSpLocks/>
              </p:cNvGrpSpPr>
              <p:nvPr/>
            </p:nvGrpSpPr>
            <p:grpSpPr bwMode="auto">
              <a:xfrm>
                <a:off x="988" y="1938"/>
                <a:ext cx="989" cy="323"/>
                <a:chOff x="988" y="1938"/>
                <a:chExt cx="989" cy="323"/>
              </a:xfrm>
            </p:grpSpPr>
            <p:sp>
              <p:nvSpPr>
                <p:cNvPr id="50222" name="Rectangle 52"/>
                <p:cNvSpPr>
                  <a:spLocks noChangeArrowheads="1"/>
                </p:cNvSpPr>
                <p:nvPr/>
              </p:nvSpPr>
              <p:spPr bwMode="auto">
                <a:xfrm>
                  <a:off x="1031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	</a:t>
                  </a:r>
                </a:p>
              </p:txBody>
            </p:sp>
            <p:sp>
              <p:nvSpPr>
                <p:cNvPr id="50223" name="Rectangle 53"/>
                <p:cNvSpPr>
                  <a:spLocks noChangeArrowheads="1"/>
                </p:cNvSpPr>
                <p:nvPr/>
              </p:nvSpPr>
              <p:spPr bwMode="auto">
                <a:xfrm>
                  <a:off x="988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8" name="Group 54"/>
              <p:cNvGrpSpPr>
                <a:grpSpLocks/>
              </p:cNvGrpSpPr>
              <p:nvPr/>
            </p:nvGrpSpPr>
            <p:grpSpPr bwMode="auto">
              <a:xfrm>
                <a:off x="1977" y="1938"/>
                <a:ext cx="989" cy="323"/>
                <a:chOff x="1977" y="1938"/>
                <a:chExt cx="989" cy="323"/>
              </a:xfrm>
            </p:grpSpPr>
            <p:sp>
              <p:nvSpPr>
                <p:cNvPr id="502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0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21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7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9" name="Group 57"/>
              <p:cNvGrpSpPr>
                <a:grpSpLocks/>
              </p:cNvGrpSpPr>
              <p:nvPr/>
            </p:nvGrpSpPr>
            <p:grpSpPr bwMode="auto">
              <a:xfrm>
                <a:off x="0" y="2261"/>
                <a:ext cx="988" cy="969"/>
                <a:chOff x="0" y="2261"/>
                <a:chExt cx="988" cy="969"/>
              </a:xfrm>
            </p:grpSpPr>
            <p:sp>
              <p:nvSpPr>
                <p:cNvPr id="50218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61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inheritance</a:t>
                  </a:r>
                </a:p>
              </p:txBody>
            </p:sp>
            <p:sp>
              <p:nvSpPr>
                <p:cNvPr id="5021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61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0" name="Group 60"/>
              <p:cNvGrpSpPr>
                <a:grpSpLocks/>
              </p:cNvGrpSpPr>
              <p:nvPr/>
            </p:nvGrpSpPr>
            <p:grpSpPr bwMode="auto">
              <a:xfrm>
                <a:off x="988" y="2261"/>
                <a:ext cx="989" cy="323"/>
                <a:chOff x="988" y="2261"/>
                <a:chExt cx="989" cy="323"/>
              </a:xfrm>
            </p:grpSpPr>
            <p:sp>
              <p:nvSpPr>
                <p:cNvPr id="50216" name="Rectangle 61"/>
                <p:cNvSpPr>
                  <a:spLocks noChangeArrowheads="1"/>
                </p:cNvSpPr>
                <p:nvPr/>
              </p:nvSpPr>
              <p:spPr bwMode="auto">
                <a:xfrm>
                  <a:off x="1031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17" name="Rectangle 62"/>
                <p:cNvSpPr>
                  <a:spLocks noChangeArrowheads="1"/>
                </p:cNvSpPr>
                <p:nvPr/>
              </p:nvSpPr>
              <p:spPr bwMode="auto">
                <a:xfrm>
                  <a:off x="988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1" name="Group 63"/>
              <p:cNvGrpSpPr>
                <a:grpSpLocks/>
              </p:cNvGrpSpPr>
              <p:nvPr/>
            </p:nvGrpSpPr>
            <p:grpSpPr bwMode="auto">
              <a:xfrm>
                <a:off x="1977" y="2261"/>
                <a:ext cx="989" cy="323"/>
                <a:chOff x="1977" y="2261"/>
                <a:chExt cx="989" cy="323"/>
              </a:xfrm>
            </p:grpSpPr>
            <p:sp>
              <p:nvSpPr>
                <p:cNvPr id="50214" name="Rectangle 64"/>
                <p:cNvSpPr>
                  <a:spLocks noChangeArrowheads="1"/>
                </p:cNvSpPr>
                <p:nvPr/>
              </p:nvSpPr>
              <p:spPr bwMode="auto">
                <a:xfrm>
                  <a:off x="2020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5" name="Rectangle 65"/>
                <p:cNvSpPr>
                  <a:spLocks noChangeArrowheads="1"/>
                </p:cNvSpPr>
                <p:nvPr/>
              </p:nvSpPr>
              <p:spPr bwMode="auto">
                <a:xfrm>
                  <a:off x="1977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2" name="Group 66"/>
              <p:cNvGrpSpPr>
                <a:grpSpLocks/>
              </p:cNvGrpSpPr>
              <p:nvPr/>
            </p:nvGrpSpPr>
            <p:grpSpPr bwMode="auto">
              <a:xfrm>
                <a:off x="988" y="2584"/>
                <a:ext cx="989" cy="323"/>
                <a:chOff x="988" y="2584"/>
                <a:chExt cx="989" cy="323"/>
              </a:xfrm>
            </p:grpSpPr>
            <p:sp>
              <p:nvSpPr>
                <p:cNvPr id="50212" name="Rectangle 67"/>
                <p:cNvSpPr>
                  <a:spLocks noChangeArrowheads="1"/>
                </p:cNvSpPr>
                <p:nvPr/>
              </p:nvSpPr>
              <p:spPr bwMode="auto">
                <a:xfrm>
                  <a:off x="1031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3" name="Rectangle 68"/>
                <p:cNvSpPr>
                  <a:spLocks noChangeArrowheads="1"/>
                </p:cNvSpPr>
                <p:nvPr/>
              </p:nvSpPr>
              <p:spPr bwMode="auto">
                <a:xfrm>
                  <a:off x="988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3" name="Group 69"/>
              <p:cNvGrpSpPr>
                <a:grpSpLocks/>
              </p:cNvGrpSpPr>
              <p:nvPr/>
            </p:nvGrpSpPr>
            <p:grpSpPr bwMode="auto">
              <a:xfrm>
                <a:off x="1977" y="2584"/>
                <a:ext cx="989" cy="323"/>
                <a:chOff x="1977" y="2584"/>
                <a:chExt cx="989" cy="323"/>
              </a:xfrm>
            </p:grpSpPr>
            <p:sp>
              <p:nvSpPr>
                <p:cNvPr id="502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020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1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7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4" name="Group 72"/>
              <p:cNvGrpSpPr>
                <a:grpSpLocks/>
              </p:cNvGrpSpPr>
              <p:nvPr/>
            </p:nvGrpSpPr>
            <p:grpSpPr bwMode="auto">
              <a:xfrm>
                <a:off x="988" y="2907"/>
                <a:ext cx="989" cy="323"/>
                <a:chOff x="988" y="2907"/>
                <a:chExt cx="989" cy="323"/>
              </a:xfrm>
            </p:grpSpPr>
            <p:sp>
              <p:nvSpPr>
                <p:cNvPr id="50208" name="Rectangle 73"/>
                <p:cNvSpPr>
                  <a:spLocks noChangeArrowheads="1"/>
                </p:cNvSpPr>
                <p:nvPr/>
              </p:nvSpPr>
              <p:spPr bwMode="auto">
                <a:xfrm>
                  <a:off x="1031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09" name="Rectangle 74"/>
                <p:cNvSpPr>
                  <a:spLocks noChangeArrowheads="1"/>
                </p:cNvSpPr>
                <p:nvPr/>
              </p:nvSpPr>
              <p:spPr bwMode="auto">
                <a:xfrm>
                  <a:off x="988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5" name="Group 75"/>
              <p:cNvGrpSpPr>
                <a:grpSpLocks/>
              </p:cNvGrpSpPr>
              <p:nvPr/>
            </p:nvGrpSpPr>
            <p:grpSpPr bwMode="auto">
              <a:xfrm>
                <a:off x="1977" y="2907"/>
                <a:ext cx="989" cy="323"/>
                <a:chOff x="1977" y="2907"/>
                <a:chExt cx="989" cy="323"/>
              </a:xfrm>
            </p:grpSpPr>
            <p:sp>
              <p:nvSpPr>
                <p:cNvPr id="50206" name="Rectangle 76"/>
                <p:cNvSpPr>
                  <a:spLocks noChangeArrowheads="1"/>
                </p:cNvSpPr>
                <p:nvPr/>
              </p:nvSpPr>
              <p:spPr bwMode="auto">
                <a:xfrm>
                  <a:off x="2020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07" name="Rectangle 77"/>
                <p:cNvSpPr>
                  <a:spLocks noChangeArrowheads="1"/>
                </p:cNvSpPr>
                <p:nvPr/>
              </p:nvSpPr>
              <p:spPr bwMode="auto">
                <a:xfrm>
                  <a:off x="1977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0181" name="Rectangle 78"/>
            <p:cNvSpPr>
              <a:spLocks noChangeArrowheads="1"/>
            </p:cNvSpPr>
            <p:nvPr/>
          </p:nvSpPr>
          <p:spPr bwMode="auto">
            <a:xfrm>
              <a:off x="-3" y="-3"/>
              <a:ext cx="2972" cy="32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248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Static members in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60248" y="1524000"/>
            <a:ext cx="8531352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/>
              <a:t>Static variables</a:t>
            </a:r>
          </a:p>
          <a:p>
            <a:pPr lvl="1" eaLnBrk="1" hangingPunct="1"/>
            <a:r>
              <a:rPr lang="en-US" altLang="zh-CN" dirty="0"/>
              <a:t>Shared by all objects</a:t>
            </a:r>
          </a:p>
          <a:p>
            <a:pPr eaLnBrk="1" hangingPunct="1"/>
            <a:r>
              <a:rPr lang="en-US" altLang="zh-CN" dirty="0"/>
              <a:t>Static functions</a:t>
            </a:r>
          </a:p>
          <a:p>
            <a:pPr lvl="1" eaLnBrk="1" hangingPunct="1"/>
            <a:r>
              <a:rPr lang="en-US" altLang="zh-CN" dirty="0"/>
              <a:t>Have access to static members only</a:t>
            </a:r>
          </a:p>
          <a:p>
            <a:pPr eaLnBrk="1" hangingPunct="1"/>
            <a:r>
              <a:rPr lang="en-US" altLang="zh-CN" dirty="0"/>
              <a:t>Static members can be accessed by the class name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Friend functions / Friend Class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dirty="0"/>
              <a:t>Have access to the private members of a class.</a:t>
            </a:r>
          </a:p>
          <a:p>
            <a:r>
              <a:rPr lang="en-US" altLang="zh-CN" dirty="0"/>
              <a:t>Must be declared as friend in that class.</a:t>
            </a:r>
          </a:p>
          <a:p>
            <a:r>
              <a:rPr lang="en-US" altLang="zh-CN" dirty="0"/>
              <a:t>Why friend functions?</a:t>
            </a:r>
          </a:p>
          <a:p>
            <a:pPr lvl="1"/>
            <a:r>
              <a:rPr lang="en-US" altLang="zh-CN" dirty="0"/>
              <a:t>Efficiency </a:t>
            </a:r>
          </a:p>
          <a:p>
            <a:r>
              <a:rPr lang="en-US" altLang="zh-CN" dirty="0"/>
              <a:t>A class can be declared as the friend of another class.</a:t>
            </a:r>
          </a:p>
          <a:p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0"/>
            <a:ext cx="441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7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Friend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667512"/>
            <a:ext cx="4038600" cy="619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3810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Function overloading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 dirty="0"/>
              <a:t>Define several functions of the same name, differ by parameters.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Void Show(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The New C++ Headers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new-style headers do not specify file-extension.</a:t>
            </a:r>
          </a:p>
          <a:p>
            <a:pPr>
              <a:lnSpc>
                <a:spcPct val="90000"/>
              </a:lnSpc>
            </a:pPr>
            <a:r>
              <a:rPr lang="en-US" dirty="0"/>
              <a:t>They simply specify standard identifiers that might be mapped to files by the compiler.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&lt;vector&gt;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&lt;string&gt;, not related with 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&lt;</a:t>
            </a:r>
            <a:r>
              <a:rPr lang="en-US" sz="2000" dirty="0" err="1"/>
              <a:t>cmath</a:t>
            </a:r>
            <a:r>
              <a:rPr lang="en-US" sz="2000" dirty="0"/>
              <a:t>&gt;, C++ version of &lt;</a:t>
            </a:r>
            <a:r>
              <a:rPr lang="en-US" sz="2000" dirty="0" err="1"/>
              <a:t>math.h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&lt;</a:t>
            </a:r>
            <a:r>
              <a:rPr lang="en-US" sz="2000" dirty="0" err="1"/>
              <a:t>cstring</a:t>
            </a:r>
            <a:r>
              <a:rPr lang="en-US" sz="2000" dirty="0"/>
              <a:t>&gt;, C++ version of 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 defined header files should end in “.h”.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BFEFF5-DA90-4266-9C61-42D1FA622859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 overloading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Must have different parameters</a:t>
            </a:r>
          </a:p>
          <a:p>
            <a:pPr lvl="1"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 func1(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b);</a:t>
            </a:r>
          </a:p>
          <a:p>
            <a:pPr lvl="1" eaLnBrk="1" hangingPunct="1"/>
            <a:r>
              <a:rPr lang="en-US" altLang="zh-CN" sz="2400" dirty="0"/>
              <a:t>double func1(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b);</a:t>
            </a:r>
          </a:p>
          <a:p>
            <a:pPr lvl="1" eaLnBrk="1" hangingPunct="1"/>
            <a:r>
              <a:rPr lang="en-US" altLang="zh-CN" sz="2400" dirty="0"/>
              <a:t>void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value);</a:t>
            </a:r>
          </a:p>
          <a:p>
            <a:pPr lvl="1" eaLnBrk="1" hangingPunct="1"/>
            <a:r>
              <a:rPr lang="en-US" altLang="zh-CN" sz="2400" dirty="0"/>
              <a:t>void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&amp;value);</a:t>
            </a:r>
          </a:p>
          <a:p>
            <a:pPr eaLnBrk="1" hangingPunct="1"/>
            <a:r>
              <a:rPr lang="en-US" altLang="zh-CN" sz="2800" dirty="0"/>
              <a:t>Static binding</a:t>
            </a:r>
          </a:p>
          <a:p>
            <a:pPr lvl="1" eaLnBrk="1" hangingPunct="1"/>
            <a:r>
              <a:rPr lang="en-US" altLang="zh-CN" sz="2400" dirty="0"/>
              <a:t>The compilers determine which function is called.</a:t>
            </a:r>
          </a:p>
          <a:p>
            <a:pPr eaLnBrk="1" hangingPunct="1"/>
            <a:r>
              <a:rPr lang="en-US" altLang="zh-CN" sz="2800" dirty="0"/>
              <a:t>(Often used for the multiple constructors)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Overloading summary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Same name</a:t>
            </a:r>
          </a:p>
          <a:p>
            <a:pPr eaLnBrk="1" hangingPunct="1"/>
            <a:r>
              <a:rPr lang="en-US" altLang="zh-CN" dirty="0"/>
              <a:t>Different parameters</a:t>
            </a:r>
          </a:p>
          <a:p>
            <a:pPr eaLnBrk="1" hangingPunct="1"/>
            <a:r>
              <a:rPr lang="en-US" altLang="zh-CN" dirty="0"/>
              <a:t>Static binding (compile time)</a:t>
            </a:r>
          </a:p>
          <a:p>
            <a:pPr eaLnBrk="1" hangingPunct="1"/>
            <a:r>
              <a:rPr lang="en-US" altLang="zh-CN" dirty="0"/>
              <a:t>Anywhere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Point on Inheritance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In C++, only public inheritance supports the perfect IS-A relationship.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 case of private and protected inheritance, we cannot treat a derived class object in the same way as a base class object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If we use private or protected inheritance, we cannot assign the address of a derived class object to a base class pointer directly.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This is one of the reason for which Java only supports public inheritance.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9611F8-CDD0-43BF-BD0E-41B15A714DC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Overloading &amp; overriding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2819400"/>
          </a:xfrm>
        </p:spPr>
        <p:txBody>
          <a:bodyPr/>
          <a:lstStyle/>
          <a:p>
            <a:pPr eaLnBrk="1" hangingPunct="1"/>
            <a:r>
              <a:rPr lang="en-US" altLang="zh-CN" dirty="0"/>
              <a:t>Polymorphism</a:t>
            </a:r>
          </a:p>
          <a:p>
            <a:pPr eaLnBrk="1" hangingPunct="1"/>
            <a:r>
              <a:rPr lang="en-US" altLang="zh-CN" dirty="0"/>
              <a:t>Static and dynamic</a:t>
            </a:r>
          </a:p>
          <a:p>
            <a:pPr lvl="1" eaLnBrk="1" hangingPunct="1"/>
            <a:r>
              <a:rPr lang="en-US" altLang="zh-CN" dirty="0"/>
              <a:t>Compile time and running time</a:t>
            </a:r>
          </a:p>
          <a:p>
            <a:pPr eaLnBrk="1" hangingPunct="1"/>
            <a:r>
              <a:rPr lang="en-US" altLang="zh-CN" dirty="0"/>
              <a:t>Parameters</a:t>
            </a:r>
          </a:p>
          <a:p>
            <a:pPr eaLnBrk="1" hangingPunct="1"/>
            <a:r>
              <a:rPr lang="en-US" altLang="zh-CN" dirty="0"/>
              <a:t>Anywhere / between the base and derived class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Redefine or overload most of the built-in operators available in C++</a:t>
            </a:r>
          </a:p>
          <a:p>
            <a:endParaRPr lang="en-US" dirty="0"/>
          </a:p>
          <a:p>
            <a:r>
              <a:rPr lang="en-US" dirty="0"/>
              <a:t>Overloaded operators are functions with special names</a:t>
            </a:r>
          </a:p>
          <a:p>
            <a:pPr lvl="1"/>
            <a:r>
              <a:rPr lang="en-US" dirty="0"/>
              <a:t>keyword "operator" followed by the symbol operator</a:t>
            </a:r>
          </a:p>
          <a:p>
            <a:pPr lvl="1"/>
            <a:r>
              <a:rPr lang="en-US" dirty="0"/>
              <a:t>an overloaded operator has a return type and a parameter list.</a:t>
            </a:r>
          </a:p>
        </p:txBody>
      </p:sp>
    </p:spTree>
    <p:extLst>
      <p:ext uri="{BB962C8B-B14F-4D97-AF65-F5344CB8AC3E}">
        <p14:creationId xmlns:p14="http://schemas.microsoft.com/office/powerpoint/2010/main" val="3995731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11" y="202168"/>
            <a:ext cx="8229600" cy="1143000"/>
          </a:xfrm>
        </p:spPr>
        <p:txBody>
          <a:bodyPr/>
          <a:lstStyle/>
          <a:p>
            <a:r>
              <a:rPr lang="en-US" dirty="0"/>
              <a:t>Operator Overloading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23" y="4343401"/>
            <a:ext cx="8229600" cy="99059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declares the addition operator for the Box class that can be used to </a:t>
            </a:r>
            <a:r>
              <a:rPr lang="en-US" b="1" dirty="0"/>
              <a:t>add</a:t>
            </a:r>
            <a:r>
              <a:rPr lang="en-US" dirty="0"/>
              <a:t> two Box objects and returns final Box object.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2800" y="2662536"/>
            <a:ext cx="608371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Box Box::operator+(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Box&amp;);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8991" y="3429001"/>
            <a:ext cx="12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62800" y="3048001"/>
            <a:ext cx="28041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3429001"/>
            <a:ext cx="104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 of </a:t>
            </a:r>
          </a:p>
          <a:p>
            <a:r>
              <a:rPr lang="en-US" dirty="0"/>
              <a:t>Box class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790567" y="3048001"/>
            <a:ext cx="24581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392270"/>
            <a:ext cx="12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‘+’ operator</a:t>
            </a:r>
          </a:p>
          <a:p>
            <a:r>
              <a:rPr lang="en-US" dirty="0"/>
              <a:t>overloaded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4606423" y="3011270"/>
            <a:ext cx="19417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3453825"/>
            <a:ext cx="2993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of the object passed</a:t>
            </a:r>
          </a:p>
          <a:p>
            <a:r>
              <a:rPr lang="en-US" sz="1400" dirty="0"/>
              <a:t>But can not altered inside the function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18777" y="3060256"/>
            <a:ext cx="11062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6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2165614"/>
            <a:ext cx="3299301" cy="302391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getVolume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setLength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setBreadth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setHeight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  Box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const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6666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length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breadth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  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height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524000"/>
            <a:ext cx="4876800" cy="440120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Box::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length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breadth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height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Box::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setLength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length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Box::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setBreadth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breadth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Box::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setHeight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height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hei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+(</a:t>
            </a:r>
            <a:r>
              <a:rPr lang="en-US" sz="14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Box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breadth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breadth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breadth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height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52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429"/>
            <a:ext cx="8229600" cy="11430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555332"/>
            <a:ext cx="3023585" cy="419346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main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Box3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volume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0.0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setLength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6.0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setBreadth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7.0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5.0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setLength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12.0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setBreadth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13.0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Box2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10.0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1905000"/>
            <a:ext cx="5410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volume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Box1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"Volume of Box1 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volume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volume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Box2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"Volume of Box2 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volume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Box3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Box1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Box2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88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volume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Box3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"Volume of Box3 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volume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28385" y="2057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29200" y="4700787"/>
            <a:ext cx="31242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Volume of Box1 : 210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Volume of Box2 : 1560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Volume of Box3 : 5400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0814" y="433145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55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Namespaces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namespace is a declarative region.</a:t>
            </a:r>
          </a:p>
          <a:p>
            <a:pPr>
              <a:lnSpc>
                <a:spcPct val="80000"/>
              </a:lnSpc>
            </a:pPr>
            <a:r>
              <a:rPr lang="en-US" dirty="0"/>
              <a:t>It localizes the names of identifiers to avoid name collisions.</a:t>
            </a:r>
          </a:p>
          <a:p>
            <a:pPr>
              <a:lnSpc>
                <a:spcPct val="80000"/>
              </a:lnSpc>
            </a:pPr>
            <a:r>
              <a:rPr lang="en-US" dirty="0"/>
              <a:t>The contents of new-style headers are placed in the </a:t>
            </a:r>
            <a:r>
              <a:rPr lang="en-US" b="1" dirty="0" err="1">
                <a:solidFill>
                  <a:srgbClr val="009900"/>
                </a:solidFill>
              </a:rPr>
              <a:t>std</a:t>
            </a:r>
            <a:r>
              <a:rPr lang="en-US" dirty="0"/>
              <a:t> namespace.</a:t>
            </a:r>
          </a:p>
          <a:p>
            <a:pPr>
              <a:lnSpc>
                <a:spcPct val="80000"/>
              </a:lnSpc>
            </a:pPr>
            <a:r>
              <a:rPr lang="en-US" dirty="0"/>
              <a:t>Example: namespace.cpp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03F8306-727F-47B1-BF7B-D9E25DAD95A5}" type="slidenum">
              <a:rPr lang="en-US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C++ Console I/O (Output)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“Hello World!”;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(“Hello World!”);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iCount</a:t>
            </a:r>
            <a:r>
              <a:rPr lang="en-US" sz="2800" dirty="0"/>
              <a:t>; /*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iCount</a:t>
            </a:r>
            <a:r>
              <a:rPr lang="en-US" sz="2800" dirty="0"/>
              <a:t> */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(“%d”, </a:t>
            </a:r>
            <a:r>
              <a:rPr lang="en-US" sz="2400" dirty="0" err="1"/>
              <a:t>iCount</a:t>
            </a:r>
            <a:r>
              <a:rPr lang="en-US" sz="2400" dirty="0"/>
              <a:t>);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100.99;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(“%f”, 100.99);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cout</a:t>
            </a:r>
            <a:r>
              <a:rPr lang="en-US" sz="2800" dirty="0"/>
              <a:t> &lt;&lt; “\n”, or </a:t>
            </a:r>
            <a:r>
              <a:rPr lang="en-US" sz="2800" dirty="0" err="1"/>
              <a:t>cout</a:t>
            </a:r>
            <a:r>
              <a:rPr lang="en-US" sz="2800" dirty="0"/>
              <a:t> &lt;&lt; ‘\n’, or 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err="1"/>
              <a:t>printf</a:t>
            </a:r>
            <a:r>
              <a:rPr lang="en-US" sz="2400" dirty="0"/>
              <a:t>(“\n”)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 general, 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i="1" dirty="0"/>
              <a:t>expression</a:t>
            </a:r>
            <a:r>
              <a:rPr lang="en-US" sz="2800" dirty="0"/>
              <a:t>;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DB34D0-E368-4AB8-880F-3BC4CBC1E41A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066800" y="5715000"/>
            <a:ext cx="70104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dirty="0"/>
              <a:t>polymorphism here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867400" y="1295400"/>
            <a:ext cx="3276600" cy="2667000"/>
          </a:xfrm>
          <a:prstGeom prst="wedgeRoundRectCallout">
            <a:avLst>
              <a:gd name="adj1" fmla="val -118653"/>
              <a:gd name="adj2" fmla="val 2696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dirty="0" err="1"/>
              <a:t>cout</a:t>
            </a:r>
            <a:r>
              <a:rPr lang="en-US" sz="2000" dirty="0"/>
              <a:t>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Shift right operator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How does a shift right operator produce output to the screen?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C++ Console I/O (Input)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strName</a:t>
            </a:r>
            <a:r>
              <a:rPr lang="en-US" dirty="0"/>
              <a:t>; /* char </a:t>
            </a:r>
            <a:r>
              <a:rPr lang="en-US" dirty="0" err="1"/>
              <a:t>strName</a:t>
            </a:r>
            <a:r>
              <a:rPr lang="en-US" dirty="0"/>
              <a:t>[16] */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(“%s”, </a:t>
            </a:r>
            <a:r>
              <a:rPr lang="en-US" dirty="0" err="1"/>
              <a:t>strName</a:t>
            </a:r>
            <a:r>
              <a:rPr lang="en-US" dirty="0"/>
              <a:t>);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iCount</a:t>
            </a:r>
            <a:r>
              <a:rPr lang="en-US" dirty="0"/>
              <a:t>; /*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iCount</a:t>
            </a:r>
            <a:r>
              <a:rPr lang="en-US" dirty="0"/>
              <a:t> */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(“%d”, &amp;</a:t>
            </a:r>
            <a:r>
              <a:rPr lang="en-US" dirty="0" err="1"/>
              <a:t>iCount</a:t>
            </a:r>
            <a:r>
              <a:rPr lang="en-US" dirty="0"/>
              <a:t>);</a:t>
            </a:r>
          </a:p>
          <a:p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fValue</a:t>
            </a:r>
            <a:r>
              <a:rPr lang="en-US" dirty="0"/>
              <a:t>; /* float </a:t>
            </a:r>
            <a:r>
              <a:rPr lang="en-US" dirty="0" err="1"/>
              <a:t>fValue</a:t>
            </a:r>
            <a:r>
              <a:rPr lang="en-US" dirty="0"/>
              <a:t> */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(“%f”, &amp;</a:t>
            </a:r>
            <a:r>
              <a:rPr lang="en-US" dirty="0" err="1"/>
              <a:t>fValue</a:t>
            </a:r>
            <a:r>
              <a:rPr lang="en-US" dirty="0"/>
              <a:t>);</a:t>
            </a:r>
          </a:p>
          <a:p>
            <a:r>
              <a:rPr lang="en-US" dirty="0"/>
              <a:t>In general,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i="1" dirty="0"/>
              <a:t>variable</a:t>
            </a:r>
            <a:r>
              <a:rPr lang="en-US" dirty="0"/>
              <a:t>;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2B807A-216A-49B6-A9BA-CADF27EC091B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/>
              <a:t>Classes: A First Look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/>
              <a:t>General syntax - 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741F45-C078-4797-9E95-44330E952328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6934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How to write a class in C++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class is an expanded concept of a data structure: </a:t>
            </a:r>
          </a:p>
          <a:p>
            <a:pPr marL="0" indent="0">
              <a:buNone/>
            </a:pPr>
            <a:r>
              <a:rPr lang="en-US" sz="1800" dirty="0"/>
              <a:t>instead of holding only data, it can hold both data and functions.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object is an instantiation of a class. </a:t>
            </a:r>
          </a:p>
          <a:p>
            <a:pPr marL="0" indent="0">
              <a:buNone/>
            </a:pPr>
            <a:r>
              <a:rPr lang="en-US" sz="1800" dirty="0"/>
              <a:t>In terms of variables, a class would be the type, and an object would be the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Classes are generally declared using the keyword class, with the following format: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class_name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access_specifier_1:</a:t>
            </a:r>
          </a:p>
          <a:p>
            <a:pPr marL="0" indent="0">
              <a:buNone/>
            </a:pPr>
            <a:r>
              <a:rPr lang="en-US" sz="1800" dirty="0"/>
              <a:t>    member1;</a:t>
            </a:r>
          </a:p>
          <a:p>
            <a:pPr marL="0" indent="0">
              <a:buNone/>
            </a:pPr>
            <a:r>
              <a:rPr lang="en-US" sz="1800" dirty="0"/>
              <a:t>  access_specifier_2:</a:t>
            </a:r>
          </a:p>
          <a:p>
            <a:pPr marL="0" indent="0">
              <a:buNone/>
            </a:pPr>
            <a:r>
              <a:rPr lang="en-US" sz="1800" dirty="0"/>
              <a:t>    member2;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</a:p>
          <a:p>
            <a:pPr marL="0" indent="0">
              <a:buNone/>
            </a:pPr>
            <a:r>
              <a:rPr lang="en-US" sz="1800" dirty="0"/>
              <a:t>  } </a:t>
            </a:r>
            <a:r>
              <a:rPr lang="en-US" sz="1800" dirty="0" err="1"/>
              <a:t>object_names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Example-: Crectangle.cpp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/>
              <a:t>A PIE Model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3244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3088</TotalTime>
  <Words>1695</Words>
  <Application>Microsoft Office PowerPoint</Application>
  <PresentationFormat>On-screen Show (4:3)</PresentationFormat>
  <Paragraphs>343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宋体</vt:lpstr>
      <vt:lpstr>宋体</vt:lpstr>
      <vt:lpstr>Arial</vt:lpstr>
      <vt:lpstr>Calibri</vt:lpstr>
      <vt:lpstr>Constantia</vt:lpstr>
      <vt:lpstr>Courier New</vt:lpstr>
      <vt:lpstr>隶书</vt:lpstr>
      <vt:lpstr>Tahoma</vt:lpstr>
      <vt:lpstr>Times New Roman</vt:lpstr>
      <vt:lpstr>Wingdings</vt:lpstr>
      <vt:lpstr>Wingdings 2</vt:lpstr>
      <vt:lpstr>Flow</vt:lpstr>
      <vt:lpstr>  CSE225: Data Structure using C++    </vt:lpstr>
      <vt:lpstr>Outline</vt:lpstr>
      <vt:lpstr>The New C++ Headers</vt:lpstr>
      <vt:lpstr>Namespaces</vt:lpstr>
      <vt:lpstr>C++ Console I/O (Output)</vt:lpstr>
      <vt:lpstr>C++ Console I/O (Input)</vt:lpstr>
      <vt:lpstr>Classes: A First Look</vt:lpstr>
      <vt:lpstr>How to write a class in C++:</vt:lpstr>
      <vt:lpstr>A PIE Model of OOP</vt:lpstr>
      <vt:lpstr>A PIE Model of OOP</vt:lpstr>
      <vt:lpstr>Classes: A First Look (cont.)</vt:lpstr>
      <vt:lpstr>Classes: A First Look (cont.)</vt:lpstr>
      <vt:lpstr>Public vs. private </vt:lpstr>
      <vt:lpstr>Constructors</vt:lpstr>
      <vt:lpstr>PowerPoint Presentation</vt:lpstr>
      <vt:lpstr>PowerPoint Presentation</vt:lpstr>
      <vt:lpstr>Empty constructor &amp; Copy constructor</vt:lpstr>
      <vt:lpstr>Creating and Using a Copy Constructor</vt:lpstr>
      <vt:lpstr>PowerPoint Presentation</vt:lpstr>
      <vt:lpstr>Creating and Using a Copy Constructor (contd.)</vt:lpstr>
      <vt:lpstr>Shallow Copy</vt:lpstr>
      <vt:lpstr> Deep Copy</vt:lpstr>
      <vt:lpstr>Inheritance</vt:lpstr>
      <vt:lpstr>Multiple Inheritance (contd.)</vt:lpstr>
      <vt:lpstr>Inheritance </vt:lpstr>
      <vt:lpstr>Static members in class</vt:lpstr>
      <vt:lpstr>PowerPoint Presentation</vt:lpstr>
      <vt:lpstr>Friend Class</vt:lpstr>
      <vt:lpstr>Function overloading</vt:lpstr>
      <vt:lpstr>Function overloading</vt:lpstr>
      <vt:lpstr>Overloading summary </vt:lpstr>
      <vt:lpstr>Important Point on Inheritance</vt:lpstr>
      <vt:lpstr>Overloading &amp; overriding</vt:lpstr>
      <vt:lpstr>Operator Overloading</vt:lpstr>
      <vt:lpstr>Operator Overloading Syntax</vt:lpstr>
      <vt:lpstr>Example</vt:lpstr>
      <vt:lpstr>  </vt:lpstr>
    </vt:vector>
  </TitlesOfParts>
  <Company>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Dr. Mostofa Kamal Nasir</dc:creator>
  <cp:lastModifiedBy>Microsoft account</cp:lastModifiedBy>
  <cp:revision>118</cp:revision>
  <dcterms:created xsi:type="dcterms:W3CDTF">2004-02-24T21:59:44Z</dcterms:created>
  <dcterms:modified xsi:type="dcterms:W3CDTF">2023-02-11T02:49:18Z</dcterms:modified>
</cp:coreProperties>
</file>