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5" r:id="rId2"/>
  </p:sldMasterIdLst>
  <p:notesMasterIdLst>
    <p:notesMasterId r:id="rId67"/>
  </p:notesMasterIdLst>
  <p:sldIdLst>
    <p:sldId id="256" r:id="rId3"/>
    <p:sldId id="334" r:id="rId4"/>
    <p:sldId id="335" r:id="rId5"/>
    <p:sldId id="336" r:id="rId6"/>
    <p:sldId id="330" r:id="rId7"/>
    <p:sldId id="261" r:id="rId8"/>
    <p:sldId id="259" r:id="rId9"/>
    <p:sldId id="260" r:id="rId10"/>
    <p:sldId id="265" r:id="rId11"/>
    <p:sldId id="266" r:id="rId12"/>
    <p:sldId id="267" r:id="rId13"/>
    <p:sldId id="282" r:id="rId14"/>
    <p:sldId id="283" r:id="rId15"/>
    <p:sldId id="284" r:id="rId16"/>
    <p:sldId id="268" r:id="rId17"/>
    <p:sldId id="285" r:id="rId18"/>
    <p:sldId id="269" r:id="rId19"/>
    <p:sldId id="331" r:id="rId20"/>
    <p:sldId id="332" r:id="rId21"/>
    <p:sldId id="333" r:id="rId22"/>
    <p:sldId id="323" r:id="rId23"/>
    <p:sldId id="324" r:id="rId24"/>
    <p:sldId id="325" r:id="rId25"/>
    <p:sldId id="326" r:id="rId26"/>
    <p:sldId id="290" r:id="rId27"/>
    <p:sldId id="291" r:id="rId28"/>
    <p:sldId id="327" r:id="rId29"/>
    <p:sldId id="276" r:id="rId30"/>
    <p:sldId id="277" r:id="rId31"/>
    <p:sldId id="328" r:id="rId32"/>
    <p:sldId id="292" r:id="rId33"/>
    <p:sldId id="293" r:id="rId34"/>
    <p:sldId id="329" r:id="rId35"/>
    <p:sldId id="271" r:id="rId36"/>
    <p:sldId id="278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7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B639DC94-F8A0-48A9-AE57-1C872DF845BE}" type="slidenum">
              <a:rPr lang="en-US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00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5F5360A7-30DB-4144-B492-9163C374FFCD}" type="slidenum">
              <a:rPr lang="en-US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596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0878CB3E-F4B4-48D9-AB6D-A8048563D148}" type="slidenum">
              <a:rPr lang="en-US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988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94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F959C26-FFBA-4059-B586-89C13C456B82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97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F959C26-FFBA-4059-B586-89C13C456B82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82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13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91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3/31/2023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73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3/31/2023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08AE-A765-4673-8DD6-93184BAB731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71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3/31/2023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8F5A-4977-4F08-918A-368BF201604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85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5291-FA8E-4E49-BB34-4DBE46342209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050318-331D-4459-BDFF-7A326DC4C8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08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8998-0B04-4B30-9B83-4266B34D2B05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97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B98A-4CA1-4712-8F1C-A7E76788955B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66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6440-36DB-4ED8-9951-F9CD2913370B}" type="datetime1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17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2122-EBDD-4C4A-9FFB-8AE01575AFCA}" type="datetime1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79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93AC-DCD0-45BF-BCDD-ACCA1DC64D59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147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A54D-E3BB-4BA5-8EE8-B6A16F111B5D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7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7D89-2660-4821-8BB0-5CD54F3BE693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4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3/31/2023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5097-6AEC-46DC-94E3-06EC4AF6954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33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F061-B0F9-4467-A140-0F1F0A38395C}" type="datetime1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420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30CE-09EF-4A50-A040-648F173DFA83}" type="datetime1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4027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30CE-09EF-4A50-A040-648F173DFA83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7911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30CE-09EF-4A50-A040-648F173DFA83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7821079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30CE-09EF-4A50-A040-648F173DFA83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87886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30CE-09EF-4A50-A040-648F173DFA83}" type="datetime1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54070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30CE-09EF-4A50-A040-648F173DFA83}" type="datetime1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05094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AA67-2379-4DFD-92BD-3328340A65B1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032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E1A7-FDC2-4DE3-B6CE-44360F5BB6DB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7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3/31/2023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DB29-3DED-4FAD-811F-1604DF243D3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1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3/31/2023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63E0-BEC1-488D-8508-9F64D0DCF23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85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3/31/2023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4668-846E-4F31-9308-242538F3368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99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3/31/2023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215D-CEED-4752-9DF2-183D36DCCB3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16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3/31/2023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627A-FE1C-431D-8809-E77E0F9A1BA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67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3/31/2023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4DCA-DEF5-42CA-8E53-4EE03EAE7F2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85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3/31/2023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E062719-FADD-4090-BAC2-88086AF5485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63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C9B81F-C347-4BEF-BFDF-29C42F48304A}" type="datetimeFigureOut">
              <a:rPr lang="en-US" smtClean="0">
                <a:solidFill>
                  <a:srgbClr val="04617B">
                    <a:shade val="90000"/>
                  </a:srgbClr>
                </a:solidFill>
                <a:latin typeface="Arial" pitchFamily="34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3/31/2023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4617B">
                  <a:shade val="90000"/>
                </a:srgbClr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D706C65-D01B-4A59-8E42-6830CDF3D826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Arial" pitchFamily="34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  <a:latin typeface="Arial" pitchFamily="34" charset="0"/>
              <a:ea typeface="ＭＳ Ｐゴシック" pitchFamily="34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prstClr val="black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prstClr val="black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01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A130CE-09EF-4A50-A040-648F173DFA83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54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06</a:t>
            </a:r>
            <a:br>
              <a:rPr lang="en-US" dirty="0"/>
            </a:br>
            <a:r>
              <a:rPr lang="en-US" sz="3200" dirty="0"/>
              <a:t>Abstract Data Type - Unsorted List and Sorted List (</a:t>
            </a:r>
            <a:r>
              <a:rPr lang="en-US" sz="3200" dirty="0">
                <a:ea typeface="MS Mincho" panose="02020609040205080304" pitchFamily="49" charset="-128"/>
              </a:rPr>
              <a:t>Array-based Implementation</a:t>
            </a:r>
            <a:r>
              <a:rPr lang="en-US" sz="3200" dirty="0"/>
              <a:t>]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CSE225: 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Specification of </a:t>
            </a:r>
            <a:r>
              <a:rPr lang="en-US" dirty="0" err="1"/>
              <a:t>UnsortedType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8940" y="1219200"/>
          <a:ext cx="8718998" cy="4993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LengthIs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Determines the number of elements in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number of elements in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RetrieveItem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&amp; item, Boolean&amp; found)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Retrieves list element whose key matches item's key (if present).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has been initialized.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Key member of item is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there is an element </a:t>
                      </a:r>
                      <a:r>
                        <a:rPr lang="en-US" dirty="0" err="1"/>
                        <a:t>someItem</a:t>
                      </a:r>
                      <a:r>
                        <a:rPr lang="en-US" dirty="0"/>
                        <a:t> whose key matches item's key, then found = true and item is a copy of </a:t>
                      </a:r>
                      <a:r>
                        <a:rPr lang="en-US" dirty="0" err="1"/>
                        <a:t>someItem</a:t>
                      </a:r>
                      <a:r>
                        <a:rPr lang="en-US" dirty="0"/>
                        <a:t>; otherwise found = false and item is unchanged.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List is unchanged.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InsertItem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item)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item to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has been initialized. List is not full. item is not in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is in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977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Specification of </a:t>
            </a:r>
            <a:r>
              <a:rPr lang="en-US" dirty="0" err="1"/>
              <a:t>UnsortedType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8940" y="1219200"/>
          <a:ext cx="8718998" cy="525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DeleteItem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item)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Deletes the element whose key matches item's key.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has been initialized. Key member of item is initialized. One and only one element in list has a key matching item's key.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element in list has a key matching item's key.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ResetList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Initializes current position for an iteration through the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position is prior to first element in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GetNextItem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&amp; item)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 the next element in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has been initialized. Current position is defined. Element at current position is not last in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position is updated to next position. item is a copy of element at current position.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844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Specification of </a:t>
            </a:r>
            <a:r>
              <a:rPr lang="en-US" dirty="0" err="1"/>
              <a:t>SortedType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8940" y="1219200"/>
          <a:ext cx="8718998" cy="452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Structure: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list has a special property called the </a:t>
                      </a:r>
                      <a:r>
                        <a:rPr lang="en-US" i="1" dirty="0"/>
                        <a:t>current position </a:t>
                      </a:r>
                      <a:r>
                        <a:rPr lang="en-US" dirty="0"/>
                        <a:t>- the position of the last element accessed by </a:t>
                      </a:r>
                      <a:r>
                        <a:rPr lang="en-US" dirty="0" err="1"/>
                        <a:t>GetNextItem</a:t>
                      </a:r>
                      <a:r>
                        <a:rPr lang="en-US" dirty="0"/>
                        <a:t> during an iteration through the list. Only </a:t>
                      </a:r>
                      <a:r>
                        <a:rPr lang="en-US" dirty="0" err="1"/>
                        <a:t>ResetList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GetNextItem</a:t>
                      </a:r>
                      <a:r>
                        <a:rPr lang="en-US" dirty="0"/>
                        <a:t> affect the current position.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Operations (provided by Unsorted List ADT):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Initializes list to empty state.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is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IsFull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Determines whether list is full.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list is full and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0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Specification of </a:t>
            </a:r>
            <a:r>
              <a:rPr lang="en-US" dirty="0" err="1"/>
              <a:t>SortedType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8940" y="1219200"/>
          <a:ext cx="8718998" cy="4993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LengthIs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Determines the number of elements in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number of elements in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RetrieveItem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&amp; item, Boolean&amp; found)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Retrieves list element whose key matches item's key (if present).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has been initialized.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Key member of item is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there is an element </a:t>
                      </a:r>
                      <a:r>
                        <a:rPr lang="en-US" dirty="0" err="1"/>
                        <a:t>someItem</a:t>
                      </a:r>
                      <a:r>
                        <a:rPr lang="en-US" dirty="0"/>
                        <a:t> whose key matches item's key, then found = true and item is a copy of </a:t>
                      </a:r>
                      <a:r>
                        <a:rPr lang="en-US" dirty="0" err="1"/>
                        <a:t>someItem</a:t>
                      </a:r>
                      <a:r>
                        <a:rPr lang="en-US" dirty="0"/>
                        <a:t>; otherwise found = false and item is unchanged.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List is unchanged.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InsertItem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item)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item to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has been initialized. List is not full. item is not in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is in list. List</a:t>
                      </a:r>
                      <a:r>
                        <a:rPr lang="en-US" baseline="0" dirty="0"/>
                        <a:t> is still sorted.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67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Specification of </a:t>
            </a:r>
            <a:r>
              <a:rPr lang="en-US" dirty="0" err="1"/>
              <a:t>SortedType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8940" y="1219200"/>
          <a:ext cx="8718998" cy="552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DeleteItem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item)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Deletes the element whose key matches item's key.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has been initialized. Key member of item is initialized. One and only one element in list has a key matching item's key.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element in list has a key matching item's key. List is still sorted.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ResetList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Initializes current position for an iteration through the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position is prior to first element in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GetNextItem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&amp; item)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 the next element in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has been initialized. Current position is defined. Element at current position is not last in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position is updated to next position. item is a copy of element at current position.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193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unsortedtype.h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>
          <a:xfrm>
            <a:off x="256268" y="838201"/>
            <a:ext cx="5730454" cy="54864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UNSORTEDTYPE_H_INCLUDED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UNSORTEDTYPE_H_INCLUDED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MAX_ITEMS 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length;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info[MAX_ITEMS];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// UNSORTEDTYPE_H_INCLUDED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215944" y="1244600"/>
            <a:ext cx="3405946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058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6268" y="838201"/>
            <a:ext cx="5730454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SORTEDTYPE_H_INCLUDED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SORTEDTYPE_H_INCLUDED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MAX_ITEMS 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length;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info[MAX_ITEMS];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// SORTEDTYPE_H_INCLUDED</a:t>
            </a: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sortedtype.h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215944" y="1244600"/>
            <a:ext cx="3405946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615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unsortedtype.cpp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888320"/>
            <a:ext cx="4956356" cy="4790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unsortedType.h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(length == MAX_ITEMS);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93029" y="884921"/>
            <a:ext cx="4986577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length;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info 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 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80153" y="83820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028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unsortedtype.cpp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888320"/>
            <a:ext cx="4956356" cy="4790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unsortedType.h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(length == MAX_ITEMS);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93029" y="884921"/>
            <a:ext cx="4986577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length;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info 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 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80153" y="83820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633753" y="208733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633753" y="3798565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633753" y="5893027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383416" y="1673673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380700" y="3280141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380700" y="5251677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408037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sortedtype.cpp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888320"/>
            <a:ext cx="4956356" cy="4790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sortedtype.h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(length == MAX_ITEMS);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93029" y="884921"/>
            <a:ext cx="4986577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length;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info 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80153" y="83820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83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7248525" cy="508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Abstract Data Type (ADT)       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761999" y="2143125"/>
            <a:ext cx="7858125" cy="2817813"/>
          </a:xfrm>
        </p:spPr>
        <p:txBody>
          <a:bodyPr/>
          <a:lstStyle/>
          <a:p>
            <a:pPr algn="just">
              <a:buFontTx/>
              <a:buNone/>
              <a:defRPr/>
            </a:pPr>
            <a:endParaRPr lang="en-US" sz="2000" b="1" dirty="0">
              <a:cs typeface="+mn-cs"/>
            </a:endParaRPr>
          </a:p>
          <a:p>
            <a:pPr algn="just">
              <a:buClr>
                <a:schemeClr val="folHlink"/>
              </a:buClr>
              <a:defRPr/>
            </a:pPr>
            <a:r>
              <a:rPr lang="en-US" sz="2800" b="1" dirty="0">
                <a:cs typeface="+mn-cs"/>
              </a:rPr>
              <a:t>A data type whose properties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cs typeface="+mn-cs"/>
              </a:rPr>
              <a:t>(domain and operations)</a:t>
            </a:r>
            <a:r>
              <a:rPr lang="en-US" sz="2800" b="1" dirty="0"/>
              <a:t> </a:t>
            </a:r>
            <a:r>
              <a:rPr lang="en-US" sz="2800" b="1" dirty="0">
                <a:cs typeface="+mn-cs"/>
              </a:rPr>
              <a:t>are specified independently of any particular implementation. </a:t>
            </a:r>
          </a:p>
          <a:p>
            <a:pPr algn="just">
              <a:buFontTx/>
              <a:buNone/>
              <a:defRPr/>
            </a:pPr>
            <a:endParaRPr lang="en-US" sz="2800" b="1" dirty="0">
              <a:cs typeface="+mn-cs"/>
            </a:endParaRPr>
          </a:p>
          <a:p>
            <a:pPr algn="just">
              <a:buFontTx/>
              <a:buNone/>
              <a:defRPr/>
            </a:pPr>
            <a:endParaRPr lang="en-US" sz="2800" b="1" dirty="0">
              <a:cs typeface="+mn-cs"/>
            </a:endParaRPr>
          </a:p>
          <a:p>
            <a:pPr algn="just">
              <a:buFontTx/>
              <a:buNone/>
              <a:defRPr/>
            </a:pPr>
            <a:endParaRPr lang="en-US" sz="2800" b="1" dirty="0">
              <a:cs typeface="+mn-cs"/>
            </a:endParaRPr>
          </a:p>
          <a:p>
            <a:pPr algn="just">
              <a:buFontTx/>
              <a:buNone/>
              <a:defRPr/>
            </a:pPr>
            <a:endParaRPr lang="en-US" sz="2800" b="1" dirty="0">
              <a:cs typeface="+mn-cs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356CC428-5AE1-4B72-8DEA-0AAD542FE996}" type="slidenum">
              <a:rPr lang="en-US" sz="1800">
                <a:solidFill>
                  <a:srgbClr val="04617B">
                    <a:shade val="90000"/>
                  </a:srgbClr>
                </a:solidFill>
              </a:rPr>
              <a:pPr/>
              <a:t>2</a:t>
            </a:fld>
            <a:endParaRPr lang="en-US" sz="180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608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sortedtype.cpp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888320"/>
            <a:ext cx="4956356" cy="4790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sortedtype.h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(length == MAX_ITEMS);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93029" y="884921"/>
            <a:ext cx="4986577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length;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info 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80153" y="83820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633753" y="208733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633753" y="3798565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633753" y="5893027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383416" y="1673673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380700" y="3280141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380700" y="5251677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175371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an Item into Unsorted List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92809"/>
              </p:ext>
            </p:extLst>
          </p:nvPr>
        </p:nvGraphicFramePr>
        <p:xfrm>
          <a:off x="677839" y="1533477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[MAX_ITEMS - 1]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920739"/>
              </p:ext>
            </p:extLst>
          </p:nvPr>
        </p:nvGraphicFramePr>
        <p:xfrm>
          <a:off x="4954137" y="1530445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[MAX_ITEMS - 1]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Right Brace 7"/>
          <p:cNvSpPr/>
          <p:nvPr/>
        </p:nvSpPr>
        <p:spPr>
          <a:xfrm>
            <a:off x="3384645" y="3384645"/>
            <a:ext cx="272955" cy="18697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57600" y="3996350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Logical garbage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7754189" y="3747828"/>
            <a:ext cx="286603" cy="14898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40792" y="4169602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Logical garbage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73959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= 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39052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= 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7600" y="5866093"/>
            <a:ext cx="1433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Insert 5</a:t>
            </a:r>
          </a:p>
        </p:txBody>
      </p:sp>
    </p:spTree>
    <p:extLst>
      <p:ext uri="{BB962C8B-B14F-4D97-AF65-F5344CB8AC3E}">
        <p14:creationId xmlns:p14="http://schemas.microsoft.com/office/powerpoint/2010/main" val="269487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unsortedtype.cpp</a:t>
            </a:r>
          </a:p>
        </p:txBody>
      </p:sp>
      <p:sp>
        <p:nvSpPr>
          <p:cNvPr id="3" name="Rectangle 2"/>
          <p:cNvSpPr/>
          <p:nvPr/>
        </p:nvSpPr>
        <p:spPr>
          <a:xfrm>
            <a:off x="155574" y="1556360"/>
            <a:ext cx="7673431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info[length] = item;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length++;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1395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unsortedtype.cpp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373664" y="2286114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7" name="Rectangle 6"/>
          <p:cNvSpPr/>
          <p:nvPr/>
        </p:nvSpPr>
        <p:spPr>
          <a:xfrm>
            <a:off x="155574" y="1556360"/>
            <a:ext cx="7673431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info[length] = item;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length++;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2454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an Item into Sorted List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430638"/>
              </p:ext>
            </p:extLst>
          </p:nvPr>
        </p:nvGraphicFramePr>
        <p:xfrm>
          <a:off x="677839" y="1533477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[MAX_ITEMS - 1]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373141"/>
              </p:ext>
            </p:extLst>
          </p:nvPr>
        </p:nvGraphicFramePr>
        <p:xfrm>
          <a:off x="4954137" y="1530445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[MAX_ITEMS - 1]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Right Brace 7"/>
          <p:cNvSpPr/>
          <p:nvPr/>
        </p:nvSpPr>
        <p:spPr>
          <a:xfrm>
            <a:off x="3384645" y="3384645"/>
            <a:ext cx="272955" cy="18697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57600" y="3996350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Logical garbage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7754189" y="3747828"/>
            <a:ext cx="286603" cy="14898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40792" y="4169602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Logical garbage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73959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= 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39052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= 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7600" y="5866093"/>
            <a:ext cx="1433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Insert 5</a:t>
            </a:r>
          </a:p>
        </p:txBody>
      </p:sp>
      <p:sp>
        <p:nvSpPr>
          <p:cNvPr id="4" name="Curved Left Arrow 3"/>
          <p:cNvSpPr/>
          <p:nvPr/>
        </p:nvSpPr>
        <p:spPr>
          <a:xfrm>
            <a:off x="3384644" y="3200399"/>
            <a:ext cx="272955" cy="3684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Left Arrow 14"/>
          <p:cNvSpPr/>
          <p:nvPr/>
        </p:nvSpPr>
        <p:spPr>
          <a:xfrm>
            <a:off x="3384643" y="2772938"/>
            <a:ext cx="272955" cy="3684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55575" y="2754909"/>
            <a:ext cx="349392" cy="184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5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  <p:bldP spid="4" grpId="0" animBg="1"/>
      <p:bldP spid="1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sortedtype.cpp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>
          <a:xfrm>
            <a:off x="435302" y="1254080"/>
            <a:ext cx="832233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&lt; length);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if(item &gt; info[location])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location++;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&lt; length);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if(item &lt; info[location])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length; index &gt; location; index--)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info[index] = info[index - 1];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info[location]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178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sortedtype.cpp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>
          <a:xfrm>
            <a:off x="435302" y="1254080"/>
            <a:ext cx="832233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&lt; length);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if(item &gt; info[location])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location++;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&lt; length);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if(item &lt; info[location])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length; index &gt; location; index--)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info[index] = info[index - 1];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info[location]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649619" y="2363183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O(N)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242089" y="5119262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O(N)</a:t>
            </a:r>
          </a:p>
        </p:txBody>
      </p:sp>
      <p:sp>
        <p:nvSpPr>
          <p:cNvPr id="2" name="Right Brace 1"/>
          <p:cNvSpPr/>
          <p:nvPr/>
        </p:nvSpPr>
        <p:spPr>
          <a:xfrm>
            <a:off x="7340957" y="2498501"/>
            <a:ext cx="334851" cy="326709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585572" y="3808881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158782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Deleting an Item from Unsorted List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898279"/>
              </p:ext>
            </p:extLst>
          </p:nvPr>
        </p:nvGraphicFramePr>
        <p:xfrm>
          <a:off x="677839" y="1533477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[MAX_ITEMS - 1]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087578"/>
              </p:ext>
            </p:extLst>
          </p:nvPr>
        </p:nvGraphicFramePr>
        <p:xfrm>
          <a:off x="4954137" y="1530445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[MAX_ITEMS - 1]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Right Brace 7"/>
          <p:cNvSpPr/>
          <p:nvPr/>
        </p:nvSpPr>
        <p:spPr>
          <a:xfrm>
            <a:off x="3384643" y="3747828"/>
            <a:ext cx="272957" cy="15065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57598" y="4169602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Logical garbage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7765576" y="3398294"/>
            <a:ext cx="275216" cy="1839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40792" y="3964885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Logical garbage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73959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= 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39052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= 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7600" y="5866093"/>
            <a:ext cx="1433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Delete 1</a:t>
            </a:r>
          </a:p>
        </p:txBody>
      </p:sp>
      <p:sp>
        <p:nvSpPr>
          <p:cNvPr id="4" name="Curved Left Arrow 3"/>
          <p:cNvSpPr/>
          <p:nvPr/>
        </p:nvSpPr>
        <p:spPr>
          <a:xfrm flipV="1">
            <a:off x="3384643" y="2754909"/>
            <a:ext cx="272957" cy="86174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55575" y="2754909"/>
            <a:ext cx="349392" cy="184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6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  <p:bldP spid="4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unsortedtype.cpp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7425" y="1250681"/>
            <a:ext cx="891218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(item != info[location])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location++;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info[location] = info[length - 1];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length--;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8177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unsortedtype.cpp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7425" y="1250681"/>
            <a:ext cx="891218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(item != info[location])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location++;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info[location] = info[length - 1];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length--;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817045" y="3200309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817045" y="2190794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O(N)</a:t>
            </a:r>
          </a:p>
        </p:txBody>
      </p:sp>
      <p:sp>
        <p:nvSpPr>
          <p:cNvPr id="2" name="Right Brace 1"/>
          <p:cNvSpPr/>
          <p:nvPr/>
        </p:nvSpPr>
        <p:spPr>
          <a:xfrm>
            <a:off x="7173532" y="2240925"/>
            <a:ext cx="309093" cy="157122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654172" y="2705861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97912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2"/>
          <p:cNvSpPr>
            <a:spLocks noChangeArrowheads="1"/>
          </p:cNvSpPr>
          <p:nvPr/>
        </p:nvSpPr>
        <p:spPr bwMode="auto">
          <a:xfrm>
            <a:off x="7239000" y="2832100"/>
            <a:ext cx="1524000" cy="520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What</a:t>
            </a:r>
          </a:p>
        </p:txBody>
      </p:sp>
      <p:sp>
        <p:nvSpPr>
          <p:cNvPr id="6147" name="Oval 3"/>
          <p:cNvSpPr>
            <a:spLocks noChangeArrowheads="1"/>
          </p:cNvSpPr>
          <p:nvPr/>
        </p:nvSpPr>
        <p:spPr bwMode="auto">
          <a:xfrm>
            <a:off x="7239000" y="4114800"/>
            <a:ext cx="1511300" cy="520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How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7248525" cy="508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Data from 3 different levels       </a:t>
            </a:r>
          </a:p>
        </p:txBody>
      </p:sp>
      <p:sp>
        <p:nvSpPr>
          <p:cNvPr id="7173" name="Rectangle 4"/>
          <p:cNvSpPr>
            <a:spLocks noGrp="1" noChangeArrowheads="1"/>
          </p:cNvSpPr>
          <p:nvPr>
            <p:ph idx="1"/>
          </p:nvPr>
        </p:nvSpPr>
        <p:spPr>
          <a:xfrm>
            <a:off x="1219200" y="1600200"/>
            <a:ext cx="7239000" cy="37401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1" i="1" dirty="0">
                <a:solidFill>
                  <a:srgbClr val="00B050"/>
                </a:solidFill>
                <a:cs typeface="+mn-cs"/>
              </a:rPr>
              <a:t>Application (or user) level:</a:t>
            </a:r>
            <a:r>
              <a:rPr lang="en-US" sz="2400" b="1" dirty="0">
                <a:solidFill>
                  <a:srgbClr val="00B050"/>
                </a:solidFill>
                <a:cs typeface="+mn-cs"/>
              </a:rPr>
              <a:t> 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cs typeface="+mn-cs"/>
              </a:rPr>
              <a:t>modeling real-life data in a specific context.</a:t>
            </a:r>
          </a:p>
          <a:p>
            <a:pPr>
              <a:lnSpc>
                <a:spcPct val="90000"/>
              </a:lnSpc>
              <a:defRPr/>
            </a:pPr>
            <a:endParaRPr lang="en-US" sz="1600" b="1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endParaRPr lang="en-US" sz="1600" b="1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b="1" i="1" dirty="0">
                <a:solidFill>
                  <a:srgbClr val="00B050"/>
                </a:solidFill>
                <a:cs typeface="+mn-cs"/>
              </a:rPr>
              <a:t>Logical (or ADT) level:</a:t>
            </a:r>
            <a:r>
              <a:rPr lang="en-US" sz="2400" b="1" dirty="0">
                <a:solidFill>
                  <a:srgbClr val="00B050"/>
                </a:solidFill>
                <a:cs typeface="+mn-cs"/>
              </a:rPr>
              <a:t> 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cs typeface="+mn-cs"/>
              </a:rPr>
              <a:t>abstract view of the domain and operations.       </a:t>
            </a:r>
          </a:p>
          <a:p>
            <a:pPr>
              <a:lnSpc>
                <a:spcPct val="90000"/>
              </a:lnSpc>
              <a:defRPr/>
            </a:pPr>
            <a:endParaRPr lang="en-US" sz="1600" b="1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endParaRPr lang="en-US" sz="1600" b="1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endParaRPr lang="en-US" sz="1600" b="1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b="1" i="1" dirty="0">
                <a:solidFill>
                  <a:srgbClr val="00B050"/>
                </a:solidFill>
                <a:cs typeface="+mn-cs"/>
              </a:rPr>
              <a:t>Implementation level:</a:t>
            </a:r>
            <a:r>
              <a:rPr lang="en-US" sz="2400" b="1" dirty="0">
                <a:solidFill>
                  <a:srgbClr val="00B050"/>
                </a:solidFill>
                <a:cs typeface="+mn-cs"/>
              </a:rPr>
              <a:t> 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cs typeface="+mn-cs"/>
              </a:rPr>
              <a:t>specific representation of the structure to hold the data items, and the coding for operations.      </a:t>
            </a:r>
            <a:endParaRPr lang="en-US" sz="2000" b="1" dirty="0">
              <a:solidFill>
                <a:schemeClr val="folHlink"/>
              </a:solidFill>
              <a:cs typeface="+mn-cs"/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412D48CF-F319-478C-BF3C-102257A01E0F}" type="slidenum">
              <a:rPr lang="en-US" sz="1800">
                <a:solidFill>
                  <a:srgbClr val="04617B">
                    <a:shade val="90000"/>
                  </a:srgbClr>
                </a:solidFill>
              </a:rPr>
              <a:pPr/>
              <a:t>3</a:t>
            </a:fld>
            <a:endParaRPr lang="en-US" sz="180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4582" name="Oval 2"/>
          <p:cNvSpPr>
            <a:spLocks noChangeArrowheads="1"/>
          </p:cNvSpPr>
          <p:nvPr/>
        </p:nvSpPr>
        <p:spPr bwMode="auto">
          <a:xfrm>
            <a:off x="7264400" y="1460500"/>
            <a:ext cx="1524000" cy="520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Why</a:t>
            </a:r>
          </a:p>
        </p:txBody>
      </p:sp>
    </p:spTree>
    <p:extLst>
      <p:ext uri="{BB962C8B-B14F-4D97-AF65-F5344CB8AC3E}">
        <p14:creationId xmlns:p14="http://schemas.microsoft.com/office/powerpoint/2010/main" val="395956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614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Deleting an Item from Sorted List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249023"/>
              </p:ext>
            </p:extLst>
          </p:nvPr>
        </p:nvGraphicFramePr>
        <p:xfrm>
          <a:off x="677839" y="1533477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[MAX_ITEMS - 1]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371297"/>
              </p:ext>
            </p:extLst>
          </p:nvPr>
        </p:nvGraphicFramePr>
        <p:xfrm>
          <a:off x="4954137" y="1530445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[MAX_ITEMS - 1]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Right Brace 7"/>
          <p:cNvSpPr/>
          <p:nvPr/>
        </p:nvSpPr>
        <p:spPr>
          <a:xfrm>
            <a:off x="3384643" y="3747828"/>
            <a:ext cx="272957" cy="15065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57598" y="4169602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Logical garbage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7765576" y="3398294"/>
            <a:ext cx="275216" cy="1839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40792" y="3964885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Logical garbage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73959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= 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39052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= 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7600" y="5866093"/>
            <a:ext cx="1433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Delete 5</a:t>
            </a:r>
          </a:p>
        </p:txBody>
      </p:sp>
      <p:sp>
        <p:nvSpPr>
          <p:cNvPr id="4" name="Curved Left Arrow 3"/>
          <p:cNvSpPr/>
          <p:nvPr/>
        </p:nvSpPr>
        <p:spPr>
          <a:xfrm flipV="1">
            <a:off x="3384643" y="3241133"/>
            <a:ext cx="272957" cy="3072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55575" y="2754909"/>
            <a:ext cx="349392" cy="184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rved Left Arrow 14"/>
          <p:cNvSpPr/>
          <p:nvPr/>
        </p:nvSpPr>
        <p:spPr>
          <a:xfrm flipV="1">
            <a:off x="3384643" y="2834144"/>
            <a:ext cx="272957" cy="3072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62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  <p:bldP spid="4" grpId="0" animBg="1"/>
      <p:bldP spid="6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sortedtype.cpp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>
          <a:xfrm>
            <a:off x="435302" y="1254080"/>
            <a:ext cx="832233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(item != info[location])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location++;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location + 1; index &lt; length; index++)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info[index - 1] = info[index];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7629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sortedtype.cpp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>
          <a:xfrm>
            <a:off x="435302" y="1254080"/>
            <a:ext cx="832233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(item != info[location])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location++;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location + 1; index &lt; length; index++)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info[index - 1] = info[index];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472995" y="2177232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O(N)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472995" y="2980729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O(N)</a:t>
            </a:r>
          </a:p>
        </p:txBody>
      </p:sp>
      <p:sp>
        <p:nvSpPr>
          <p:cNvPr id="2" name="Right Brace 1"/>
          <p:cNvSpPr/>
          <p:nvPr/>
        </p:nvSpPr>
        <p:spPr>
          <a:xfrm>
            <a:off x="7546144" y="2436592"/>
            <a:ext cx="372891" cy="109426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832097" y="2660558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244894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Unsorted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each element in the list, one by one, until the item is found.</a:t>
            </a:r>
          </a:p>
        </p:txBody>
      </p:sp>
    </p:spTree>
    <p:extLst>
      <p:ext uri="{BB962C8B-B14F-4D97-AF65-F5344CB8AC3E}">
        <p14:creationId xmlns:p14="http://schemas.microsoft.com/office/powerpoint/2010/main" val="2562168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unsortedtype.cpp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7425" y="1250681"/>
            <a:ext cx="891218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&amp;found)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&lt; 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found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if(item == info[location])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found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item = info[location];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location++;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&lt; 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0991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unsortedtype.cpp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7425" y="1250681"/>
            <a:ext cx="891218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&amp;found)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&lt; 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found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if(item == info[location])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found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item = info[location];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location++;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&lt; 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09720" y="2370515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1340721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53259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1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1082218" y="4084794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1342846" y="382126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75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1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1082218" y="4084794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1342846" y="382126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79"/>
          <p:cNvSpPr>
            <a:spLocks noChangeArrowheads="1"/>
          </p:cNvSpPr>
          <p:nvPr/>
        </p:nvSpPr>
        <p:spPr bwMode="auto">
          <a:xfrm>
            <a:off x="3927540" y="4086382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/>
              <a:t>=(0+14)/2</a:t>
            </a:r>
          </a:p>
        </p:txBody>
      </p:sp>
      <p:sp>
        <p:nvSpPr>
          <p:cNvPr id="39" name="Line 80"/>
          <p:cNvSpPr>
            <a:spLocks noChangeShapeType="1"/>
          </p:cNvSpPr>
          <p:nvPr/>
        </p:nvSpPr>
        <p:spPr bwMode="auto">
          <a:xfrm flipV="1">
            <a:off x="4543246" y="382285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81"/>
          <p:cNvSpPr>
            <a:spLocks noChangeArrowheads="1"/>
          </p:cNvSpPr>
          <p:nvPr/>
        </p:nvSpPr>
        <p:spPr bwMode="auto">
          <a:xfrm>
            <a:off x="4380527" y="3110070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69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1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1082218" y="4084794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1342846" y="382126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79"/>
          <p:cNvSpPr>
            <a:spLocks noChangeArrowheads="1"/>
          </p:cNvSpPr>
          <p:nvPr/>
        </p:nvSpPr>
        <p:spPr bwMode="auto">
          <a:xfrm>
            <a:off x="3927540" y="4086382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/>
              <a:t>=(0+14)/2</a:t>
            </a:r>
          </a:p>
        </p:txBody>
      </p:sp>
      <p:sp>
        <p:nvSpPr>
          <p:cNvPr id="39" name="Line 80"/>
          <p:cNvSpPr>
            <a:spLocks noChangeShapeType="1"/>
          </p:cNvSpPr>
          <p:nvPr/>
        </p:nvSpPr>
        <p:spPr bwMode="auto">
          <a:xfrm flipV="1">
            <a:off x="4543246" y="382285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81"/>
          <p:cNvSpPr>
            <a:spLocks noChangeArrowheads="1"/>
          </p:cNvSpPr>
          <p:nvPr/>
        </p:nvSpPr>
        <p:spPr bwMode="auto">
          <a:xfrm>
            <a:off x="4380527" y="3110070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6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13716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ADT Operations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458200" cy="48768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dirty="0">
                <a:cs typeface="+mn-cs"/>
              </a:rPr>
              <a:t>		 							</a:t>
            </a:r>
          </a:p>
          <a:p>
            <a:pPr lvl="1">
              <a:lnSpc>
                <a:spcPct val="90000"/>
              </a:lnSpc>
              <a:defRPr/>
            </a:pPr>
            <a:r>
              <a:rPr lang="en-US" sz="3200" b="1" dirty="0"/>
              <a:t>Constructor</a:t>
            </a:r>
          </a:p>
          <a:p>
            <a:pPr lvl="1">
              <a:lnSpc>
                <a:spcPct val="90000"/>
              </a:lnSpc>
              <a:defRPr/>
            </a:pPr>
            <a:r>
              <a:rPr lang="en-US" sz="3200" b="1" dirty="0"/>
              <a:t>Transformer </a:t>
            </a:r>
            <a:endParaRPr lang="en-US" b="1" dirty="0"/>
          </a:p>
          <a:p>
            <a:pPr lvl="1">
              <a:lnSpc>
                <a:spcPct val="90000"/>
              </a:lnSpc>
              <a:defRPr/>
            </a:pPr>
            <a:r>
              <a:rPr lang="en-US" sz="3200" b="1" dirty="0"/>
              <a:t>Observer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3200" b="1" dirty="0"/>
              <a:t>Iterator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148BA0E4-29F2-4AE7-B548-607751AE4E36}" type="slidenum">
              <a:rPr lang="en-US" sz="1800">
                <a:solidFill>
                  <a:srgbClr val="04617B">
                    <a:shade val="90000"/>
                  </a:srgbClr>
                </a:solidFill>
              </a:rPr>
              <a:pPr/>
              <a:t>4</a:t>
            </a:fld>
            <a:endParaRPr lang="en-US" sz="180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176480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2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113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2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5756338" y="4108081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/>
              <a:t>=(8+14)/2</a:t>
            </a:r>
          </a:p>
        </p:txBody>
      </p:sp>
      <p:sp>
        <p:nvSpPr>
          <p:cNvPr id="41" name="Line 80"/>
          <p:cNvSpPr>
            <a:spLocks noChangeShapeType="1"/>
          </p:cNvSpPr>
          <p:nvPr/>
        </p:nvSpPr>
        <p:spPr bwMode="auto">
          <a:xfrm flipV="1">
            <a:off x="6372044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81"/>
          <p:cNvSpPr>
            <a:spLocks noChangeArrowheads="1"/>
          </p:cNvSpPr>
          <p:nvPr/>
        </p:nvSpPr>
        <p:spPr bwMode="auto">
          <a:xfrm>
            <a:off x="6209325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897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2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5756338" y="4108081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/>
              <a:t>=(8+14)/2</a:t>
            </a:r>
          </a:p>
        </p:txBody>
      </p:sp>
      <p:sp>
        <p:nvSpPr>
          <p:cNvPr id="41" name="Line 80"/>
          <p:cNvSpPr>
            <a:spLocks noChangeShapeType="1"/>
          </p:cNvSpPr>
          <p:nvPr/>
        </p:nvSpPr>
        <p:spPr bwMode="auto">
          <a:xfrm flipV="1">
            <a:off x="6372044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81"/>
          <p:cNvSpPr>
            <a:spLocks noChangeArrowheads="1"/>
          </p:cNvSpPr>
          <p:nvPr/>
        </p:nvSpPr>
        <p:spPr bwMode="auto">
          <a:xfrm>
            <a:off x="6209325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91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3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5676363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5942617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999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3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5676363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5942617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4883275" y="4928893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/>
              <a:t>=(8+10)/2</a:t>
            </a:r>
          </a:p>
        </p:txBody>
      </p:sp>
      <p:sp>
        <p:nvSpPr>
          <p:cNvPr id="40" name="Line 80"/>
          <p:cNvSpPr>
            <a:spLocks noChangeShapeType="1"/>
          </p:cNvSpPr>
          <p:nvPr/>
        </p:nvSpPr>
        <p:spPr bwMode="auto">
          <a:xfrm flipH="1" flipV="1">
            <a:off x="5486400" y="3844556"/>
            <a:ext cx="12581" cy="104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81"/>
          <p:cNvSpPr>
            <a:spLocks noChangeArrowheads="1"/>
          </p:cNvSpPr>
          <p:nvPr/>
        </p:nvSpPr>
        <p:spPr bwMode="auto">
          <a:xfrm>
            <a:off x="5282049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276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3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5676363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5942617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4883275" y="4928893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/>
              <a:t>=(8+10)/2</a:t>
            </a:r>
          </a:p>
        </p:txBody>
      </p:sp>
      <p:sp>
        <p:nvSpPr>
          <p:cNvPr id="40" name="Line 80"/>
          <p:cNvSpPr>
            <a:spLocks noChangeShapeType="1"/>
          </p:cNvSpPr>
          <p:nvPr/>
        </p:nvSpPr>
        <p:spPr bwMode="auto">
          <a:xfrm flipH="1" flipV="1">
            <a:off x="5486400" y="3844556"/>
            <a:ext cx="12581" cy="104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81"/>
          <p:cNvSpPr>
            <a:spLocks noChangeArrowheads="1"/>
          </p:cNvSpPr>
          <p:nvPr/>
        </p:nvSpPr>
        <p:spPr bwMode="auto">
          <a:xfrm>
            <a:off x="5282049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19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4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5225604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486231" y="3887418"/>
            <a:ext cx="286427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6140004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H="1" flipV="1">
            <a:off x="6159321" y="3887418"/>
            <a:ext cx="246937" cy="18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254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244599"/>
            <a:ext cx="7680960" cy="52334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4</a:t>
            </a:r>
          </a:p>
          <a:p>
            <a:r>
              <a:rPr lang="en-US" b="1" dirty="0">
                <a:solidFill>
                  <a:srgbClr val="00B050"/>
                </a:solidFill>
              </a:rPr>
              <a:t>84 found at the midpoint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5225604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486231" y="3887418"/>
            <a:ext cx="286427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6140004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H="1" flipV="1">
            <a:off x="6159321" y="3887418"/>
            <a:ext cx="246937" cy="18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5281995" y="4928893"/>
            <a:ext cx="1393010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/>
              <a:t>=(10+10)/2</a:t>
            </a:r>
          </a:p>
        </p:txBody>
      </p:sp>
      <p:sp>
        <p:nvSpPr>
          <p:cNvPr id="40" name="Line 80"/>
          <p:cNvSpPr>
            <a:spLocks noChangeShapeType="1"/>
          </p:cNvSpPr>
          <p:nvPr/>
        </p:nvSpPr>
        <p:spPr bwMode="auto">
          <a:xfrm flipH="1" flipV="1">
            <a:off x="5950041" y="3844556"/>
            <a:ext cx="12581" cy="104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81"/>
          <p:cNvSpPr>
            <a:spLocks noChangeArrowheads="1"/>
          </p:cNvSpPr>
          <p:nvPr/>
        </p:nvSpPr>
        <p:spPr bwMode="auto">
          <a:xfrm>
            <a:off x="5745693" y="3118890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004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73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843370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</a:t>
            </a:r>
            <a:r>
              <a:rPr lang="en-US" b="1" dirty="0"/>
              <a:t>73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1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1082218" y="4084794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1342846" y="382126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02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Data vs. Information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</a:rPr>
              <a:t>Data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6.34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6.45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6.39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6.62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6.57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6.64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6.71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6.82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7.12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7.06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/>
          </a:p>
        </p:txBody>
      </p:sp>
      <p:graphicFrame>
        <p:nvGraphicFramePr>
          <p:cNvPr id="74756" name="Object 4"/>
          <p:cNvGraphicFramePr>
            <a:graphicFrameLocks noGrp="1" noChangeAspect="1"/>
          </p:cNvGraphicFramePr>
          <p:nvPr>
            <p:ph type="chart" sz="half" idx="4294967295"/>
            <p:extLst>
              <p:ext uri="{D42A27DB-BD31-4B8C-83A1-F6EECF244321}">
                <p14:modId xmlns:p14="http://schemas.microsoft.com/office/powerpoint/2010/main" val="182252314"/>
              </p:ext>
            </p:extLst>
          </p:nvPr>
        </p:nvGraphicFramePr>
        <p:xfrm>
          <a:off x="3730625" y="1271588"/>
          <a:ext cx="5413375" cy="460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Chart" r:id="rId3" imgW="3258017" imgH="2772143" progId="Excel.Chart.8">
                  <p:embed/>
                </p:oleObj>
              </mc:Choice>
              <mc:Fallback>
                <p:oleObj name="Chart" r:id="rId3" imgW="3258017" imgH="2772143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25" y="1271588"/>
                        <a:ext cx="5413375" cy="460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3191692" y="849495"/>
            <a:ext cx="259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3200" b="1">
                <a:solidFill>
                  <a:schemeClr val="tx2"/>
                </a:solidFill>
                <a:latin typeface="Arial" panose="020B0604020202020204" pitchFamily="34" charset="0"/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180745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7475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</a:t>
            </a:r>
            <a:r>
              <a:rPr lang="en-US" b="1" dirty="0"/>
              <a:t>73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1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1082218" y="4084794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1342846" y="382126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79"/>
          <p:cNvSpPr>
            <a:spLocks noChangeArrowheads="1"/>
          </p:cNvSpPr>
          <p:nvPr/>
        </p:nvSpPr>
        <p:spPr bwMode="auto">
          <a:xfrm>
            <a:off x="3927540" y="4086382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/>
              <a:t>=(0+14)/2</a:t>
            </a:r>
          </a:p>
        </p:txBody>
      </p:sp>
      <p:sp>
        <p:nvSpPr>
          <p:cNvPr id="39" name="Line 80"/>
          <p:cNvSpPr>
            <a:spLocks noChangeShapeType="1"/>
          </p:cNvSpPr>
          <p:nvPr/>
        </p:nvSpPr>
        <p:spPr bwMode="auto">
          <a:xfrm flipV="1">
            <a:off x="4543246" y="382285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81"/>
          <p:cNvSpPr>
            <a:spLocks noChangeArrowheads="1"/>
          </p:cNvSpPr>
          <p:nvPr/>
        </p:nvSpPr>
        <p:spPr bwMode="auto">
          <a:xfrm>
            <a:off x="4380527" y="3110070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063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Find </a:t>
            </a:r>
            <a:r>
              <a:rPr lang="en-US" b="1" dirty="0"/>
              <a:t>73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1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1082218" y="4084794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1342846" y="382126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79"/>
          <p:cNvSpPr>
            <a:spLocks noChangeArrowheads="1"/>
          </p:cNvSpPr>
          <p:nvPr/>
        </p:nvSpPr>
        <p:spPr bwMode="auto">
          <a:xfrm>
            <a:off x="3927540" y="4086382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/>
              <a:t>=(0+14)/2</a:t>
            </a:r>
          </a:p>
        </p:txBody>
      </p:sp>
      <p:sp>
        <p:nvSpPr>
          <p:cNvPr id="39" name="Line 80"/>
          <p:cNvSpPr>
            <a:spLocks noChangeShapeType="1"/>
          </p:cNvSpPr>
          <p:nvPr/>
        </p:nvSpPr>
        <p:spPr bwMode="auto">
          <a:xfrm flipV="1">
            <a:off x="4543246" y="382285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81"/>
          <p:cNvSpPr>
            <a:spLocks noChangeArrowheads="1"/>
          </p:cNvSpPr>
          <p:nvPr/>
        </p:nvSpPr>
        <p:spPr bwMode="auto">
          <a:xfrm>
            <a:off x="4380527" y="3110070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479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</a:t>
            </a:r>
            <a:r>
              <a:rPr lang="en-US" b="1" dirty="0"/>
              <a:t>73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2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943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</a:t>
            </a:r>
            <a:r>
              <a:rPr lang="en-US" b="1" dirty="0"/>
              <a:t>73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2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5756338" y="4108081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/>
              <a:t>=(8+14)/2</a:t>
            </a:r>
          </a:p>
        </p:txBody>
      </p:sp>
      <p:sp>
        <p:nvSpPr>
          <p:cNvPr id="41" name="Line 80"/>
          <p:cNvSpPr>
            <a:spLocks noChangeShapeType="1"/>
          </p:cNvSpPr>
          <p:nvPr/>
        </p:nvSpPr>
        <p:spPr bwMode="auto">
          <a:xfrm flipV="1">
            <a:off x="6372044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81"/>
          <p:cNvSpPr>
            <a:spLocks noChangeArrowheads="1"/>
          </p:cNvSpPr>
          <p:nvPr/>
        </p:nvSpPr>
        <p:spPr bwMode="auto">
          <a:xfrm>
            <a:off x="6209325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44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</a:t>
            </a:r>
            <a:r>
              <a:rPr lang="en-US" b="1" dirty="0"/>
              <a:t>73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2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5756338" y="4108081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/>
              <a:t>=(8+14)/2</a:t>
            </a:r>
          </a:p>
        </p:txBody>
      </p:sp>
      <p:sp>
        <p:nvSpPr>
          <p:cNvPr id="41" name="Line 80"/>
          <p:cNvSpPr>
            <a:spLocks noChangeShapeType="1"/>
          </p:cNvSpPr>
          <p:nvPr/>
        </p:nvSpPr>
        <p:spPr bwMode="auto">
          <a:xfrm flipV="1">
            <a:off x="6372044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81"/>
          <p:cNvSpPr>
            <a:spLocks noChangeArrowheads="1"/>
          </p:cNvSpPr>
          <p:nvPr/>
        </p:nvSpPr>
        <p:spPr bwMode="auto">
          <a:xfrm>
            <a:off x="6209325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651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</a:t>
            </a:r>
            <a:r>
              <a:rPr lang="en-US" b="1" dirty="0"/>
              <a:t>73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3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5676363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5942617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359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</a:t>
            </a:r>
            <a:r>
              <a:rPr lang="en-US" b="1" dirty="0"/>
              <a:t>73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3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5676363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5942617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4883275" y="4928893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/>
              <a:t>=(8+10)/2</a:t>
            </a:r>
          </a:p>
        </p:txBody>
      </p:sp>
      <p:sp>
        <p:nvSpPr>
          <p:cNvPr id="40" name="Line 80"/>
          <p:cNvSpPr>
            <a:spLocks noChangeShapeType="1"/>
          </p:cNvSpPr>
          <p:nvPr/>
        </p:nvSpPr>
        <p:spPr bwMode="auto">
          <a:xfrm flipH="1" flipV="1">
            <a:off x="5486400" y="3844556"/>
            <a:ext cx="12581" cy="104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81"/>
          <p:cNvSpPr>
            <a:spLocks noChangeArrowheads="1"/>
          </p:cNvSpPr>
          <p:nvPr/>
        </p:nvSpPr>
        <p:spPr bwMode="auto">
          <a:xfrm>
            <a:off x="5282049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306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</a:t>
            </a:r>
            <a:r>
              <a:rPr lang="en-US" b="1" dirty="0"/>
              <a:t>73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3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5676363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5942617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4883275" y="4928893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/>
              <a:t>=(8+10)/2</a:t>
            </a:r>
          </a:p>
        </p:txBody>
      </p:sp>
      <p:sp>
        <p:nvSpPr>
          <p:cNvPr id="40" name="Line 80"/>
          <p:cNvSpPr>
            <a:spLocks noChangeShapeType="1"/>
          </p:cNvSpPr>
          <p:nvPr/>
        </p:nvSpPr>
        <p:spPr bwMode="auto">
          <a:xfrm flipH="1" flipV="1">
            <a:off x="5486400" y="3844556"/>
            <a:ext cx="12581" cy="104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81"/>
          <p:cNvSpPr>
            <a:spLocks noChangeArrowheads="1"/>
          </p:cNvSpPr>
          <p:nvPr/>
        </p:nvSpPr>
        <p:spPr bwMode="auto">
          <a:xfrm>
            <a:off x="5282049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647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</a:t>
            </a:r>
            <a:r>
              <a:rPr lang="en-US" b="1" dirty="0"/>
              <a:t>73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4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5225604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486231" y="3887418"/>
            <a:ext cx="286427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6140004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H="1" flipV="1">
            <a:off x="6159321" y="3887418"/>
            <a:ext cx="246937" cy="18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890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Find </a:t>
            </a:r>
            <a:r>
              <a:rPr lang="en-US" b="1" dirty="0"/>
              <a:t>73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4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5225604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486231" y="3887418"/>
            <a:ext cx="286427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6140004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H="1" flipV="1">
            <a:off x="6159321" y="3887418"/>
            <a:ext cx="246937" cy="18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5281995" y="4928893"/>
            <a:ext cx="1393010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/>
              <a:t>=(10+10)/2</a:t>
            </a:r>
          </a:p>
        </p:txBody>
      </p:sp>
      <p:sp>
        <p:nvSpPr>
          <p:cNvPr id="40" name="Line 80"/>
          <p:cNvSpPr>
            <a:spLocks noChangeShapeType="1"/>
          </p:cNvSpPr>
          <p:nvPr/>
        </p:nvSpPr>
        <p:spPr bwMode="auto">
          <a:xfrm flipH="1" flipV="1">
            <a:off x="5950041" y="3844556"/>
            <a:ext cx="12581" cy="104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81"/>
          <p:cNvSpPr>
            <a:spLocks noChangeArrowheads="1"/>
          </p:cNvSpPr>
          <p:nvPr/>
        </p:nvSpPr>
        <p:spPr bwMode="auto">
          <a:xfrm>
            <a:off x="5745693" y="3118890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1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2566916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>
                <a:cs typeface="Times New Roman" panose="02020603050405020304" pitchFamily="18" charset="0"/>
              </a:rPr>
              <a:t>Unsorted list: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A list in which data items are placed in no particular order.</a:t>
            </a:r>
          </a:p>
          <a:p>
            <a:r>
              <a:rPr lang="en-US" b="1" dirty="0">
                <a:cs typeface="Times New Roman" panose="02020603050405020304" pitchFamily="18" charset="0"/>
              </a:rPr>
              <a:t>Sorted List:</a:t>
            </a:r>
          </a:p>
          <a:p>
            <a:pPr lvl="1"/>
            <a:r>
              <a:rPr lang="en-US" dirty="0"/>
              <a:t>A list in which data items are placed in a particular order.</a:t>
            </a:r>
          </a:p>
          <a:p>
            <a:pPr lvl="1"/>
            <a:r>
              <a:rPr lang="en-US" u="sng" dirty="0"/>
              <a:t>Key</a:t>
            </a:r>
            <a:r>
              <a:rPr lang="en-US" dirty="0"/>
              <a:t>: a member of the class whose value is used to determine the order of the items in the list.</a:t>
            </a:r>
          </a:p>
        </p:txBody>
      </p:sp>
    </p:spTree>
    <p:extLst>
      <p:ext uri="{BB962C8B-B14F-4D97-AF65-F5344CB8AC3E}">
        <p14:creationId xmlns:p14="http://schemas.microsoft.com/office/powerpoint/2010/main" val="23173066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Find </a:t>
            </a:r>
            <a:r>
              <a:rPr lang="en-US" b="1" dirty="0"/>
              <a:t>73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Step 5</a:t>
            </a:r>
          </a:p>
          <a:p>
            <a:r>
              <a:rPr lang="en-US" b="1" dirty="0">
                <a:solidFill>
                  <a:srgbClr val="FF0000"/>
                </a:solidFill>
              </a:rPr>
              <a:t>last &lt; first (indicates the absence of the item)</a:t>
            </a:r>
          </a:p>
          <a:p>
            <a:endParaRPr lang="en-US" dirty="0"/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5225604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486231" y="3887418"/>
            <a:ext cx="286427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4512033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4893972" y="3844555"/>
            <a:ext cx="350949" cy="2285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81"/>
          <p:cNvSpPr>
            <a:spLocks noChangeArrowheads="1"/>
          </p:cNvSpPr>
          <p:nvPr/>
        </p:nvSpPr>
        <p:spPr bwMode="auto">
          <a:xfrm>
            <a:off x="5745693" y="3118890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676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number of steps required?</a:t>
            </a:r>
            <a:endParaRPr lang="en-US" b="1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143000" y="2086732"/>
          <a:ext cx="3879117" cy="45426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Array size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expressed as 2</a:t>
                      </a:r>
                      <a:r>
                        <a:rPr lang="en-US" sz="2400" b="1" u="none" strike="noStrike" baseline="30000" dirty="0">
                          <a:effectLst/>
                        </a:rPr>
                        <a:t>a</a:t>
                      </a:r>
                      <a:endParaRPr lang="en-US" sz="2400" b="1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(x)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N/2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(x-1)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N/4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(x-2)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N/8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(x-3)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2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1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0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692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number of steps required?</a:t>
            </a:r>
            <a:endParaRPr lang="en-US" b="1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143000" y="2086732"/>
          <a:ext cx="3879117" cy="45426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Array size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expressed as 2</a:t>
                      </a:r>
                      <a:r>
                        <a:rPr lang="en-US" sz="2400" b="1" u="none" strike="noStrike" baseline="30000" dirty="0">
                          <a:effectLst/>
                        </a:rPr>
                        <a:t>a</a:t>
                      </a:r>
                      <a:endParaRPr lang="en-US" sz="2400" b="1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(x)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N/2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(x-1)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N/4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(x-2)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N/8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(x-3)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2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1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0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238605" y="3024602"/>
                <a:ext cx="2600595" cy="2154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cs typeface="Arial" panose="020B0604020202020204" pitchFamily="34" charset="0"/>
                  </a:rPr>
                  <a:t>Or,</a:t>
                </a:r>
                <a:endParaRPr lang="en-US" sz="2800" dirty="0"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func>
                    </m:oMath>
                  </m:oMathPara>
                </a14:m>
                <a:endParaRPr lang="en-US" sz="3200" b="1" dirty="0"/>
              </a:p>
              <a:p>
                <a:r>
                  <a:rPr lang="en-US" sz="2000" dirty="0"/>
                  <a:t>Or simply,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func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605" y="3024602"/>
                <a:ext cx="2600595" cy="2154436"/>
              </a:xfrm>
              <a:prstGeom prst="rect">
                <a:avLst/>
              </a:prstGeom>
              <a:blipFill rotWithShape="0">
                <a:blip r:embed="rId2"/>
                <a:stretch>
                  <a:fillRect l="-5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764925" y="2535213"/>
            <a:ext cx="270456" cy="25757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32716" y="993646"/>
            <a:ext cx="2662114" cy="36526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>
            <a:off x="3124200" y="993646"/>
            <a:ext cx="3229489" cy="1799144"/>
          </a:xfrm>
          <a:prstGeom prst="arc">
            <a:avLst>
              <a:gd name="adj1" fmla="val 14347884"/>
              <a:gd name="adj2" fmla="val 789100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7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5575" y="945881"/>
            <a:ext cx="891218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first = 0, last = length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(first &lt;= last);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found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(first + last)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if(item &lt; info[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last =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(first &lt;= last);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if(item &gt; info[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first =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(first &lt;= last);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found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item = info[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sortedtype.cpp</a:t>
            </a:r>
          </a:p>
        </p:txBody>
      </p:sp>
    </p:spTree>
    <p:extLst>
      <p:ext uri="{BB962C8B-B14F-4D97-AF65-F5344CB8AC3E}">
        <p14:creationId xmlns:p14="http://schemas.microsoft.com/office/powerpoint/2010/main" val="32331571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sortedtype.cpp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49619" y="2363183"/>
            <a:ext cx="17748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</a:t>
            </a:r>
            <a:r>
              <a:rPr lang="en-US" sz="3600" b="1" dirty="0" err="1"/>
              <a:t>logN</a:t>
            </a:r>
            <a:r>
              <a:rPr lang="en-US" sz="3600" b="1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55575" y="945881"/>
            <a:ext cx="891218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first = 0, last = length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(first &lt;= last);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found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(first + last)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if(item &lt; info[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last =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(first &lt;= last);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if(item &gt; info[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first =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(first &lt;= last);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found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item = info[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755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200400" y="1423387"/>
          <a:ext cx="762000" cy="3688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" name="TextBox 29"/>
          <p:cNvSpPr txBox="1">
            <a:spLocks noChangeArrowheads="1"/>
          </p:cNvSpPr>
          <p:nvPr/>
        </p:nvSpPr>
        <p:spPr bwMode="auto">
          <a:xfrm>
            <a:off x="2770283" y="939088"/>
            <a:ext cx="16859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/>
              <a:t>Unsorted List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5204864" y="1423387"/>
          <a:ext cx="762000" cy="3688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" name="TextBox 29"/>
          <p:cNvSpPr txBox="1">
            <a:spLocks noChangeArrowheads="1"/>
          </p:cNvSpPr>
          <p:nvPr/>
        </p:nvSpPr>
        <p:spPr bwMode="auto">
          <a:xfrm>
            <a:off x="4843413" y="939088"/>
            <a:ext cx="14013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/>
              <a:t>Sorted List</a:t>
            </a:r>
          </a:p>
        </p:txBody>
      </p:sp>
    </p:spTree>
    <p:extLst>
      <p:ext uri="{BB962C8B-B14F-4D97-AF65-F5344CB8AC3E}">
        <p14:creationId xmlns:p14="http://schemas.microsoft.com/office/powerpoint/2010/main" val="379677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00200" y="2438400"/>
          <a:ext cx="57912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4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7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Jack Black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S. Virginia Street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Simon Graham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6762 St Petersburg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Susan O'Neal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1807 Glenwood, Palm Bay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David </a:t>
                      </a:r>
                      <a:r>
                        <a:rPr lang="en-US" dirty="0" err="1"/>
                        <a:t>peterson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1207 E. Georgetown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TextBox 33"/>
          <p:cNvSpPr txBox="1">
            <a:spLocks noChangeArrowheads="1"/>
          </p:cNvSpPr>
          <p:nvPr/>
        </p:nvSpPr>
        <p:spPr bwMode="auto">
          <a:xfrm>
            <a:off x="1600200" y="1981200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/>
              <a:t>ID</a:t>
            </a:r>
          </a:p>
        </p:txBody>
      </p:sp>
      <p:sp>
        <p:nvSpPr>
          <p:cNvPr id="19" name="TextBox 35"/>
          <p:cNvSpPr txBox="1">
            <a:spLocks noChangeArrowheads="1"/>
          </p:cNvSpPr>
          <p:nvPr/>
        </p:nvSpPr>
        <p:spPr bwMode="auto">
          <a:xfrm>
            <a:off x="2196599" y="1981200"/>
            <a:ext cx="8258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/>
              <a:t>Name</a:t>
            </a:r>
          </a:p>
        </p:txBody>
      </p:sp>
      <p:sp>
        <p:nvSpPr>
          <p:cNvPr id="20" name="TextBox 36"/>
          <p:cNvSpPr txBox="1">
            <a:spLocks noChangeArrowheads="1"/>
          </p:cNvSpPr>
          <p:nvPr/>
        </p:nvSpPr>
        <p:spPr bwMode="auto">
          <a:xfrm>
            <a:off x="4724400" y="1981200"/>
            <a:ext cx="1077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/>
              <a:t>Address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39389" y="2394373"/>
            <a:ext cx="304800" cy="1581090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1479542" y="3988526"/>
            <a:ext cx="6254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/>
              <a:t>Key</a:t>
            </a:r>
          </a:p>
        </p:txBody>
      </p:sp>
      <p:sp>
        <p:nvSpPr>
          <p:cNvPr id="22" name="TextBox 29"/>
          <p:cNvSpPr txBox="1">
            <a:spLocks noChangeArrowheads="1"/>
          </p:cNvSpPr>
          <p:nvPr/>
        </p:nvSpPr>
        <p:spPr bwMode="auto">
          <a:xfrm>
            <a:off x="3505200" y="1447800"/>
            <a:ext cx="14013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/>
              <a:t>Sorted List</a:t>
            </a:r>
          </a:p>
        </p:txBody>
      </p:sp>
    </p:spTree>
    <p:extLst>
      <p:ext uri="{BB962C8B-B14F-4D97-AF65-F5344CB8AC3E}">
        <p14:creationId xmlns:p14="http://schemas.microsoft.com/office/powerpoint/2010/main" val="253160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Specification of </a:t>
            </a:r>
            <a:r>
              <a:rPr lang="en-US" dirty="0" err="1"/>
              <a:t>UnsortedType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8940" y="1219200"/>
          <a:ext cx="8718998" cy="452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Structure: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list has a special property called the </a:t>
                      </a:r>
                      <a:r>
                        <a:rPr lang="en-US" i="1" dirty="0"/>
                        <a:t>current position </a:t>
                      </a:r>
                      <a:r>
                        <a:rPr lang="en-US" dirty="0"/>
                        <a:t>- the position of the last element accessed by </a:t>
                      </a:r>
                      <a:r>
                        <a:rPr lang="en-US" dirty="0" err="1"/>
                        <a:t>GetNextItem</a:t>
                      </a:r>
                      <a:r>
                        <a:rPr lang="en-US" dirty="0"/>
                        <a:t> during an iteration through the list. Only </a:t>
                      </a:r>
                      <a:r>
                        <a:rPr lang="en-US" dirty="0" err="1"/>
                        <a:t>ResetList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GetNextItem</a:t>
                      </a:r>
                      <a:r>
                        <a:rPr lang="en-US" dirty="0"/>
                        <a:t> affect the current position.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Operations (provided by Unsorted List ADT):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Initializes list to empty state.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is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IsFull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Determines whether list is full.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list is full and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993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</TotalTime>
  <Words>4546</Words>
  <Application>Microsoft Office PowerPoint</Application>
  <PresentationFormat>On-screen Show (4:3)</PresentationFormat>
  <Paragraphs>1917</Paragraphs>
  <Slides>64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8" baseType="lpstr">
      <vt:lpstr>Arial</vt:lpstr>
      <vt:lpstr>Calibri</vt:lpstr>
      <vt:lpstr>Cambria Math</vt:lpstr>
      <vt:lpstr>Century Gothic</vt:lpstr>
      <vt:lpstr>Constantia</vt:lpstr>
      <vt:lpstr>Courier New</vt:lpstr>
      <vt:lpstr>Garamond</vt:lpstr>
      <vt:lpstr>Times New Roman</vt:lpstr>
      <vt:lpstr>Wingdings</vt:lpstr>
      <vt:lpstr>Wingdings 2</vt:lpstr>
      <vt:lpstr>Wingdings 3</vt:lpstr>
      <vt:lpstr>Flow</vt:lpstr>
      <vt:lpstr>Ion</vt:lpstr>
      <vt:lpstr>Chart</vt:lpstr>
      <vt:lpstr>Lecture 06 Abstract Data Type - Unsorted List and Sorted List (Array-based Implementation]</vt:lpstr>
      <vt:lpstr>Abstract Data Type (ADT)       </vt:lpstr>
      <vt:lpstr>Data from 3 different levels       </vt:lpstr>
      <vt:lpstr>ADT Operations</vt:lpstr>
      <vt:lpstr>Data vs. Information</vt:lpstr>
      <vt:lpstr>Lists</vt:lpstr>
      <vt:lpstr>PowerPoint Presentation</vt:lpstr>
      <vt:lpstr>PowerPoint Presentation</vt:lpstr>
      <vt:lpstr>Specification of UnsortedType</vt:lpstr>
      <vt:lpstr>Specification of UnsortedType</vt:lpstr>
      <vt:lpstr>Specification of UnsortedType</vt:lpstr>
      <vt:lpstr>Specification of SortedType</vt:lpstr>
      <vt:lpstr>Specification of SortedType</vt:lpstr>
      <vt:lpstr>Specification of SortedType</vt:lpstr>
      <vt:lpstr>unsortedtype.h</vt:lpstr>
      <vt:lpstr>sortedtype.h</vt:lpstr>
      <vt:lpstr>unsortedtype.cpp</vt:lpstr>
      <vt:lpstr>unsortedtype.cpp</vt:lpstr>
      <vt:lpstr>sortedtype.cpp</vt:lpstr>
      <vt:lpstr>sortedtype.cpp</vt:lpstr>
      <vt:lpstr>Inserting an Item into Unsorted List</vt:lpstr>
      <vt:lpstr>unsortedtype.cpp</vt:lpstr>
      <vt:lpstr>unsortedtype.cpp</vt:lpstr>
      <vt:lpstr>Inserting an Item into Sorted List</vt:lpstr>
      <vt:lpstr>sortedtype.cpp</vt:lpstr>
      <vt:lpstr>sortedtype.cpp</vt:lpstr>
      <vt:lpstr>Deleting an Item from Unsorted List</vt:lpstr>
      <vt:lpstr>unsortedtype.cpp</vt:lpstr>
      <vt:lpstr>unsortedtype.cpp</vt:lpstr>
      <vt:lpstr>Deleting an Item from Sorted List</vt:lpstr>
      <vt:lpstr>sortedtype.cpp</vt:lpstr>
      <vt:lpstr>sortedtype.cpp</vt:lpstr>
      <vt:lpstr>Retrieving an Item from Unsorted List</vt:lpstr>
      <vt:lpstr>unsortedtype.cpp</vt:lpstr>
      <vt:lpstr>unsortedtype.cpp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sortedtype.cpp</vt:lpstr>
      <vt:lpstr>sortedtype.cpp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Irfan Shah Mayeen</cp:lastModifiedBy>
  <cp:revision>38</cp:revision>
  <dcterms:created xsi:type="dcterms:W3CDTF">2014-09-11T18:03:18Z</dcterms:created>
  <dcterms:modified xsi:type="dcterms:W3CDTF">2023-03-31T12:07:33Z</dcterms:modified>
</cp:coreProperties>
</file>