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52" r:id="rId1"/>
  </p:sldMasterIdLst>
  <p:notesMasterIdLst>
    <p:notesMasterId r:id="rId16"/>
  </p:notesMasterIdLst>
  <p:sldIdLst>
    <p:sldId id="256" r:id="rId2"/>
    <p:sldId id="259" r:id="rId3"/>
    <p:sldId id="283" r:id="rId4"/>
    <p:sldId id="282" r:id="rId5"/>
    <p:sldId id="262" r:id="rId6"/>
    <p:sldId id="263" r:id="rId7"/>
    <p:sldId id="264" r:id="rId8"/>
    <p:sldId id="265" r:id="rId9"/>
    <p:sldId id="266" r:id="rId10"/>
    <p:sldId id="281" r:id="rId11"/>
    <p:sldId id="267" r:id="rId12"/>
    <p:sldId id="268" r:id="rId13"/>
    <p:sldId id="270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6lX849Cl5ApcTMeKDUvwjFU9E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72E26C-A309-4CCC-B485-E804339E7DFA}">
  <a:tblStyle styleId="{A872E26C-A309-4CCC-B485-E804339E7DFA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26" autoAdjust="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99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930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40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1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40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39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09310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9439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664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0562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4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6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7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072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384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7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93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4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"/>
          <p:cNvSpPr txBox="1">
            <a:spLocks noGrp="1"/>
          </p:cNvSpPr>
          <p:nvPr>
            <p:ph type="ctrTitle"/>
          </p:nvPr>
        </p:nvSpPr>
        <p:spPr>
          <a:xfrm>
            <a:off x="2159306" y="947451"/>
            <a:ext cx="8508692" cy="203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br>
              <a:rPr lang="en-US" sz="5400">
                <a:solidFill>
                  <a:schemeClr val="dk1"/>
                </a:solidFill>
              </a:rPr>
            </a:br>
            <a:endParaRPr sz="5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8" name="Google Shape;238;p1"/>
          <p:cNvSpPr txBox="1">
            <a:spLocks noGrp="1"/>
          </p:cNvSpPr>
          <p:nvPr>
            <p:ph type="subTitle" idx="1"/>
          </p:nvPr>
        </p:nvSpPr>
        <p:spPr>
          <a:xfrm>
            <a:off x="1524002" y="1353930"/>
            <a:ext cx="9517500" cy="181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ts val="5000"/>
            </a:pP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Linked Lists</a:t>
            </a:r>
            <a:endParaRPr sz="4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"/>
          <p:cNvSpPr txBox="1">
            <a:spLocks noGrp="1"/>
          </p:cNvSpPr>
          <p:nvPr>
            <p:ph type="title"/>
          </p:nvPr>
        </p:nvSpPr>
        <p:spPr>
          <a:xfrm>
            <a:off x="1725769" y="488059"/>
            <a:ext cx="9321641" cy="105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GB" sz="4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Deleting an Element</a:t>
            </a:r>
            <a:endParaRPr dirty="0"/>
          </a:p>
        </p:txBody>
      </p:sp>
      <p:sp>
        <p:nvSpPr>
          <p:cNvPr id="313" name="Google Shape;313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9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2179F388-34AB-4765-BA80-DAF0BD23E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984" y="2537470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1F2DFCEC-2B03-4DF2-B3D9-37F7C281D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984" y="2539057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85D7AA98-31F7-4A5F-ACEB-3903CA056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2810" y="2535882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D2D62110-CBCC-45B1-863F-71B91ED3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810" y="2542232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4">
            <a:extLst>
              <a:ext uri="{FF2B5EF4-FFF2-40B4-BE49-F238E27FC236}">
                <a16:creationId xmlns:a16="http://schemas.microsoft.com/office/drawing/2014/main" id="{DAF6AADB-5FB8-4943-8654-4248C95D4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102" y="3574107"/>
            <a:ext cx="29476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New end Node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09E953-FB44-4EE7-ABE6-30E35C9A1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984" y="2537470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801B1EF5-E787-4536-9012-FCD711974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984" y="2539057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5">
            <a:extLst>
              <a:ext uri="{FF2B5EF4-FFF2-40B4-BE49-F238E27FC236}">
                <a16:creationId xmlns:a16="http://schemas.microsoft.com/office/drawing/2014/main" id="{91AF138D-C844-40B6-AB99-265387CEC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7342" y="2724794"/>
            <a:ext cx="681293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E46CBF4E-890C-4CD8-92B6-2F912C4A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710" y="2156598"/>
            <a:ext cx="20447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Old end </a:t>
            </a:r>
            <a:r>
              <a:rPr lang="en-US" altLang="zh-CN" sz="1400" b="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Node</a:t>
            </a:r>
          </a:p>
        </p:txBody>
      </p:sp>
      <p:sp>
        <p:nvSpPr>
          <p:cNvPr id="40" name="AutoShape 5">
            <a:extLst>
              <a:ext uri="{FF2B5EF4-FFF2-40B4-BE49-F238E27FC236}">
                <a16:creationId xmlns:a16="http://schemas.microsoft.com/office/drawing/2014/main" id="{5241F14F-8E6D-4A20-AC61-FDA2E39A9458}"/>
              </a:ext>
            </a:extLst>
          </p:cNvPr>
          <p:cNvSpPr>
            <a:spLocks/>
          </p:cNvSpPr>
          <p:nvPr/>
        </p:nvSpPr>
        <p:spPr bwMode="auto">
          <a:xfrm>
            <a:off x="2600818" y="1734195"/>
            <a:ext cx="2971800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Delete the first node</a:t>
            </a: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68166B5F-B424-42F9-8B04-021598FAE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393" y="2427932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765E85EF-08D0-40FD-BDD8-0971C52B2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394" y="2419761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2">
            <a:extLst>
              <a:ext uri="{FF2B5EF4-FFF2-40B4-BE49-F238E27FC236}">
                <a16:creationId xmlns:a16="http://schemas.microsoft.com/office/drawing/2014/main" id="{84C6E2E1-033E-4227-A904-4F880D173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059" y="2115195"/>
            <a:ext cx="6126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H</a:t>
            </a:r>
            <a:r>
              <a:rPr lang="en-US" altLang="zh-CN" sz="1400" b="0" dirty="0">
                <a:solidFill>
                  <a:schemeClr val="tx1"/>
                </a:solidFill>
                <a:ea typeface="宋体" panose="02010600030101010101" pitchFamily="2" charset="-122"/>
              </a:rPr>
              <a:t>ead</a:t>
            </a: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55673AA6-C639-47D7-A78A-B66D21D3B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793" y="2434282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>
            <a:extLst>
              <a:ext uri="{FF2B5EF4-FFF2-40B4-BE49-F238E27FC236}">
                <a16:creationId xmlns:a16="http://schemas.microsoft.com/office/drawing/2014/main" id="{A3580C69-F156-483A-BE4A-2021F4333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3343" y="2618432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CFDA1D62-2AEF-44C0-94CA-5E7A481B5F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3468" y="2608907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Line 18">
            <a:extLst>
              <a:ext uri="{FF2B5EF4-FFF2-40B4-BE49-F238E27FC236}">
                <a16:creationId xmlns:a16="http://schemas.microsoft.com/office/drawing/2014/main" id="{BDD4B0EE-AC38-44D5-B019-1346D4A80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2392" y="2732732"/>
            <a:ext cx="8739" cy="5727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EC774686-4A9F-42E1-8EC5-0000B16C8C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17030" y="2818457"/>
            <a:ext cx="8739" cy="47461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AutoShape 5">
            <a:extLst>
              <a:ext uri="{FF2B5EF4-FFF2-40B4-BE49-F238E27FC236}">
                <a16:creationId xmlns:a16="http://schemas.microsoft.com/office/drawing/2014/main" id="{97B40D73-13D2-4279-82FF-D9ACCE043AD0}"/>
              </a:ext>
            </a:extLst>
          </p:cNvPr>
          <p:cNvSpPr>
            <a:spLocks/>
          </p:cNvSpPr>
          <p:nvPr/>
        </p:nvSpPr>
        <p:spPr bwMode="auto">
          <a:xfrm>
            <a:off x="7283310" y="1742964"/>
            <a:ext cx="2971800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Delete the last node</a:t>
            </a: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10103F8A-096F-4166-9839-EC4F4B214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402" y="4608816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7">
            <a:extLst>
              <a:ext uri="{FF2B5EF4-FFF2-40B4-BE49-F238E27FC236}">
                <a16:creationId xmlns:a16="http://schemas.microsoft.com/office/drawing/2014/main" id="{2149613E-51D4-4C30-8EAF-D614D790B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402" y="4610403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C308CDC5-BEC2-4F9C-96B9-F2E90B553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992" y="4622060"/>
            <a:ext cx="384175" cy="3873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6145F8DB-CFB3-4298-8063-2FD5E3A36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992" y="4628435"/>
            <a:ext cx="381000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580A3C62-C36C-47A8-BD67-9D850C00FC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4477" y="4785028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4728BFC0-390D-4610-9BB8-9376E2647C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6193" y="4775138"/>
            <a:ext cx="381000" cy="257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9" name="Rectangle 20">
            <a:extLst>
              <a:ext uri="{FF2B5EF4-FFF2-40B4-BE49-F238E27FC236}">
                <a16:creationId xmlns:a16="http://schemas.microsoft.com/office/drawing/2014/main" id="{79605BA6-D0A8-43FC-AB45-EE6C2818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480" y="4633163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1">
            <a:extLst>
              <a:ext uri="{FF2B5EF4-FFF2-40B4-BE49-F238E27FC236}">
                <a16:creationId xmlns:a16="http://schemas.microsoft.com/office/drawing/2014/main" id="{C2D544C9-30FD-4127-81E9-5916D3FE7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480" y="4634750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9D661F8A-F8D7-4F7B-8757-C3D9A4D47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4480" y="4933200"/>
            <a:ext cx="0" cy="323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AutoShape 5">
            <a:extLst>
              <a:ext uri="{FF2B5EF4-FFF2-40B4-BE49-F238E27FC236}">
                <a16:creationId xmlns:a16="http://schemas.microsoft.com/office/drawing/2014/main" id="{526DF444-78EE-49A3-BFEF-D6436A9E6C6A}"/>
              </a:ext>
            </a:extLst>
          </p:cNvPr>
          <p:cNvSpPr>
            <a:spLocks/>
          </p:cNvSpPr>
          <p:nvPr/>
        </p:nvSpPr>
        <p:spPr bwMode="auto">
          <a:xfrm>
            <a:off x="2638917" y="3808671"/>
            <a:ext cx="3201709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Delete an 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intermediate node</a:t>
            </a:r>
          </a:p>
        </p:txBody>
      </p:sp>
      <p:sp>
        <p:nvSpPr>
          <p:cNvPr id="65" name="Text Box 12">
            <a:extLst>
              <a:ext uri="{FF2B5EF4-FFF2-40B4-BE49-F238E27FC236}">
                <a16:creationId xmlns:a16="http://schemas.microsoft.com/office/drawing/2014/main" id="{306D1B54-765F-43AE-B845-A52CF2B94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2452" y="2586768"/>
            <a:ext cx="304891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CC29F1A0-CE94-41DA-AC00-A9E8274804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59482" y="2724794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" name="Text Box 23">
            <a:extLst>
              <a:ext uri="{FF2B5EF4-FFF2-40B4-BE49-F238E27FC236}">
                <a16:creationId xmlns:a16="http://schemas.microsoft.com/office/drawing/2014/main" id="{1D96C801-658E-4982-B0B2-12267B291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195" y="4240086"/>
            <a:ext cx="1618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C</a:t>
            </a:r>
            <a:r>
              <a:rPr lang="en-US" altLang="zh-CN" sz="1400" b="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urrent Node</a:t>
            </a:r>
          </a:p>
        </p:txBody>
      </p:sp>
      <p:sp>
        <p:nvSpPr>
          <p:cNvPr id="64" name="Rectangle 20">
            <a:extLst>
              <a:ext uri="{FF2B5EF4-FFF2-40B4-BE49-F238E27FC236}">
                <a16:creationId xmlns:a16="http://schemas.microsoft.com/office/drawing/2014/main" id="{17F8BEEE-DCCF-4D81-8899-6650055A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6" y="2435869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Rectangle 21">
            <a:extLst>
              <a:ext uri="{FF2B5EF4-FFF2-40B4-BE49-F238E27FC236}">
                <a16:creationId xmlns:a16="http://schemas.microsoft.com/office/drawing/2014/main" id="{096ED748-B177-4690-BA9D-B9112793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6" y="2437456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6">
            <a:extLst>
              <a:ext uri="{FF2B5EF4-FFF2-40B4-BE49-F238E27FC236}">
                <a16:creationId xmlns:a16="http://schemas.microsoft.com/office/drawing/2014/main" id="{9EE8BBF1-49A5-4344-875F-13606BA915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2637993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" name="Line 28">
            <a:extLst>
              <a:ext uri="{FF2B5EF4-FFF2-40B4-BE49-F238E27FC236}">
                <a16:creationId xmlns:a16="http://schemas.microsoft.com/office/drawing/2014/main" id="{1BF37636-6B2D-470F-B733-A97047763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5010" y="3293077"/>
            <a:ext cx="15240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2" name="Line 15">
            <a:extLst>
              <a:ext uri="{FF2B5EF4-FFF2-40B4-BE49-F238E27FC236}">
                <a16:creationId xmlns:a16="http://schemas.microsoft.com/office/drawing/2014/main" id="{F93EE98A-9622-4F86-9596-AFE724566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9080" y="4815748"/>
            <a:ext cx="470953" cy="95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4BED8BB5-9896-4DC7-B7E7-A488AD33B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4480" y="5257050"/>
            <a:ext cx="15240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" name="Line 13">
            <a:extLst>
              <a:ext uri="{FF2B5EF4-FFF2-40B4-BE49-F238E27FC236}">
                <a16:creationId xmlns:a16="http://schemas.microsoft.com/office/drawing/2014/main" id="{D716867D-DE37-499B-84CF-4D1F411B5C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4963" y="4991403"/>
            <a:ext cx="2" cy="25237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" name="Line 28">
            <a:extLst>
              <a:ext uri="{FF2B5EF4-FFF2-40B4-BE49-F238E27FC236}">
                <a16:creationId xmlns:a16="http://schemas.microsoft.com/office/drawing/2014/main" id="{76F75826-467D-460A-A10F-2521C64331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3860" y="2627956"/>
            <a:ext cx="332299" cy="24769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" name="Line 28">
            <a:extLst>
              <a:ext uri="{FF2B5EF4-FFF2-40B4-BE49-F238E27FC236}">
                <a16:creationId xmlns:a16="http://schemas.microsoft.com/office/drawing/2014/main" id="{C566BCB3-7C95-4C25-9BB6-80949D04A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7035" y="2608907"/>
            <a:ext cx="335770" cy="26674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id="{3AB06DFE-5C7D-4AFF-B3F4-45FE57A73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3072" y="2800761"/>
            <a:ext cx="2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1" name="Rectangle 11">
            <a:extLst>
              <a:ext uri="{FF2B5EF4-FFF2-40B4-BE49-F238E27FC236}">
                <a16:creationId xmlns:a16="http://schemas.microsoft.com/office/drawing/2014/main" id="{AF9247FD-11D7-4755-8DE7-76A02C918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589" y="3166431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Text Box 12">
            <a:extLst>
              <a:ext uri="{FF2B5EF4-FFF2-40B4-BE49-F238E27FC236}">
                <a16:creationId xmlns:a16="http://schemas.microsoft.com/office/drawing/2014/main" id="{12F63290-DA87-48E2-876C-482CD1D24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7399" y="3210365"/>
            <a:ext cx="25134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49C9644C-6023-463B-9045-976B0645F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480" y="4230008"/>
            <a:ext cx="1618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Next</a:t>
            </a:r>
            <a:r>
              <a:rPr lang="en-US" altLang="zh-CN" sz="1400" b="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 Node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D399697F-F2CB-4612-B7C9-3B650429B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254" y="4243510"/>
            <a:ext cx="1618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3rd</a:t>
            </a:r>
            <a:r>
              <a:rPr lang="en-US" altLang="zh-CN" sz="1400" b="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186284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"/>
          <p:cNvSpPr txBox="1">
            <a:spLocks noGrp="1"/>
          </p:cNvSpPr>
          <p:nvPr>
            <p:ph type="title"/>
          </p:nvPr>
        </p:nvSpPr>
        <p:spPr>
          <a:xfrm>
            <a:off x="1725769" y="488059"/>
            <a:ext cx="9321641" cy="105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US" sz="4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Variations of Linked Lists</a:t>
            </a:r>
            <a:endParaRPr dirty="0"/>
          </a:p>
        </p:txBody>
      </p:sp>
      <p:sp>
        <p:nvSpPr>
          <p:cNvPr id="319" name="Google Shape;319;p12"/>
          <p:cNvSpPr txBox="1">
            <a:spLocks noGrp="1"/>
          </p:cNvSpPr>
          <p:nvPr>
            <p:ph idx="1"/>
          </p:nvPr>
        </p:nvSpPr>
        <p:spPr>
          <a:xfrm>
            <a:off x="1717531" y="1687132"/>
            <a:ext cx="9321641" cy="475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 linked lists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node points to the first node of the list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10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DC4DF-9CF0-43D5-A6D7-76C2C950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97" y="3798887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4FB410B-3BEC-4362-B97D-5627A8B0A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6097" y="4103687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19924-A434-46E9-B5A9-89C6BB8F6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097" y="3798887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6772B243-E0EE-4DBB-8D58-280C2D158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4897" y="4103687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3A510-F956-4957-BA8D-39D086195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897" y="3798887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71A544-F45D-422F-AC94-F6D6580EF4DF}"/>
              </a:ext>
            </a:extLst>
          </p:cNvPr>
          <p:cNvGrpSpPr>
            <a:grpSpLocks/>
          </p:cNvGrpSpPr>
          <p:nvPr/>
        </p:nvGrpSpPr>
        <p:grpSpPr bwMode="auto">
          <a:xfrm>
            <a:off x="3591697" y="3798887"/>
            <a:ext cx="609600" cy="609600"/>
            <a:chOff x="1728" y="2880"/>
            <a:chExt cx="384" cy="3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B3EDEC-60DA-41DC-961F-15F9669C6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9041A11E-604A-4075-8A74-1DCE79FE3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3" y="2966"/>
              <a:ext cx="1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EFD7C36-721A-47F2-A7F2-ECC5AC20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497" y="3792537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4FF86DD-BECC-4229-8E2F-D04D5EE06F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7297" y="4103687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85BEA04-A849-4177-87A5-F96F13AF7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304" y="4484687"/>
            <a:ext cx="5950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2A87C0-FD7F-4DE2-8148-DF6C32222233}"/>
              </a:ext>
            </a:extLst>
          </p:cNvPr>
          <p:cNvGrpSpPr>
            <a:grpSpLocks/>
          </p:cNvGrpSpPr>
          <p:nvPr/>
        </p:nvGrpSpPr>
        <p:grpSpPr bwMode="auto">
          <a:xfrm>
            <a:off x="5420497" y="3798887"/>
            <a:ext cx="609600" cy="609600"/>
            <a:chOff x="1728" y="2880"/>
            <a:chExt cx="384" cy="38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A87514-2A0C-4F00-8620-08CB723F5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8911BA89-98CF-477C-95A4-01C836862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4" y="2966"/>
              <a:ext cx="18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7B94A3-0882-411A-AE2B-CEDB51180AAD}"/>
              </a:ext>
            </a:extLst>
          </p:cNvPr>
          <p:cNvGrpSpPr>
            <a:grpSpLocks/>
          </p:cNvGrpSpPr>
          <p:nvPr/>
        </p:nvGrpSpPr>
        <p:grpSpPr bwMode="auto">
          <a:xfrm>
            <a:off x="7249297" y="3798887"/>
            <a:ext cx="609600" cy="609600"/>
            <a:chOff x="1728" y="2880"/>
            <a:chExt cx="384" cy="3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01C120-87A0-4B1D-8DC6-3008D5AF1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3FFBA3A3-0848-4ACB-8FC4-1CDAEAD06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3" y="2966"/>
              <a:ext cx="1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22" name="Line 21">
            <a:extLst>
              <a:ext uri="{FF2B5EF4-FFF2-40B4-BE49-F238E27FC236}">
                <a16:creationId xmlns:a16="http://schemas.microsoft.com/office/drawing/2014/main" id="{B4E04B7D-44F3-462B-BA10-F752822E4D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7822" y="3429000"/>
            <a:ext cx="1588" cy="7159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56640714-ADF9-4501-9466-2140A376DF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6022" y="3433762"/>
            <a:ext cx="4241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D3347863-6E58-4E6F-BBEF-EFF4FA4ED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6022" y="3433762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"/>
          <p:cNvSpPr txBox="1">
            <a:spLocks noGrp="1"/>
          </p:cNvSpPr>
          <p:nvPr>
            <p:ph type="title"/>
          </p:nvPr>
        </p:nvSpPr>
        <p:spPr>
          <a:xfrm>
            <a:off x="1725769" y="488059"/>
            <a:ext cx="9321641" cy="105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US" sz="4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Variations of Linked Lists</a:t>
            </a:r>
            <a:endParaRPr dirty="0"/>
          </a:p>
        </p:txBody>
      </p:sp>
      <p:sp>
        <p:nvSpPr>
          <p:cNvPr id="326" name="Google Shape;326;p13"/>
          <p:cNvSpPr txBox="1">
            <a:spLocks noGrp="1"/>
          </p:cNvSpPr>
          <p:nvPr>
            <p:ph idx="1"/>
          </p:nvPr>
        </p:nvSpPr>
        <p:spPr>
          <a:xfrm>
            <a:off x="1725769" y="1687132"/>
            <a:ext cx="9321641" cy="475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Doubly linked lists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node points to not only successor but the predecessor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NULL: at the first and last nodes in the list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▪"/>
            </a:pP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11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FDFA0D-0A37-44FC-9FDE-D8A801A1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83" y="3895554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8A7260F8-368C-4B98-9F68-E1F899A0C0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5183" y="414002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695929CD-9A3C-453F-B6A0-8433C8CB0341}"/>
              </a:ext>
            </a:extLst>
          </p:cNvPr>
          <p:cNvGrpSpPr>
            <a:grpSpLocks/>
          </p:cNvGrpSpPr>
          <p:nvPr/>
        </p:nvGrpSpPr>
        <p:grpSpPr bwMode="auto">
          <a:xfrm>
            <a:off x="2790783" y="3895554"/>
            <a:ext cx="609600" cy="609600"/>
            <a:chOff x="1728" y="2880"/>
            <a:chExt cx="384" cy="384"/>
          </a:xfrm>
        </p:grpSpPr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36E77704-2957-4EF8-8B89-AB5EC7E95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9792778C-BD51-4790-993B-ABCEA5949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3" y="2966"/>
              <a:ext cx="1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10" name="Rectangle 14">
            <a:extLst>
              <a:ext uri="{FF2B5EF4-FFF2-40B4-BE49-F238E27FC236}">
                <a16:creationId xmlns:a16="http://schemas.microsoft.com/office/drawing/2014/main" id="{9E2839BD-A8A7-4B67-A06D-A193BD61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395" y="5130629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C395D646-EAA1-4BE2-9822-B8223F5066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3195" y="4521029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10695AFC-3638-4945-BC5F-DCF655DD8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895" y="3898729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1E8120AC-A6B0-4E13-893A-FE33F07A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595" y="3895554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05996365-ABAC-4300-A1CE-9253EAB0B55E}"/>
              </a:ext>
            </a:extLst>
          </p:cNvPr>
          <p:cNvGrpSpPr>
            <a:grpSpLocks/>
          </p:cNvGrpSpPr>
          <p:nvPr/>
        </p:nvGrpSpPr>
        <p:grpSpPr bwMode="auto">
          <a:xfrm>
            <a:off x="5252995" y="3895554"/>
            <a:ext cx="609600" cy="609600"/>
            <a:chOff x="1728" y="2880"/>
            <a:chExt cx="384" cy="384"/>
          </a:xfrm>
          <a:solidFill>
            <a:schemeClr val="bg1"/>
          </a:solidFill>
        </p:grpSpPr>
        <p:sp>
          <p:nvSpPr>
            <p:cNvPr id="15" name="Rectangle 26">
              <a:extLst>
                <a:ext uri="{FF2B5EF4-FFF2-40B4-BE49-F238E27FC236}">
                  <a16:creationId xmlns:a16="http://schemas.microsoft.com/office/drawing/2014/main" id="{5DA7EE21-939A-425D-B50D-4E00590DB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18FBC8ED-6C77-489B-B0F9-3426AE68E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4" y="2966"/>
              <a:ext cx="183" cy="19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17" name="Rectangle 28">
            <a:extLst>
              <a:ext uri="{FF2B5EF4-FFF2-40B4-BE49-F238E27FC236}">
                <a16:creationId xmlns:a16="http://schemas.microsoft.com/office/drawing/2014/main" id="{8EB6E4E4-5A57-426B-81DD-E3992927B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08" y="3898729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9">
            <a:extLst>
              <a:ext uri="{FF2B5EF4-FFF2-40B4-BE49-F238E27FC236}">
                <a16:creationId xmlns:a16="http://schemas.microsoft.com/office/drawing/2014/main" id="{0F19A475-3EEC-4FB7-AD01-F3593AA112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1095" y="4294017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35">
            <a:extLst>
              <a:ext uri="{FF2B5EF4-FFF2-40B4-BE49-F238E27FC236}">
                <a16:creationId xmlns:a16="http://schemas.microsoft.com/office/drawing/2014/main" id="{335358F5-618A-4EA5-A481-F9DB0A67C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322" y="3987629"/>
            <a:ext cx="6014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NULL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0824016C-AC16-420E-AA81-5AA02640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395" y="3892379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37">
            <a:extLst>
              <a:ext uri="{FF2B5EF4-FFF2-40B4-BE49-F238E27FC236}">
                <a16:creationId xmlns:a16="http://schemas.microsoft.com/office/drawing/2014/main" id="{2949C84F-6156-4CBD-9257-6080DB502808}"/>
              </a:ext>
            </a:extLst>
          </p:cNvPr>
          <p:cNvGrpSpPr>
            <a:grpSpLocks/>
          </p:cNvGrpSpPr>
          <p:nvPr/>
        </p:nvGrpSpPr>
        <p:grpSpPr bwMode="auto">
          <a:xfrm>
            <a:off x="7716795" y="3892379"/>
            <a:ext cx="609600" cy="609600"/>
            <a:chOff x="1728" y="2880"/>
            <a:chExt cx="384" cy="384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DE3631E0-8CDD-4D9B-B53D-7C2CAABC4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39">
              <a:extLst>
                <a:ext uri="{FF2B5EF4-FFF2-40B4-BE49-F238E27FC236}">
                  <a16:creationId xmlns:a16="http://schemas.microsoft.com/office/drawing/2014/main" id="{E1BB8F6C-0E09-4379-B656-47665A25C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3" y="2966"/>
              <a:ext cx="1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24" name="Rectangle 40">
            <a:extLst>
              <a:ext uri="{FF2B5EF4-FFF2-40B4-BE49-F238E27FC236}">
                <a16:creationId xmlns:a16="http://schemas.microsoft.com/office/drawing/2014/main" id="{4C8D959F-F3E7-4FEA-BB04-41CE449E7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08" y="3895554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41">
            <a:extLst>
              <a:ext uri="{FF2B5EF4-FFF2-40B4-BE49-F238E27FC236}">
                <a16:creationId xmlns:a16="http://schemas.microsoft.com/office/drawing/2014/main" id="{7980E446-A359-4EB3-95BF-85B0A6F04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6822" y="4009854"/>
            <a:ext cx="6014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NULL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Line 42">
            <a:extLst>
              <a:ext uri="{FF2B5EF4-FFF2-40B4-BE49-F238E27FC236}">
                <a16:creationId xmlns:a16="http://schemas.microsoft.com/office/drawing/2014/main" id="{6F40B15B-67EB-4CAF-A12B-9EC7F63964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4895" y="4290842"/>
            <a:ext cx="965200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43">
            <a:extLst>
              <a:ext uri="{FF2B5EF4-FFF2-40B4-BE49-F238E27FC236}">
                <a16:creationId xmlns:a16="http://schemas.microsoft.com/office/drawing/2014/main" id="{F3A62989-CB8A-4B4C-BFD0-32FB4DCB22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4695" y="413685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8F14BFE7-8C04-4DEC-BC6E-3E89C196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395" y="5817591"/>
            <a:ext cx="5950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725769" y="488059"/>
            <a:ext cx="9321641" cy="105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US" sz="4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Advantages of Linked Lists</a:t>
            </a:r>
            <a:endParaRPr dirty="0"/>
          </a:p>
        </p:txBody>
      </p:sp>
      <p:sp>
        <p:nvSpPr>
          <p:cNvPr id="340" name="Google Shape;340;p15"/>
          <p:cNvSpPr txBox="1">
            <a:spLocks noGrp="1"/>
          </p:cNvSpPr>
          <p:nvPr>
            <p:ph idx="1"/>
          </p:nvPr>
        </p:nvSpPr>
        <p:spPr>
          <a:xfrm>
            <a:off x="1725769" y="1687132"/>
            <a:ext cx="9321641" cy="475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grow or shrink as necessary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Non-contiguous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and deletion process simple 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500"/>
              <a:buNone/>
            </a:pPr>
            <a:endParaRPr lang="en-GB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500"/>
              <a:buNone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12</a:t>
            </a:r>
            <a:endParaRPr sz="2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"/>
          <p:cNvSpPr txBox="1">
            <a:spLocks noGrp="1"/>
          </p:cNvSpPr>
          <p:nvPr>
            <p:ph idx="1"/>
          </p:nvPr>
        </p:nvSpPr>
        <p:spPr>
          <a:xfrm>
            <a:off x="1704558" y="2579427"/>
            <a:ext cx="9321641" cy="321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</a:pPr>
            <a:r>
              <a:rPr lang="en-US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500">
                <a:solidFill>
                  <a:schemeClr val="lt1"/>
                </a:solidFill>
              </a:rPr>
              <a:t>14</a:t>
            </a:fld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2" y="455680"/>
            <a:ext cx="9905998" cy="99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US" altLang="en-US" sz="4400" dirty="0">
                <a:solidFill>
                  <a:schemeClr val="tx1"/>
                </a:solidFill>
              </a:rPr>
              <a:t>Array</a:t>
            </a:r>
            <a:endParaRPr sz="4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"/>
          <p:cNvSpPr txBox="1">
            <a:spLocks noGrp="1"/>
          </p:cNvSpPr>
          <p:nvPr>
            <p:ph idx="1"/>
          </p:nvPr>
        </p:nvSpPr>
        <p:spPr>
          <a:xfrm>
            <a:off x="1141412" y="1791222"/>
            <a:ext cx="9905999" cy="447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Consecutive group of memory locations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228600" lvl="0" indent="-228600" algn="just"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name and type (int, char, etc.) 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refer to an element need to specify array name and position number (index)</a:t>
            </a:r>
          </a:p>
          <a:p>
            <a:pPr marL="0" lvl="0" indent="0" algn="just">
              <a:buClr>
                <a:schemeClr val="dk1"/>
              </a:buClr>
              <a:buSzPts val="3500"/>
              <a:buNone/>
            </a:pPr>
            <a:endParaRPr sz="2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1</a:t>
            </a:r>
            <a:endParaRPr sz="2500"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BF028-10C0-43E8-B2B9-6CFFB4DE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4360985"/>
            <a:ext cx="6010031" cy="12817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2" y="455680"/>
            <a:ext cx="9905998" cy="99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US" altLang="en-US" sz="4400" dirty="0">
                <a:solidFill>
                  <a:schemeClr val="tx1"/>
                </a:solidFill>
              </a:rPr>
              <a:t>Array Operations</a:t>
            </a:r>
            <a:endParaRPr sz="4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"/>
          <p:cNvSpPr txBox="1">
            <a:spLocks noGrp="1"/>
          </p:cNvSpPr>
          <p:nvPr>
            <p:ph idx="1"/>
          </p:nvPr>
        </p:nvSpPr>
        <p:spPr>
          <a:xfrm>
            <a:off x="1141412" y="1791222"/>
            <a:ext cx="9905999" cy="447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Traverse: print all the array elements one by one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228600" lvl="0" indent="-228600" algn="just"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Insertion: Adds an element at the given index 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Deletion: Deletes an element at the given index</a:t>
            </a:r>
          </a:p>
          <a:p>
            <a:pPr marL="228600" lvl="0" indent="-228600" algn="just"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Search: Searches an element using the given index or by the value</a:t>
            </a:r>
          </a:p>
          <a:p>
            <a:pPr marL="228600" lvl="0" indent="-228600" algn="just"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Update: Updates an element at the given index</a:t>
            </a:r>
          </a:p>
          <a:p>
            <a:pPr marL="228600" lvl="0" indent="-228600" algn="just"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Sorting: Arranging the elements in some type</a:t>
            </a:r>
          </a:p>
          <a:p>
            <a:pPr marL="0" lvl="0" indent="0" algn="just">
              <a:buClr>
                <a:schemeClr val="dk1"/>
              </a:buClr>
              <a:buSzPts val="3500"/>
              <a:buNone/>
            </a:pPr>
            <a:endParaRPr sz="2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2</a:t>
            </a:r>
            <a:endParaRPr sz="25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0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2" y="455680"/>
            <a:ext cx="9905998" cy="99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US" altLang="en-US" sz="4400" dirty="0">
                <a:solidFill>
                  <a:schemeClr val="tx1"/>
                </a:solidFill>
              </a:rPr>
              <a:t>Limitation of Arrays</a:t>
            </a:r>
            <a:endParaRPr sz="4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"/>
          <p:cNvSpPr txBox="1">
            <a:spLocks noGrp="1"/>
          </p:cNvSpPr>
          <p:nvPr>
            <p:ph idx="1"/>
          </p:nvPr>
        </p:nvSpPr>
        <p:spPr>
          <a:xfrm>
            <a:off x="1141412" y="1791222"/>
            <a:ext cx="9905999" cy="447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</a:t>
            </a: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linear data structure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228600" lvl="0" indent="-228600" algn="just"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run time resizing is expensive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Insertions and Deletions are inefficient: Elements are usually shifted</a:t>
            </a:r>
          </a:p>
          <a:p>
            <a:pPr marL="228600" lvl="0" indent="-228600" algn="just"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better approach: use a </a:t>
            </a:r>
            <a:r>
              <a:rPr lang="en-GB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</a:t>
            </a:r>
            <a:endParaRPr sz="2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3</a:t>
            </a:r>
            <a:endParaRPr sz="25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3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"/>
          <p:cNvSpPr txBox="1">
            <a:spLocks noGrp="1"/>
          </p:cNvSpPr>
          <p:nvPr>
            <p:ph type="title"/>
          </p:nvPr>
        </p:nvSpPr>
        <p:spPr>
          <a:xfrm>
            <a:off x="1203683" y="626870"/>
            <a:ext cx="9321641" cy="80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>
              <a:lnSpc>
                <a:spcPct val="100000"/>
              </a:lnSpc>
              <a:buClr>
                <a:schemeClr val="dk1"/>
              </a:buClr>
              <a:buSzPts val="4400"/>
            </a:pPr>
            <a:r>
              <a:rPr lang="en-US" sz="4400" dirty="0">
                <a:solidFill>
                  <a:schemeClr val="dk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Linked List</a:t>
            </a:r>
            <a:endParaRPr dirty="0">
              <a:cs typeface="Times New Roman" panose="02020603050405020304" pitchFamily="18" charset="0"/>
            </a:endParaRPr>
          </a:p>
        </p:txBody>
      </p:sp>
      <p:sp>
        <p:nvSpPr>
          <p:cNvPr id="284" name="Google Shape;284;p7"/>
          <p:cNvSpPr txBox="1">
            <a:spLocks noGrp="1"/>
          </p:cNvSpPr>
          <p:nvPr>
            <p:ph idx="1"/>
          </p:nvPr>
        </p:nvSpPr>
        <p:spPr>
          <a:xfrm>
            <a:off x="1203683" y="1741758"/>
            <a:ext cx="9546156" cy="337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linear data structure 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None/>
            </a:pPr>
            <a:endParaRPr lang="en-GB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 of a series of connected nodes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None/>
            </a:pPr>
            <a:endParaRPr lang="en-GB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node holds its own data and the address of the next node</a:t>
            </a:r>
          </a:p>
          <a:p>
            <a:pPr marL="228600" lvl="0" indent="-2286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endParaRPr lang="en-GB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Head: pointer to the first node</a:t>
            </a:r>
          </a:p>
          <a:p>
            <a:pPr marL="228600" lvl="0" indent="-2286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endParaRPr lang="en-GB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node points to NULL</a:t>
            </a:r>
          </a:p>
        </p:txBody>
      </p:sp>
      <p:sp>
        <p:nvSpPr>
          <p:cNvPr id="285" name="Google Shape;285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4</a:t>
            </a:r>
            <a:endParaRPr sz="2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>
            <a:spLocks noGrp="1"/>
          </p:cNvSpPr>
          <p:nvPr>
            <p:ph type="title"/>
          </p:nvPr>
        </p:nvSpPr>
        <p:spPr>
          <a:xfrm>
            <a:off x="1435179" y="532457"/>
            <a:ext cx="9321641" cy="105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US" sz="4400" dirty="0">
                <a:solidFill>
                  <a:schemeClr val="dk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Schematic  Representation</a:t>
            </a:r>
            <a:endParaRPr dirty="0"/>
          </a:p>
        </p:txBody>
      </p:sp>
      <p:sp>
        <p:nvSpPr>
          <p:cNvPr id="292" name="Google Shape;292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5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FE3707A7-61A9-4733-B7F8-9D62A2701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20" y="2222500"/>
            <a:ext cx="9144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4" name="Group 44">
            <a:extLst>
              <a:ext uri="{FF2B5EF4-FFF2-40B4-BE49-F238E27FC236}">
                <a16:creationId xmlns:a16="http://schemas.microsoft.com/office/drawing/2014/main" id="{B1CABC6A-6242-4407-B6ED-D6D6A2E9833E}"/>
              </a:ext>
            </a:extLst>
          </p:cNvPr>
          <p:cNvGrpSpPr>
            <a:grpSpLocks/>
          </p:cNvGrpSpPr>
          <p:nvPr/>
        </p:nvGrpSpPr>
        <p:grpSpPr bwMode="auto">
          <a:xfrm>
            <a:off x="4922795" y="2222500"/>
            <a:ext cx="1066800" cy="609600"/>
            <a:chOff x="1728" y="2880"/>
            <a:chExt cx="384" cy="384"/>
          </a:xfrm>
          <a:solidFill>
            <a:schemeClr val="bg1"/>
          </a:solidFill>
        </p:grpSpPr>
        <p:sp>
          <p:nvSpPr>
            <p:cNvPr id="15" name="Rectangle 45">
              <a:extLst>
                <a:ext uri="{FF2B5EF4-FFF2-40B4-BE49-F238E27FC236}">
                  <a16:creationId xmlns:a16="http://schemas.microsoft.com/office/drawing/2014/main" id="{23687D8F-E543-45FF-A866-3245BFEBF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Text Box 46">
              <a:extLst>
                <a:ext uri="{FF2B5EF4-FFF2-40B4-BE49-F238E27FC236}">
                  <a16:creationId xmlns:a16="http://schemas.microsoft.com/office/drawing/2014/main" id="{D2866584-D61C-447E-B6EB-39F2C8F7F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6" y="2966"/>
              <a:ext cx="116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17" name="Text Box 51">
            <a:extLst>
              <a:ext uri="{FF2B5EF4-FFF2-40B4-BE49-F238E27FC236}">
                <a16:creationId xmlns:a16="http://schemas.microsoft.com/office/drawing/2014/main" id="{DEA71ABE-6343-4426-8EB4-1EF08824B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995" y="29098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18" name="Text Box 53">
            <a:extLst>
              <a:ext uri="{FF2B5EF4-FFF2-40B4-BE49-F238E27FC236}">
                <a16:creationId xmlns:a16="http://schemas.microsoft.com/office/drawing/2014/main" id="{46DDA63C-06D6-45A4-B1CD-D7EBED898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195" y="29098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pointer</a:t>
            </a:r>
          </a:p>
        </p:txBody>
      </p:sp>
      <p:sp>
        <p:nvSpPr>
          <p:cNvPr id="19" name="Rectangle 54">
            <a:extLst>
              <a:ext uri="{FF2B5EF4-FFF2-40B4-BE49-F238E27FC236}">
                <a16:creationId xmlns:a16="http://schemas.microsoft.com/office/drawing/2014/main" id="{0234EDBA-792A-4C1A-B281-760820FA0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270" y="1828800"/>
            <a:ext cx="3352800" cy="1600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55">
            <a:extLst>
              <a:ext uri="{FF2B5EF4-FFF2-40B4-BE49-F238E27FC236}">
                <a16:creationId xmlns:a16="http://schemas.microsoft.com/office/drawing/2014/main" id="{1E4B5E84-0D6B-4386-A663-C1A4D202D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395" y="1992313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node</a:t>
            </a:r>
          </a:p>
        </p:txBody>
      </p:sp>
      <p:sp>
        <p:nvSpPr>
          <p:cNvPr id="21" name="Line 56">
            <a:extLst>
              <a:ext uri="{FF2B5EF4-FFF2-40B4-BE49-F238E27FC236}">
                <a16:creationId xmlns:a16="http://schemas.microsoft.com/office/drawing/2014/main" id="{BE41F22D-F381-4833-9E1A-2B3CCE8BB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7595" y="253111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8706FE5B-71E7-4721-9E92-1B62AB2E0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595" y="4052888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7769369C-6039-491A-B16D-8503A0DA9A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0395" y="43576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E184244-6A61-4C62-9BB8-A81689CC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395" y="4052888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6EB80ED7-2F86-42A9-9FF7-8BBB933B3D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9195" y="43576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0BF2BFCE-E1AC-430E-A3DD-0C3E719F2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195" y="4052888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36">
            <a:extLst>
              <a:ext uri="{FF2B5EF4-FFF2-40B4-BE49-F238E27FC236}">
                <a16:creationId xmlns:a16="http://schemas.microsoft.com/office/drawing/2014/main" id="{C7EF3727-72E2-4FAB-AD28-532A47A361F4}"/>
              </a:ext>
            </a:extLst>
          </p:cNvPr>
          <p:cNvGrpSpPr>
            <a:grpSpLocks/>
          </p:cNvGrpSpPr>
          <p:nvPr/>
        </p:nvGrpSpPr>
        <p:grpSpPr bwMode="auto">
          <a:xfrm>
            <a:off x="3855995" y="4052888"/>
            <a:ext cx="609600" cy="609600"/>
            <a:chOff x="1728" y="2880"/>
            <a:chExt cx="384" cy="384"/>
          </a:xfrm>
          <a:solidFill>
            <a:schemeClr val="bg1"/>
          </a:solidFill>
        </p:grpSpPr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53B6E6A4-730E-4B26-B694-89D29527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EA00E4E-6D2B-4495-889F-133FD8510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3" y="2966"/>
              <a:ext cx="184" cy="19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30" name="Text Box 29">
            <a:extLst>
              <a:ext uri="{FF2B5EF4-FFF2-40B4-BE49-F238E27FC236}">
                <a16:creationId xmlns:a16="http://schemas.microsoft.com/office/drawing/2014/main" id="{D3251603-FF46-417F-A5F0-B02DD2A4E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4735" y="4160838"/>
            <a:ext cx="6014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NULL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26F8159F-71F8-4A94-A7D0-308CBD230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795" y="4046538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3A3AFBEA-9E1E-4501-9F05-081D369EA3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1595" y="43576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3" name="Group 37">
            <a:extLst>
              <a:ext uri="{FF2B5EF4-FFF2-40B4-BE49-F238E27FC236}">
                <a16:creationId xmlns:a16="http://schemas.microsoft.com/office/drawing/2014/main" id="{7AAFB08F-0559-4766-BB3F-EF2B820B5179}"/>
              </a:ext>
            </a:extLst>
          </p:cNvPr>
          <p:cNvGrpSpPr>
            <a:grpSpLocks/>
          </p:cNvGrpSpPr>
          <p:nvPr/>
        </p:nvGrpSpPr>
        <p:grpSpPr bwMode="auto">
          <a:xfrm>
            <a:off x="5684795" y="4052888"/>
            <a:ext cx="609600" cy="609600"/>
            <a:chOff x="1728" y="2880"/>
            <a:chExt cx="384" cy="384"/>
          </a:xfrm>
          <a:solidFill>
            <a:schemeClr val="bg1"/>
          </a:solidFill>
        </p:grpSpPr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3CB5FFFB-6370-4062-B939-BDB132CED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D4EB6CB5-97A1-4011-8ECD-7406C8037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2966"/>
              <a:ext cx="183" cy="19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36" name="Group 40">
            <a:extLst>
              <a:ext uri="{FF2B5EF4-FFF2-40B4-BE49-F238E27FC236}">
                <a16:creationId xmlns:a16="http://schemas.microsoft.com/office/drawing/2014/main" id="{DC32BD4F-E09A-4F87-A01E-72032803E0C8}"/>
              </a:ext>
            </a:extLst>
          </p:cNvPr>
          <p:cNvGrpSpPr>
            <a:grpSpLocks/>
          </p:cNvGrpSpPr>
          <p:nvPr/>
        </p:nvGrpSpPr>
        <p:grpSpPr bwMode="auto">
          <a:xfrm>
            <a:off x="7513595" y="4052888"/>
            <a:ext cx="609600" cy="609600"/>
            <a:chOff x="1728" y="2880"/>
            <a:chExt cx="384" cy="384"/>
          </a:xfrm>
        </p:grpSpPr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84ED206A-8DC6-47F7-A54B-47DCE6D4D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42">
              <a:extLst>
                <a:ext uri="{FF2B5EF4-FFF2-40B4-BE49-F238E27FC236}">
                  <a16:creationId xmlns:a16="http://schemas.microsoft.com/office/drawing/2014/main" id="{F613591E-0B51-4042-BB6B-4AD115F2B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966"/>
              <a:ext cx="18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39" name="Text Box 55">
            <a:extLst>
              <a:ext uri="{FF2B5EF4-FFF2-40B4-BE49-F238E27FC236}">
                <a16:creationId xmlns:a16="http://schemas.microsoft.com/office/drawing/2014/main" id="{7B80997D-21D0-448D-9AC3-3AE398621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057" y="465613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head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"/>
          <p:cNvSpPr txBox="1">
            <a:spLocks noGrp="1"/>
          </p:cNvSpPr>
          <p:nvPr>
            <p:ph type="title"/>
          </p:nvPr>
        </p:nvSpPr>
        <p:spPr>
          <a:xfrm>
            <a:off x="1704558" y="314154"/>
            <a:ext cx="9321641" cy="105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GB" sz="4400" dirty="0">
                <a:solidFill>
                  <a:schemeClr val="dk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Basic Operations On a Linked List</a:t>
            </a:r>
            <a:endParaRPr sz="4400" b="1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9"/>
          <p:cNvSpPr txBox="1">
            <a:spLocks noGrp="1"/>
          </p:cNvSpPr>
          <p:nvPr>
            <p:ph idx="1"/>
          </p:nvPr>
        </p:nvSpPr>
        <p:spPr>
          <a:xfrm>
            <a:off x="1704558" y="1555090"/>
            <a:ext cx="9321641" cy="475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</a:t>
            </a: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None/>
            </a:pPr>
            <a:endParaRPr lang="en-GB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Inserting  an element in a list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 the beginning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 the end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after a particular node</a:t>
            </a:r>
            <a:endParaRPr lang="en-GB" altLang="zh-CN" sz="2400" dirty="0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/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None/>
            </a:pPr>
            <a:endParaRPr lang="en-GB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Deleting an element from a list</a:t>
            </a:r>
            <a:endParaRPr sz="2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first node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last node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 intermediate node</a:t>
            </a:r>
            <a:endParaRPr sz="2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6</a:t>
            </a:r>
            <a:endParaRPr sz="2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>
            <a:spLocks noGrp="1"/>
          </p:cNvSpPr>
          <p:nvPr>
            <p:ph type="title"/>
          </p:nvPr>
        </p:nvSpPr>
        <p:spPr>
          <a:xfrm>
            <a:off x="1725769" y="488059"/>
            <a:ext cx="9321641" cy="105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US" sz="4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Creating a Node</a:t>
            </a:r>
            <a:endParaRPr sz="4400" cap="none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 Box 55">
            <a:extLst>
              <a:ext uri="{FF2B5EF4-FFF2-40B4-BE49-F238E27FC236}">
                <a16:creationId xmlns:a16="http://schemas.microsoft.com/office/drawing/2014/main" id="{A89B5CAF-DB21-48C9-AED6-BE3E3C40841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1827213" y="1393825"/>
            <a:ext cx="9321800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306" name="Google Shape;306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7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id="{248B1407-9E14-4051-B1BD-793623C25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671" y="3013525"/>
            <a:ext cx="9144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44">
            <a:extLst>
              <a:ext uri="{FF2B5EF4-FFF2-40B4-BE49-F238E27FC236}">
                <a16:creationId xmlns:a16="http://schemas.microsoft.com/office/drawing/2014/main" id="{F27AB2EB-9AEA-4CE2-B6AA-9C7B368BD745}"/>
              </a:ext>
            </a:extLst>
          </p:cNvPr>
          <p:cNvGrpSpPr>
            <a:grpSpLocks/>
          </p:cNvGrpSpPr>
          <p:nvPr/>
        </p:nvGrpSpPr>
        <p:grpSpPr bwMode="auto">
          <a:xfrm>
            <a:off x="5548871" y="3013525"/>
            <a:ext cx="1066800" cy="609600"/>
            <a:chOff x="1728" y="2880"/>
            <a:chExt cx="384" cy="384"/>
          </a:xfrm>
          <a:solidFill>
            <a:schemeClr val="bg1"/>
          </a:solidFill>
        </p:grpSpPr>
        <p:sp>
          <p:nvSpPr>
            <p:cNvPr id="7" name="Rectangle 45">
              <a:extLst>
                <a:ext uri="{FF2B5EF4-FFF2-40B4-BE49-F238E27FC236}">
                  <a16:creationId xmlns:a16="http://schemas.microsoft.com/office/drawing/2014/main" id="{F2D58D16-D1AA-45CC-9D8B-23D43E583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B26ABF6-8962-4F87-A6C8-DFFA2AA4B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6" y="2966"/>
              <a:ext cx="116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14" name="Text Box 55">
            <a:extLst>
              <a:ext uri="{FF2B5EF4-FFF2-40B4-BE49-F238E27FC236}">
                <a16:creationId xmlns:a16="http://schemas.microsoft.com/office/drawing/2014/main" id="{3ADFBF29-7C46-4140-A1BA-17EE48F6D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089" y="3134969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0D8FF743-06E1-4EEB-AB48-16E39292A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821" y="3013525"/>
            <a:ext cx="609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461979FE-C48E-4054-8389-D19323AED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053" y="3303245"/>
            <a:ext cx="2068599" cy="1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55">
            <a:extLst>
              <a:ext uri="{FF2B5EF4-FFF2-40B4-BE49-F238E27FC236}">
                <a16:creationId xmlns:a16="http://schemas.microsoft.com/office/drawing/2014/main" id="{557C34F8-4103-45A8-8B08-5C76796E5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821" y="2510417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18" name="Text Box 51">
            <a:extLst>
              <a:ext uri="{FF2B5EF4-FFF2-40B4-BE49-F238E27FC236}">
                <a16:creationId xmlns:a16="http://schemas.microsoft.com/office/drawing/2014/main" id="{959FE1F1-3922-40D6-86D9-5587C43B2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483" y="2453794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"/>
          <p:cNvSpPr txBox="1">
            <a:spLocks noGrp="1"/>
          </p:cNvSpPr>
          <p:nvPr>
            <p:ph type="title"/>
          </p:nvPr>
        </p:nvSpPr>
        <p:spPr>
          <a:xfrm>
            <a:off x="1725769" y="488059"/>
            <a:ext cx="9321641" cy="105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4400"/>
            </a:pPr>
            <a:r>
              <a:rPr lang="en-GB" sz="4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Inserting an Element</a:t>
            </a:r>
            <a:endParaRPr dirty="0"/>
          </a:p>
        </p:txBody>
      </p:sp>
      <p:sp>
        <p:nvSpPr>
          <p:cNvPr id="313" name="Google Shape;313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</a:rPr>
              <a:t>8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2179F388-34AB-4765-BA80-DAF0BD23E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608" y="2455432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1F2DFCEC-2B03-4DF2-B3D9-37F7C281D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3608" y="2457019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85D7AA98-31F7-4A5F-ACEB-3903CA056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608" y="3005696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D2D62110-CBCC-45B1-863F-71B91ED3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608" y="3012046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4">
            <a:extLst>
              <a:ext uri="{FF2B5EF4-FFF2-40B4-BE49-F238E27FC236}">
                <a16:creationId xmlns:a16="http://schemas.microsoft.com/office/drawing/2014/main" id="{DAF6AADB-5FB8-4943-8654-4248C95D4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726" y="3492069"/>
            <a:ext cx="29476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New End </a:t>
            </a:r>
            <a:r>
              <a:rPr lang="en-US" altLang="zh-CN" sz="1400" b="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Node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09E953-FB44-4EE7-ABE6-30E35C9A1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608" y="2455432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801B1EF5-E787-4536-9012-FCD711974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608" y="2457019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5">
            <a:extLst>
              <a:ext uri="{FF2B5EF4-FFF2-40B4-BE49-F238E27FC236}">
                <a16:creationId xmlns:a16="http://schemas.microsoft.com/office/drawing/2014/main" id="{91AF138D-C844-40B6-AB99-265387CEC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3683" y="2676094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E46CBF4E-890C-4CD8-92B6-2F912C4A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608" y="2163331"/>
            <a:ext cx="20447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Old End </a:t>
            </a:r>
            <a:r>
              <a:rPr lang="en-US" altLang="zh-CN" sz="1400" b="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Node</a:t>
            </a:r>
          </a:p>
        </p:txBody>
      </p:sp>
      <p:sp>
        <p:nvSpPr>
          <p:cNvPr id="40" name="AutoShape 5">
            <a:extLst>
              <a:ext uri="{FF2B5EF4-FFF2-40B4-BE49-F238E27FC236}">
                <a16:creationId xmlns:a16="http://schemas.microsoft.com/office/drawing/2014/main" id="{5241F14F-8E6D-4A20-AC61-FDA2E39A9458}"/>
              </a:ext>
            </a:extLst>
          </p:cNvPr>
          <p:cNvSpPr>
            <a:spLocks/>
          </p:cNvSpPr>
          <p:nvPr/>
        </p:nvSpPr>
        <p:spPr bwMode="auto">
          <a:xfrm>
            <a:off x="2600818" y="1734195"/>
            <a:ext cx="2971800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Insert at the beginning</a:t>
            </a: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68166B5F-B424-42F9-8B04-021598FAE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393" y="2427932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765E85EF-08D0-40FD-BDD8-0971C52B2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394" y="2419761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2">
            <a:extLst>
              <a:ext uri="{FF2B5EF4-FFF2-40B4-BE49-F238E27FC236}">
                <a16:creationId xmlns:a16="http://schemas.microsoft.com/office/drawing/2014/main" id="{84C6E2E1-033E-4227-A904-4F880D173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059" y="2115195"/>
            <a:ext cx="6126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H</a:t>
            </a:r>
            <a:r>
              <a:rPr lang="en-US" altLang="zh-CN" sz="1400" b="0" dirty="0">
                <a:solidFill>
                  <a:schemeClr val="tx1"/>
                </a:solidFill>
                <a:ea typeface="宋体" panose="02010600030101010101" pitchFamily="2" charset="-122"/>
              </a:rPr>
              <a:t>ead</a:t>
            </a: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55673AA6-C639-47D7-A78A-B66D21D3B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793" y="2434282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>
            <a:extLst>
              <a:ext uri="{FF2B5EF4-FFF2-40B4-BE49-F238E27FC236}">
                <a16:creationId xmlns:a16="http://schemas.microsoft.com/office/drawing/2014/main" id="{A3580C69-F156-483A-BE4A-2021F43337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3343" y="2618432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Rectangle 14">
            <a:extLst>
              <a:ext uri="{FF2B5EF4-FFF2-40B4-BE49-F238E27FC236}">
                <a16:creationId xmlns:a16="http://schemas.microsoft.com/office/drawing/2014/main" id="{09371833-3EF1-4EB1-BE77-C671063C9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718" y="3078807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76619C74-84FB-4044-86A2-F327B9EE8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718" y="3085157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CFDA1D62-2AEF-44C0-94CA-5E7A481B5F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3468" y="2608907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Line 18">
            <a:extLst>
              <a:ext uri="{FF2B5EF4-FFF2-40B4-BE49-F238E27FC236}">
                <a16:creationId xmlns:a16="http://schemas.microsoft.com/office/drawing/2014/main" id="{BDD4B0EE-AC38-44D5-B019-1346D4A80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2393" y="2732732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EC774686-4A9F-42E1-8EC5-0000B16C8C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5793" y="2808932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AutoShape 5">
            <a:extLst>
              <a:ext uri="{FF2B5EF4-FFF2-40B4-BE49-F238E27FC236}">
                <a16:creationId xmlns:a16="http://schemas.microsoft.com/office/drawing/2014/main" id="{97B40D73-13D2-4279-82FF-D9ACCE043AD0}"/>
              </a:ext>
            </a:extLst>
          </p:cNvPr>
          <p:cNvSpPr>
            <a:spLocks/>
          </p:cNvSpPr>
          <p:nvPr/>
        </p:nvSpPr>
        <p:spPr bwMode="auto">
          <a:xfrm>
            <a:off x="7111508" y="1825109"/>
            <a:ext cx="2971800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Insert at the end</a:t>
            </a: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10103F8A-096F-4166-9839-EC4F4B214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480" y="4633163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7">
            <a:extLst>
              <a:ext uri="{FF2B5EF4-FFF2-40B4-BE49-F238E27FC236}">
                <a16:creationId xmlns:a16="http://schemas.microsoft.com/office/drawing/2014/main" id="{2149613E-51D4-4C30-8EAF-D614D790B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480" y="4634750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C308CDC5-BEC2-4F9C-96B9-F2E90B553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805" y="5279275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6145F8DB-CFB3-4298-8063-2FD5E3A36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805" y="5285625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580A3C62-C36C-47A8-BD67-9D850C00FC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5555" y="48093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" name="Text Box 14">
            <a:extLst>
              <a:ext uri="{FF2B5EF4-FFF2-40B4-BE49-F238E27FC236}">
                <a16:creationId xmlns:a16="http://schemas.microsoft.com/office/drawing/2014/main" id="{85B17D7A-2F5A-4B56-BFAB-2D67112FE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598" y="5669800"/>
            <a:ext cx="105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New Node</a:t>
            </a:r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4728BFC0-390D-4610-9BB8-9376E2647C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7880" y="5009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9" name="Rectangle 20">
            <a:extLst>
              <a:ext uri="{FF2B5EF4-FFF2-40B4-BE49-F238E27FC236}">
                <a16:creationId xmlns:a16="http://schemas.microsoft.com/office/drawing/2014/main" id="{79605BA6-D0A8-43FC-AB45-EE6C2818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480" y="4633163"/>
            <a:ext cx="384175" cy="384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1">
            <a:extLst>
              <a:ext uri="{FF2B5EF4-FFF2-40B4-BE49-F238E27FC236}">
                <a16:creationId xmlns:a16="http://schemas.microsoft.com/office/drawing/2014/main" id="{C2D544C9-30FD-4127-81E9-5916D3FE7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480" y="4634750"/>
            <a:ext cx="3810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22">
            <a:extLst>
              <a:ext uri="{FF2B5EF4-FFF2-40B4-BE49-F238E27FC236}">
                <a16:creationId xmlns:a16="http://schemas.microsoft.com/office/drawing/2014/main" id="{6613F979-B8CD-4F32-90E5-CB085183B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9555" y="48093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9D661F8A-F8D7-4F7B-8757-C3D9A4D47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4480" y="4933200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AutoShape 5">
            <a:extLst>
              <a:ext uri="{FF2B5EF4-FFF2-40B4-BE49-F238E27FC236}">
                <a16:creationId xmlns:a16="http://schemas.microsoft.com/office/drawing/2014/main" id="{526DF444-78EE-49A3-BFEF-D6436A9E6C6A}"/>
              </a:ext>
            </a:extLst>
          </p:cNvPr>
          <p:cNvSpPr>
            <a:spLocks/>
          </p:cNvSpPr>
          <p:nvPr/>
        </p:nvSpPr>
        <p:spPr bwMode="auto">
          <a:xfrm>
            <a:off x="2638918" y="3808671"/>
            <a:ext cx="3069904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Insert after a particular node</a:t>
            </a:r>
          </a:p>
        </p:txBody>
      </p:sp>
      <p:sp>
        <p:nvSpPr>
          <p:cNvPr id="65" name="Text Box 12">
            <a:extLst>
              <a:ext uri="{FF2B5EF4-FFF2-40B4-BE49-F238E27FC236}">
                <a16:creationId xmlns:a16="http://schemas.microsoft.com/office/drawing/2014/main" id="{306D1B54-765F-43AE-B845-A52CF2B94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5250" y="3056582"/>
            <a:ext cx="304891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CC29F1A0-CE94-41DA-AC00-A9E8274804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3106" y="2642756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" name="Text Box 23">
            <a:extLst>
              <a:ext uri="{FF2B5EF4-FFF2-40B4-BE49-F238E27FC236}">
                <a16:creationId xmlns:a16="http://schemas.microsoft.com/office/drawing/2014/main" id="{1D96C801-658E-4982-B0B2-12267B291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195" y="4240086"/>
            <a:ext cx="1618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C</a:t>
            </a:r>
            <a:r>
              <a:rPr lang="en-US" altLang="zh-CN" sz="1400" b="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urrent Node</a:t>
            </a:r>
          </a:p>
        </p:txBody>
      </p:sp>
      <p:sp>
        <p:nvSpPr>
          <p:cNvPr id="69" name="Text Box 14">
            <a:extLst>
              <a:ext uri="{FF2B5EF4-FFF2-40B4-BE49-F238E27FC236}">
                <a16:creationId xmlns:a16="http://schemas.microsoft.com/office/drawing/2014/main" id="{9541738D-9B58-4E0F-9659-CD5A4A231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223" y="3416559"/>
            <a:ext cx="105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New Node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6FF389F1-3F6B-4998-B9A1-16D11E097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30" y="4220341"/>
            <a:ext cx="1618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Next </a:t>
            </a:r>
            <a:r>
              <a:rPr lang="en-US" altLang="zh-CN" sz="1400" b="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Node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883</TotalTime>
  <Words>384</Words>
  <Application>Microsoft Office PowerPoint</Application>
  <PresentationFormat>Widescreen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Century Gothic</vt:lpstr>
      <vt:lpstr>Monotype Sorts</vt:lpstr>
      <vt:lpstr>Noto Sans Symbols</vt:lpstr>
      <vt:lpstr>Rockwell</vt:lpstr>
      <vt:lpstr>Tahoma</vt:lpstr>
      <vt:lpstr>Times New Roman</vt:lpstr>
      <vt:lpstr>Wingdings 3</vt:lpstr>
      <vt:lpstr>Ion</vt:lpstr>
      <vt:lpstr> </vt:lpstr>
      <vt:lpstr>Array</vt:lpstr>
      <vt:lpstr>Array Operations</vt:lpstr>
      <vt:lpstr>Limitation of Arrays</vt:lpstr>
      <vt:lpstr>Linked List</vt:lpstr>
      <vt:lpstr>Schematic  Representation</vt:lpstr>
      <vt:lpstr>Basic Operations On a Linked List</vt:lpstr>
      <vt:lpstr>Creating a Node</vt:lpstr>
      <vt:lpstr>Inserting an Element</vt:lpstr>
      <vt:lpstr>Deleting an Element</vt:lpstr>
      <vt:lpstr>Variations of Linked Lists</vt:lpstr>
      <vt:lpstr>Variations of Linked Lists</vt:lpstr>
      <vt:lpstr>Advantages of Linked Lists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Nahin Kumar Dey</dc:creator>
  <cp:lastModifiedBy>Irfan Shah Mayeen</cp:lastModifiedBy>
  <cp:revision>90</cp:revision>
  <dcterms:created xsi:type="dcterms:W3CDTF">2018-12-09T16:11:25Z</dcterms:created>
  <dcterms:modified xsi:type="dcterms:W3CDTF">2023-03-31T12:07:24Z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