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349" r:id="rId2"/>
    <p:sldId id="256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271" r:id="rId12"/>
    <p:sldId id="274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348" r:id="rId21"/>
    <p:sldId id="306" r:id="rId22"/>
    <p:sldId id="372" r:id="rId23"/>
    <p:sldId id="373" r:id="rId24"/>
    <p:sldId id="374" r:id="rId25"/>
    <p:sldId id="375" r:id="rId26"/>
    <p:sldId id="376" r:id="rId27"/>
    <p:sldId id="377" r:id="rId28"/>
    <p:sldId id="283" r:id="rId29"/>
    <p:sldId id="284" r:id="rId30"/>
    <p:sldId id="285" r:id="rId31"/>
    <p:sldId id="28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BC420-5A16-4432-902B-C83BC46A4F59}" type="slidenum">
              <a:rPr lang="en-US"/>
              <a:pPr/>
              <a:t>22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741EE-1E8B-487F-BE61-7E3121927F6F}" type="slidenum">
              <a:rPr lang="en-US"/>
              <a:pPr/>
              <a:t>23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9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5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89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1010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27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52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75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71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7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6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6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5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6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0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5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53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AD59-BE72-46D4-A548-1A24E2A96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137" y="601663"/>
            <a:ext cx="8721725" cy="2387600"/>
          </a:xfrm>
        </p:spPr>
        <p:txBody>
          <a:bodyPr/>
          <a:lstStyle/>
          <a:p>
            <a:r>
              <a:rPr lang="en-US" sz="5400" dirty="0"/>
              <a:t>CSE225: Data Structure and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4C530-2182-45AD-8F58-8798A2B47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4" y="3429000"/>
            <a:ext cx="4352925" cy="411162"/>
          </a:xfrm>
        </p:spPr>
        <p:txBody>
          <a:bodyPr>
            <a:normAutofit/>
          </a:bodyPr>
          <a:lstStyle/>
          <a:p>
            <a:r>
              <a:rPr lang="en-US" dirty="0" err="1"/>
              <a:t>Lec</a:t>
            </a:r>
            <a:r>
              <a:rPr lang="en-US" dirty="0"/>
              <a:t>: QUEUE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17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966" y="1143001"/>
            <a:ext cx="8188657" cy="4725988"/>
          </a:xfrm>
        </p:spPr>
        <p:txBody>
          <a:bodyPr>
            <a:normAutofit/>
          </a:bodyPr>
          <a:lstStyle/>
          <a:p>
            <a:r>
              <a:rPr lang="en-US" sz="2400" dirty="0"/>
              <a:t>Full queue when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(rear + 1) %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front</a:t>
            </a:r>
          </a:p>
          <a:p>
            <a:r>
              <a:rPr lang="en-US" sz="2400" dirty="0">
                <a:latin typeface="+mj-lt"/>
                <a:cs typeface="Courier New" panose="02070309020205020404" pitchFamily="49" charset="0"/>
              </a:rPr>
              <a:t>Empty queue when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front == rear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0022" y="3618963"/>
            <a:ext cx="6245332" cy="24160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0021" y="2602785"/>
            <a:ext cx="6255857" cy="92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4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787C800-3C73-4FF8-8A77-1ED0E069CA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>
                <a:ea typeface="MS Mincho" panose="02020609040205080304" pitchFamily="49" charset="-128"/>
              </a:rPr>
              <a:t>Queue Implementation</a:t>
            </a:r>
            <a:endParaRPr lang="en-US" alt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20C0F7D-B245-4DF6-84C1-7D0E5BC9DE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4191000" cy="4495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class QueueType {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public: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 QueueType(int);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 QueueType();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 ~QueueType();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 void MakeEmpty();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 bool IsEmpty() const;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 bool IsFull() const;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 void Enqueue(ItemType);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 void Dequeue(ItemType&amp;);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8F2B8D0F-EF57-4E9A-8F67-525440F35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600200"/>
            <a:ext cx="28194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private: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front;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rear;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ItemType* items;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maxQue;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17413" name="Line 5">
            <a:extLst>
              <a:ext uri="{FF2B5EF4-FFF2-40B4-BE49-F238E27FC236}">
                <a16:creationId xmlns:a16="http://schemas.microsoft.com/office/drawing/2014/main" id="{E45A1D1F-1F86-44F3-90D0-C6BFF3BB15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676400"/>
            <a:ext cx="0" cy="426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B33DA9B-38E0-4B9B-B076-1370A171FE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MS Mincho" panose="02020609040205080304" pitchFamily="49" charset="-128"/>
              </a:rPr>
              <a:t>Queue Implementation (cont.)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6F5D531-8159-48E4-BF03-0AFDA38387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QueueType&lt;ItemType&gt;::QueueType(int max)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maxQue = max + 1;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front = maxQue - 1;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rear = maxQue - 1;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items = new ItemType[maxQue];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63716C5-5B95-43AD-A00E-7248CFD65F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MS Mincho" panose="02020609040205080304" pitchFamily="49" charset="-128"/>
              </a:rPr>
              <a:t>Queue Implementation (cont.)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CE7729D-5792-405B-9CEB-6D82D07B41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590800"/>
            <a:ext cx="7772400" cy="3505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QueueType&lt;ItemType&gt;::~QueueType()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delete [] items;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57411EE-2E44-4C4E-BAA9-5DB4EB78C7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MS Mincho" panose="02020609040205080304" pitchFamily="49" charset="-128"/>
              </a:rPr>
              <a:t>Queue Implementation (cont.)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24EA82B-6652-4843-BD03-7C7FD89456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362200"/>
            <a:ext cx="7772400" cy="3733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void QueueType&lt;ItemType&gt;:: MakeEmpty()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front = maxQue - 1;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rear = maxQue - 1;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ea typeface="MS Mincho" panose="02020609040205080304" pitchFamily="49" charset="-128"/>
              </a:rPr>
              <a:t>}</a:t>
            </a:r>
            <a:r>
              <a:rPr lang="en-US" altLang="en-US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F0FD7A1-9F7C-478D-9024-015AC2A34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Queue Implementation (cont.)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D1F2EFD8-A466-4B2C-85CB-FF107710CB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 sz="2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Arial" panose="020B0604020202020204" pitchFamily="34" charset="0"/>
                <a:cs typeface="Times New Roman" panose="02020603050405020304" pitchFamily="18" charset="0"/>
              </a:rPr>
              <a:t>bool QueueType&lt;ItemType&gt;::IsEmpty() const</a:t>
            </a:r>
            <a:endParaRPr lang="en-US" altLang="en-US" sz="2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Arial" panose="020B0604020202020204" pitchFamily="34" charset="0"/>
                <a:cs typeface="Times New Roman" panose="02020603050405020304" pitchFamily="18" charset="0"/>
              </a:rPr>
              <a:t> return (rear == front);</a:t>
            </a:r>
            <a:endParaRPr lang="en-US" altLang="en-US" sz="2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 sz="2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Arial" panose="020B0604020202020204" pitchFamily="34" charset="0"/>
                <a:cs typeface="Times New Roman" panose="02020603050405020304" pitchFamily="18" charset="0"/>
              </a:rPr>
              <a:t>bool QueueType&lt;ItemType&gt;::IsFull() const</a:t>
            </a:r>
            <a:endParaRPr lang="en-US" altLang="en-US" sz="2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Arial" panose="020B0604020202020204" pitchFamily="34" charset="0"/>
                <a:cs typeface="Times New Roman" panose="02020603050405020304" pitchFamily="18" charset="0"/>
              </a:rPr>
              <a:t> return ( (rear + 1) % maxQue == front);</a:t>
            </a:r>
            <a:endParaRPr lang="en-US" altLang="en-US" sz="2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25CFC30-20C1-4FD1-B576-014F54C5EC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MS Mincho" panose="02020609040205080304" pitchFamily="49" charset="-128"/>
              </a:rPr>
              <a:t>Queue Implementation (cont.)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47AFBD7-CA2B-427F-AE0D-E2E9E2CB06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void QueueType&lt;ItemType&gt;::Enqueue (ItemType newItem)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rear = (rear + 1) % maxQue;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items[rear] = newItem;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B086C930-0373-4FE5-96A6-804C943D70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MS Mincho" panose="02020609040205080304" pitchFamily="49" charset="-128"/>
              </a:rPr>
              <a:t>Queue Implementation (cont.)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28FD444-2573-4D12-AE0C-E4B9257B40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void QueueType&lt;ItemType&gt;::Dequeue (ItemType&amp; item)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front = (front + 1) % maxQue;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item = items[front];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30C6933-5078-474B-8E8E-A1BBA141E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Queue overflow</a:t>
            </a:r>
            <a:r>
              <a:rPr lang="en-US" altLang="en-US"/>
              <a:t> 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BDFED94-598B-46A5-A69E-839968CC79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514600"/>
            <a:ext cx="7772400" cy="35814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The condition resulting from trying to add an element onto a full queue.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 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	</a:t>
            </a: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if(!q.IsFull())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 		  q.Enqueue(item);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AC8B187-0FBD-401A-B27B-3ECD247BE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914400"/>
            <a:ext cx="7772400" cy="11430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Queue underflow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64A1D00-F248-4110-8019-E92DDFD06E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590800"/>
            <a:ext cx="7772400" cy="35052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The condition resulting from trying to remove an element from an empty queue.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 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		</a:t>
            </a: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if(!q.IsEmpty())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			  q.Dequeue(item);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8D29446-2925-4CE9-8226-D1FE255FC5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altLang="en-US"/>
              <a:t>What is a queue?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4DF122F-3070-4941-A3EC-556A7864DE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914400"/>
            <a:ext cx="7772400" cy="4114800"/>
          </a:xfrm>
        </p:spPr>
        <p:txBody>
          <a:bodyPr/>
          <a:lstStyle/>
          <a:p>
            <a:r>
              <a:rPr lang="en-US" altLang="en-US" sz="2800">
                <a:ea typeface="MS Mincho" panose="02020609040205080304" pitchFamily="49" charset="-128"/>
              </a:rPr>
              <a:t>It is an ordered group of homogeneous items of elements.</a:t>
            </a:r>
            <a:endParaRPr lang="en-US" altLang="en-US" sz="2800">
              <a:cs typeface="Courier New" panose="02070309020205020404" pitchFamily="49" charset="0"/>
            </a:endParaRPr>
          </a:p>
          <a:p>
            <a:r>
              <a:rPr lang="en-US" altLang="en-US" sz="2800">
                <a:ea typeface="MS Mincho" panose="02020609040205080304" pitchFamily="49" charset="-128"/>
              </a:rPr>
              <a:t>Queues have two ends: </a:t>
            </a:r>
            <a:endParaRPr lang="en-US" altLang="en-US" sz="2800">
              <a:cs typeface="Courier New" panose="02070309020205020404" pitchFamily="49" charset="0"/>
            </a:endParaRPr>
          </a:p>
          <a:p>
            <a:pPr lvl="1"/>
            <a:r>
              <a:rPr lang="en-US" altLang="en-US" sz="2400">
                <a:ea typeface="MS Mincho" panose="02020609040205080304" pitchFamily="49" charset="-128"/>
              </a:rPr>
              <a:t>Elements are added at one end. </a:t>
            </a:r>
            <a:endParaRPr lang="en-US" altLang="en-US" sz="2400">
              <a:cs typeface="Courier New" panose="02070309020205020404" pitchFamily="49" charset="0"/>
            </a:endParaRPr>
          </a:p>
          <a:p>
            <a:pPr lvl="1"/>
            <a:r>
              <a:rPr lang="en-US" altLang="en-US" sz="2400">
                <a:ea typeface="MS Mincho" panose="02020609040205080304" pitchFamily="49" charset="-128"/>
              </a:rPr>
              <a:t>Elements are removed from the other end.</a:t>
            </a:r>
          </a:p>
          <a:p>
            <a:r>
              <a:rPr lang="en-US" altLang="en-US" sz="2800">
                <a:ea typeface="MS Mincho" panose="02020609040205080304" pitchFamily="49" charset="-128"/>
              </a:rPr>
              <a:t>The element added first is also removed first (</a:t>
            </a:r>
            <a:r>
              <a:rPr lang="en-US" altLang="en-US" sz="2800" b="1">
                <a:ea typeface="MS Mincho" panose="02020609040205080304" pitchFamily="49" charset="-128"/>
              </a:rPr>
              <a:t>FIFO</a:t>
            </a:r>
            <a:r>
              <a:rPr lang="en-US" altLang="en-US" sz="2800">
                <a:ea typeface="MS Mincho" panose="02020609040205080304" pitchFamily="49" charset="-128"/>
              </a:rPr>
              <a:t>: First In, First Out).</a:t>
            </a:r>
            <a:r>
              <a:rPr lang="en-US" altLang="en-US"/>
              <a:t>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69BC387-FF35-4680-841D-17C3EA781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332288"/>
            <a:ext cx="4191000" cy="252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Applications of Queue Data Structure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Queue is used when things don’t have to be processed immediately, but have to be processed in </a:t>
            </a:r>
            <a:r>
              <a:rPr lang="en-US" b="1" dirty="0"/>
              <a:t>F</a:t>
            </a:r>
            <a:r>
              <a:rPr lang="en-US" dirty="0"/>
              <a:t>irst </a:t>
            </a:r>
            <a:r>
              <a:rPr lang="en-US" b="1" dirty="0"/>
              <a:t>I</a:t>
            </a:r>
            <a:r>
              <a:rPr lang="en-US" dirty="0"/>
              <a:t>n </a:t>
            </a:r>
            <a:r>
              <a:rPr lang="en-US" b="1" dirty="0"/>
              <a:t>F</a:t>
            </a:r>
            <a:r>
              <a:rPr lang="en-US" dirty="0"/>
              <a:t>irst </a:t>
            </a:r>
            <a:r>
              <a:rPr lang="en-US" b="1" dirty="0"/>
              <a:t>O</a:t>
            </a:r>
            <a:r>
              <a:rPr lang="en-US" dirty="0"/>
              <a:t>ut order like Breadth First Search. This property of Queue makes it also useful in following kind of scenarios.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When a resource is shared among multiple consumers. Examples include CPU scheduling, Disk Scheduling.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dirty="0"/>
              <a:t> </a:t>
            </a:r>
            <a:r>
              <a:rPr lang="en-US" dirty="0"/>
              <a:t>When data is transferred asynchronously (data not necessarily received at same rate as sent) between two processes. Examples include IO Buffers, pipes, file IO, </a:t>
            </a:r>
            <a:r>
              <a:rPr lang="en-US"/>
              <a:t>etc.)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282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98D7-B509-4487-A2CE-F795BFF8B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/>
              <a:t>Dynamic ADT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D4FC2-0794-46E4-8938-FFA9755C1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037" y="1620837"/>
            <a:ext cx="8797925" cy="5237163"/>
          </a:xfrm>
        </p:spPr>
        <p:txBody>
          <a:bodyPr/>
          <a:lstStyle/>
          <a:p>
            <a:r>
              <a:rPr lang="en-US" dirty="0"/>
              <a:t>A queue can be implemented for</a:t>
            </a:r>
          </a:p>
          <a:p>
            <a:pPr lvl="1"/>
            <a:r>
              <a:rPr lang="en-US" dirty="0"/>
              <a:t>Abstract data type (using template)</a:t>
            </a:r>
          </a:p>
          <a:p>
            <a:pPr lvl="1"/>
            <a:r>
              <a:rPr lang="en-US" dirty="0"/>
              <a:t>Dynamic sizing (using pointers)</a:t>
            </a:r>
          </a:p>
          <a:p>
            <a:pPr lvl="1"/>
            <a:endParaRPr lang="en-US" dirty="0"/>
          </a:p>
          <a:p>
            <a:r>
              <a:rPr lang="en-US" dirty="0"/>
              <a:t> the slides next present the implementation code</a:t>
            </a:r>
          </a:p>
        </p:txBody>
      </p:sp>
    </p:spTree>
    <p:extLst>
      <p:ext uri="{BB962C8B-B14F-4D97-AF65-F5344CB8AC3E}">
        <p14:creationId xmlns:p14="http://schemas.microsoft.com/office/powerpoint/2010/main" val="3722081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10600" cy="121920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006633"/>
                </a:solidFill>
              </a:rPr>
              <a:t>Queue ADT Operations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484784"/>
            <a:ext cx="8439150" cy="4476750"/>
          </a:xfrm>
          <a:noFill/>
          <a:ln/>
        </p:spPr>
        <p:txBody>
          <a:bodyPr>
            <a:normAutofit lnSpcReduction="10000"/>
          </a:bodyPr>
          <a:lstStyle/>
          <a:p>
            <a:pPr>
              <a:buClr>
                <a:schemeClr val="folHlink"/>
              </a:buClr>
            </a:pPr>
            <a:r>
              <a:rPr lang="en-US" sz="2400" b="1" dirty="0" err="1">
                <a:solidFill>
                  <a:srgbClr val="990066"/>
                </a:solidFill>
              </a:rPr>
              <a:t>MakeEmpty</a:t>
            </a:r>
            <a:r>
              <a:rPr lang="en-US" sz="2400" b="1" dirty="0"/>
              <a:t> -- Sets queue to an empty state.</a:t>
            </a:r>
            <a:r>
              <a:rPr lang="en-US" sz="1000" dirty="0"/>
              <a:t>	 			 		</a:t>
            </a:r>
            <a:endParaRPr lang="en-US" dirty="0"/>
          </a:p>
          <a:p>
            <a:pPr>
              <a:buClr>
                <a:schemeClr val="folHlink"/>
              </a:buClr>
            </a:pPr>
            <a:r>
              <a:rPr lang="en-US" sz="2400" b="1" dirty="0" err="1">
                <a:solidFill>
                  <a:srgbClr val="990066"/>
                </a:solidFill>
              </a:rPr>
              <a:t>IsEmpty</a:t>
            </a:r>
            <a:r>
              <a:rPr lang="en-US" sz="2400" b="1" dirty="0"/>
              <a:t> -- Determines whether the queue is currently empty.</a:t>
            </a:r>
            <a:r>
              <a:rPr lang="en-US" dirty="0"/>
              <a:t>	</a:t>
            </a:r>
          </a:p>
          <a:p>
            <a:pPr>
              <a:buFont typeface="Monotype Sorts" pitchFamily="2" charset="2"/>
              <a:buNone/>
            </a:pPr>
            <a:r>
              <a:rPr lang="en-US" sz="1000" dirty="0"/>
              <a:t>				 </a:t>
            </a:r>
            <a:endParaRPr lang="en-US" dirty="0"/>
          </a:p>
          <a:p>
            <a:pPr>
              <a:buClr>
                <a:schemeClr val="folHlink"/>
              </a:buClr>
            </a:pPr>
            <a:r>
              <a:rPr lang="en-US" sz="2400" b="1" dirty="0" err="1">
                <a:solidFill>
                  <a:srgbClr val="990066"/>
                </a:solidFill>
              </a:rPr>
              <a:t>IsFull</a:t>
            </a:r>
            <a:r>
              <a:rPr lang="en-US" sz="2400" b="1" dirty="0"/>
              <a:t> -- Determines whether the queue is currently full.</a:t>
            </a:r>
            <a:r>
              <a:rPr lang="en-US" sz="2400" dirty="0"/>
              <a:t> </a:t>
            </a:r>
            <a:r>
              <a:rPr lang="en-US" sz="1000" dirty="0"/>
              <a:t>			</a:t>
            </a:r>
            <a:endParaRPr lang="en-US" dirty="0"/>
          </a:p>
          <a:p>
            <a:pPr>
              <a:buClr>
                <a:schemeClr val="folHlink"/>
              </a:buClr>
            </a:pPr>
            <a:r>
              <a:rPr lang="en-US" sz="2400" b="1" dirty="0" err="1">
                <a:solidFill>
                  <a:srgbClr val="990066"/>
                </a:solidFill>
              </a:rPr>
              <a:t>Enqueue</a:t>
            </a:r>
            <a:r>
              <a:rPr lang="en-US" sz="2400" b="1" dirty="0">
                <a:solidFill>
                  <a:srgbClr val="990066"/>
                </a:solidFill>
              </a:rPr>
              <a:t> (</a:t>
            </a:r>
            <a:r>
              <a:rPr lang="en-US" sz="2400" b="1" dirty="0" err="1">
                <a:solidFill>
                  <a:srgbClr val="990066"/>
                </a:solidFill>
              </a:rPr>
              <a:t>ItemType</a:t>
            </a:r>
            <a:r>
              <a:rPr lang="en-US" sz="2400" b="1" dirty="0">
                <a:solidFill>
                  <a:srgbClr val="990066"/>
                </a:solidFill>
              </a:rPr>
              <a:t>  </a:t>
            </a:r>
            <a:r>
              <a:rPr lang="en-US" sz="2400" b="1" dirty="0" err="1">
                <a:solidFill>
                  <a:srgbClr val="990066"/>
                </a:solidFill>
              </a:rPr>
              <a:t>newItem</a:t>
            </a:r>
            <a:r>
              <a:rPr lang="en-US" sz="2400" b="1" dirty="0">
                <a:solidFill>
                  <a:srgbClr val="990066"/>
                </a:solidFill>
              </a:rPr>
              <a:t>) </a:t>
            </a:r>
            <a:r>
              <a:rPr lang="en-US" sz="2400" b="1" dirty="0"/>
              <a:t>-- Adds </a:t>
            </a:r>
            <a:r>
              <a:rPr lang="en-US" sz="2400" b="1" dirty="0" err="1"/>
              <a:t>newItem</a:t>
            </a:r>
            <a:r>
              <a:rPr lang="en-US" sz="2400" b="1" dirty="0"/>
              <a:t> to the rear of the queue.</a:t>
            </a:r>
            <a:r>
              <a:rPr lang="en-US" sz="2800" b="1" dirty="0"/>
              <a:t> </a:t>
            </a:r>
            <a:r>
              <a:rPr lang="en-US" sz="1400" dirty="0"/>
              <a:t>	</a:t>
            </a:r>
          </a:p>
          <a:p>
            <a:pPr>
              <a:buFont typeface="Monotype Sorts" pitchFamily="2" charset="2"/>
              <a:buNone/>
            </a:pPr>
            <a:r>
              <a:rPr lang="en-US" sz="1000" dirty="0"/>
              <a:t>			</a:t>
            </a:r>
            <a:r>
              <a:rPr lang="en-US" sz="2800" b="1" dirty="0"/>
              <a:t> </a:t>
            </a:r>
          </a:p>
          <a:p>
            <a:pPr>
              <a:buClr>
                <a:schemeClr val="folHlink"/>
              </a:buClr>
            </a:pPr>
            <a:r>
              <a:rPr lang="en-US" sz="2400" b="1" dirty="0" err="1">
                <a:solidFill>
                  <a:srgbClr val="990066"/>
                </a:solidFill>
              </a:rPr>
              <a:t>Dequeue</a:t>
            </a:r>
            <a:r>
              <a:rPr lang="en-US" sz="2400" b="1" dirty="0">
                <a:solidFill>
                  <a:srgbClr val="990066"/>
                </a:solidFill>
              </a:rPr>
              <a:t> (</a:t>
            </a:r>
            <a:r>
              <a:rPr lang="en-US" sz="2400" b="1" dirty="0" err="1">
                <a:solidFill>
                  <a:srgbClr val="990066"/>
                </a:solidFill>
              </a:rPr>
              <a:t>ItemType</a:t>
            </a:r>
            <a:r>
              <a:rPr lang="en-US" sz="2400" b="1" dirty="0">
                <a:solidFill>
                  <a:srgbClr val="990066"/>
                </a:solidFill>
              </a:rPr>
              <a:t>&amp;  item)</a:t>
            </a:r>
            <a:r>
              <a:rPr lang="en-US" sz="2400" b="1" dirty="0"/>
              <a:t> -- Removes the item at the front of the queue and returns it in item.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253FB240-9841-4311-B9D2-17297A6AD931}" type="slidenum">
              <a:rPr lang="en-US" sz="1400"/>
              <a:pPr algn="r"/>
              <a:t>22</a:t>
            </a:fld>
            <a:endParaRPr lang="en-US" sz="140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10600" cy="121920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006633"/>
                </a:solidFill>
              </a:rPr>
              <a:t>ADT Queue Operations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885950"/>
            <a:ext cx="6477000" cy="4191000"/>
          </a:xfrm>
          <a:noFill/>
          <a:ln/>
        </p:spPr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sz="2800" b="1">
                <a:solidFill>
                  <a:srgbClr val="990066"/>
                </a:solidFill>
              </a:rPr>
              <a:t>Transformers</a:t>
            </a:r>
            <a:r>
              <a:rPr lang="en-US" sz="2800" b="1"/>
              <a:t> </a:t>
            </a:r>
          </a:p>
          <a:p>
            <a:pPr lvl="1"/>
            <a:r>
              <a:rPr lang="en-US" sz="2400" b="1"/>
              <a:t>MakeEmpty </a:t>
            </a:r>
          </a:p>
          <a:p>
            <a:pPr lvl="1"/>
            <a:r>
              <a:rPr lang="en-US" sz="2400" b="1"/>
              <a:t>Enqueue</a:t>
            </a:r>
          </a:p>
          <a:p>
            <a:pPr lvl="1"/>
            <a:r>
              <a:rPr lang="en-US" sz="2400" b="1"/>
              <a:t>Dequeue</a:t>
            </a:r>
          </a:p>
          <a:p>
            <a:pPr lvl="1">
              <a:buFont typeface="Monotype Sorts" pitchFamily="2" charset="2"/>
              <a:buNone/>
            </a:pPr>
            <a:endParaRPr lang="en-US" sz="2000"/>
          </a:p>
          <a:p>
            <a:pPr>
              <a:buFont typeface="Monotype Sorts" pitchFamily="2" charset="2"/>
              <a:buNone/>
            </a:pPr>
            <a:r>
              <a:rPr lang="en-US" sz="2800" b="1">
                <a:solidFill>
                  <a:srgbClr val="990066"/>
                </a:solidFill>
              </a:rPr>
              <a:t>Observers </a:t>
            </a:r>
            <a:endParaRPr lang="en-US" sz="2800" b="1"/>
          </a:p>
          <a:p>
            <a:pPr lvl="1"/>
            <a:r>
              <a:rPr lang="en-US" sz="2400" b="1"/>
              <a:t>IsEmpty</a:t>
            </a:r>
          </a:p>
          <a:p>
            <a:pPr lvl="1"/>
            <a:r>
              <a:rPr lang="en-US" sz="2400" b="1"/>
              <a:t>IsFull</a:t>
            </a:r>
            <a:r>
              <a:rPr lang="en-US"/>
              <a:t>	</a:t>
            </a:r>
          </a:p>
          <a:p>
            <a:pPr>
              <a:buFont typeface="Monotype Sorts" pitchFamily="2" charset="2"/>
              <a:buNone/>
            </a:pPr>
            <a:r>
              <a:rPr lang="en-US" sz="800"/>
              <a:t>		</a:t>
            </a: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4806950" y="4183063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AutoShape 5"/>
          <p:cNvSpPr>
            <a:spLocks noChangeArrowheads="1"/>
          </p:cNvSpPr>
          <p:nvPr/>
        </p:nvSpPr>
        <p:spPr bwMode="auto">
          <a:xfrm>
            <a:off x="4806950" y="206375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5851525" y="2544763"/>
            <a:ext cx="1822450" cy="350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/>
              <a:t>change state</a:t>
            </a:r>
          </a:p>
          <a:p>
            <a:endParaRPr lang="en-US" sz="2000" b="1"/>
          </a:p>
          <a:p>
            <a:endParaRPr lang="en-US" sz="2000" b="1"/>
          </a:p>
          <a:p>
            <a:endParaRPr lang="en-US" sz="16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r>
              <a:rPr lang="en-US" sz="2000" b="1"/>
              <a:t>observe state</a:t>
            </a:r>
          </a:p>
          <a:p>
            <a:endParaRPr lang="en-US" sz="2000" b="1"/>
          </a:p>
          <a:p>
            <a:endParaRPr lang="en-US" sz="1000" b="1"/>
          </a:p>
          <a:p>
            <a:endParaRPr lang="en-US" sz="1800" b="1"/>
          </a:p>
          <a:p>
            <a:endParaRPr lang="en-US" sz="1800" b="1"/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C5871F1A-2070-4EAC-87C3-59B053FBA582}" type="slidenum">
              <a:rPr lang="en-US" sz="1400"/>
              <a:pPr algn="r"/>
              <a:t>23</a:t>
            </a:fld>
            <a:endParaRPr lang="en-US" sz="140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5" name="Rectangle 9"/>
          <p:cNvSpPr>
            <a:spLocks noGrp="1" noChangeArrowheads="1"/>
          </p:cNvSpPr>
          <p:nvPr>
            <p:ph type="title"/>
          </p:nvPr>
        </p:nvSpPr>
        <p:spPr>
          <a:xfrm>
            <a:off x="609600" y="325438"/>
            <a:ext cx="7848600" cy="1143000"/>
          </a:xfrm>
          <a:noFill/>
          <a:ln/>
        </p:spPr>
        <p:txBody>
          <a:bodyPr/>
          <a:lstStyle/>
          <a:p>
            <a:r>
              <a:rPr lang="en-US" sz="4000"/>
              <a:t>DYNAMIC ARRAY IMPLEMENTATION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5E8F-E4CD-4531-9B9A-71A955AEA159}" type="slidenum">
              <a:rPr lang="en-US"/>
              <a:pPr/>
              <a:t>24</a:t>
            </a:fld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764213" y="4148138"/>
            <a:ext cx="2513012" cy="1274762"/>
            <a:chOff x="3631" y="2613"/>
            <a:chExt cx="1583" cy="803"/>
          </a:xfrm>
        </p:grpSpPr>
        <p:sp>
          <p:nvSpPr>
            <p:cNvPr id="86018" name="Rectangle 2"/>
            <p:cNvSpPr>
              <a:spLocks noChangeArrowheads="1"/>
            </p:cNvSpPr>
            <p:nvPr/>
          </p:nvSpPr>
          <p:spPr bwMode="auto">
            <a:xfrm>
              <a:off x="3631" y="2617"/>
              <a:ext cx="1583" cy="790"/>
            </a:xfrm>
            <a:prstGeom prst="rect">
              <a:avLst/>
            </a:pr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19" name="Line 3"/>
            <p:cNvSpPr>
              <a:spLocks noChangeShapeType="1"/>
            </p:cNvSpPr>
            <p:nvPr/>
          </p:nvSpPr>
          <p:spPr bwMode="auto">
            <a:xfrm>
              <a:off x="4250" y="2613"/>
              <a:ext cx="0" cy="79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0" name="Line 4"/>
            <p:cNvSpPr>
              <a:spLocks noChangeShapeType="1"/>
            </p:cNvSpPr>
            <p:nvPr/>
          </p:nvSpPr>
          <p:spPr bwMode="auto">
            <a:xfrm>
              <a:off x="4560" y="2613"/>
              <a:ext cx="0" cy="79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1" name="Line 5"/>
            <p:cNvSpPr>
              <a:spLocks noChangeShapeType="1"/>
            </p:cNvSpPr>
            <p:nvPr/>
          </p:nvSpPr>
          <p:spPr bwMode="auto">
            <a:xfrm>
              <a:off x="4889" y="2613"/>
              <a:ext cx="0" cy="79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2" name="Line 6"/>
            <p:cNvSpPr>
              <a:spLocks noChangeShapeType="1"/>
            </p:cNvSpPr>
            <p:nvPr/>
          </p:nvSpPr>
          <p:spPr bwMode="auto">
            <a:xfrm>
              <a:off x="3946" y="2618"/>
              <a:ext cx="0" cy="79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024" name="Oval 8"/>
          <p:cNvSpPr>
            <a:spLocks noChangeArrowheads="1"/>
          </p:cNvSpPr>
          <p:nvPr/>
        </p:nvSpPr>
        <p:spPr bwMode="auto">
          <a:xfrm>
            <a:off x="1636713" y="2182813"/>
            <a:ext cx="3543300" cy="4157662"/>
          </a:xfrm>
          <a:prstGeom prst="ellipse">
            <a:avLst/>
          </a:prstGeom>
          <a:solidFill>
            <a:srgbClr val="990066"/>
          </a:solidFill>
          <a:ln w="12699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6" name="Oval 10"/>
          <p:cNvSpPr>
            <a:spLocks noChangeArrowheads="1"/>
          </p:cNvSpPr>
          <p:nvPr/>
        </p:nvSpPr>
        <p:spPr bwMode="auto">
          <a:xfrm>
            <a:off x="357188" y="2955925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7" name="Oval 11"/>
          <p:cNvSpPr>
            <a:spLocks noChangeArrowheads="1"/>
          </p:cNvSpPr>
          <p:nvPr/>
        </p:nvSpPr>
        <p:spPr bwMode="auto">
          <a:xfrm>
            <a:off x="371475" y="3622675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8" name="Oval 12"/>
          <p:cNvSpPr>
            <a:spLocks noChangeArrowheads="1"/>
          </p:cNvSpPr>
          <p:nvPr/>
        </p:nvSpPr>
        <p:spPr bwMode="auto">
          <a:xfrm>
            <a:off x="327025" y="4252913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9" name="Oval 13"/>
          <p:cNvSpPr>
            <a:spLocks noChangeArrowheads="1"/>
          </p:cNvSpPr>
          <p:nvPr/>
        </p:nvSpPr>
        <p:spPr bwMode="auto">
          <a:xfrm>
            <a:off x="341313" y="4921250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0" name="Rectangle 14"/>
          <p:cNvSpPr>
            <a:spLocks noChangeArrowheads="1"/>
          </p:cNvSpPr>
          <p:nvPr/>
        </p:nvSpPr>
        <p:spPr bwMode="auto">
          <a:xfrm>
            <a:off x="676275" y="2936875"/>
            <a:ext cx="148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b="1"/>
              <a:t>QueType</a:t>
            </a:r>
          </a:p>
        </p:txBody>
      </p:sp>
      <p:sp>
        <p:nvSpPr>
          <p:cNvPr id="86031" name="Rectangle 15"/>
          <p:cNvSpPr>
            <a:spLocks noChangeArrowheads="1"/>
          </p:cNvSpPr>
          <p:nvPr/>
        </p:nvSpPr>
        <p:spPr bwMode="auto">
          <a:xfrm>
            <a:off x="568325" y="3595688"/>
            <a:ext cx="166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b="1"/>
              <a:t>~QueType</a:t>
            </a:r>
          </a:p>
        </p:txBody>
      </p:sp>
      <p:sp>
        <p:nvSpPr>
          <p:cNvPr id="86032" name="Rectangle 16"/>
          <p:cNvSpPr>
            <a:spLocks noChangeArrowheads="1"/>
          </p:cNvSpPr>
          <p:nvPr/>
        </p:nvSpPr>
        <p:spPr bwMode="auto">
          <a:xfrm>
            <a:off x="746125" y="4235450"/>
            <a:ext cx="1471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b="1"/>
              <a:t>Enqueue</a:t>
            </a:r>
          </a:p>
        </p:txBody>
      </p:sp>
      <p:sp>
        <p:nvSpPr>
          <p:cNvPr id="86033" name="Rectangle 17"/>
          <p:cNvSpPr>
            <a:spLocks noChangeArrowheads="1"/>
          </p:cNvSpPr>
          <p:nvPr/>
        </p:nvSpPr>
        <p:spPr bwMode="auto">
          <a:xfrm>
            <a:off x="725488" y="4914900"/>
            <a:ext cx="147161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b="1"/>
              <a:t>Dequeue</a:t>
            </a:r>
          </a:p>
          <a:p>
            <a:r>
              <a:rPr lang="en-US" sz="1600" b="1">
                <a:latin typeface="Arial Black" pitchFamily="34" charset="0"/>
              </a:rPr>
              <a:t>      .</a:t>
            </a:r>
          </a:p>
          <a:p>
            <a:r>
              <a:rPr lang="en-US" sz="1600" b="1">
                <a:latin typeface="Arial Black" pitchFamily="34" charset="0"/>
              </a:rPr>
              <a:t>      .</a:t>
            </a:r>
          </a:p>
          <a:p>
            <a:r>
              <a:rPr lang="en-US" sz="1600" b="1">
                <a:latin typeface="Arial Black" pitchFamily="34" charset="0"/>
              </a:rPr>
              <a:t>      .</a:t>
            </a:r>
          </a:p>
        </p:txBody>
      </p:sp>
      <p:sp>
        <p:nvSpPr>
          <p:cNvPr id="86034" name="Rectangle 18"/>
          <p:cNvSpPr>
            <a:spLocks noChangeArrowheads="1"/>
          </p:cNvSpPr>
          <p:nvPr/>
        </p:nvSpPr>
        <p:spPr bwMode="auto">
          <a:xfrm>
            <a:off x="581025" y="1724025"/>
            <a:ext cx="233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b="1"/>
              <a:t>class QueType</a:t>
            </a:r>
          </a:p>
        </p:txBody>
      </p:sp>
      <p:sp>
        <p:nvSpPr>
          <p:cNvPr id="86035" name="Rectangle 19"/>
          <p:cNvSpPr>
            <a:spLocks noChangeArrowheads="1"/>
          </p:cNvSpPr>
          <p:nvPr/>
        </p:nvSpPr>
        <p:spPr bwMode="auto">
          <a:xfrm>
            <a:off x="2805113" y="2927350"/>
            <a:ext cx="1908175" cy="2519363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6" name="Rectangle 20"/>
          <p:cNvSpPr>
            <a:spLocks noChangeArrowheads="1"/>
          </p:cNvSpPr>
          <p:nvPr/>
        </p:nvSpPr>
        <p:spPr bwMode="auto">
          <a:xfrm>
            <a:off x="4025900" y="3551238"/>
            <a:ext cx="368300" cy="330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7" name="Rectangle 21"/>
          <p:cNvSpPr>
            <a:spLocks noChangeArrowheads="1"/>
          </p:cNvSpPr>
          <p:nvPr/>
        </p:nvSpPr>
        <p:spPr bwMode="auto">
          <a:xfrm>
            <a:off x="4025900" y="3989388"/>
            <a:ext cx="368300" cy="330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8" name="Rectangle 22"/>
          <p:cNvSpPr>
            <a:spLocks noChangeArrowheads="1"/>
          </p:cNvSpPr>
          <p:nvPr/>
        </p:nvSpPr>
        <p:spPr bwMode="auto">
          <a:xfrm>
            <a:off x="4025900" y="4427538"/>
            <a:ext cx="368300" cy="330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9" name="Rectangle 23"/>
          <p:cNvSpPr>
            <a:spLocks noChangeArrowheads="1"/>
          </p:cNvSpPr>
          <p:nvPr/>
        </p:nvSpPr>
        <p:spPr bwMode="auto">
          <a:xfrm>
            <a:off x="2819400" y="3079750"/>
            <a:ext cx="1601272" cy="218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 dirty="0"/>
              <a:t>Private Data:</a:t>
            </a:r>
          </a:p>
          <a:p>
            <a:endParaRPr lang="en-US" sz="800" b="1" dirty="0"/>
          </a:p>
          <a:p>
            <a:r>
              <a:rPr lang="en-US" sz="1800" b="1" dirty="0"/>
              <a:t>front</a:t>
            </a:r>
            <a:r>
              <a:rPr lang="en-US" sz="2000" b="1" dirty="0"/>
              <a:t>              1</a:t>
            </a:r>
          </a:p>
          <a:p>
            <a:endParaRPr lang="en-US" sz="1000" b="1" dirty="0"/>
          </a:p>
          <a:p>
            <a:r>
              <a:rPr lang="en-US" sz="2000" b="1" dirty="0"/>
              <a:t>rear              4</a:t>
            </a:r>
          </a:p>
          <a:p>
            <a:endParaRPr lang="en-US" sz="1000" b="1" dirty="0"/>
          </a:p>
          <a:p>
            <a:r>
              <a:rPr lang="en-US" sz="1800" b="1" dirty="0" err="1"/>
              <a:t>maxQue</a:t>
            </a:r>
            <a:r>
              <a:rPr lang="en-US" sz="1800" b="1" dirty="0"/>
              <a:t> </a:t>
            </a:r>
            <a:r>
              <a:rPr lang="en-US" sz="2000" b="1" dirty="0"/>
              <a:t>       5</a:t>
            </a:r>
            <a:endParaRPr lang="en-US" sz="1000" b="1" dirty="0"/>
          </a:p>
          <a:p>
            <a:endParaRPr lang="en-US" sz="1000" b="1" dirty="0"/>
          </a:p>
          <a:p>
            <a:r>
              <a:rPr lang="en-US" sz="1800" b="1" dirty="0"/>
              <a:t>items</a:t>
            </a:r>
          </a:p>
        </p:txBody>
      </p:sp>
      <p:sp>
        <p:nvSpPr>
          <p:cNvPr id="86040" name="Rectangle 24"/>
          <p:cNvSpPr>
            <a:spLocks noChangeArrowheads="1"/>
          </p:cNvSpPr>
          <p:nvPr/>
        </p:nvSpPr>
        <p:spPr bwMode="auto">
          <a:xfrm>
            <a:off x="6241430" y="4456466"/>
            <a:ext cx="185896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b="1" dirty="0"/>
              <a:t>‘C’      ‘X’       ‘J’</a:t>
            </a:r>
          </a:p>
        </p:txBody>
      </p:sp>
      <p:sp>
        <p:nvSpPr>
          <p:cNvPr id="86041" name="Rectangle 25"/>
          <p:cNvSpPr>
            <a:spLocks noChangeArrowheads="1"/>
          </p:cNvSpPr>
          <p:nvPr/>
        </p:nvSpPr>
        <p:spPr bwMode="auto">
          <a:xfrm>
            <a:off x="5175250" y="5618163"/>
            <a:ext cx="3182938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1600" b="1" dirty="0"/>
              <a:t>items [0]         [1]     [2]      [3]      [4]</a:t>
            </a:r>
          </a:p>
          <a:p>
            <a:endParaRPr lang="en-US" sz="1600" b="1" dirty="0"/>
          </a:p>
        </p:txBody>
      </p:sp>
      <p:sp>
        <p:nvSpPr>
          <p:cNvPr id="86042" name="Rectangle 26"/>
          <p:cNvSpPr>
            <a:spLocks noChangeArrowheads="1"/>
          </p:cNvSpPr>
          <p:nvPr/>
        </p:nvSpPr>
        <p:spPr bwMode="auto">
          <a:xfrm>
            <a:off x="4033838" y="4879975"/>
            <a:ext cx="368300" cy="330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43" name="Line 27"/>
          <p:cNvSpPr>
            <a:spLocks noChangeShapeType="1"/>
          </p:cNvSpPr>
          <p:nvPr/>
        </p:nvSpPr>
        <p:spPr bwMode="auto">
          <a:xfrm flipV="1">
            <a:off x="4127500" y="4741863"/>
            <a:ext cx="1587500" cy="2540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44" name="Rectangle 28"/>
          <p:cNvSpPr>
            <a:spLocks noChangeArrowheads="1"/>
          </p:cNvSpPr>
          <p:nvPr/>
        </p:nvSpPr>
        <p:spPr bwMode="auto">
          <a:xfrm rot="16800000">
            <a:off x="5473080" y="4535841"/>
            <a:ext cx="1187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1400" b="1" dirty="0"/>
              <a:t>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idx="1"/>
          </p:nvPr>
        </p:nvSpPr>
        <p:spPr>
          <a:xfrm>
            <a:off x="463550" y="152400"/>
            <a:ext cx="8255000" cy="6515100"/>
          </a:xfrm>
          <a:ln/>
        </p:spPr>
        <p:txBody>
          <a:bodyPr>
            <a:normAutofit fontScale="85000" lnSpcReduction="20000"/>
          </a:bodyPr>
          <a:lstStyle/>
          <a:p>
            <a:pPr>
              <a:buFont typeface="Monotype Sorts" pitchFamily="2" charset="2"/>
              <a:buNone/>
            </a:pPr>
            <a:r>
              <a:rPr lang="en-US" sz="1800" b="1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solidFill>
                  <a:srgbClr val="009966"/>
                </a:solidFill>
                <a:latin typeface="Courier New" pitchFamily="49" charset="0"/>
              </a:rPr>
              <a:t>// CLASS TEMPLATE DEFINITION FOR CIRCULAR QUEUE    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#include "ItemType.h"      // for ItemType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	</a:t>
            </a:r>
            <a:r>
              <a:rPr lang="en-US" sz="800" b="1">
                <a:solidFill>
                  <a:srgbClr val="990000"/>
                </a:solidFill>
                <a:latin typeface="Courier New" pitchFamily="49" charset="0"/>
              </a:rPr>
              <a:t>	</a:t>
            </a:r>
            <a:endParaRPr lang="en-US" sz="800" b="1">
              <a:solidFill>
                <a:srgbClr val="CC3300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800" b="1">
              <a:solidFill>
                <a:srgbClr val="990000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solidFill>
                  <a:srgbClr val="3366FF"/>
                </a:solidFill>
                <a:latin typeface="Courier New" pitchFamily="49" charset="0"/>
              </a:rPr>
              <a:t>template&lt;class ItemType&gt;</a:t>
            </a:r>
            <a:endParaRPr 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class QueType  {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public:</a:t>
            </a:r>
            <a:endParaRPr 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QueType( );    		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QueType( int max );	</a:t>
            </a:r>
            <a:r>
              <a:rPr lang="en-US" sz="1800" b="1">
                <a:solidFill>
                  <a:srgbClr val="CC0000"/>
                </a:solidFill>
                <a:latin typeface="Courier New" pitchFamily="49" charset="0"/>
              </a:rPr>
              <a:t>// PARAMETERIZED CONSTRUCTOR</a:t>
            </a:r>
            <a:endParaRPr 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~QueType( ) ;		</a:t>
            </a:r>
            <a:r>
              <a:rPr lang="en-US" sz="1800" b="1">
                <a:solidFill>
                  <a:srgbClr val="CC0000"/>
                </a:solidFill>
                <a:latin typeface="Courier New" pitchFamily="49" charset="0"/>
              </a:rPr>
              <a:t>// DESTRUCTOR</a:t>
            </a:r>
            <a:endParaRPr lang="en-US" sz="1800" b="1">
              <a:latin typeface="Arial Black" pitchFamily="34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Arial Black" pitchFamily="34" charset="0"/>
              </a:rPr>
              <a:t>     .  .  .		</a:t>
            </a:r>
            <a:endParaRPr 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800" b="1">
                <a:latin typeface="Courier New" pitchFamily="49" charset="0"/>
              </a:rPr>
              <a:t>	</a:t>
            </a:r>
            <a:endParaRPr 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bool IsFull( ) const;</a:t>
            </a:r>
            <a:endParaRPr 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void Enqueue( ItemType item );</a:t>
            </a:r>
            <a:endParaRPr 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void Dequeue( ItemType&amp;  item );</a:t>
            </a:r>
            <a:endParaRPr 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private: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int       front;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int	      rear;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int	      maxQue;  		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ItemType*  items;	   </a:t>
            </a:r>
            <a:r>
              <a:rPr lang="en-US" sz="1800" b="1">
                <a:solidFill>
                  <a:srgbClr val="CC0000"/>
                </a:solidFill>
                <a:latin typeface="Courier New" pitchFamily="49" charset="0"/>
              </a:rPr>
              <a:t>// DYNAMIC ARRAY IMPLEMENTATION</a:t>
            </a:r>
            <a:endParaRPr 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};</a:t>
            </a: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4D61852D-3AB4-4ED0-90B7-482F1228C2D2}" type="slidenum">
              <a:rPr lang="en-US" sz="1400"/>
              <a:pPr algn="r"/>
              <a:t>25</a:t>
            </a:fld>
            <a:endParaRPr 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idx="1"/>
          </p:nvPr>
        </p:nvSpPr>
        <p:spPr>
          <a:xfrm>
            <a:off x="274638" y="152400"/>
            <a:ext cx="8464550" cy="6515100"/>
          </a:xfrm>
          <a:ln/>
        </p:spPr>
        <p:txBody>
          <a:bodyPr>
            <a:normAutofit fontScale="92500" lnSpcReduction="20000"/>
          </a:bodyPr>
          <a:lstStyle/>
          <a:p>
            <a:pPr>
              <a:buFont typeface="Monotype Sorts" pitchFamily="2" charset="2"/>
              <a:buNone/>
            </a:pPr>
            <a:r>
              <a:rPr lang="en-US" sz="1800" b="1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solidFill>
                  <a:srgbClr val="009966"/>
                </a:solidFill>
                <a:latin typeface="Courier New" pitchFamily="49" charset="0"/>
              </a:rPr>
              <a:t>// CLASS TEMPLATE DEFINITION FOR CIRCULAR QUEUE  cont’d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  <a:endParaRPr lang="en-US" sz="1800" b="1">
              <a:solidFill>
                <a:srgbClr val="CC3300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800" b="1">
              <a:solidFill>
                <a:srgbClr val="990000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solidFill>
                  <a:srgbClr val="3366FF"/>
                </a:solidFill>
                <a:latin typeface="Courier New" pitchFamily="49" charset="0"/>
              </a:rPr>
              <a:t>template&lt;class ItemType&gt;</a:t>
            </a:r>
            <a:endParaRPr 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QueType</a:t>
            </a:r>
            <a:r>
              <a:rPr lang="en-US" sz="1800" b="1">
                <a:solidFill>
                  <a:srgbClr val="3366FF"/>
                </a:solidFill>
                <a:latin typeface="Courier New" pitchFamily="49" charset="0"/>
              </a:rPr>
              <a:t>&lt;ItemType&gt;</a:t>
            </a:r>
            <a:r>
              <a:rPr lang="en-US" sz="1800" b="1">
                <a:latin typeface="Courier New" pitchFamily="49" charset="0"/>
              </a:rPr>
              <a:t>::QueType( int max )  	</a:t>
            </a:r>
            <a:r>
              <a:rPr lang="en-US" sz="1800" b="1">
                <a:solidFill>
                  <a:srgbClr val="CC0000"/>
                </a:solidFill>
                <a:latin typeface="Courier New" pitchFamily="49" charset="0"/>
              </a:rPr>
              <a:t>// PARAMETERIZED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maxQue = max + 1;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 	front = maxQue - 1;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rear = maxQue - 1;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items = new ItemType[maxQue];   </a:t>
            </a:r>
            <a:r>
              <a:rPr lang="en-US" sz="1800" b="1">
                <a:solidFill>
                  <a:srgbClr val="CC0000"/>
                </a:solidFill>
                <a:latin typeface="Courier New" pitchFamily="49" charset="0"/>
              </a:rPr>
              <a:t>// dynamically allocates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solidFill>
                  <a:srgbClr val="3366FF"/>
                </a:solidFill>
                <a:latin typeface="Courier New" pitchFamily="49" charset="0"/>
              </a:rPr>
              <a:t>template&lt;class ItemType&gt;</a:t>
            </a:r>
            <a:endParaRPr 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bool QueType</a:t>
            </a:r>
            <a:r>
              <a:rPr lang="en-US" sz="1800" b="1">
                <a:solidFill>
                  <a:srgbClr val="3366FF"/>
                </a:solidFill>
                <a:latin typeface="Courier New" pitchFamily="49" charset="0"/>
              </a:rPr>
              <a:t>&lt;ItemType&gt;</a:t>
            </a:r>
            <a:r>
              <a:rPr lang="en-US" sz="1800" b="1">
                <a:latin typeface="Courier New" pitchFamily="49" charset="0"/>
              </a:rPr>
              <a:t>::IsEmpty( )</a:t>
            </a:r>
          </a:p>
          <a:p>
            <a:pPr>
              <a:buFont typeface="Monotype Sorts" pitchFamily="2" charset="2"/>
              <a:buNone/>
            </a:pPr>
            <a:endParaRPr 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{						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return ( rear </a:t>
            </a:r>
            <a:r>
              <a:rPr lang="en-US" sz="1800" b="1"/>
              <a:t>==</a:t>
            </a:r>
            <a:r>
              <a:rPr lang="en-US" sz="1800" b="1">
                <a:latin typeface="Courier New" pitchFamily="49" charset="0"/>
              </a:rPr>
              <a:t> front )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437813CE-02A3-48B9-A256-594E3760E392}" type="slidenum">
              <a:rPr lang="en-US" sz="1400"/>
              <a:pPr algn="r"/>
              <a:t>26</a:t>
            </a:fld>
            <a:endParaRPr lang="en-US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idx="1"/>
          </p:nvPr>
        </p:nvSpPr>
        <p:spPr>
          <a:xfrm>
            <a:off x="274638" y="214313"/>
            <a:ext cx="8464550" cy="6408737"/>
          </a:xfrm>
          <a:ln/>
        </p:spPr>
        <p:txBody>
          <a:bodyPr>
            <a:normAutofit fontScale="92500" lnSpcReduction="20000"/>
          </a:bodyPr>
          <a:lstStyle/>
          <a:p>
            <a:pPr>
              <a:buFont typeface="Monotype Sorts" pitchFamily="2" charset="2"/>
              <a:buNone/>
            </a:pPr>
            <a:r>
              <a:rPr lang="en-US" sz="1800" b="1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solidFill>
                  <a:srgbClr val="009966"/>
                </a:solidFill>
                <a:latin typeface="Courier New" pitchFamily="49" charset="0"/>
              </a:rPr>
              <a:t>// CLASS TEMPLATE DEFINITION FOR CIRCULAR QUEUE  cont’d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  <a:endParaRPr lang="en-US" sz="1800" b="1">
              <a:solidFill>
                <a:srgbClr val="CC3300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800" b="1">
              <a:solidFill>
                <a:srgbClr val="990000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solidFill>
                  <a:srgbClr val="3366FF"/>
                </a:solidFill>
                <a:latin typeface="Courier New" pitchFamily="49" charset="0"/>
              </a:rPr>
              <a:t>template&lt;class ItemType&gt;</a:t>
            </a:r>
            <a:endParaRPr 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QueType</a:t>
            </a:r>
            <a:r>
              <a:rPr lang="en-US" sz="1800" b="1">
                <a:solidFill>
                  <a:srgbClr val="3366FF"/>
                </a:solidFill>
                <a:latin typeface="Courier New" pitchFamily="49" charset="0"/>
              </a:rPr>
              <a:t>&lt;ItemType&gt;</a:t>
            </a:r>
            <a:r>
              <a:rPr lang="en-US" sz="1800" b="1">
                <a:latin typeface="Courier New" pitchFamily="49" charset="0"/>
              </a:rPr>
              <a:t>::~QueType( )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delete [ ] items; 	</a:t>
            </a:r>
            <a:r>
              <a:rPr lang="en-US" sz="1800" b="1">
                <a:solidFill>
                  <a:srgbClr val="CC0000"/>
                </a:solidFill>
                <a:latin typeface="Courier New" pitchFamily="49" charset="0"/>
              </a:rPr>
              <a:t>// deallocates array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400" b="1">
                <a:latin typeface="Arial Black" pitchFamily="34" charset="0"/>
              </a:rPr>
              <a:t> . </a:t>
            </a:r>
          </a:p>
          <a:p>
            <a:pPr>
              <a:buFont typeface="Monotype Sorts" pitchFamily="2" charset="2"/>
              <a:buNone/>
            </a:pPr>
            <a:r>
              <a:rPr lang="en-US" sz="1400" b="1">
                <a:latin typeface="Arial Black" pitchFamily="34" charset="0"/>
              </a:rPr>
              <a:t> . </a:t>
            </a:r>
          </a:p>
          <a:p>
            <a:pPr>
              <a:buFont typeface="Monotype Sorts" pitchFamily="2" charset="2"/>
              <a:buNone/>
            </a:pPr>
            <a:r>
              <a:rPr lang="en-US" sz="1400" b="1">
                <a:latin typeface="Arial Black" pitchFamily="34" charset="0"/>
              </a:rPr>
              <a:t> .</a:t>
            </a:r>
            <a:endParaRPr 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10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solidFill>
                  <a:srgbClr val="3366FF"/>
                </a:solidFill>
                <a:latin typeface="Courier New" pitchFamily="49" charset="0"/>
              </a:rPr>
              <a:t>template&lt;class ItemType&gt;</a:t>
            </a:r>
            <a:endParaRPr 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bool QueType</a:t>
            </a:r>
            <a:r>
              <a:rPr lang="en-US" sz="1800" b="1">
                <a:solidFill>
                  <a:srgbClr val="3366FF"/>
                </a:solidFill>
                <a:latin typeface="Courier New" pitchFamily="49" charset="0"/>
              </a:rPr>
              <a:t>&lt;ItemType&gt;</a:t>
            </a:r>
            <a:r>
              <a:rPr lang="en-US" sz="1800" b="1">
                <a:latin typeface="Courier New" pitchFamily="49" charset="0"/>
              </a:rPr>
              <a:t>::IsFull( )</a:t>
            </a:r>
          </a:p>
          <a:p>
            <a:pPr>
              <a:buFont typeface="Monotype Sorts" pitchFamily="2" charset="2"/>
              <a:buNone/>
            </a:pPr>
            <a:endParaRPr 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{							</a:t>
            </a:r>
            <a:r>
              <a:rPr lang="en-US" sz="1800" b="1">
                <a:solidFill>
                  <a:srgbClr val="CC0000"/>
                </a:solidFill>
                <a:latin typeface="Courier New" pitchFamily="49" charset="0"/>
              </a:rPr>
              <a:t>// WRAP AROUND</a:t>
            </a:r>
            <a:endParaRPr lang="en-US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	return ( (rear + 1) % maxQue </a:t>
            </a:r>
            <a:r>
              <a:rPr lang="en-US" sz="1800" b="1"/>
              <a:t>==</a:t>
            </a:r>
            <a:r>
              <a:rPr lang="en-US" sz="1800" b="1">
                <a:latin typeface="Courier New" pitchFamily="49" charset="0"/>
              </a:rPr>
              <a:t> front )</a:t>
            </a:r>
          </a:p>
          <a:p>
            <a:pPr>
              <a:buFont typeface="Monotype Sorts" pitchFamily="2" charset="2"/>
              <a:buNone/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1C7F280D-8588-4124-9AE9-184DBD50894B}" type="slidenum">
              <a:rPr lang="en-US" sz="1400"/>
              <a:pPr algn="r"/>
              <a:t>27</a:t>
            </a:fld>
            <a:endParaRPr 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5B7CB05-24FB-4190-9DCD-5871BA024D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Example: recognizing palindromes</a:t>
            </a:r>
            <a:endParaRPr lang="en-US" altLang="en-US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493A9BD-230B-4BA0-8A47-B90D1D74BF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A </a:t>
            </a:r>
            <a:r>
              <a:rPr lang="en-US" altLang="en-US" i="1">
                <a:cs typeface="Times New Roman" panose="02020603050405020304" pitchFamily="18" charset="0"/>
              </a:rPr>
              <a:t>palindrome</a:t>
            </a:r>
            <a:r>
              <a:rPr lang="en-US" altLang="en-US">
                <a:cs typeface="Times New Roman" panose="02020603050405020304" pitchFamily="18" charset="0"/>
              </a:rPr>
              <a:t> is a string that reads the same forward and backward.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		</a:t>
            </a:r>
            <a:r>
              <a:rPr lang="en-US" altLang="en-US" i="1">
                <a:cs typeface="Times New Roman" panose="02020603050405020304" pitchFamily="18" charset="0"/>
              </a:rPr>
              <a:t>Able was I ere I saw Elba </a:t>
            </a:r>
            <a:endParaRPr lang="en-US" altLang="en-US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We will read the line of text into both a stack and a queue.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Compare the contents of the stack and the queue character-by-character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ea typeface="MS Mincho" panose="02020609040205080304" pitchFamily="49" charset="-128"/>
              </a:rPr>
              <a:t>to see if they would produce the same string of characters.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620892E-6E0A-4D6A-8700-5FE4DFCB1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077200" cy="1143000"/>
          </a:xfrm>
        </p:spPr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Example: recognizing palindromes</a:t>
            </a:r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A57C51B7-C8D3-4C6C-8BF9-C467BF410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012113" cy="475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Specification of </a:t>
            </a:r>
            <a:r>
              <a:rPr lang="en-US" sz="4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QueueType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D7B5-A2AE-4F04-A072-D73842C28D5B}" type="slidenum">
              <a:rPr lang="en-US"/>
              <a:pPr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8940" y="1021080"/>
          <a:ext cx="8718998" cy="560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470">
                <a:tc>
                  <a:txBody>
                    <a:bodyPr/>
                    <a:lstStyle/>
                    <a:p>
                      <a:r>
                        <a:rPr lang="en-US" sz="1600" b="1" dirty="0"/>
                        <a:t>Structure: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Elements are added to the rear and removed from the front of the queue.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7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Definitions (provided by user):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MAX_ITEMS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Maximum number of items that might be on the queue.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ItemType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 type of the items on the queue.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Operations (provided by the ADT):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rgbClr val="0070C0"/>
                          </a:solidFill>
                        </a:rPr>
                        <a:t>MakeEmpty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Sets </a:t>
                      </a:r>
                      <a:r>
                        <a:rPr lang="en-US" sz="1600" dirty="0" err="1"/>
                        <a:t>queueto</a:t>
                      </a:r>
                      <a:r>
                        <a:rPr lang="en-US" sz="1600" dirty="0"/>
                        <a:t> an empty state.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/>
                        <a:t>Postcondition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queueis</a:t>
                      </a:r>
                      <a:r>
                        <a:rPr lang="en-US" sz="1600" dirty="0"/>
                        <a:t>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sz="1600" b="1" dirty="0" err="1">
                          <a:solidFill>
                            <a:srgbClr val="0070C0"/>
                          </a:solidFill>
                        </a:rPr>
                        <a:t>IsEmpty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Determines whether the queue is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queuehas</a:t>
                      </a:r>
                      <a:r>
                        <a:rPr lang="en-US" sz="1600" dirty="0"/>
                        <a:t>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/>
                        <a:t>Postcondition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true if </a:t>
                      </a:r>
                      <a:r>
                        <a:rPr lang="en-US" sz="1600" dirty="0" err="1"/>
                        <a:t>queueis</a:t>
                      </a:r>
                      <a:r>
                        <a:rPr lang="en-US" sz="1600" dirty="0"/>
                        <a:t> empty and false otherwise.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sz="1600" b="1" dirty="0" err="1">
                          <a:solidFill>
                            <a:srgbClr val="0070C0"/>
                          </a:solidFill>
                        </a:rPr>
                        <a:t>IsFull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Determines whether the queue is full.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Queue has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/>
                        <a:t>Postcondition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true if queue is full and false otherwise.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3384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CEBC330-C126-483C-83FC-692F85A939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153400" cy="609600"/>
          </a:xfrm>
        </p:spPr>
        <p:txBody>
          <a:bodyPr>
            <a:normAutofit fontScale="90000"/>
          </a:bodyPr>
          <a:lstStyle/>
          <a:p>
            <a:r>
              <a:rPr lang="en-US" altLang="en-US">
                <a:ea typeface="MS Mincho" panose="02020609040205080304" pitchFamily="49" charset="-128"/>
              </a:rPr>
              <a:t>Example: recognizing palindromes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C975231-3066-4561-8B24-9A8D98BF29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35052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#include &lt;iostream.h&gt;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#include &lt;ctype.h&gt;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#include "stack.h"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#include "queue.h“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int main()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StackType&lt;char&gt; s;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QueType&lt;char&gt; q;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char ch;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char sItem, qItem;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int mismatches = 0;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98096606-CBA4-45FC-94F4-DE7E78F7A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600200"/>
            <a:ext cx="4648200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cout &lt;&lt; "Enter string: " &lt;&lt; endl;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 sz="10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en-US" sz="800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while(cin.peek() != '\\n') {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 sz="9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en-US" sz="900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cin &gt;&gt; ch;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if(isalpha(ch)) {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en-US" sz="1200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if(!s.IsFull())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s.Push(toupper(ch));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 sz="10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en-US" sz="1000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if(!q.IsFull())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q.Enqueue(toupper(ch));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   }</a:t>
            </a: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31749" name="Line 5">
            <a:extLst>
              <a:ext uri="{FF2B5EF4-FFF2-40B4-BE49-F238E27FC236}">
                <a16:creationId xmlns:a16="http://schemas.microsoft.com/office/drawing/2014/main" id="{859AE6A2-B029-460F-B591-36F79BF8BA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600200"/>
            <a:ext cx="0" cy="426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>
            <a:extLst>
              <a:ext uri="{FF2B5EF4-FFF2-40B4-BE49-F238E27FC236}">
                <a16:creationId xmlns:a16="http://schemas.microsoft.com/office/drawing/2014/main" id="{FD9CADBA-9A8C-4406-9CD6-A7F093CC7C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0772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>
                <a:ea typeface="MS Mincho" panose="02020609040205080304" pitchFamily="49" charset="-128"/>
              </a:rPr>
              <a:t>Example: recognizing palindromes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8A129A27-A6CF-4700-BC62-3E9D4D0812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5029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while( (!q.IsEmpty()) &amp;&amp; (!s.IsEmpty()) ) {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en-US" sz="100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endParaRPr lang="en-US" altLang="en-US" sz="6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s.Pop(sItem);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q.Dequeue(qItem);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en-US" sz="16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if(sItem != qItem)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  ++mismatches;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altLang="en-US" sz="2000">
                <a:latin typeface="Arial" panose="020B0604020202020204" pitchFamily="34" charset="0"/>
                <a:ea typeface="MS Mincho" panose="02020609040205080304" pitchFamily="49" charset="-128"/>
              </a:rPr>
              <a:t>}</a:t>
            </a:r>
            <a:r>
              <a:rPr lang="en-US" altLang="en-US" sz="2000"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if (mismatches == 0)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cout &lt;&lt; "That is a palindrome" &lt;&lt; endl;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else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cout &lt;&lt; That is not a palindrome" &lt;&lt; endl;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en-US" sz="9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return 0;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Specification of </a:t>
            </a:r>
            <a:r>
              <a:rPr lang="en-US" sz="4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QueueType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D7B5-A2AE-4F04-A072-D73842C28D5B}" type="slidenum">
              <a:rPr lang="en-US"/>
              <a:pPr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8940" y="1219200"/>
          <a:ext cx="8718998" cy="377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Enqueue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newItem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</a:t>
                      </a:r>
                      <a:r>
                        <a:rPr lang="en-US" dirty="0" err="1"/>
                        <a:t>newItem</a:t>
                      </a:r>
                      <a:r>
                        <a:rPr lang="en-US" dirty="0"/>
                        <a:t> to the rear of the queue.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Queue has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(queue is full), </a:t>
                      </a:r>
                      <a:r>
                        <a:rPr lang="en-US" dirty="0" err="1"/>
                        <a:t>FullQueue</a:t>
                      </a:r>
                      <a:r>
                        <a:rPr lang="en-US" dirty="0"/>
                        <a:t> exception is thrown, else </a:t>
                      </a:r>
                      <a:r>
                        <a:rPr lang="en-US" dirty="0" err="1"/>
                        <a:t>newItem</a:t>
                      </a:r>
                      <a:r>
                        <a:rPr lang="en-US" dirty="0"/>
                        <a:t> is at rear of queue.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Dequeue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&amp; item)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front item from the queue and returns it in item.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Queue has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(queue is empty), </a:t>
                      </a:r>
                      <a:r>
                        <a:rPr lang="en-US" dirty="0" err="1"/>
                        <a:t>EmptyQueue</a:t>
                      </a:r>
                      <a:r>
                        <a:rPr lang="en-US" dirty="0"/>
                        <a:t> exception is thrown and item is undefined, else front element has been removed from queue and item is a copy of removed element.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9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7680960" cy="4963017"/>
          </a:xfrm>
        </p:spPr>
        <p:txBody>
          <a:bodyPr>
            <a:normAutofit/>
          </a:bodyPr>
          <a:lstStyle/>
          <a:p>
            <a:r>
              <a:rPr lang="en-US" sz="2400" dirty="0"/>
              <a:t>Always insert elements at the back of the array.</a:t>
            </a:r>
          </a:p>
          <a:p>
            <a:r>
              <a:rPr lang="en-US" sz="2400" dirty="0"/>
              <a:t>Complexity of deletion: </a:t>
            </a:r>
            <a:r>
              <a:rPr lang="en-US" sz="2400" b="1" dirty="0"/>
              <a:t>O(N)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76" y="2310315"/>
            <a:ext cx="6619048" cy="1342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7714" y="3731753"/>
            <a:ext cx="6628571" cy="13333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2476" y="5143667"/>
            <a:ext cx="6619048" cy="1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1143000"/>
            <a:ext cx="8297839" cy="4725989"/>
          </a:xfrm>
        </p:spPr>
        <p:txBody>
          <a:bodyPr>
            <a:normAutofit/>
          </a:bodyPr>
          <a:lstStyle/>
          <a:p>
            <a:r>
              <a:rPr lang="en-US" sz="2000" dirty="0"/>
              <a:t>Maintain two indices: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en-US" sz="2000" dirty="0"/>
              <a:t> and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  <a:p>
            <a:r>
              <a:rPr lang="en-US" sz="2000" dirty="0">
                <a:latin typeface="+mj-lt"/>
                <a:cs typeface="Courier New" panose="02070309020205020404" pitchFamily="49" charset="0"/>
              </a:rPr>
              <a:t>Increment the indices as additions and deletions are performed 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rear++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for addition and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front++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for deletion)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0143" y="2262887"/>
            <a:ext cx="5226269" cy="42504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0308" y="4404575"/>
            <a:ext cx="103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Dead space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1205463" y="5050906"/>
            <a:ext cx="978794" cy="66731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21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1143001"/>
            <a:ext cx="8243248" cy="4725988"/>
          </a:xfrm>
        </p:spPr>
        <p:txBody>
          <a:bodyPr>
            <a:normAutofit/>
          </a:bodyPr>
          <a:lstStyle/>
          <a:p>
            <a:r>
              <a:rPr lang="en-US" sz="2000" dirty="0"/>
              <a:t>Maintain two indices: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en-US" sz="2000" dirty="0"/>
              <a:t> and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  <a:p>
            <a:r>
              <a:rPr lang="en-US" sz="2000" dirty="0">
                <a:latin typeface="+mj-lt"/>
                <a:cs typeface="Courier New" panose="02070309020205020404" pitchFamily="49" charset="0"/>
              </a:rPr>
              <a:t>Make the indices “wrap around” when they reach the end of the array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rear = (rear + 1) %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=size of array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467" y="3155319"/>
            <a:ext cx="6127066" cy="287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0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43001"/>
            <a:ext cx="7543800" cy="4725988"/>
          </a:xfrm>
        </p:spPr>
        <p:txBody>
          <a:bodyPr/>
          <a:lstStyle/>
          <a:p>
            <a:r>
              <a:rPr lang="en-US" dirty="0"/>
              <a:t>How do we differentiate between the empty state and the full state?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9247" y="1985904"/>
            <a:ext cx="5585505" cy="2194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79247" y="4271857"/>
            <a:ext cx="5585505" cy="215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1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43001"/>
            <a:ext cx="7543800" cy="4725988"/>
          </a:xfrm>
        </p:spPr>
        <p:txBody>
          <a:bodyPr>
            <a:normAutofit/>
          </a:bodyPr>
          <a:lstStyle/>
          <a:p>
            <a:r>
              <a:rPr lang="en-US" sz="2400" dirty="0"/>
              <a:t>Let front indicate the index of the array slot preceding the front element.</a:t>
            </a:r>
          </a:p>
          <a:p>
            <a:r>
              <a:rPr lang="en-US" sz="2400" dirty="0"/>
              <a:t>The array slot preceding the front element is reserved and items are not assigned in that slot.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0022" y="3741795"/>
            <a:ext cx="6245332" cy="24160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0021" y="2725617"/>
            <a:ext cx="6255857" cy="92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68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298</TotalTime>
  <Words>1722</Words>
  <Application>Microsoft Office PowerPoint</Application>
  <PresentationFormat>On-screen Show (4:3)</PresentationFormat>
  <Paragraphs>326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Arial Black</vt:lpstr>
      <vt:lpstr>Calibri</vt:lpstr>
      <vt:lpstr>Century Gothic</vt:lpstr>
      <vt:lpstr>Courier New</vt:lpstr>
      <vt:lpstr>Monotype Sorts</vt:lpstr>
      <vt:lpstr>Wingdings 3</vt:lpstr>
      <vt:lpstr>Ion</vt:lpstr>
      <vt:lpstr>CSE225: Data Structure and Algorithms</vt:lpstr>
      <vt:lpstr>What is a queue?</vt:lpstr>
      <vt:lpstr>Specification of QueueType</vt:lpstr>
      <vt:lpstr>Specification of QueueType</vt:lpstr>
      <vt:lpstr>Implementation Issues</vt:lpstr>
      <vt:lpstr>Implementation Issues</vt:lpstr>
      <vt:lpstr>Implementation Issues</vt:lpstr>
      <vt:lpstr>Implementation Issues</vt:lpstr>
      <vt:lpstr>Implementation Issues</vt:lpstr>
      <vt:lpstr>Implementation Issues</vt:lpstr>
      <vt:lpstr>Queue Implementation</vt:lpstr>
      <vt:lpstr>Queue Implementation (cont.)</vt:lpstr>
      <vt:lpstr>Queue Implementation (cont.)</vt:lpstr>
      <vt:lpstr>Queue Implementation (cont.)</vt:lpstr>
      <vt:lpstr>Queue Implementation (cont.)</vt:lpstr>
      <vt:lpstr>Queue Implementation (cont.)</vt:lpstr>
      <vt:lpstr>Queue Implementation (cont.)</vt:lpstr>
      <vt:lpstr>Queue overflow </vt:lpstr>
      <vt:lpstr>Queue underflow</vt:lpstr>
      <vt:lpstr>PowerPoint Presentation</vt:lpstr>
      <vt:lpstr>Dynamic ADT QUEUE</vt:lpstr>
      <vt:lpstr>Queue ADT Operations</vt:lpstr>
      <vt:lpstr>ADT Queue Operations</vt:lpstr>
      <vt:lpstr>DYNAMIC ARRAY IMPLEMENTATION</vt:lpstr>
      <vt:lpstr>PowerPoint Presentation</vt:lpstr>
      <vt:lpstr>PowerPoint Presentation</vt:lpstr>
      <vt:lpstr>PowerPoint Presentation</vt:lpstr>
      <vt:lpstr>Example: recognizing palindromes</vt:lpstr>
      <vt:lpstr>Example: recognizing palindromes</vt:lpstr>
      <vt:lpstr>Example: recognizing palindromes</vt:lpstr>
      <vt:lpstr>Example: recognizing palindromes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Irfan Shah Mayeen</cp:lastModifiedBy>
  <cp:revision>35</cp:revision>
  <dcterms:created xsi:type="dcterms:W3CDTF">2014-09-11T18:03:18Z</dcterms:created>
  <dcterms:modified xsi:type="dcterms:W3CDTF">2023-03-31T12:08:20Z</dcterms:modified>
</cp:coreProperties>
</file>