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2" r:id="rId5"/>
    <p:sldId id="292" r:id="rId6"/>
    <p:sldId id="297" r:id="rId7"/>
    <p:sldId id="283" r:id="rId8"/>
    <p:sldId id="298" r:id="rId9"/>
    <p:sldId id="300" r:id="rId10"/>
    <p:sldId id="284" r:id="rId11"/>
    <p:sldId id="294" r:id="rId12"/>
    <p:sldId id="295" r:id="rId13"/>
    <p:sldId id="285" r:id="rId14"/>
    <p:sldId id="296" r:id="rId1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1" autoAdjust="0"/>
  </p:normalViewPr>
  <p:slideViewPr>
    <p:cSldViewPr snapToGrid="0">
      <p:cViewPr>
        <p:scale>
          <a:sx n="51" d="100"/>
          <a:sy n="51" d="100"/>
        </p:scale>
        <p:origin x="536" y="452"/>
      </p:cViewPr>
      <p:guideLst/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C4F4B85-E9E7-41BF-92EB-C9CC21F42A52}" type="datetime1">
              <a:rPr lang="en-GB" smtClean="0"/>
              <a:t>09/01/2024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0989584-350B-4E80-935A-E1696BBFD676}" type="datetime1">
              <a:rPr lang="en-GB" noProof="0" smtClean="0"/>
              <a:t>09/01/2024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314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59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90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77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88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616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999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512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984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67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2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bg1">
              <a:lumMod val="95000"/>
            </a:schemeClr>
          </a:solidFill>
        </p:spPr>
        <p:txBody>
          <a:bodyPr lIns="0" rIns="1764000" rtlCol="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bg1">
              <a:alpha val="80000"/>
            </a:schemeClr>
          </a:solidFill>
          <a:ln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5463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380A33-49FB-43FC-B60E-34A2E55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657649-400B-459D-918F-D5C58351DEF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99886" y="1512000"/>
            <a:ext cx="5472114" cy="4664963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923135C-68B1-4D2B-80D0-318CB859F7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1886" y="1512000"/>
            <a:ext cx="5472114" cy="4664963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BF39E7D-3145-466A-B07A-D49E661CEFA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1886" y="1512000"/>
            <a:ext cx="5472114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33A71EE-E94D-4F02-B8C5-DC59F456383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99886" y="1512000"/>
            <a:ext cx="5472114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F63D731-8A55-4A6C-A975-9B0F1F435646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99886" y="2505075"/>
            <a:ext cx="5472114" cy="3684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0CBD79B-0266-4692-9562-0F7706A271D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1887" y="2505075"/>
            <a:ext cx="5472114" cy="3684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5515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84F2FFD-7164-411A-96A5-A5211A6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FDBADDA-AF39-45A0-BBAB-A87608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presentation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083984-DDF1-4D26-BB0A-9EE8430AB21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55601" y="4889910"/>
            <a:ext cx="4840085" cy="816077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>
              <a:buNone/>
              <a:defRPr lang="en-US">
                <a:solidFill>
                  <a:schemeClr val="tx1"/>
                </a:solidFill>
              </a:defRPr>
            </a:lvl1pPr>
          </a:lstStyle>
          <a:p>
            <a:pPr marL="266700" lvl="0" indent="-266700" algn="r" rtl="0"/>
            <a:r>
              <a:rPr lang="en-GB" noProof="0"/>
              <a:t>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05EC740-58FD-4D74-B7D7-DA487FC5EC3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987425"/>
            <a:ext cx="5472000" cy="4718562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4204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presentation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083984-DDF1-4D26-BB0A-9EE8430AB21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55601" y="4889910"/>
            <a:ext cx="4840085" cy="816077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>
              <a:buNone/>
              <a:defRPr lang="en-US">
                <a:solidFill>
                  <a:schemeClr val="tx1"/>
                </a:solidFill>
              </a:defRPr>
            </a:lvl1pPr>
          </a:lstStyle>
          <a:p>
            <a:pPr marL="266700" lvl="0" indent="-266700" algn="r" rtl="0"/>
            <a:r>
              <a:rPr lang="en-GB" noProof="0"/>
              <a:t>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28466D9-7530-474E-BC12-1642958B7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9" y="987425"/>
            <a:ext cx="5471999" cy="4718561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60549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A9BE28-009E-4D88-9951-81B453F75A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solidFill>
            <a:schemeClr val="bg1"/>
          </a:solidFill>
        </p:spPr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bg1">
              <a:lumMod val="95000"/>
            </a:schemeClr>
          </a:solidFill>
        </p:spPr>
        <p:txBody>
          <a:bodyPr lIns="0" rIns="1764000" rtlCol="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bg1">
              <a:alpha val="80000"/>
            </a:schemeClr>
          </a:solidFill>
          <a:ln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9205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bg1">
              <a:lumMod val="95000"/>
            </a:schemeClr>
          </a:solidFill>
        </p:spPr>
        <p:txBody>
          <a:bodyPr lIns="0" tIns="180000" rIns="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bg1"/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rtlCol="0" anchor="t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2681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bg1">
              <a:lumMod val="95000"/>
            </a:schemeClr>
          </a:solidFill>
        </p:spPr>
        <p:txBody>
          <a:bodyPr lIns="0" tIns="180000" rIns="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bg1"/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rtlCol="0" anchor="t"/>
          <a:lstStyle>
            <a:lvl1pPr algn="l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465176"/>
            <a:ext cx="3372329" cy="774934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 rtlCol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000" y="2438399"/>
            <a:ext cx="5472000" cy="3044400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570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bg1">
              <a:lumMod val="95000"/>
            </a:schemeClr>
          </a:solidFill>
        </p:spPr>
        <p:txBody>
          <a:bodyPr lIns="0" tIns="1440000" rIns="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096000" y="3263899"/>
            <a:ext cx="5472000" cy="2442088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presentation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4889912"/>
            <a:ext cx="4840085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905B34-4C18-4A8D-8167-57B7BF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bg1">
              <a:lumMod val="95000"/>
            </a:schemeClr>
          </a:solidFill>
        </p:spPr>
        <p:txBody>
          <a:bodyPr lIns="0" r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tx1"/>
          </a:solidFill>
        </p:spPr>
        <p:txBody>
          <a:bodyPr lIns="180000" tIns="72000" rIns="180000" rtlCol="0" anchor="t"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8C031A-1E1B-4E18-9052-CA663975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-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bg1">
              <a:lumMod val="95000"/>
            </a:schemeClr>
          </a:solidFill>
        </p:spPr>
        <p:txBody>
          <a:bodyPr lIns="1764000" rIns="0" rtlCol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Thank You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 rtlCol="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Full Name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 rtlCol="0"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Phone Number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 rtlCol="0"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Email or Social Media Handle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 rtlCol="0"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Company Website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4799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726F2C-157B-477E-AD76-8F54126834C2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FB90F-5E6B-4508-96BB-939635D11AFF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4A1CB7-B157-440C-BA82-A62890EF3721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5B1BAC-5CBE-4B0E-B0AA-1C05EBEE964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68BD16A-5998-4CCA-B0F2-62F67B639A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839907-C37E-4F37-B9BB-92B4A49360E6}"/>
              </a:ext>
            </a:extLst>
          </p:cNvPr>
          <p:cNvSpPr txBox="1"/>
          <p:nvPr userDrawn="1"/>
        </p:nvSpPr>
        <p:spPr>
          <a:xfrm>
            <a:off x="10194026" y="6258973"/>
            <a:ext cx="1577974" cy="427535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 rtl="0">
              <a:lnSpc>
                <a:spcPts val="1100"/>
              </a:lnSpc>
            </a:pPr>
            <a:r>
              <a:rPr lang="en-GB" sz="2000" b="1" spc="0" noProof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Contoso</a:t>
            </a:r>
            <a:br>
              <a:rPr lang="en-GB" sz="2000" b="1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100" b="0" i="1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Suites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5" r:id="rId4"/>
    <p:sldLayoutId id="2147483666" r:id="rId5"/>
    <p:sldLayoutId id="2147483659" r:id="rId6"/>
    <p:sldLayoutId id="2147483660" r:id="rId7"/>
    <p:sldLayoutId id="2147483664" r:id="rId8"/>
    <p:sldLayoutId id="2147483668" r:id="rId9"/>
    <p:sldLayoutId id="2147483669" r:id="rId10"/>
    <p:sldLayoutId id="2147483650" r:id="rId11"/>
    <p:sldLayoutId id="2147483652" r:id="rId12"/>
    <p:sldLayoutId id="2147483667" r:id="rId13"/>
    <p:sldLayoutId id="2147483656" r:id="rId14"/>
    <p:sldLayoutId id="2147483657" r:id="rId15"/>
    <p:sldLayoutId id="2147483671" r:id="rId16"/>
    <p:sldLayoutId id="2147483672" r:id="rId17"/>
    <p:sldLayoutId id="2147483654" r:id="rId18"/>
    <p:sldLayoutId id="2147483655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svg"/><Relationship Id="rId11" Type="http://schemas.openxmlformats.org/officeDocument/2006/relationships/image" Target="../media/image17.jpe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nowy forest from top" title="Snowy forest from top">
            <a:extLst>
              <a:ext uri="{FF2B5EF4-FFF2-40B4-BE49-F238E27FC236}">
                <a16:creationId xmlns:a16="http://schemas.microsoft.com/office/drawing/2014/main" id="{F7C18470-34F4-493A-B338-DAAE751FB6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144000" y="146383"/>
            <a:ext cx="11905200" cy="656523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999" y="2851044"/>
            <a:ext cx="10675430" cy="2830882"/>
          </a:xfrm>
        </p:spPr>
        <p:txBody>
          <a:bodyPr rtlCol="0"/>
          <a:lstStyle/>
          <a:p>
            <a:pPr algn="l"/>
            <a:r>
              <a:rPr lang="en-GB" b="1" i="0" dirty="0">
                <a:effectLst/>
                <a:latin typeface="Söhne"/>
              </a:rPr>
              <a:t>Enhancing Predictive Performance for UCI ML Bank Marketing Dataset</a:t>
            </a:r>
            <a:br>
              <a:rPr lang="en-GB" b="1" i="0" dirty="0">
                <a:effectLst/>
                <a:latin typeface="Söhne"/>
              </a:rPr>
            </a:br>
            <a:endParaRPr lang="en-GB" b="1" i="0" dirty="0">
              <a:effectLst/>
              <a:latin typeface="Söhne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8842" y="5681926"/>
            <a:ext cx="4416587" cy="816075"/>
          </a:xfrm>
          <a:ln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</a:gradFill>
          </a:ln>
        </p:spPr>
        <p:txBody>
          <a:bodyPr rtlCol="0"/>
          <a:lstStyle/>
          <a:p>
            <a:pPr rtl="0"/>
            <a:r>
              <a:rPr lang="en-GB" sz="24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Presenter: Irfan Arshad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ow Banks Are Winning with AI and Automated Machine Learning | DataRobot AI  Platform">
            <a:extLst>
              <a:ext uri="{FF2B5EF4-FFF2-40B4-BE49-F238E27FC236}">
                <a16:creationId xmlns:a16="http://schemas.microsoft.com/office/drawing/2014/main" id="{66BDD43C-5DD6-CCC5-41B8-C33D944E416A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9"/>
          <a:stretch/>
        </p:blipFill>
        <p:spPr bwMode="auto">
          <a:xfrm>
            <a:off x="144463" y="144463"/>
            <a:ext cx="11904662" cy="605948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2">
            <a:extLst>
              <a:ext uri="{FF2B5EF4-FFF2-40B4-BE49-F238E27FC236}">
                <a16:creationId xmlns:a16="http://schemas.microsoft.com/office/drawing/2014/main" id="{E7950907-A2C5-1AC3-E4AE-43F9ADDBB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608" y="2438399"/>
            <a:ext cx="5742592" cy="3044399"/>
          </a:xfrm>
        </p:spPr>
        <p:txBody>
          <a:bodyPr anchor="t">
            <a:normAutofit/>
          </a:bodyPr>
          <a:lstStyle/>
          <a:p>
            <a:r>
              <a:rPr lang="en-GB" b="1" i="0" dirty="0">
                <a:effectLst/>
              </a:rPr>
              <a:t>Questions &amp; Answers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77425" y="6322399"/>
            <a:ext cx="3705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en-GB" smtClean="0"/>
              <a:pPr rtl="0">
                <a:spcAft>
                  <a:spcPts val="600"/>
                </a:spcAft>
              </a:pPr>
              <a:t>10</a:t>
            </a:fld>
            <a:endParaRPr lang="en-GB"/>
          </a:p>
        </p:txBody>
      </p:sp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7FF01862-0639-48CD-A883-31DC1B378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/>
              <a:t>Large Image Slide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C7833EF-F2FC-4C18-9E89-7491D88CF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>
                <a:latin typeface="Source Sans Pro SemiBold" panose="020F0502020204030204" pitchFamily="34" charset="0"/>
              </a:rPr>
              <a:t>Thank You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C9AEF562-1B88-4933-832C-6BD075D10A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April Hansson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GB"/>
              <a:t>+44 1239 876 554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n-GB"/>
              <a:t>april@contoso.com</a:t>
            </a:r>
          </a:p>
          <a:p>
            <a:pPr rtl="0"/>
            <a:endParaRPr lang="en-GB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A95542-0513-FF94-44A4-1EBEDAA5C7E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98343" y="5262266"/>
            <a:ext cx="180909" cy="180909"/>
          </a:xfrm>
          <a:prstGeom prst="rect">
            <a:avLst/>
          </a:prstGeom>
        </p:spPr>
      </p:pic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98343" y="5533246"/>
            <a:ext cx="180909" cy="180909"/>
          </a:xfrm>
          <a:prstGeom prst="rect">
            <a:avLst/>
          </a:prstGeom>
        </p:spPr>
      </p:pic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98343" y="5804226"/>
            <a:ext cx="180909" cy="180909"/>
          </a:xfrm>
          <a:prstGeom prst="rect">
            <a:avLst/>
          </a:prstGeom>
        </p:spPr>
      </p:pic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87646" y="6075206"/>
            <a:ext cx="202303" cy="202303"/>
          </a:xfrm>
          <a:prstGeom prst="rect">
            <a:avLst/>
          </a:prstGeom>
        </p:spPr>
      </p:pic>
      <p:pic>
        <p:nvPicPr>
          <p:cNvPr id="6146" name="Picture 2" descr="Thank You Your Business Images - Free Download on Freepik">
            <a:extLst>
              <a:ext uri="{FF2B5EF4-FFF2-40B4-BE49-F238E27FC236}">
                <a16:creationId xmlns:a16="http://schemas.microsoft.com/office/drawing/2014/main" id="{2E226608-7961-AA9B-0FA4-9287B281CFF6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1" b="85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nowy mountains from the ground">
            <a:extLst>
              <a:ext uri="{FF2B5EF4-FFF2-40B4-BE49-F238E27FC236}">
                <a16:creationId xmlns:a16="http://schemas.microsoft.com/office/drawing/2014/main" id="{FB6C117D-C3C2-4923-B0BC-DC2F8814D0C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7911" y="1724919"/>
            <a:ext cx="7776178" cy="3899366"/>
          </a:xfrm>
        </p:spPr>
        <p:txBody>
          <a:bodyPr rtlCol="0"/>
          <a:lstStyle/>
          <a:p>
            <a:pPr algn="l">
              <a:lnSpc>
                <a:spcPct val="100000"/>
              </a:lnSpc>
            </a:pPr>
            <a:r>
              <a:rPr lang="en-GB" sz="2800" b="1" dirty="0">
                <a:solidFill>
                  <a:srgbClr val="374151"/>
                </a:solidFill>
                <a:latin typeface="Söhne"/>
              </a:rPr>
              <a:t>U</a:t>
            </a:r>
            <a:r>
              <a:rPr lang="en-GB" sz="2800" b="1" i="0" dirty="0">
                <a:solidFill>
                  <a:srgbClr val="374151"/>
                </a:solidFill>
                <a:effectLst/>
                <a:latin typeface="Söhne"/>
              </a:rPr>
              <a:t>CI ML Bank Marketing Dataset Overview:</a:t>
            </a:r>
            <a:b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  <a:t>Client interaction and subscription dataset.</a:t>
            </a:r>
            <a:b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  <a:t>Demographic info, economic indicators.</a:t>
            </a:r>
            <a:b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GB" sz="2800" b="1" i="0" dirty="0">
                <a:solidFill>
                  <a:srgbClr val="374151"/>
                </a:solidFill>
                <a:effectLst/>
                <a:latin typeface="Söhne"/>
              </a:rPr>
              <a:t>Predictive </a:t>
            </a:r>
            <a:r>
              <a:rPr lang="en-GB" sz="2800" b="1" i="0" dirty="0" err="1">
                <a:solidFill>
                  <a:srgbClr val="374151"/>
                </a:solidFill>
                <a:effectLst/>
                <a:latin typeface="Söhne"/>
              </a:rPr>
              <a:t>Modeling</a:t>
            </a:r>
            <a:r>
              <a:rPr lang="en-GB" sz="2800" b="1" i="0" dirty="0">
                <a:solidFill>
                  <a:srgbClr val="374151"/>
                </a:solidFill>
                <a:effectLst/>
                <a:latin typeface="Söhne"/>
              </a:rPr>
              <a:t> in Bank Marketing:</a:t>
            </a:r>
            <a:b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  <a:t>Enhances targeted marketing.</a:t>
            </a:r>
            <a:b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  <a:t>Optimizes resource allocation.</a:t>
            </a:r>
            <a:b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  <a:t>Improves campaign effectiveness.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5025" y="526422"/>
            <a:ext cx="3519813" cy="816075"/>
          </a:xfrm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</a:gradFill>
          </a:ln>
        </p:spPr>
        <p:txBody>
          <a:bodyPr rtlCol="0"/>
          <a:lstStyle/>
          <a:p>
            <a:pPr rtl="0"/>
            <a:r>
              <a:rPr lang="en-GB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Introduction: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40000">
              <a:schemeClr val="bg1"/>
            </a:gs>
            <a:gs pos="14943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nefits of Machine Learning in Banking Industry">
            <a:extLst>
              <a:ext uri="{FF2B5EF4-FFF2-40B4-BE49-F238E27FC236}">
                <a16:creationId xmlns:a16="http://schemas.microsoft.com/office/drawing/2014/main" id="{64BFBEDD-E3D5-8136-3FD6-D37D8BC91B76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16" r="9454"/>
          <a:stretch/>
        </p:blipFill>
        <p:spPr bwMode="auto">
          <a:xfrm>
            <a:off x="144000" y="144000"/>
            <a:ext cx="5280100" cy="606015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77425" y="6322399"/>
            <a:ext cx="3705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en-GB" smtClean="0"/>
              <a:pPr rtl="0">
                <a:spcAft>
                  <a:spcPts val="600"/>
                </a:spcAft>
              </a:pPr>
              <a:t>3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007" y="4104160"/>
            <a:ext cx="4840085" cy="1626013"/>
          </a:xfrm>
        </p:spPr>
        <p:txBody>
          <a:bodyPr rtlCol="0" anchor="b">
            <a:normAutofit/>
          </a:bodyPr>
          <a:lstStyle/>
          <a:p>
            <a:r>
              <a:rPr lang="en-GB" b="1" i="0" dirty="0">
                <a:effectLst/>
              </a:rPr>
              <a:t>Current Model Performance: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682111-4472-17A5-D216-A6AF21D9E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74016"/>
            <a:ext cx="5472850" cy="3000122"/>
          </a:xfrm>
          <a:prstGeom prst="rect">
            <a:avLst/>
          </a:prstGeom>
          <a:gradFill>
            <a:gsLst>
              <a:gs pos="0">
                <a:srgbClr val="FFFFFF"/>
              </a:gs>
              <a:gs pos="19000">
                <a:schemeClr val="bg1"/>
              </a:gs>
              <a:gs pos="14943">
                <a:schemeClr val="bg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0"/>
          </a:gradFill>
          <a:effectLst>
            <a:glow rad="508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9291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677425" y="6322399"/>
            <a:ext cx="3705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en-GB" smtClean="0"/>
              <a:pPr rtl="0">
                <a:spcAft>
                  <a:spcPts val="600"/>
                </a:spcAft>
              </a:pPr>
              <a:t>4</a:t>
            </a:fld>
            <a:endParaRPr lang="en-GB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86" y="1511999"/>
            <a:ext cx="5472114" cy="4312603"/>
          </a:xfrm>
        </p:spPr>
        <p:txBody>
          <a:bodyPr rtlCol="0" anchor="b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Class Imbalance:</a:t>
            </a: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Majority of instances are not subscribed.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Imbalance impacts model learning and predictions.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Biases in the Dataset:</a:t>
            </a: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Socioeconomic biases and data skewness.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Influence model predictions, particularly for subscriptions.</a:t>
            </a:r>
          </a:p>
          <a:p>
            <a:pPr rtl="0"/>
            <a:endParaRPr lang="en-GB" sz="2200" dirty="0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DBB42ABE-0455-BC32-6D78-B4A22D709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983403" y="1903956"/>
            <a:ext cx="2105078" cy="619846"/>
          </a:xfrm>
        </p:spPr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F4EB1D-C2DF-31CB-1E90-479209938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6131638" cy="1471957"/>
          </a:xfrm>
        </p:spPr>
        <p:txBody>
          <a:bodyPr/>
          <a:lstStyle/>
          <a:p>
            <a:r>
              <a:rPr lang="en-GB" sz="4000" b="1" i="0" dirty="0">
                <a:effectLst/>
                <a:latin typeface="Söhne"/>
              </a:rPr>
              <a:t>Identified Challenges:</a:t>
            </a:r>
            <a:br>
              <a:rPr lang="en-GB" b="1" i="0" dirty="0">
                <a:effectLst/>
                <a:latin typeface="Söhne"/>
              </a:rPr>
            </a:b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8F4686-3A31-CA25-00EE-EC3ED514E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969" y="2655789"/>
            <a:ext cx="3841947" cy="31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ole of Artificial Intelligence and Machine Learning in Bank Fraud Detection">
            <a:extLst>
              <a:ext uri="{FF2B5EF4-FFF2-40B4-BE49-F238E27FC236}">
                <a16:creationId xmlns:a16="http://schemas.microsoft.com/office/drawing/2014/main" id="{8B92D4C3-9A80-246A-7F80-BE30F6A95D01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76" r="11214"/>
          <a:stretch/>
        </p:blipFill>
        <p:spPr bwMode="auto">
          <a:xfrm>
            <a:off x="144000" y="144000"/>
            <a:ext cx="5280100" cy="606015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2760336"/>
            <a:ext cx="5472000" cy="2945651"/>
          </a:xfrm>
        </p:spPr>
        <p:txBody>
          <a:bodyPr rtlCol="0" anchor="b">
            <a:normAutofit/>
          </a:bodyPr>
          <a:lstStyle/>
          <a:p>
            <a:r>
              <a:rPr lang="en-US" sz="2000" b="1" i="0" dirty="0">
                <a:effectLst/>
              </a:rPr>
              <a:t>Imbalance Issue Explanation:</a:t>
            </a:r>
            <a:endParaRPr lang="en-US" sz="2000" b="0" i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Majority in 'not subscribed' 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Model may favor accuracy but struggle with minority class predictions.</a:t>
            </a:r>
          </a:p>
          <a:p>
            <a:r>
              <a:rPr lang="en-US" sz="2000" b="1" i="0" dirty="0">
                <a:effectLst/>
              </a:rPr>
              <a:t>Concrete Steps:</a:t>
            </a:r>
            <a:endParaRPr lang="en-US" sz="2000" b="0" i="0" dirty="0">
              <a:effectLst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i="0" dirty="0">
                <a:effectLst/>
              </a:rPr>
              <a:t>Oversampling: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Class Weight Adjustment</a:t>
            </a:r>
          </a:p>
          <a:p>
            <a:pPr marL="0" indent="0">
              <a:buNone/>
            </a:pPr>
            <a:endParaRPr lang="en-US" sz="2000" i="0" dirty="0">
              <a:effectLst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77425" y="6322399"/>
            <a:ext cx="3705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en-GB" smtClean="0"/>
              <a:pPr rtl="0">
                <a:spcAft>
                  <a:spcPts val="600"/>
                </a:spcAft>
              </a:pPr>
              <a:t>5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600" y="2760336"/>
            <a:ext cx="4840085" cy="1626013"/>
          </a:xfrm>
        </p:spPr>
        <p:txBody>
          <a:bodyPr rtlCol="0" anchor="b">
            <a:normAutofit/>
          </a:bodyPr>
          <a:lstStyle/>
          <a:p>
            <a:r>
              <a:rPr lang="en-GB" sz="4200" b="1" i="0" dirty="0">
                <a:effectLst/>
              </a:rPr>
              <a:t>Addressing Class Imbalance:</a:t>
            </a:r>
          </a:p>
        </p:txBody>
      </p:sp>
      <p:sp>
        <p:nvSpPr>
          <p:cNvPr id="2055" name="Subtitle 5">
            <a:extLst>
              <a:ext uri="{FF2B5EF4-FFF2-40B4-BE49-F238E27FC236}">
                <a16:creationId xmlns:a16="http://schemas.microsoft.com/office/drawing/2014/main" id="{DE27A0E2-FCE9-8EAE-6627-F9EE67599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007" y="4479176"/>
            <a:ext cx="4840085" cy="816075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8115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ow financial institutions can reduce customer service costs using chatbots  | Aivo">
            <a:extLst>
              <a:ext uri="{FF2B5EF4-FFF2-40B4-BE49-F238E27FC236}">
                <a16:creationId xmlns:a16="http://schemas.microsoft.com/office/drawing/2014/main" id="{8E32A916-611F-651B-34BD-704CDA883120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7" r="22027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C792DB3-BB59-96B2-84A0-E4FC5A2E4A14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GB" sz="2400" b="1" i="0" dirty="0">
                <a:solidFill>
                  <a:srgbClr val="374151"/>
                </a:solidFill>
                <a:effectLst/>
                <a:latin typeface="Söhne"/>
              </a:rPr>
              <a:t>Importance:</a:t>
            </a:r>
            <a:endParaRPr lang="en-GB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74151"/>
                </a:solidFill>
                <a:effectLst/>
                <a:latin typeface="Söhne"/>
              </a:rPr>
              <a:t>Optimize model for better predictive performance.</a:t>
            </a:r>
          </a:p>
          <a:p>
            <a:pPr marL="0" indent="0" algn="l">
              <a:buNone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Steps:</a:t>
            </a: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Grid Search with Cross-Validation:</a:t>
            </a: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b="1" i="0" dirty="0">
                <a:effectLst/>
                <a:latin typeface="Söhne"/>
              </a:rPr>
              <a:t>Algorithm Experimentation:</a:t>
            </a:r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en-GB" smtClean="0"/>
              <a:pPr rtl="0">
                <a:spcAft>
                  <a:spcPts val="600"/>
                </a:spcAft>
              </a:pPr>
              <a:t>6</a:t>
            </a:fld>
            <a:endParaRPr lang="en-GB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D804E81-CD14-F1B7-46D4-D39E1B01A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 </a:t>
            </a:r>
          </a:p>
        </p:txBody>
      </p:sp>
      <p:sp>
        <p:nvSpPr>
          <p:cNvPr id="8" name="AutoShape 4" descr="How financial institutions can reduce customer service costs using chatbots  | Aivo">
            <a:extLst>
              <a:ext uri="{FF2B5EF4-FFF2-40B4-BE49-F238E27FC236}">
                <a16:creationId xmlns:a16="http://schemas.microsoft.com/office/drawing/2014/main" id="{E091A26C-82D9-6AFD-81DE-FDAD8CB7D1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34461AF-3AFF-40CB-1128-BC71E326726B}"/>
              </a:ext>
            </a:extLst>
          </p:cNvPr>
          <p:cNvSpPr txBox="1">
            <a:spLocks/>
          </p:cNvSpPr>
          <p:nvPr/>
        </p:nvSpPr>
        <p:spPr>
          <a:xfrm>
            <a:off x="364007" y="3174077"/>
            <a:ext cx="4840085" cy="1626013"/>
          </a:xfrm>
          <a:prstGeom prst="rect">
            <a:avLst/>
          </a:prstGeo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vert="horz" lIns="72000" tIns="0" rIns="180000" bIns="180000" rtlCol="0" anchor="b">
            <a:normAutofit/>
          </a:bodyPr>
          <a:lstStyle>
            <a:lvl1pPr algn="r" defTabSz="914400" rtl="0" eaLnBrk="1" latinLnBrk="0" hangingPunct="1">
              <a:lnSpc>
                <a:spcPts val="47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r>
              <a:rPr lang="en-GB" b="1" i="0" dirty="0">
                <a:effectLst/>
                <a:latin typeface="Söhne"/>
              </a:rPr>
              <a:t>Model Fine Tuning</a:t>
            </a:r>
            <a:r>
              <a:rPr lang="en-GB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6973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359999"/>
            <a:ext cx="4416588" cy="5321927"/>
          </a:xfrm>
        </p:spPr>
        <p:txBody>
          <a:bodyPr rtlCol="0"/>
          <a:lstStyle/>
          <a:p>
            <a:pPr algn="l"/>
            <a:r>
              <a:rPr lang="en-GB" b="1" i="0" dirty="0">
                <a:effectLst/>
                <a:latin typeface="Söhne"/>
              </a:rPr>
              <a:t>Feature Engineering: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gradFill>
            <a:gsLst>
              <a:gs pos="0">
                <a:schemeClr val="bg1"/>
              </a:gs>
              <a:gs pos="100000">
                <a:schemeClr val="accent1"/>
              </a:gs>
            </a:gsLst>
            <a:lin ang="0" scaled="0"/>
          </a:gradFill>
        </p:spPr>
        <p:txBody>
          <a:bodyPr rtlCol="0"/>
          <a:lstStyle/>
          <a:p>
            <a:pPr rtl="0"/>
            <a:r>
              <a:rPr lang="en-GB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96000" y="688931"/>
            <a:ext cx="5452997" cy="5809069"/>
          </a:xfrm>
          <a:gradFill>
            <a:gsLst>
              <a:gs pos="82000">
                <a:schemeClr val="bg1"/>
              </a:gs>
              <a:gs pos="14943">
                <a:schemeClr val="bg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0"/>
          </a:gradFill>
        </p:spPr>
        <p:txBody>
          <a:bodyPr rtlCol="0"/>
          <a:lstStyle/>
          <a:p>
            <a:pPr marL="0" indent="0" algn="l">
              <a:buNone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Enriching Feature Set:</a:t>
            </a: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Enhance model understanding and predictive power.</a:t>
            </a:r>
          </a:p>
          <a:p>
            <a:pPr marL="0" indent="0" algn="l">
              <a:buNone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Specific Steps:</a:t>
            </a: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Age Binning:</a:t>
            </a: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Transform continuous age variable into bins.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Interaction Terms:</a:t>
            </a: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Introduce terms capturing combined effects of relevant features.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One-Hot Encoding:</a:t>
            </a: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Convert categorical variables like job type using one-hot encoding.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2113" y="6323013"/>
            <a:ext cx="369887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C3052D-BDFE-8AFD-C894-5CD03EDC0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038" y="1240238"/>
            <a:ext cx="10531923" cy="4377523"/>
          </a:xfrm>
          <a:gradFill>
            <a:gsLst>
              <a:gs pos="0">
                <a:schemeClr val="bg1"/>
              </a:gs>
              <a:gs pos="99000">
                <a:schemeClr val="accent1">
                  <a:lumMod val="20000"/>
                  <a:lumOff val="80000"/>
                </a:schemeClr>
              </a:gs>
              <a:gs pos="83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 algn="l">
              <a:buNone/>
            </a:pPr>
            <a:r>
              <a:rPr lang="en-GB" sz="2800" b="1" i="0" dirty="0">
                <a:solidFill>
                  <a:srgbClr val="374151"/>
                </a:solidFill>
                <a:effectLst/>
                <a:latin typeface="Söhne"/>
              </a:rPr>
              <a:t>Importance:</a:t>
            </a:r>
            <a:endParaRPr lang="en-GB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  <a:t>Enhance model insights with a broader dataset.</a:t>
            </a:r>
          </a:p>
          <a:p>
            <a:pPr marL="0" indent="0" algn="l">
              <a:buNone/>
            </a:pPr>
            <a:r>
              <a:rPr lang="en-GB" sz="2800" b="1" i="0" dirty="0">
                <a:solidFill>
                  <a:srgbClr val="374151"/>
                </a:solidFill>
                <a:effectLst/>
                <a:latin typeface="Söhne"/>
              </a:rPr>
              <a:t>Steps:</a:t>
            </a:r>
            <a:endParaRPr lang="en-GB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800" b="1" i="0" dirty="0">
                <a:solidFill>
                  <a:srgbClr val="374151"/>
                </a:solidFill>
                <a:effectLst/>
                <a:latin typeface="Söhne"/>
              </a:rPr>
              <a:t>Subscription History:</a:t>
            </a:r>
            <a:endParaRPr lang="en-GB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>
              <a:buNone/>
            </a:pPr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  <a:t>Gather historical data on clients' subscription </a:t>
            </a:r>
            <a:r>
              <a:rPr lang="en-GB" sz="2800" b="0" i="0" dirty="0" err="1">
                <a:solidFill>
                  <a:srgbClr val="374151"/>
                </a:solidFill>
                <a:effectLst/>
                <a:latin typeface="Söhne"/>
              </a:rPr>
              <a:t>behavior</a:t>
            </a:r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800" b="1" i="0" dirty="0">
                <a:solidFill>
                  <a:srgbClr val="374151"/>
                </a:solidFill>
                <a:effectLst/>
                <a:latin typeface="Söhne"/>
              </a:rPr>
              <a:t>Demographic Details:</a:t>
            </a:r>
            <a:endParaRPr lang="en-GB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>
              <a:buNone/>
            </a:pPr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  <a:t>Obtain additional information like marital status or household size.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800" b="1" i="0" dirty="0">
                <a:solidFill>
                  <a:srgbClr val="374151"/>
                </a:solidFill>
                <a:effectLst/>
                <a:latin typeface="Söhne"/>
              </a:rPr>
              <a:t>Economic Trends:</a:t>
            </a:r>
            <a:endParaRPr lang="en-GB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>
              <a:buNone/>
            </a:pPr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  <a:t>Incorporate macroeconomic indicators for a broader context.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8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l"/>
            <a:r>
              <a:rPr lang="en-GB" sz="3600" b="1" i="0" dirty="0">
                <a:effectLst/>
                <a:latin typeface="Söhne"/>
              </a:rPr>
              <a:t>Additional Data Collection:</a:t>
            </a:r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999" y="1478072"/>
            <a:ext cx="10991737" cy="4246323"/>
          </a:xfrm>
          <a:gradFill>
            <a:gsLst>
              <a:gs pos="0">
                <a:srgbClr val="FFFFFF"/>
              </a:gs>
              <a:gs pos="0">
                <a:schemeClr val="bg1"/>
              </a:gs>
              <a:gs pos="14943">
                <a:schemeClr val="bg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0"/>
          </a:gradFill>
        </p:spPr>
        <p:txBody>
          <a:bodyPr rtlCol="0"/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3200" b="1" i="0" dirty="0">
                <a:solidFill>
                  <a:srgbClr val="374151"/>
                </a:solidFill>
                <a:effectLst/>
                <a:latin typeface="Söhne"/>
              </a:rPr>
              <a:t>Summary of Strategies:</a:t>
            </a:r>
            <a:endParaRPr lang="en-US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32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Addressed class imbalance and biases, and improved feature set.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3200" b="1" i="0" dirty="0">
                <a:solidFill>
                  <a:srgbClr val="374151"/>
                </a:solidFill>
                <a:effectLst/>
                <a:latin typeface="Söhne"/>
              </a:rPr>
              <a:t>Continuous Improvement:</a:t>
            </a:r>
            <a:endParaRPr lang="en-US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   Emphasize the need for ongoing monitoring and adaptation.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3200" b="1" i="0" dirty="0">
                <a:solidFill>
                  <a:srgbClr val="374151"/>
                </a:solidFill>
                <a:effectLst/>
                <a:latin typeface="Söhne"/>
              </a:rPr>
              <a:t>Goal:</a:t>
            </a:r>
            <a:endParaRPr lang="en-US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3200" dirty="0">
                <a:solidFill>
                  <a:srgbClr val="374151"/>
                </a:solidFill>
                <a:latin typeface="Söhne"/>
              </a:rPr>
              <a:t>  </a:t>
            </a: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Create a more robust, accurate, and ethically sound predictive model for bank marketing.</a:t>
            </a:r>
          </a:p>
          <a:p>
            <a:pPr marL="0" indent="0" rtl="0">
              <a:buNone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9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11340000" cy="947801"/>
          </a:xfrm>
        </p:spPr>
        <p:txBody>
          <a:bodyPr rtlCol="0"/>
          <a:lstStyle/>
          <a:p>
            <a:r>
              <a:rPr lang="en-GB" sz="4000" b="1" i="0" dirty="0">
                <a:effectLst/>
                <a:latin typeface="Söhne"/>
              </a:rPr>
              <a:t>Conclusion:</a:t>
            </a:r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46000">
              <a:schemeClr val="bg1">
                <a:alpha val="90000"/>
              </a:schemeClr>
            </a:gs>
            <a:gs pos="0">
              <a:schemeClr val="accent1">
                <a:lumMod val="20000"/>
                <a:lumOff val="80000"/>
                <a:alpha val="50000"/>
              </a:schemeClr>
            </a:gs>
            <a:gs pos="80000">
              <a:schemeClr val="bg1">
                <a:lumMod val="95000"/>
              </a:schemeClr>
            </a:gs>
          </a:gsLst>
          <a:lin ang="3600000" scaled="0"/>
        </a:gradFill>
      </a:spPr>
      <a:bodyPr rot="0" spcFirstLastPara="0" vertOverflow="overflow" horzOverflow="overflow" vert="horz" wrap="square" lIns="72000" tIns="0" rIns="180000" bIns="18000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tx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450367_TF44613219" id="{DF27AF6C-2E5E-497F-9870-5729A40146DE}" vid="{8DB06DD1-289B-40DE-A809-99FC9E4AEF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B9BDB30-709D-4026-8321-5AB8945E755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BB53CF6-7709-4D46-84FE-D9CA668E74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FA4173-5E4C-420B-BDB8-C986336F3C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Snowscape presentation</Template>
  <TotalTime>64</TotalTime>
  <Words>361</Words>
  <Application>Microsoft Office PowerPoint</Application>
  <PresentationFormat>Widescreen</PresentationFormat>
  <Paragraphs>83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ADLaM Display</vt:lpstr>
      <vt:lpstr>Arial</vt:lpstr>
      <vt:lpstr>Calibri</vt:lpstr>
      <vt:lpstr>Calibri Light</vt:lpstr>
      <vt:lpstr>Rockwell</vt:lpstr>
      <vt:lpstr>Söhne</vt:lpstr>
      <vt:lpstr>Source Sans Pro SemiBold</vt:lpstr>
      <vt:lpstr>Times New Roman</vt:lpstr>
      <vt:lpstr>Wingdings</vt:lpstr>
      <vt:lpstr>Office Theme</vt:lpstr>
      <vt:lpstr>Enhancing Predictive Performance for UCI ML Bank Marketing Dataset </vt:lpstr>
      <vt:lpstr>UCI ML Bank Marketing Dataset Overview: Client interaction and subscription dataset. Demographic info, economic indicators.  Predictive Modeling in Bank Marketing: Enhances targeted marketing. Optimizes resource allocation. Improves campaign effectiveness.</vt:lpstr>
      <vt:lpstr>Current Model Performance:</vt:lpstr>
      <vt:lpstr>Identified Challenges: </vt:lpstr>
      <vt:lpstr>Addressing Class Imbalance:</vt:lpstr>
      <vt:lpstr>PowerPoint Presentation</vt:lpstr>
      <vt:lpstr>Feature Engineering:</vt:lpstr>
      <vt:lpstr>Additional Data Collection:</vt:lpstr>
      <vt:lpstr>Conclusion:</vt:lpstr>
      <vt:lpstr>Large Image Slide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Predictive Performance for UCI ML Bank Marketing Dataset </dc:title>
  <dc:creator>Irfan Arshad</dc:creator>
  <cp:lastModifiedBy>Irfan Arshad</cp:lastModifiedBy>
  <cp:revision>1</cp:revision>
  <dcterms:created xsi:type="dcterms:W3CDTF">2024-01-09T11:25:37Z</dcterms:created>
  <dcterms:modified xsi:type="dcterms:W3CDTF">2024-01-09T12:29:55Z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