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359" r:id="rId3"/>
    <p:sldId id="275" r:id="rId4"/>
    <p:sldId id="301" r:id="rId5"/>
    <p:sldId id="358" r:id="rId6"/>
    <p:sldId id="360" r:id="rId7"/>
    <p:sldId id="340" r:id="rId8"/>
    <p:sldId id="361" r:id="rId9"/>
    <p:sldId id="364" r:id="rId10"/>
    <p:sldId id="331" r:id="rId11"/>
    <p:sldId id="362" r:id="rId12"/>
    <p:sldId id="363" r:id="rId13"/>
    <p:sldId id="365" r:id="rId14"/>
    <p:sldId id="367" r:id="rId15"/>
    <p:sldId id="369" r:id="rId16"/>
    <p:sldId id="368" r:id="rId17"/>
    <p:sldId id="3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89858" autoAdjust="0"/>
  </p:normalViewPr>
  <p:slideViewPr>
    <p:cSldViewPr>
      <p:cViewPr varScale="1">
        <p:scale>
          <a:sx n="64" d="100"/>
          <a:sy n="64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BA4D09-051A-4C7D-A0F8-0276780D843C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209715" TargetMode="External"/><Relationship Id="rId3" Type="http://schemas.openxmlformats.org/officeDocument/2006/relationships/hyperlink" Target="https://www.researchgate.net/publication/228875748_A_Survey_of_Steganography_Techniques_and_Their_Applications" TargetMode="External"/><Relationship Id="rId7" Type="http://schemas.openxmlformats.org/officeDocument/2006/relationships/hyperlink" Target="https://www.sciencedirect.com/science/article/abs/pii/S1110866520300339" TargetMode="External"/><Relationship Id="rId2" Type="http://schemas.openxmlformats.org/officeDocument/2006/relationships/hyperlink" Target="https://ieeexplore.ieee.org/document/15781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1877050921009466" TargetMode="External"/><Relationship Id="rId5" Type="http://schemas.openxmlformats.org/officeDocument/2006/relationships/hyperlink" Target="https://link.springer.com/article/10.1007/s10586-019-02911-0" TargetMode="External"/><Relationship Id="rId4" Type="http://schemas.openxmlformats.org/officeDocument/2006/relationships/hyperlink" Target="https://www.sciencedirect.com/science/article/pii/S187705092031036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4365104"/>
            <a:ext cx="3914662" cy="201622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Group Members:		</a:t>
            </a: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	Sobhan Ahmed Khan</a:t>
            </a: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	Irfan Arshad	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117180" cy="201622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7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2400" cy="147002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b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(USING RC4 ALGORITHM FOR SECURITY APPLICATION, 2019)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415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B43-F9E1-A865-549A-A3C05E6B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91" y="1196752"/>
            <a:ext cx="7924800" cy="1143000"/>
          </a:xfrm>
        </p:spPr>
        <p:txBody>
          <a:bodyPr/>
          <a:lstStyle/>
          <a:p>
            <a:r>
              <a:rPr lang="en-US" dirty="0"/>
              <a:t>Video Steganography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55B3-44C6-D617-26C0-8D769103B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791" y="3113990"/>
            <a:ext cx="7924800" cy="2620888"/>
          </a:xfrm>
        </p:spPr>
        <p:txBody>
          <a:bodyPr>
            <a:normAutofit/>
          </a:bodyPr>
          <a:lstStyle/>
          <a:p>
            <a:r>
              <a:rPr lang="en-US" sz="2400" dirty="0"/>
              <a:t>Frame-Level LSB Substitution: Changing the least significant bits of video frames to embed data.</a:t>
            </a:r>
          </a:p>
          <a:p>
            <a:r>
              <a:rPr lang="en-US" sz="2400" dirty="0"/>
              <a:t>It involves modifying the least significant bits (LSBs) of the color components (e.g., RGB channels) of individual pixels within video frames.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95517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D98-5006-EEFE-5B99-6DC861D0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D734-BFD9-4B5A-E1C0-D5739084BE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Overview: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RC4 is a symmetric stream cipher used for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steganography, RC4 generates a pseudo-random keystream for concealing hidden data.</a:t>
            </a:r>
          </a:p>
          <a:p>
            <a:pPr marL="0" indent="0">
              <a:buNone/>
            </a:pPr>
            <a:r>
              <a:rPr lang="en-US" b="1" dirty="0"/>
              <a:t>Integration into Steganography:</a:t>
            </a:r>
            <a:endParaRPr lang="en-US" dirty="0"/>
          </a:p>
          <a:p>
            <a:r>
              <a:rPr lang="en-US" b="1" dirty="0"/>
              <a:t>Key Initialization:</a:t>
            </a:r>
            <a:endParaRPr lang="en-US" dirty="0"/>
          </a:p>
          <a:p>
            <a:pPr lvl="1"/>
            <a:r>
              <a:rPr lang="en-US" dirty="0"/>
              <a:t>Secret key initializes RC4 via KSA.</a:t>
            </a:r>
          </a:p>
          <a:p>
            <a:r>
              <a:rPr lang="en-US" b="1" dirty="0"/>
              <a:t>Keystream Generation:</a:t>
            </a:r>
            <a:endParaRPr lang="en-US" dirty="0"/>
          </a:p>
          <a:p>
            <a:pPr lvl="1"/>
            <a:r>
              <a:rPr lang="en-US" dirty="0"/>
              <a:t>PRGA generates a keystream based on the initialized state array and key.</a:t>
            </a:r>
          </a:p>
          <a:p>
            <a:r>
              <a:rPr lang="en-US" b="1" dirty="0"/>
              <a:t>Data Encryption or Modification:</a:t>
            </a:r>
            <a:endParaRPr lang="en-US" dirty="0"/>
          </a:p>
          <a:p>
            <a:pPr lvl="1"/>
            <a:r>
              <a:rPr lang="en-US" dirty="0"/>
              <a:t>Keystream encrypts hidden data before embedding.</a:t>
            </a:r>
          </a:p>
          <a:p>
            <a:pPr marL="0" indent="0">
              <a:buNone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7015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8244-CEC4-0690-60D9-40EC0D3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90801A-225B-E736-5B15-9BD2D6B6E90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2364939"/>
            <a:ext cx="82108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Forensics: </a:t>
            </a:r>
            <a:endParaRPr lang="en-US" altLang="en-PK" sz="1800" dirty="0"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hidden information in digital media for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investigative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Copyright Protection: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ownership information or watermarks in digital content.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1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F1CB9E-1985-16B5-FF50-068E6B18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564904"/>
            <a:ext cx="7924800" cy="1143000"/>
          </a:xfrm>
        </p:spPr>
        <p:txBody>
          <a:bodyPr/>
          <a:lstStyle/>
          <a:p>
            <a:pPr algn="ctr"/>
            <a:r>
              <a:rPr lang="en-US" sz="6000" dirty="0">
                <a:latin typeface="Imprint MT Shadow" panose="04020605060303030202" pitchFamily="82" charset="0"/>
              </a:rPr>
              <a:t>Project Demo</a:t>
            </a:r>
            <a:endParaRPr lang="en-PK" sz="60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5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0702AA-DDDB-7F5F-252F-7E76DD99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2736"/>
            <a:ext cx="7924800" cy="1143000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PK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7F727E-944D-5606-A75A-9A4D4829A6C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2457272"/>
            <a:ext cx="777882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"Steganography: Past, Present, Future"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endParaRPr kumimoji="0" lang="en-PK" altLang="en-P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 Survey of Steganography Techniques and Their Applications" 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Link</a:t>
            </a:r>
            <a:endParaRPr kumimoji="0" lang="en-PK" altLang="en-P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"LSB Image Steganography: An Overview</a:t>
            </a:r>
            <a:r>
              <a:rPr kumimoji="0" lang="en-US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Link</a:t>
            </a:r>
            <a:endParaRPr kumimoji="0" lang="en-PK" altLang="en-P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"Steganography Techniques for Digital Images: A Review"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Link</a:t>
            </a:r>
            <a:endParaRPr kumimoji="0" lang="en-US" altLang="en-P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dirty="0"/>
              <a:t>"A Review on Text Steganography Techniques" </a:t>
            </a:r>
            <a:r>
              <a:rPr lang="en-US" sz="2000" dirty="0">
                <a:hlinkClick r:id="rId6"/>
              </a:rPr>
              <a:t>Link</a:t>
            </a:r>
            <a:endParaRPr lang="en-US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dirty="0"/>
              <a:t>"An Overview of Audio Steganography Techniques" </a:t>
            </a:r>
            <a:r>
              <a:rPr lang="en-US" sz="2000" dirty="0">
                <a:hlinkClick r:id="rId7"/>
              </a:rPr>
              <a:t>Link</a:t>
            </a:r>
            <a:endParaRPr lang="en-US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1" dirty="0"/>
              <a:t>"A Survey on Video Steganography Techniques"</a:t>
            </a:r>
            <a:r>
              <a:rPr lang="en-US" sz="2000" dirty="0"/>
              <a:t> </a:t>
            </a:r>
            <a:r>
              <a:rPr lang="en-US" sz="2000" dirty="0">
                <a:hlinkClick r:id="rId8"/>
              </a:rPr>
              <a:t>Link</a:t>
            </a:r>
            <a:endParaRPr kumimoji="0" lang="en-PK" altLang="en-P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2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i-C Request Information: Cleveland, Ohio">
            <a:extLst>
              <a:ext uri="{FF2B5EF4-FFF2-40B4-BE49-F238E27FC236}">
                <a16:creationId xmlns:a16="http://schemas.microsoft.com/office/drawing/2014/main" id="{EEC0BE0B-73D8-0BBF-153D-3CDB7959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200" y="1595450"/>
            <a:ext cx="2730996" cy="27309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689CD-1904-03FB-B1E0-EC1E8ED6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420888"/>
            <a:ext cx="5448672" cy="108012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Imprint MT Shadow" panose="04020605060303030202" pitchFamily="82" charset="0"/>
              </a:rPr>
              <a:t>Questions and Answers </a:t>
            </a:r>
            <a:br>
              <a:rPr lang="en-US" sz="2800" dirty="0">
                <a:latin typeface="Imprint MT Shadow" panose="04020605060303030202" pitchFamily="82" charset="0"/>
              </a:rPr>
            </a:br>
            <a:r>
              <a:rPr lang="en-US" sz="2800" dirty="0">
                <a:latin typeface="Imprint MT Shadow" panose="04020605060303030202" pitchFamily="82" charset="0"/>
              </a:rPr>
              <a:t>Session</a:t>
            </a:r>
            <a:endParaRPr lang="en-PK" sz="28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1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E69AD3F-8C28-DFF4-590F-23AA319F0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Irfan Arshad (B21F0063AI019)</a:t>
            </a:r>
            <a:endParaRPr lang="en-P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A035-01BD-B91F-5DD4-A1BD3B798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Imprint MT Shadow" panose="04020605060303030202" pitchFamily="82" charset="0"/>
              </a:rPr>
              <a:t>Thank You</a:t>
            </a:r>
            <a:endParaRPr lang="en-PK" sz="60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96E0-0CB5-5C5F-B058-D134B363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2736"/>
            <a:ext cx="7924800" cy="1143000"/>
          </a:xfrm>
        </p:spPr>
        <p:txBody>
          <a:bodyPr/>
          <a:lstStyle/>
          <a:p>
            <a:r>
              <a:rPr lang="en-US" b="1" dirty="0"/>
              <a:t>Introduction to Steganography</a:t>
            </a:r>
            <a:endParaRPr lang="en-P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5941D-FF46-4849-C328-AA28FD42A0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08920"/>
            <a:ext cx="7924800" cy="3006080"/>
          </a:xfrm>
        </p:spPr>
        <p:txBody>
          <a:bodyPr>
            <a:normAutofit/>
          </a:bodyPr>
          <a:lstStyle/>
          <a:p>
            <a:r>
              <a:rPr lang="en-US" sz="2800" b="1" dirty="0"/>
              <a:t>Definition:</a:t>
            </a:r>
            <a:r>
              <a:rPr lang="en-US" sz="2800" dirty="0"/>
              <a:t> Steganography is the practice of concealing messages or information within other non-secret text or data.</a:t>
            </a:r>
          </a:p>
          <a:p>
            <a:r>
              <a:rPr lang="en-US" sz="2800" b="1" dirty="0"/>
              <a:t>Purpose:</a:t>
            </a:r>
            <a:r>
              <a:rPr lang="en-US" sz="2800" dirty="0"/>
              <a:t> Enhance security by making the presence of hidden data undetectable.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923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117180" cy="403244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AUDIO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VIDEO STEGANOGRAPHY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117180" cy="10379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Three TYPES OF STEGANOGRAPHY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56992"/>
            <a:ext cx="7125113" cy="92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(text steganography via engaging Unicode standard encoding, 2020)</a:t>
            </a:r>
            <a:endParaRPr lang="en-IN" sz="6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A86B46-0376-0C10-48DE-834CB8ED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Steganography</a:t>
            </a:r>
            <a:endParaRPr lang="en-P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DEB8BF-443E-2783-8A16-47434944F20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918667"/>
            <a:ext cx="755591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input text to binary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transformations to the binary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Zero-Width Characters (ZWC) to embed binary data into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1800" dirty="0"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cover text.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Decoding Process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Step 1:</a:t>
            </a:r>
            <a:r>
              <a:rPr lang="en-US" sz="2000" dirty="0"/>
              <a:t> Extract binary data from the </a:t>
            </a:r>
            <a:r>
              <a:rPr lang="en-US" sz="2000" dirty="0" err="1"/>
              <a:t>stego</a:t>
            </a:r>
            <a:r>
              <a:rPr lang="en-US" sz="2000" dirty="0"/>
              <a:t> text using ZWC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Step 2:</a:t>
            </a:r>
            <a:r>
              <a:rPr lang="en-US" sz="2000" dirty="0"/>
              <a:t> Convert the binary data back to the original message.</a:t>
            </a:r>
            <a:endParaRPr lang="en-US" altLang="en-PK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4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A6D844-593D-484F-9FC7-CC38FFA7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836712"/>
            <a:ext cx="7924800" cy="1143000"/>
          </a:xfrm>
        </p:spPr>
        <p:txBody>
          <a:bodyPr/>
          <a:lstStyle/>
          <a:p>
            <a:r>
              <a:rPr lang="en-US" dirty="0"/>
              <a:t>Text Steganography Techniques</a:t>
            </a:r>
            <a:endParaRPr lang="en-P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2D99DF-D8D9-1CF7-FE24-8E28968E581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1" y="2364939"/>
            <a:ext cx="79248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Encoding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characters are encoded into binary form using techniques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ASCII or Unicode encoding.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Zero-Width Characters (ZWC)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characters, such as zero-width spaces or non-printable characters, are used to hide information within text without altering its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11718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(LSB MODIFICATION USING ADVANCED ENCRYPTION STANDARD, 2018)</a:t>
            </a:r>
            <a:endParaRPr lang="en-IN" sz="27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1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0E5E0-5B89-22D8-7181-C6FD969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Audio Steganography</a:t>
            </a:r>
            <a:endParaRPr lang="en-PK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49A0FA-8BA9-22CA-D868-F71B97F2B38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657056"/>
            <a:ext cx="6437019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input text to binary.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Modify the least significant bits of audio frames to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the binary data.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 the modified audio as a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audio file.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Decoding Process</a:t>
            </a:r>
            <a:endParaRPr 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Arial" panose="020B0604020202020204" pitchFamily="34" charset="0"/>
              </a:rPr>
              <a:t>Step 1: </a:t>
            </a:r>
            <a:r>
              <a:rPr lang="en-US" sz="1800" dirty="0">
                <a:latin typeface="Arial" panose="020B0604020202020204" pitchFamily="34" charset="0"/>
              </a:rPr>
              <a:t>Extract hidden binary data from audio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Arial" panose="020B0604020202020204" pitchFamily="34" charset="0"/>
              </a:rPr>
              <a:t>Step 2: </a:t>
            </a:r>
            <a:r>
              <a:rPr lang="en-US" sz="1800" dirty="0">
                <a:latin typeface="Arial" panose="020B0604020202020204" pitchFamily="34" charset="0"/>
              </a:rPr>
              <a:t>Convert the binary data back to the original text.</a:t>
            </a:r>
            <a:endParaRPr lang="en-US" altLang="en-PK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7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7482-14A4-2956-0736-0C2B68BA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7924800" cy="1143000"/>
          </a:xfrm>
        </p:spPr>
        <p:txBody>
          <a:bodyPr/>
          <a:lstStyle/>
          <a:p>
            <a:r>
              <a:rPr lang="en-US" b="1" dirty="0"/>
              <a:t>Audio Steganography Techniques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A8EA-E2F5-6F13-7256-7321F2BD20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492896"/>
            <a:ext cx="7924800" cy="322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Least Significant Bit (LSB) Substitution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The least significant bits of audio samples are altered to encode hidden data. Since LSB modifications are often imperceptible to human ears, they are commonly used for audio steganography.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37949492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1341</TotalTime>
  <Words>577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Imprint MT Shadow</vt:lpstr>
      <vt:lpstr>Times New Roman</vt:lpstr>
      <vt:lpstr>Wingdings</vt:lpstr>
      <vt:lpstr>Horizon</vt:lpstr>
      <vt:lpstr> STEGANOGRAPHY </vt:lpstr>
      <vt:lpstr>Introduction to Steganography</vt:lpstr>
      <vt:lpstr>Three TYPES OF STEGANOGRAPHY</vt:lpstr>
      <vt:lpstr>TEXT STEGANOGRAPHY (text steganography via engaging Unicode standard encoding, 2020)</vt:lpstr>
      <vt:lpstr>Text Steganography</vt:lpstr>
      <vt:lpstr>Text Steganography Techniques</vt:lpstr>
      <vt:lpstr>AUDIO STEGANOGRAPHY (LSB MODIFICATION USING ADVANCED ENCRYPTION STANDARD, 2018)</vt:lpstr>
      <vt:lpstr>Audio Steganography</vt:lpstr>
      <vt:lpstr>Audio Steganography Techniques</vt:lpstr>
      <vt:lpstr>VIDEO STEGANOGRAPHY (USING RC4 ALGORITHM FOR SECURITY APPLICATION, 2019)</vt:lpstr>
      <vt:lpstr>Video Steganography</vt:lpstr>
      <vt:lpstr>RC4 Algorithm</vt:lpstr>
      <vt:lpstr>Applications and Conclusion</vt:lpstr>
      <vt:lpstr>Project Demo</vt:lpstr>
      <vt:lpstr>References</vt:lpstr>
      <vt:lpstr>Questions and Answers 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STEGANOGRAPHY</dc:title>
  <dc:creator>dell</dc:creator>
  <cp:lastModifiedBy>B21F0063AI019@fecid.paf-iast.edu.pk</cp:lastModifiedBy>
  <cp:revision>56</cp:revision>
  <dcterms:created xsi:type="dcterms:W3CDTF">2021-10-24T05:38:14Z</dcterms:created>
  <dcterms:modified xsi:type="dcterms:W3CDTF">2024-06-03T09:42:04Z</dcterms:modified>
</cp:coreProperties>
</file>