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he Seasons Bold" charset="1" panose="00000000000000000000"/>
      <p:regular r:id="rId18"/>
    </p:embeddedFont>
    <p:embeddedFont>
      <p:font typeface="Canva Sans Bold" charset="1" panose="020B0803030501040103"/>
      <p:regular r:id="rId19"/>
    </p:embeddedFont>
    <p:embeddedFont>
      <p:font typeface="Cormorant Garamond" charset="1" panose="00000500000000000000"/>
      <p:regular r:id="rId20"/>
    </p:embeddedFont>
    <p:embeddedFont>
      <p:font typeface="Cormorant Garamond Bold" charset="1" panose="00000800000000000000"/>
      <p:regular r:id="rId21"/>
    </p:embeddedFont>
    <p:embeddedFont>
      <p:font typeface="Cardo Bold" charset="1" panose="02020804080000020003"/>
      <p:regular r:id="rId22"/>
    </p:embeddedFont>
    <p:embeddedFont>
      <p:font typeface="Cardo" charset="1" panose="020206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43702" y="6842702"/>
            <a:ext cx="3444298" cy="3444298"/>
          </a:xfrm>
          <a:custGeom>
            <a:avLst/>
            <a:gdLst/>
            <a:ahLst/>
            <a:cxnLst/>
            <a:rect r="r" b="b" t="t" l="l"/>
            <a:pathLst>
              <a:path h="3444298" w="3444298">
                <a:moveTo>
                  <a:pt x="0" y="0"/>
                </a:moveTo>
                <a:lnTo>
                  <a:pt x="3444298" y="0"/>
                </a:lnTo>
                <a:lnTo>
                  <a:pt x="3444298" y="3444298"/>
                </a:lnTo>
                <a:lnTo>
                  <a:pt x="0" y="34442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3444298" cy="3444298"/>
          </a:xfrm>
          <a:custGeom>
            <a:avLst/>
            <a:gdLst/>
            <a:ahLst/>
            <a:cxnLst/>
            <a:rect r="r" b="b" t="t" l="l"/>
            <a:pathLst>
              <a:path h="3444298" w="3444298">
                <a:moveTo>
                  <a:pt x="0" y="0"/>
                </a:moveTo>
                <a:lnTo>
                  <a:pt x="3444298" y="0"/>
                </a:lnTo>
                <a:lnTo>
                  <a:pt x="3444298" y="3444298"/>
                </a:lnTo>
                <a:lnTo>
                  <a:pt x="0" y="34442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185775" y="2664776"/>
            <a:ext cx="15252255" cy="4808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82"/>
              </a:lnSpc>
            </a:pPr>
            <a:r>
              <a:rPr lang="en-US" b="true" sz="20102" spc="-402">
                <a:solidFill>
                  <a:srgbClr val="252525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LITERATURE REVIEW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000999" y="8799851"/>
            <a:ext cx="4202452" cy="916899"/>
          </a:xfrm>
          <a:custGeom>
            <a:avLst/>
            <a:gdLst/>
            <a:ahLst/>
            <a:cxnLst/>
            <a:rect r="r" b="b" t="t" l="l"/>
            <a:pathLst>
              <a:path h="916899" w="4202452">
                <a:moveTo>
                  <a:pt x="0" y="0"/>
                </a:moveTo>
                <a:lnTo>
                  <a:pt x="4202452" y="0"/>
                </a:lnTo>
                <a:lnTo>
                  <a:pt x="4202452" y="916898"/>
                </a:lnTo>
                <a:lnTo>
                  <a:pt x="0" y="9168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028700" y="570251"/>
            <a:ext cx="4202452" cy="916899"/>
          </a:xfrm>
          <a:custGeom>
            <a:avLst/>
            <a:gdLst/>
            <a:ahLst/>
            <a:cxnLst/>
            <a:rect r="r" b="b" t="t" l="l"/>
            <a:pathLst>
              <a:path h="916899" w="4202452">
                <a:moveTo>
                  <a:pt x="4202452" y="0"/>
                </a:moveTo>
                <a:lnTo>
                  <a:pt x="0" y="0"/>
                </a:lnTo>
                <a:lnTo>
                  <a:pt x="0" y="916898"/>
                </a:lnTo>
                <a:lnTo>
                  <a:pt x="4202452" y="916898"/>
                </a:lnTo>
                <a:lnTo>
                  <a:pt x="4202452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7775592"/>
            <a:ext cx="2511408" cy="2511408"/>
          </a:xfrm>
          <a:custGeom>
            <a:avLst/>
            <a:gdLst/>
            <a:ahLst/>
            <a:cxnLst/>
            <a:rect r="r" b="b" t="t" l="l"/>
            <a:pathLst>
              <a:path h="2511408" w="2511408">
                <a:moveTo>
                  <a:pt x="0" y="0"/>
                </a:moveTo>
                <a:lnTo>
                  <a:pt x="2511408" y="0"/>
                </a:lnTo>
                <a:lnTo>
                  <a:pt x="2511408" y="2511408"/>
                </a:lnTo>
                <a:lnTo>
                  <a:pt x="0" y="25114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5693464" y="0"/>
            <a:ext cx="2594536" cy="2594536"/>
          </a:xfrm>
          <a:custGeom>
            <a:avLst/>
            <a:gdLst/>
            <a:ahLst/>
            <a:cxnLst/>
            <a:rect r="r" b="b" t="t" l="l"/>
            <a:pathLst>
              <a:path h="2594536" w="2594536">
                <a:moveTo>
                  <a:pt x="2594536" y="2594536"/>
                </a:moveTo>
                <a:lnTo>
                  <a:pt x="0" y="2594536"/>
                </a:lnTo>
                <a:lnTo>
                  <a:pt x="0" y="0"/>
                </a:lnTo>
                <a:lnTo>
                  <a:pt x="2594536" y="0"/>
                </a:lnTo>
                <a:lnTo>
                  <a:pt x="2594536" y="2594536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8F8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3460115"/>
            <a:ext cx="18288000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642C0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PLATFORM INFRASTRUCTURE &amp; SPECIAL FEATURES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8F8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665" y="445207"/>
            <a:ext cx="18365691" cy="111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7"/>
              </a:lnSpc>
            </a:pPr>
            <a:r>
              <a:rPr lang="en-US" b="true" sz="3162">
                <a:solidFill>
                  <a:srgbClr val="642C0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 AUTOMATIC GENERATOR AND CORRECTOR OF MULTIPLE CHOICE TESTS WITH RANDOM ANSWER KEYS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7160" y="1946033"/>
            <a:ext cx="18051449" cy="2174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1276" indent="-270638" lvl="1">
              <a:lnSpc>
                <a:spcPts val="3509"/>
              </a:lnSpc>
              <a:buFont typeface="Arial"/>
              <a:buChar char="•"/>
            </a:pPr>
            <a:r>
              <a:rPr lang="en-US" b="true" sz="2507">
                <a:solidFill>
                  <a:srgbClr val="000000"/>
                </a:solidFill>
                <a:latin typeface="Cardo Bold"/>
                <a:ea typeface="Cardo Bold"/>
                <a:cs typeface="Cardo Bold"/>
                <a:sym typeface="Cardo Bold"/>
              </a:rPr>
              <a:t>Methodology:</a:t>
            </a:r>
            <a:r>
              <a:rPr lang="en-US" sz="2507">
                <a:solidFill>
                  <a:srgbClr val="000000"/>
                </a:solidFill>
                <a:latin typeface="Cardo"/>
                <a:ea typeface="Cardo"/>
                <a:cs typeface="Cardo"/>
                <a:sym typeface="Cardo"/>
              </a:rPr>
              <a:t> A program that generates unique test versions with random answer keys and automates correction by scanning answer sheets.</a:t>
            </a:r>
          </a:p>
          <a:p>
            <a:pPr algn="just" marL="541276" indent="-270638" lvl="1">
              <a:lnSpc>
                <a:spcPts val="3509"/>
              </a:lnSpc>
              <a:buFont typeface="Arial"/>
              <a:buChar char="•"/>
            </a:pPr>
            <a:r>
              <a:rPr lang="en-US" b="true" sz="2507">
                <a:solidFill>
                  <a:srgbClr val="000000"/>
                </a:solidFill>
                <a:latin typeface="Cardo Bold"/>
                <a:ea typeface="Cardo Bold"/>
                <a:cs typeface="Cardo Bold"/>
                <a:sym typeface="Cardo Bold"/>
              </a:rPr>
              <a:t>Usefulness:</a:t>
            </a:r>
            <a:r>
              <a:rPr lang="en-US" sz="2507">
                <a:solidFill>
                  <a:srgbClr val="000000"/>
                </a:solidFill>
                <a:latin typeface="Cardo"/>
                <a:ea typeface="Cardo"/>
                <a:cs typeface="Cardo"/>
                <a:sym typeface="Cardo"/>
              </a:rPr>
              <a:t> This is a solid model for creating multiple, unique quizzes for fairness and for developing an offline-first assessment system.</a:t>
            </a:r>
          </a:p>
          <a:p>
            <a:pPr algn="just">
              <a:lnSpc>
                <a:spcPts val="350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0" y="4368378"/>
            <a:ext cx="18470738" cy="54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7"/>
              </a:lnSpc>
            </a:pPr>
            <a:r>
              <a:rPr lang="en-US" b="true" sz="3162">
                <a:solidFill>
                  <a:srgbClr val="642C0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 EFFICIENT ZIGBEE-WEBSOCKET BASED M2M ENVIRONMENTAL MONITORING SYSTEM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7160" y="5183403"/>
            <a:ext cx="18051449" cy="1298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1276" indent="-270638" lvl="1">
              <a:lnSpc>
                <a:spcPts val="3509"/>
              </a:lnSpc>
              <a:buFont typeface="Arial"/>
              <a:buChar char="•"/>
            </a:pPr>
            <a:r>
              <a:rPr lang="en-US" b="true" sz="2507">
                <a:solidFill>
                  <a:srgbClr val="000000"/>
                </a:solidFill>
                <a:latin typeface="Cardo Bold"/>
                <a:ea typeface="Cardo Bold"/>
                <a:cs typeface="Cardo Bold"/>
                <a:sym typeface="Cardo Bold"/>
              </a:rPr>
              <a:t>Methodology:</a:t>
            </a:r>
            <a:r>
              <a:rPr lang="en-US" sz="2507">
                <a:solidFill>
                  <a:srgbClr val="000000"/>
                </a:solidFill>
                <a:latin typeface="Cardo"/>
                <a:ea typeface="Cardo"/>
                <a:cs typeface="Cardo"/>
                <a:sym typeface="Cardo"/>
              </a:rPr>
              <a:t> It uses a Machine-to-Machine (M2M) architecture with ZigBee and WebSockets for real-time data flow.</a:t>
            </a:r>
          </a:p>
          <a:p>
            <a:pPr algn="just" marL="541276" indent="-270638" lvl="1">
              <a:lnSpc>
                <a:spcPts val="3509"/>
              </a:lnSpc>
              <a:buFont typeface="Arial"/>
              <a:buChar char="•"/>
            </a:pPr>
            <a:r>
              <a:rPr lang="en-US" b="true" sz="2507">
                <a:solidFill>
                  <a:srgbClr val="000000"/>
                </a:solidFill>
                <a:latin typeface="Cardo Bold"/>
                <a:ea typeface="Cardo Bold"/>
                <a:cs typeface="Cardo Bold"/>
                <a:sym typeface="Cardo Bold"/>
              </a:rPr>
              <a:t>Usefulness:</a:t>
            </a:r>
            <a:r>
              <a:rPr lang="en-US" sz="2507">
                <a:solidFill>
                  <a:srgbClr val="000000"/>
                </a:solidFill>
                <a:latin typeface="Cardo"/>
                <a:ea typeface="Cardo"/>
                <a:cs typeface="Cardo"/>
                <a:sym typeface="Cardo"/>
              </a:rPr>
              <a:t> Provides a model for implementing your "offline-first" feature, showing how data can be stored locally and synced later when a connection is available.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90920" y="7038517"/>
            <a:ext cx="18260645" cy="539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4"/>
              </a:lnSpc>
            </a:pPr>
            <a:r>
              <a:rPr lang="en-US" b="true" sz="3153">
                <a:solidFill>
                  <a:srgbClr val="642C0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SECURITY ASPECTS OF FULL-DUPLEX WEB INTERACTIONS AND WEBSOCKETS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8147797"/>
            <a:ext cx="18051449" cy="860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1276" indent="-270638" lvl="1">
              <a:lnSpc>
                <a:spcPts val="3509"/>
              </a:lnSpc>
              <a:buFont typeface="Arial"/>
              <a:buChar char="•"/>
            </a:pPr>
            <a:r>
              <a:rPr lang="en-US" b="true" sz="2507">
                <a:solidFill>
                  <a:srgbClr val="000000"/>
                </a:solidFill>
                <a:latin typeface="Cardo Bold"/>
                <a:ea typeface="Cardo Bold"/>
                <a:cs typeface="Cardo Bold"/>
                <a:sym typeface="Cardo Bold"/>
              </a:rPr>
              <a:t>Methodology:</a:t>
            </a:r>
            <a:r>
              <a:rPr lang="en-US" sz="2507">
                <a:solidFill>
                  <a:srgbClr val="000000"/>
                </a:solidFill>
                <a:latin typeface="Cardo"/>
                <a:ea typeface="Cardo"/>
                <a:cs typeface="Cardo"/>
                <a:sym typeface="Cardo"/>
              </a:rPr>
              <a:t> Reviews best practices for securing WebSockets, including using wss:// and input validation.</a:t>
            </a:r>
          </a:p>
          <a:p>
            <a:pPr algn="just" marL="541276" indent="-270638" lvl="1">
              <a:lnSpc>
                <a:spcPts val="3509"/>
              </a:lnSpc>
              <a:buFont typeface="Arial"/>
              <a:buChar char="•"/>
            </a:pPr>
            <a:r>
              <a:rPr lang="en-US" b="true" sz="2507">
                <a:solidFill>
                  <a:srgbClr val="000000"/>
                </a:solidFill>
                <a:latin typeface="Cardo Bold"/>
                <a:ea typeface="Cardo Bold"/>
                <a:cs typeface="Cardo Bold"/>
                <a:sym typeface="Cardo Bold"/>
              </a:rPr>
              <a:t>Usefulness:</a:t>
            </a:r>
            <a:r>
              <a:rPr lang="en-US" sz="2507">
                <a:solidFill>
                  <a:srgbClr val="000000"/>
                </a:solidFill>
                <a:latin typeface="Cardo"/>
                <a:ea typeface="Cardo"/>
                <a:cs typeface="Cardo"/>
                <a:sym typeface="Cardo"/>
              </a:rPr>
              <a:t> A critical reference for ensuring the security of your real-time battles and protecting user data.</a:t>
            </a:r>
          </a:p>
        </p:txBody>
      </p:sp>
      <p:sp>
        <p:nvSpPr>
          <p:cNvPr name="AutoShape 8" id="8"/>
          <p:cNvSpPr/>
          <p:nvPr/>
        </p:nvSpPr>
        <p:spPr>
          <a:xfrm flipV="true">
            <a:off x="0" y="3976229"/>
            <a:ext cx="18434356" cy="0"/>
          </a:xfrm>
          <a:prstGeom prst="line">
            <a:avLst/>
          </a:prstGeom>
          <a:ln cap="flat" w="38100">
            <a:solidFill>
              <a:srgbClr val="642C0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90920" y="6818890"/>
            <a:ext cx="18438870" cy="0"/>
          </a:xfrm>
          <a:prstGeom prst="line">
            <a:avLst/>
          </a:prstGeom>
          <a:ln cap="flat" w="38100">
            <a:solidFill>
              <a:srgbClr val="642C0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8F8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665" y="962025"/>
            <a:ext cx="18365691" cy="54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7"/>
              </a:lnSpc>
            </a:pPr>
            <a:r>
              <a:rPr lang="en-US" b="true" sz="3162">
                <a:solidFill>
                  <a:srgbClr val="642C0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DEMO VELOX: ENHANCING P2P REAL-TIME COMMUNICATION IN BROWSERS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8665" y="1802346"/>
            <a:ext cx="18051449" cy="1298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1276" indent="-270638" lvl="1">
              <a:lnSpc>
                <a:spcPts val="3509"/>
              </a:lnSpc>
              <a:buFont typeface="Arial"/>
              <a:buChar char="•"/>
            </a:pPr>
            <a:r>
              <a:rPr lang="en-US" b="true" sz="2507">
                <a:solidFill>
                  <a:srgbClr val="000000"/>
                </a:solidFill>
                <a:latin typeface="Cardo Bold"/>
                <a:ea typeface="Cardo Bold"/>
                <a:cs typeface="Cardo Bold"/>
                <a:sym typeface="Cardo Bold"/>
              </a:rPr>
              <a:t>Methodology:</a:t>
            </a:r>
            <a:r>
              <a:rPr lang="en-US" sz="2507">
                <a:solidFill>
                  <a:srgbClr val="000000"/>
                </a:solidFill>
                <a:latin typeface="Cardo"/>
                <a:ea typeface="Cardo"/>
                <a:cs typeface="Cardo"/>
                <a:sym typeface="Cardo"/>
              </a:rPr>
              <a:t> Discusses a toolkit for enhancing P2P communication in browsers using WebRTC and WebSockets.</a:t>
            </a:r>
          </a:p>
          <a:p>
            <a:pPr algn="just" marL="541276" indent="-270638" lvl="1">
              <a:lnSpc>
                <a:spcPts val="3509"/>
              </a:lnSpc>
              <a:buFont typeface="Arial"/>
              <a:buChar char="•"/>
            </a:pPr>
            <a:r>
              <a:rPr lang="en-US" b="true" sz="2507">
                <a:solidFill>
                  <a:srgbClr val="000000"/>
                </a:solidFill>
                <a:latin typeface="Cardo Bold"/>
                <a:ea typeface="Cardo Bold"/>
                <a:cs typeface="Cardo Bold"/>
                <a:sym typeface="Cardo Bold"/>
              </a:rPr>
              <a:t>Usefulness:</a:t>
            </a:r>
            <a:r>
              <a:rPr lang="en-US" sz="2507">
                <a:solidFill>
                  <a:srgbClr val="000000"/>
                </a:solidFill>
                <a:latin typeface="Cardo"/>
                <a:ea typeface="Cardo"/>
                <a:cs typeface="Cardo"/>
                <a:sym typeface="Cardo"/>
              </a:rPr>
              <a:t> A model for optimizing the real-time performance of your platform, especially in low-bandwidth areas.</a:t>
            </a:r>
          </a:p>
          <a:p>
            <a:pPr algn="just">
              <a:lnSpc>
                <a:spcPts val="350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-36381" y="3415066"/>
            <a:ext cx="18470738" cy="54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7"/>
              </a:lnSpc>
            </a:pPr>
            <a:r>
              <a:rPr lang="en-US" b="true" sz="3162">
                <a:solidFill>
                  <a:srgbClr val="642C0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TEXTSTER: AN ALL-IN-ONE TEXT PROCESSING WEBSITE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8275" y="4296766"/>
            <a:ext cx="18051449" cy="1298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1276" indent="-270638" lvl="1">
              <a:lnSpc>
                <a:spcPts val="3509"/>
              </a:lnSpc>
              <a:buFont typeface="Arial"/>
              <a:buChar char="•"/>
            </a:pPr>
            <a:r>
              <a:rPr lang="en-US" b="true" sz="2507">
                <a:solidFill>
                  <a:srgbClr val="000000"/>
                </a:solidFill>
                <a:latin typeface="Cardo Bold"/>
                <a:ea typeface="Cardo Bold"/>
                <a:cs typeface="Cardo Bold"/>
                <a:sym typeface="Cardo Bold"/>
              </a:rPr>
              <a:t>Methodology:</a:t>
            </a:r>
            <a:r>
              <a:rPr lang="en-US" sz="2507">
                <a:solidFill>
                  <a:srgbClr val="000000"/>
                </a:solidFill>
                <a:latin typeface="Cardo"/>
                <a:ea typeface="Cardo"/>
                <a:cs typeface="Cardo"/>
                <a:sym typeface="Cardo"/>
              </a:rPr>
              <a:t> A rule-based methodology for text preprocessing, including text cleaning and normalization.</a:t>
            </a:r>
          </a:p>
          <a:p>
            <a:pPr algn="just" marL="541276" indent="-270638" lvl="1">
              <a:lnSpc>
                <a:spcPts val="3509"/>
              </a:lnSpc>
              <a:buFont typeface="Arial"/>
              <a:buChar char="•"/>
            </a:pPr>
            <a:r>
              <a:rPr lang="en-US" b="true" sz="2507">
                <a:solidFill>
                  <a:srgbClr val="000000"/>
                </a:solidFill>
                <a:latin typeface="Cardo Bold"/>
                <a:ea typeface="Cardo Bold"/>
                <a:cs typeface="Cardo Bold"/>
                <a:sym typeface="Cardo Bold"/>
              </a:rPr>
              <a:t>Usefulness:</a:t>
            </a:r>
            <a:r>
              <a:rPr lang="en-US" sz="2507">
                <a:solidFill>
                  <a:srgbClr val="000000"/>
                </a:solidFill>
                <a:latin typeface="Cardo"/>
                <a:ea typeface="Cardo"/>
                <a:cs typeface="Cardo"/>
                <a:sym typeface="Cardo"/>
              </a:rPr>
              <a:t> This is highly relevant for the preprocessing stage of your AI pipeline, ensuring the text from documents is clean and properly formatted.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15485" y="6498507"/>
            <a:ext cx="18260645" cy="539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4"/>
              </a:lnSpc>
            </a:pPr>
            <a:r>
              <a:rPr lang="en-US" b="true" sz="3153">
                <a:solidFill>
                  <a:srgbClr val="642C0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MOODLE PLUGINS FOR QUIZ GENERATION USING GENETIC ALGORITHM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112" y="7521755"/>
            <a:ext cx="18051449" cy="173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1276" indent="-270638" lvl="1">
              <a:lnSpc>
                <a:spcPts val="3509"/>
              </a:lnSpc>
              <a:buFont typeface="Arial"/>
              <a:buChar char="•"/>
            </a:pPr>
            <a:r>
              <a:rPr lang="en-US" b="true" sz="2507">
                <a:solidFill>
                  <a:srgbClr val="000000"/>
                </a:solidFill>
                <a:latin typeface="Cardo Bold"/>
                <a:ea typeface="Cardo Bold"/>
                <a:cs typeface="Cardo Bold"/>
                <a:sym typeface="Cardo Bold"/>
              </a:rPr>
              <a:t>Methodology:</a:t>
            </a:r>
            <a:r>
              <a:rPr lang="en-US" sz="2507">
                <a:solidFill>
                  <a:srgbClr val="000000"/>
                </a:solidFill>
                <a:latin typeface="Cardo"/>
                <a:ea typeface="Cardo"/>
                <a:cs typeface="Cardo"/>
                <a:sym typeface="Cardo"/>
              </a:rPr>
              <a:t> This paper uses a Genetic Algorithm (GA) to select questions from a question bank that meet user-defined constraints like difficulty and question type.</a:t>
            </a:r>
          </a:p>
          <a:p>
            <a:pPr algn="just" marL="541276" indent="-270638" lvl="1">
              <a:lnSpc>
                <a:spcPts val="3509"/>
              </a:lnSpc>
              <a:buFont typeface="Arial"/>
              <a:buChar char="•"/>
            </a:pPr>
            <a:r>
              <a:rPr lang="en-US" b="true" sz="2507">
                <a:solidFill>
                  <a:srgbClr val="000000"/>
                </a:solidFill>
                <a:latin typeface="Cardo Bold"/>
                <a:ea typeface="Cardo Bold"/>
                <a:cs typeface="Cardo Bold"/>
                <a:sym typeface="Cardo Bold"/>
              </a:rPr>
              <a:t>Usefulness:</a:t>
            </a:r>
            <a:r>
              <a:rPr lang="en-US" sz="2507">
                <a:solidFill>
                  <a:srgbClr val="000000"/>
                </a:solidFill>
                <a:latin typeface="Cardo"/>
                <a:ea typeface="Cardo"/>
                <a:cs typeface="Cardo"/>
                <a:sym typeface="Cardo"/>
              </a:rPr>
              <a:t> Provides an alternative or supplementary method to your AI model for creating adaptive quizzes and ensuring they have the specific properties you need for your battle rooms.</a:t>
            </a:r>
          </a:p>
        </p:txBody>
      </p:sp>
      <p:sp>
        <p:nvSpPr>
          <p:cNvPr name="AutoShape 8" id="8"/>
          <p:cNvSpPr/>
          <p:nvPr/>
        </p:nvSpPr>
        <p:spPr>
          <a:xfrm flipV="true">
            <a:off x="18191" y="3119791"/>
            <a:ext cx="18434356" cy="0"/>
          </a:xfrm>
          <a:prstGeom prst="line">
            <a:avLst/>
          </a:prstGeom>
          <a:ln cap="flat" w="38100">
            <a:solidFill>
              <a:srgbClr val="642C0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-193710" y="6079407"/>
            <a:ext cx="18438870" cy="0"/>
          </a:xfrm>
          <a:prstGeom prst="line">
            <a:avLst/>
          </a:prstGeom>
          <a:ln cap="flat" w="38100">
            <a:solidFill>
              <a:srgbClr val="642C0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8F8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86353" y="159703"/>
            <a:ext cx="711529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642C0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BASE PAPER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2378668"/>
            <a:ext cx="18288000" cy="1168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5"/>
              </a:lnSpc>
            </a:pPr>
            <a:r>
              <a:rPr lang="en-US" sz="333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Automatic Generation of Medical Case-Based Multiple-Choice Questions (MCQs): A Review of Methodologies, Applications, Evaluation, and Future Directions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4590719"/>
            <a:ext cx="18288000" cy="4858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27"/>
              </a:lnSpc>
            </a:pPr>
            <a:r>
              <a:rPr lang="en-US" sz="3399">
                <a:solidFill>
                  <a:srgbClr val="000000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It provides a comprehensive overview of the technical and theoretical components of your project, including:</a:t>
            </a:r>
          </a:p>
          <a:p>
            <a:pPr algn="l" marL="734059" indent="-367030" lvl="1">
              <a:lnSpc>
                <a:spcPts val="4827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AI Methodologies:</a:t>
            </a:r>
            <a:r>
              <a:rPr lang="en-US" sz="3399">
                <a:solidFill>
                  <a:srgbClr val="000000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 It discusses how to use AI and NLP techniques like LLMs and transformers for question generation.</a:t>
            </a:r>
          </a:p>
          <a:p>
            <a:pPr algn="l" marL="734059" indent="-367030" lvl="1">
              <a:lnSpc>
                <a:spcPts val="4827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Distractor Generation:</a:t>
            </a:r>
            <a:r>
              <a:rPr lang="en-US" sz="3399">
                <a:solidFill>
                  <a:srgbClr val="000000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 It highlights the importance of creating plausible distractors and addresses the challenges in doing so.</a:t>
            </a:r>
          </a:p>
          <a:p>
            <a:pPr algn="l" marL="734059" indent="-367030" lvl="1">
              <a:lnSpc>
                <a:spcPts val="4827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Evaluation Framework:</a:t>
            </a:r>
            <a:r>
              <a:rPr lang="en-US" sz="3399">
                <a:solidFill>
                  <a:srgbClr val="000000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 It outlines a detailed framework with specific metrics for evaluating the quality and difficulty of the generated questions.</a:t>
            </a:r>
          </a:p>
          <a:p>
            <a:pPr algn="l">
              <a:lnSpc>
                <a:spcPts val="4827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8F8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24560" y="4069562"/>
            <a:ext cx="12895453" cy="1973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284"/>
              </a:lnSpc>
            </a:pPr>
            <a:r>
              <a:rPr lang="en-US" b="true" sz="11631">
                <a:solidFill>
                  <a:srgbClr val="642C0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PAPER OVERVIEW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8F8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3460115"/>
            <a:ext cx="18288000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642C0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AI-POWERED QUESTION GENERATION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8F8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05235"/>
            <a:ext cx="18365691" cy="54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7"/>
              </a:lnSpc>
            </a:pPr>
            <a:r>
              <a:rPr lang="en-US" b="true" sz="3162">
                <a:solidFill>
                  <a:srgbClr val="642C0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AUTOMATIC GENERATION OF MEDICAL CASE-BASED MULTIPLE-CHOICE QUESTIONS (MCQS)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5046" y="981075"/>
            <a:ext cx="18051449" cy="2174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1276" indent="-270638" lvl="1">
              <a:lnSpc>
                <a:spcPts val="3509"/>
              </a:lnSpc>
              <a:buFont typeface="Arial"/>
              <a:buChar char="•"/>
            </a:pPr>
            <a:r>
              <a:rPr lang="en-US" b="true" sz="2507">
                <a:solidFill>
                  <a:srgbClr val="000000"/>
                </a:solidFill>
                <a:latin typeface="Cardo Bold"/>
                <a:ea typeface="Cardo Bold"/>
                <a:cs typeface="Cardo Bold"/>
                <a:sym typeface="Cardo Bold"/>
              </a:rPr>
              <a:t>Methodology:</a:t>
            </a:r>
            <a:r>
              <a:rPr lang="en-US" sz="2507">
                <a:solidFill>
                  <a:srgbClr val="000000"/>
                </a:solidFill>
                <a:latin typeface="Cardo"/>
                <a:ea typeface="Cardo"/>
                <a:cs typeface="Cardo"/>
                <a:sym typeface="Cardo"/>
              </a:rPr>
              <a:t> Reviews AI methodologies like ontology-based systems, machine learning, and deep learning for generating questions and distractors from medical text.</a:t>
            </a:r>
          </a:p>
          <a:p>
            <a:pPr algn="just" marL="541276" indent="-270638" lvl="1">
              <a:lnSpc>
                <a:spcPts val="3509"/>
              </a:lnSpc>
              <a:buFont typeface="Arial"/>
              <a:buChar char="•"/>
            </a:pPr>
            <a:r>
              <a:rPr lang="en-US" b="true" sz="2507">
                <a:solidFill>
                  <a:srgbClr val="000000"/>
                </a:solidFill>
                <a:latin typeface="Cardo Bold"/>
                <a:ea typeface="Cardo Bold"/>
                <a:cs typeface="Cardo Bold"/>
                <a:sym typeface="Cardo Bold"/>
              </a:rPr>
              <a:t>Usefulness:</a:t>
            </a:r>
            <a:r>
              <a:rPr lang="en-US" sz="2507">
                <a:solidFill>
                  <a:srgbClr val="000000"/>
                </a:solidFill>
                <a:latin typeface="Cardo"/>
                <a:ea typeface="Cardo"/>
                <a:cs typeface="Cardo"/>
                <a:sym typeface="Cardo"/>
              </a:rPr>
              <a:t> Provides a comprehensive blueprint for your AI engine, guiding your choice of models and evaluation metrics to ensure questions are high-quality and appropriate for your project.</a:t>
            </a:r>
          </a:p>
          <a:p>
            <a:pPr algn="just">
              <a:lnSpc>
                <a:spcPts val="350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0" y="3089095"/>
            <a:ext cx="18470738" cy="111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7"/>
              </a:lnSpc>
            </a:pPr>
            <a:r>
              <a:rPr lang="en-US" b="true" sz="3162">
                <a:solidFill>
                  <a:srgbClr val="642C0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RETRIEVAL-AUGMENTED GENERATION FOR MULTIPLE-CHOICE QUESTIONS AND ANSWERS GENERATION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5046" y="4523246"/>
            <a:ext cx="18051449" cy="173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1276" indent="-270638" lvl="1">
              <a:lnSpc>
                <a:spcPts val="3509"/>
              </a:lnSpc>
              <a:buFont typeface="Arial"/>
              <a:buChar char="•"/>
            </a:pPr>
            <a:r>
              <a:rPr lang="en-US" b="true" sz="2507">
                <a:solidFill>
                  <a:srgbClr val="000000"/>
                </a:solidFill>
                <a:latin typeface="Cardo Bold"/>
                <a:ea typeface="Cardo Bold"/>
                <a:cs typeface="Cardo Bold"/>
                <a:sym typeface="Cardo Bold"/>
              </a:rPr>
              <a:t>Methodology:</a:t>
            </a:r>
            <a:r>
              <a:rPr lang="en-US" sz="2507">
                <a:solidFill>
                  <a:srgbClr val="000000"/>
                </a:solidFill>
                <a:latin typeface="Cardo"/>
                <a:ea typeface="Cardo"/>
                <a:cs typeface="Cardo"/>
                <a:sym typeface="Cardo"/>
              </a:rPr>
              <a:t> Uses a RAG pipeline to extract and chunk text from PDFs, then uses an LLM to generate unique, relevant questions.</a:t>
            </a:r>
          </a:p>
          <a:p>
            <a:pPr algn="just" marL="541276" indent="-270638" lvl="1">
              <a:lnSpc>
                <a:spcPts val="3509"/>
              </a:lnSpc>
              <a:buFont typeface="Arial"/>
              <a:buChar char="•"/>
            </a:pPr>
            <a:r>
              <a:rPr lang="en-US" b="true" sz="2507">
                <a:solidFill>
                  <a:srgbClr val="000000"/>
                </a:solidFill>
                <a:latin typeface="Cardo Bold"/>
                <a:ea typeface="Cardo Bold"/>
                <a:cs typeface="Cardo Bold"/>
                <a:sym typeface="Cardo Bold"/>
              </a:rPr>
              <a:t>Usefulness:</a:t>
            </a:r>
            <a:r>
              <a:rPr lang="en-US" sz="2507">
                <a:solidFill>
                  <a:srgbClr val="000000"/>
                </a:solidFill>
                <a:latin typeface="Cardo"/>
                <a:ea typeface="Cardo"/>
                <a:cs typeface="Cardo"/>
                <a:sym typeface="Cardo"/>
              </a:rPr>
              <a:t> This is a practical, step-by-step guide for implementing your document-to-quiz feature.</a:t>
            </a:r>
          </a:p>
          <a:p>
            <a:pPr algn="just">
              <a:lnSpc>
                <a:spcPts val="350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6076" y="6231216"/>
            <a:ext cx="18313617" cy="111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7"/>
              </a:lnSpc>
            </a:pPr>
            <a:r>
              <a:rPr lang="en-US" b="true" sz="3162">
                <a:solidFill>
                  <a:srgbClr val="642C0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CLOSING THE GAP: AUTOMATED DISTRACTOR GENERATION IN JAPANESE LANGUAGE TESTING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7121" y="7627266"/>
            <a:ext cx="18051449" cy="173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1276" indent="-270638" lvl="1">
              <a:lnSpc>
                <a:spcPts val="3509"/>
              </a:lnSpc>
              <a:buFont typeface="Arial"/>
              <a:buChar char="•"/>
            </a:pPr>
            <a:r>
              <a:rPr lang="en-US" b="true" sz="2507">
                <a:solidFill>
                  <a:srgbClr val="000000"/>
                </a:solidFill>
                <a:latin typeface="Cardo Bold"/>
                <a:ea typeface="Cardo Bold"/>
                <a:cs typeface="Cardo Bold"/>
                <a:sym typeface="Cardo Bold"/>
              </a:rPr>
              <a:t>Methodology:</a:t>
            </a:r>
            <a:r>
              <a:rPr lang="en-US" sz="2507">
                <a:solidFill>
                  <a:srgbClr val="000000"/>
                </a:solidFill>
                <a:latin typeface="Cardo"/>
                <a:ea typeface="Cardo"/>
                <a:cs typeface="Cardo"/>
                <a:sym typeface="Cardo"/>
              </a:rPr>
              <a:t> Employs NLP with Word2vec and BERT to generate plausible distractors and uses an algorithm to assign a difficulty score.</a:t>
            </a:r>
          </a:p>
          <a:p>
            <a:pPr algn="just" marL="541276" indent="-270638" lvl="1">
              <a:lnSpc>
                <a:spcPts val="3509"/>
              </a:lnSpc>
              <a:buFont typeface="Arial"/>
              <a:buChar char="•"/>
            </a:pPr>
            <a:r>
              <a:rPr lang="en-US" b="true" sz="2507">
                <a:solidFill>
                  <a:srgbClr val="000000"/>
                </a:solidFill>
                <a:latin typeface="Cardo Bold"/>
                <a:ea typeface="Cardo Bold"/>
                <a:cs typeface="Cardo Bold"/>
                <a:sym typeface="Cardo Bold"/>
              </a:rPr>
              <a:t>Usefulness:</a:t>
            </a:r>
            <a:r>
              <a:rPr lang="en-US" sz="2507">
                <a:solidFill>
                  <a:srgbClr val="000000"/>
                </a:solidFill>
                <a:latin typeface="Cardo"/>
                <a:ea typeface="Cardo"/>
                <a:cs typeface="Cardo"/>
                <a:sym typeface="Cardo"/>
              </a:rPr>
              <a:t> This is a great model for creating high-quality distractors and for building a system for adaptive difficulty adjustment.</a:t>
            </a:r>
          </a:p>
          <a:p>
            <a:pPr algn="just">
              <a:lnSpc>
                <a:spcPts val="3509"/>
              </a:lnSpc>
            </a:pPr>
          </a:p>
        </p:txBody>
      </p:sp>
      <p:sp>
        <p:nvSpPr>
          <p:cNvPr name="AutoShape 8" id="8"/>
          <p:cNvSpPr/>
          <p:nvPr/>
        </p:nvSpPr>
        <p:spPr>
          <a:xfrm flipV="true">
            <a:off x="-94663" y="3098620"/>
            <a:ext cx="18434356" cy="0"/>
          </a:xfrm>
          <a:prstGeom prst="line">
            <a:avLst/>
          </a:prstGeom>
          <a:ln cap="flat" w="38100">
            <a:solidFill>
              <a:srgbClr val="642C0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26076" y="6278841"/>
            <a:ext cx="18513366" cy="19050"/>
          </a:xfrm>
          <a:prstGeom prst="line">
            <a:avLst/>
          </a:prstGeom>
          <a:ln cap="flat" w="38100">
            <a:solidFill>
              <a:srgbClr val="642C0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8F8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721200"/>
            <a:ext cx="18365691" cy="54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7"/>
              </a:lnSpc>
            </a:pPr>
            <a:r>
              <a:rPr lang="en-US" b="true" sz="3162">
                <a:solidFill>
                  <a:srgbClr val="642C0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AUTOMATIC QUESTION GENERATION AND ANSWER ASSESSMENT: A SURVEY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9644" y="1979639"/>
            <a:ext cx="18051449" cy="173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1276" indent="-270638" lvl="1">
              <a:lnSpc>
                <a:spcPts val="3509"/>
              </a:lnSpc>
              <a:buFont typeface="Arial"/>
              <a:buChar char="•"/>
            </a:pPr>
            <a:r>
              <a:rPr lang="en-US" b="true" sz="2507">
                <a:solidFill>
                  <a:srgbClr val="000000"/>
                </a:solidFill>
                <a:latin typeface="Cardo Bold"/>
                <a:ea typeface="Cardo Bold"/>
                <a:cs typeface="Cardo Bold"/>
                <a:sym typeface="Cardo Bold"/>
              </a:rPr>
              <a:t>Methodology:</a:t>
            </a:r>
            <a:r>
              <a:rPr lang="en-US" sz="2507">
                <a:solidFill>
                  <a:srgbClr val="000000"/>
                </a:solidFill>
                <a:latin typeface="Cardo"/>
                <a:ea typeface="Cardo"/>
                <a:cs typeface="Cardo"/>
                <a:sym typeface="Cardo"/>
              </a:rPr>
              <a:t> A survey of various methods for generating objective and subjective questions, from rule-based to deep learning approaches.</a:t>
            </a:r>
          </a:p>
          <a:p>
            <a:pPr algn="just" marL="541276" indent="-270638" lvl="1">
              <a:lnSpc>
                <a:spcPts val="3509"/>
              </a:lnSpc>
              <a:buFont typeface="Arial"/>
              <a:buChar char="•"/>
            </a:pPr>
            <a:r>
              <a:rPr lang="en-US" b="true" sz="2507">
                <a:solidFill>
                  <a:srgbClr val="000000"/>
                </a:solidFill>
                <a:latin typeface="Cardo Bold"/>
                <a:ea typeface="Cardo Bold"/>
                <a:cs typeface="Cardo Bold"/>
                <a:sym typeface="Cardo Bold"/>
              </a:rPr>
              <a:t>Usefulness:</a:t>
            </a:r>
            <a:r>
              <a:rPr lang="en-US" sz="2507">
                <a:solidFill>
                  <a:srgbClr val="000000"/>
                </a:solidFill>
                <a:latin typeface="Cardo"/>
                <a:ea typeface="Cardo"/>
                <a:cs typeface="Cardo"/>
                <a:sym typeface="Cardo"/>
              </a:rPr>
              <a:t> Helps you justify your project's focus on multiple-choice questions and provides a broad overview of the field.</a:t>
            </a:r>
          </a:p>
          <a:p>
            <a:pPr algn="just">
              <a:lnSpc>
                <a:spcPts val="350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0" y="4906809"/>
            <a:ext cx="18470738" cy="111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7"/>
              </a:lnSpc>
            </a:pPr>
            <a:r>
              <a:rPr lang="en-US" b="true" sz="3162">
                <a:solidFill>
                  <a:srgbClr val="642C0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 EFFECTIVENESS STUDY OF GENERATIVE ARTIFICIAL INTELLIGENCE TOOLS USED TO DEVELOP MULTIPLE-CHOICE TEST ITEMS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5046" y="6580646"/>
            <a:ext cx="18051449" cy="173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1276" indent="-270638" lvl="1">
              <a:lnSpc>
                <a:spcPts val="3509"/>
              </a:lnSpc>
              <a:buFont typeface="Arial"/>
              <a:buChar char="•"/>
            </a:pPr>
            <a:r>
              <a:rPr lang="en-US" b="true" sz="2507">
                <a:solidFill>
                  <a:srgbClr val="000000"/>
                </a:solidFill>
                <a:latin typeface="Cardo Bold"/>
                <a:ea typeface="Cardo Bold"/>
                <a:cs typeface="Cardo Bold"/>
                <a:sym typeface="Cardo Bold"/>
              </a:rPr>
              <a:t>Methodology:</a:t>
            </a:r>
            <a:r>
              <a:rPr lang="en-US" sz="2507">
                <a:solidFill>
                  <a:srgbClr val="000000"/>
                </a:solidFill>
                <a:latin typeface="Cardo"/>
                <a:ea typeface="Cardo"/>
                <a:cs typeface="Cardo"/>
                <a:sym typeface="Cardo"/>
              </a:rPr>
              <a:t> Evaluates AI-generated questions against 16 item-writing guidelines to find errors and quality issues.</a:t>
            </a:r>
          </a:p>
          <a:p>
            <a:pPr algn="just" marL="541276" indent="-270638" lvl="1">
              <a:lnSpc>
                <a:spcPts val="3509"/>
              </a:lnSpc>
              <a:buFont typeface="Arial"/>
              <a:buChar char="•"/>
            </a:pPr>
            <a:r>
              <a:rPr lang="en-US" b="true" sz="2507">
                <a:solidFill>
                  <a:srgbClr val="000000"/>
                </a:solidFill>
                <a:latin typeface="Cardo Bold"/>
                <a:ea typeface="Cardo Bold"/>
                <a:cs typeface="Cardo Bold"/>
                <a:sym typeface="Cardo Bold"/>
              </a:rPr>
              <a:t>Usefulness:</a:t>
            </a:r>
            <a:r>
              <a:rPr lang="en-US" sz="2507">
                <a:solidFill>
                  <a:srgbClr val="000000"/>
                </a:solidFill>
                <a:latin typeface="Cardo"/>
                <a:ea typeface="Cardo"/>
                <a:cs typeface="Cardo"/>
                <a:sym typeface="Cardo"/>
              </a:rPr>
              <a:t> Provides a critical framework for validating your AI's output and ensuring the generated questions are accurate and reliable.</a:t>
            </a:r>
          </a:p>
          <a:p>
            <a:pPr algn="just">
              <a:lnSpc>
                <a:spcPts val="3509"/>
              </a:lnSpc>
            </a:pPr>
          </a:p>
        </p:txBody>
      </p:sp>
      <p:sp>
        <p:nvSpPr>
          <p:cNvPr name="AutoShape 6" id="6"/>
          <p:cNvSpPr/>
          <p:nvPr/>
        </p:nvSpPr>
        <p:spPr>
          <a:xfrm flipV="true">
            <a:off x="0" y="4344834"/>
            <a:ext cx="18434356" cy="0"/>
          </a:xfrm>
          <a:prstGeom prst="line">
            <a:avLst/>
          </a:prstGeom>
          <a:ln cap="flat" w="38100">
            <a:solidFill>
              <a:srgbClr val="642C0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8F8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3460115"/>
            <a:ext cx="18288000" cy="6452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642C0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GAMIFICATION &amp; PEDAGOGICAL DESIGN</a:t>
            </a:r>
          </a:p>
          <a:p>
            <a:pPr algn="ctr">
              <a:lnSpc>
                <a:spcPts val="12880"/>
              </a:lnSpc>
            </a:pPr>
          </a:p>
          <a:p>
            <a:pPr algn="ctr">
              <a:lnSpc>
                <a:spcPts val="1288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8F8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05235"/>
            <a:ext cx="18365691" cy="54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7"/>
              </a:lnSpc>
            </a:pPr>
            <a:r>
              <a:rPr lang="en-US" b="true" sz="3162">
                <a:solidFill>
                  <a:srgbClr val="642C0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WITWARS: ONE VS ONE BRAIN TEASER BATTLE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5046" y="981075"/>
            <a:ext cx="18051449" cy="173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1276" indent="-270638" lvl="1">
              <a:lnSpc>
                <a:spcPts val="3509"/>
              </a:lnSpc>
              <a:buFont typeface="Arial"/>
              <a:buChar char="•"/>
            </a:pPr>
            <a:r>
              <a:rPr lang="en-US" b="true" sz="2507">
                <a:solidFill>
                  <a:srgbClr val="000000"/>
                </a:solidFill>
                <a:latin typeface="Cardo Bold"/>
                <a:ea typeface="Cardo Bold"/>
                <a:cs typeface="Cardo Bold"/>
                <a:sym typeface="Cardo Bold"/>
              </a:rPr>
              <a:t>Methodology:</a:t>
            </a:r>
            <a:r>
              <a:rPr lang="en-US" sz="2507">
                <a:solidFill>
                  <a:srgbClr val="000000"/>
                </a:solidFill>
                <a:latin typeface="Cardo"/>
                <a:ea typeface="Cardo"/>
                <a:cs typeface="Cardo"/>
                <a:sym typeface="Cardo"/>
              </a:rPr>
              <a:t> Uses a full-stack web architecture with WebSockets for real-time multiplayer battles, live leaderboards, and performance analytics.</a:t>
            </a:r>
          </a:p>
          <a:p>
            <a:pPr algn="just" marL="541276" indent="-270638" lvl="1">
              <a:lnSpc>
                <a:spcPts val="3509"/>
              </a:lnSpc>
              <a:buFont typeface="Arial"/>
              <a:buChar char="•"/>
            </a:pPr>
            <a:r>
              <a:rPr lang="en-US" b="true" sz="2507">
                <a:solidFill>
                  <a:srgbClr val="000000"/>
                </a:solidFill>
                <a:latin typeface="Cardo Bold"/>
                <a:ea typeface="Cardo Bold"/>
                <a:cs typeface="Cardo Bold"/>
                <a:sym typeface="Cardo Bold"/>
              </a:rPr>
              <a:t>Usefulness:</a:t>
            </a:r>
            <a:r>
              <a:rPr lang="en-US" sz="2507">
                <a:solidFill>
                  <a:srgbClr val="000000"/>
                </a:solidFill>
                <a:latin typeface="Cardo"/>
                <a:ea typeface="Cardo"/>
                <a:cs typeface="Cardo"/>
                <a:sym typeface="Cardo"/>
              </a:rPr>
              <a:t> A direct model for your competitive quiz-battle format and real-time features</a:t>
            </a:r>
          </a:p>
          <a:p>
            <a:pPr algn="just">
              <a:lnSpc>
                <a:spcPts val="350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-52484" y="3012580"/>
            <a:ext cx="18470738" cy="111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7"/>
              </a:lnSpc>
            </a:pPr>
            <a:r>
              <a:rPr lang="en-US" b="true" sz="3162">
                <a:solidFill>
                  <a:srgbClr val="642C0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EXPLORING COLLABORATION IN MULTIPLAYER GAMIFICATION: A SYSTEMATIC LITERATURE REVIEW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8275" y="4243597"/>
            <a:ext cx="18051449" cy="2174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1276" indent="-270638" lvl="1">
              <a:lnSpc>
                <a:spcPts val="3509"/>
              </a:lnSpc>
              <a:buFont typeface="Arial"/>
              <a:buChar char="•"/>
            </a:pPr>
            <a:r>
              <a:rPr lang="en-US" b="true" sz="2507">
                <a:solidFill>
                  <a:srgbClr val="000000"/>
                </a:solidFill>
                <a:latin typeface="Cardo Bold"/>
                <a:ea typeface="Cardo Bold"/>
                <a:cs typeface="Cardo Bold"/>
                <a:sym typeface="Cardo Bold"/>
              </a:rPr>
              <a:t>Methodology:</a:t>
            </a:r>
            <a:r>
              <a:rPr lang="en-US" sz="2507">
                <a:solidFill>
                  <a:srgbClr val="000000"/>
                </a:solidFill>
                <a:latin typeface="Cardo"/>
                <a:ea typeface="Cardo"/>
                <a:cs typeface="Cardo"/>
                <a:sym typeface="Cardo"/>
              </a:rPr>
              <a:t> Reviews game elements that promote collaboration and competition, grounded in psychological theories of motivation and engagement.</a:t>
            </a:r>
          </a:p>
          <a:p>
            <a:pPr algn="just" marL="541276" indent="-270638" lvl="1">
              <a:lnSpc>
                <a:spcPts val="3509"/>
              </a:lnSpc>
              <a:buFont typeface="Arial"/>
              <a:buChar char="•"/>
            </a:pPr>
            <a:r>
              <a:rPr lang="en-US" b="true" sz="2507">
                <a:solidFill>
                  <a:srgbClr val="000000"/>
                </a:solidFill>
                <a:latin typeface="Cardo Bold"/>
                <a:ea typeface="Cardo Bold"/>
                <a:cs typeface="Cardo Bold"/>
                <a:sym typeface="Cardo Bold"/>
              </a:rPr>
              <a:t>Usefulness:</a:t>
            </a:r>
            <a:r>
              <a:rPr lang="en-US" sz="2507">
                <a:solidFill>
                  <a:srgbClr val="000000"/>
                </a:solidFill>
                <a:latin typeface="Cardo"/>
                <a:ea typeface="Cardo"/>
                <a:cs typeface="Cardo"/>
                <a:sym typeface="Cardo"/>
              </a:rPr>
              <a:t> Gives you the theoretical foundation for your gamification features, helping you design an engaging and educationally sound experience.</a:t>
            </a:r>
          </a:p>
          <a:p>
            <a:pPr algn="just">
              <a:lnSpc>
                <a:spcPts val="350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-226345" y="6805286"/>
            <a:ext cx="18260645" cy="546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4"/>
              </a:lnSpc>
            </a:pPr>
            <a:r>
              <a:rPr lang="en-US" b="true" sz="3153">
                <a:solidFill>
                  <a:srgbClr val="642C0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DESIGNING MULTIPLAYER SERIOUS GAMES WITH SCIENCE CONTENT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7121" y="7627266"/>
            <a:ext cx="18051449" cy="173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1276" indent="-270638" lvl="1">
              <a:lnSpc>
                <a:spcPts val="3509"/>
              </a:lnSpc>
              <a:buFont typeface="Arial"/>
              <a:buChar char="•"/>
            </a:pPr>
            <a:r>
              <a:rPr lang="en-US" b="true" sz="2507">
                <a:solidFill>
                  <a:srgbClr val="000000"/>
                </a:solidFill>
                <a:latin typeface="Cardo Bold"/>
                <a:ea typeface="Cardo Bold"/>
                <a:cs typeface="Cardo Bold"/>
                <a:sym typeface="Cardo Bold"/>
              </a:rPr>
              <a:t>Methodology:</a:t>
            </a:r>
            <a:r>
              <a:rPr lang="en-US" sz="2507">
                <a:solidFill>
                  <a:srgbClr val="000000"/>
                </a:solidFill>
                <a:latin typeface="Cardo"/>
                <a:ea typeface="Cardo"/>
                <a:cs typeface="Cardo"/>
                <a:sym typeface="Cardo"/>
              </a:rPr>
              <a:t> Proposes a methodology for designing serious games using a persona-based approach to balance educational content and entertainment, inspired by RPGs.</a:t>
            </a:r>
          </a:p>
          <a:p>
            <a:pPr algn="just" marL="541276" indent="-270638" lvl="1">
              <a:lnSpc>
                <a:spcPts val="3509"/>
              </a:lnSpc>
              <a:buFont typeface="Arial"/>
              <a:buChar char="•"/>
            </a:pPr>
            <a:r>
              <a:rPr lang="en-US" b="true" sz="2507">
                <a:solidFill>
                  <a:srgbClr val="000000"/>
                </a:solidFill>
                <a:latin typeface="Cardo Bold"/>
                <a:ea typeface="Cardo Bold"/>
                <a:cs typeface="Cardo Bold"/>
                <a:sym typeface="Cardo Bold"/>
              </a:rPr>
              <a:t>Usefulness:</a:t>
            </a:r>
            <a:r>
              <a:rPr lang="en-US" sz="2507">
                <a:solidFill>
                  <a:srgbClr val="000000"/>
                </a:solidFill>
                <a:latin typeface="Cardo"/>
                <a:ea typeface="Cardo"/>
                <a:cs typeface="Cardo"/>
                <a:sym typeface="Cardo"/>
              </a:rPr>
              <a:t> Provides a framework for structuring your design process and ensuring features align with user needs and learning objectives.</a:t>
            </a:r>
          </a:p>
        </p:txBody>
      </p:sp>
      <p:sp>
        <p:nvSpPr>
          <p:cNvPr name="AutoShape 8" id="8"/>
          <p:cNvSpPr/>
          <p:nvPr/>
        </p:nvSpPr>
        <p:spPr>
          <a:xfrm flipV="true">
            <a:off x="-94663" y="2612215"/>
            <a:ext cx="18434356" cy="0"/>
          </a:xfrm>
          <a:prstGeom prst="line">
            <a:avLst/>
          </a:prstGeom>
          <a:ln cap="flat" w="38100">
            <a:solidFill>
              <a:srgbClr val="642C0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0" y="6530239"/>
            <a:ext cx="18288000" cy="0"/>
          </a:xfrm>
          <a:prstGeom prst="line">
            <a:avLst/>
          </a:prstGeom>
          <a:ln cap="flat" w="38100">
            <a:solidFill>
              <a:srgbClr val="642C0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8F8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77691" y="2931218"/>
            <a:ext cx="18365691" cy="1086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7"/>
              </a:lnSpc>
            </a:pPr>
            <a:r>
              <a:rPr lang="en-US" b="true" sz="3119">
                <a:solidFill>
                  <a:srgbClr val="642C0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INITIAL DESIGN AND TESTING OF MULTIPLAYER COOPERATIVE GAME TO SUPPORT PHYSICAL ACTIVITY IN SCHOOLS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8275" y="4956076"/>
            <a:ext cx="18051449" cy="1298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1276" indent="-270638" lvl="1">
              <a:lnSpc>
                <a:spcPts val="3509"/>
              </a:lnSpc>
              <a:buFont typeface="Arial"/>
              <a:buChar char="•"/>
            </a:pPr>
            <a:r>
              <a:rPr lang="en-US" b="true" sz="2507">
                <a:solidFill>
                  <a:srgbClr val="000000"/>
                </a:solidFill>
                <a:latin typeface="Cardo Bold"/>
                <a:ea typeface="Cardo Bold"/>
                <a:cs typeface="Cardo Bold"/>
                <a:sym typeface="Cardo Bold"/>
              </a:rPr>
              <a:t>Methodology:</a:t>
            </a:r>
            <a:r>
              <a:rPr lang="en-US" sz="2507">
                <a:solidFill>
                  <a:srgbClr val="000000"/>
                </a:solidFill>
                <a:latin typeface="Cardo"/>
                <a:ea typeface="Cardo"/>
                <a:cs typeface="Cardo"/>
                <a:sym typeface="Cardo"/>
              </a:rPr>
              <a:t> Used a mixed-method research approach (surveys, observation) to design and test a multiplayer game prototype.</a:t>
            </a:r>
          </a:p>
          <a:p>
            <a:pPr algn="just" marL="541276" indent="-270638" lvl="1">
              <a:lnSpc>
                <a:spcPts val="3509"/>
              </a:lnSpc>
              <a:buFont typeface="Arial"/>
              <a:buChar char="•"/>
            </a:pPr>
            <a:r>
              <a:rPr lang="en-US" b="true" sz="2507">
                <a:solidFill>
                  <a:srgbClr val="000000"/>
                </a:solidFill>
                <a:latin typeface="Cardo Bold"/>
                <a:ea typeface="Cardo Bold"/>
                <a:cs typeface="Cardo Bold"/>
                <a:sym typeface="Cardo Bold"/>
              </a:rPr>
              <a:t>Usefulness:</a:t>
            </a:r>
            <a:r>
              <a:rPr lang="en-US" sz="2507">
                <a:solidFill>
                  <a:srgbClr val="000000"/>
                </a:solidFill>
                <a:latin typeface="Cardo"/>
                <a:ea typeface="Cardo"/>
                <a:cs typeface="Cardo"/>
                <a:sym typeface="Cardo"/>
              </a:rPr>
              <a:t> A practical guide for conducting user research and gathering feedback to iteratively improve your project.</a:t>
            </a:r>
          </a:p>
          <a:p>
            <a:pPr algn="just">
              <a:lnSpc>
                <a:spcPts val="350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DAGwTwnKnXU</dc:identifier>
  <dcterms:modified xsi:type="dcterms:W3CDTF">2011-08-01T06:04:30Z</dcterms:modified>
  <cp:revision>1</cp:revision>
  <dc:title>Literature review</dc:title>
</cp:coreProperties>
</file>