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ontrail One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72711" y="645146"/>
            <a:ext cx="14342578" cy="8996708"/>
          </a:xfrm>
          <a:custGeom>
            <a:avLst/>
            <a:gdLst/>
            <a:ahLst/>
            <a:cxnLst/>
            <a:rect r="r" b="b" t="t" l="l"/>
            <a:pathLst>
              <a:path h="8996708" w="14342578">
                <a:moveTo>
                  <a:pt x="0" y="0"/>
                </a:moveTo>
                <a:lnTo>
                  <a:pt x="14342578" y="0"/>
                </a:lnTo>
                <a:lnTo>
                  <a:pt x="14342578" y="8996708"/>
                </a:lnTo>
                <a:lnTo>
                  <a:pt x="0" y="8996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839149" y="5918089"/>
            <a:ext cx="2609702" cy="973875"/>
            <a:chOff x="0" y="0"/>
            <a:chExt cx="108903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89034" cy="406400"/>
            </a:xfrm>
            <a:custGeom>
              <a:avLst/>
              <a:gdLst/>
              <a:ahLst/>
              <a:cxnLst/>
              <a:rect r="r" b="b" t="t" l="l"/>
              <a:pathLst>
                <a:path h="406400" w="1089034">
                  <a:moveTo>
                    <a:pt x="885834" y="0"/>
                  </a:moveTo>
                  <a:cubicBezTo>
                    <a:pt x="998059" y="0"/>
                    <a:pt x="1089034" y="90976"/>
                    <a:pt x="1089034" y="203200"/>
                  </a:cubicBezTo>
                  <a:cubicBezTo>
                    <a:pt x="1089034" y="315424"/>
                    <a:pt x="998059" y="406400"/>
                    <a:pt x="88583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08903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START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054194" y="3417110"/>
            <a:ext cx="6656287" cy="215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567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BRAINBRAWL: AI-POWERED QUIZ BATTLES FOR SMARTER LEARNING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47461" y="1517424"/>
            <a:ext cx="6639141" cy="11972221"/>
          </a:xfrm>
          <a:custGeom>
            <a:avLst/>
            <a:gdLst/>
            <a:ahLst/>
            <a:cxnLst/>
            <a:rect r="r" b="b" t="t" l="l"/>
            <a:pathLst>
              <a:path h="11972221" w="6639141">
                <a:moveTo>
                  <a:pt x="0" y="0"/>
                </a:moveTo>
                <a:lnTo>
                  <a:pt x="6639141" y="0"/>
                </a:lnTo>
                <a:lnTo>
                  <a:pt x="6639141" y="11972221"/>
                </a:lnTo>
                <a:lnTo>
                  <a:pt x="0" y="119722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839149" y="6462985"/>
            <a:ext cx="2609702" cy="973875"/>
            <a:chOff x="0" y="0"/>
            <a:chExt cx="1089035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89034" cy="406400"/>
            </a:xfrm>
            <a:custGeom>
              <a:avLst/>
              <a:gdLst/>
              <a:ahLst/>
              <a:cxnLst/>
              <a:rect r="r" b="b" t="t" l="l"/>
              <a:pathLst>
                <a:path h="406400" w="1089034">
                  <a:moveTo>
                    <a:pt x="885834" y="0"/>
                  </a:moveTo>
                  <a:cubicBezTo>
                    <a:pt x="998059" y="0"/>
                    <a:pt x="1089034" y="90976"/>
                    <a:pt x="1089034" y="203200"/>
                  </a:cubicBezTo>
                  <a:cubicBezTo>
                    <a:pt x="1089034" y="315424"/>
                    <a:pt x="998059" y="406400"/>
                    <a:pt x="88583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08903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PLAY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613490" y="3795860"/>
            <a:ext cx="5061019" cy="2464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ARE YOU READY?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68014" y="1755685"/>
            <a:ext cx="7551971" cy="6775631"/>
            <a:chOff x="0" y="0"/>
            <a:chExt cx="1267202" cy="1136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7202" cy="1136934"/>
            </a:xfrm>
            <a:custGeom>
              <a:avLst/>
              <a:gdLst/>
              <a:ahLst/>
              <a:cxnLst/>
              <a:rect r="r" b="b" t="t" l="l"/>
              <a:pathLst>
                <a:path h="1136934" w="1267202">
                  <a:moveTo>
                    <a:pt x="81459" y="0"/>
                  </a:moveTo>
                  <a:lnTo>
                    <a:pt x="1185743" y="0"/>
                  </a:lnTo>
                  <a:cubicBezTo>
                    <a:pt x="1230731" y="0"/>
                    <a:pt x="1267202" y="36471"/>
                    <a:pt x="1267202" y="81459"/>
                  </a:cubicBezTo>
                  <a:lnTo>
                    <a:pt x="1267202" y="1055475"/>
                  </a:lnTo>
                  <a:cubicBezTo>
                    <a:pt x="1267202" y="1100463"/>
                    <a:pt x="1230731" y="1136934"/>
                    <a:pt x="1185743" y="1136934"/>
                  </a:cubicBezTo>
                  <a:lnTo>
                    <a:pt x="81459" y="1136934"/>
                  </a:lnTo>
                  <a:cubicBezTo>
                    <a:pt x="36471" y="1136934"/>
                    <a:pt x="0" y="1100463"/>
                    <a:pt x="0" y="1055475"/>
                  </a:cubicBezTo>
                  <a:lnTo>
                    <a:pt x="0" y="81459"/>
                  </a:lnTo>
                  <a:cubicBezTo>
                    <a:pt x="0" y="36471"/>
                    <a:pt x="36471" y="0"/>
                    <a:pt x="81459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267202" cy="1194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98021" y="3384837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WINNER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590285" y="7237000"/>
            <a:ext cx="4984890" cy="4114800"/>
          </a:xfrm>
          <a:custGeom>
            <a:avLst/>
            <a:gdLst/>
            <a:ahLst/>
            <a:cxnLst/>
            <a:rect r="r" b="b" t="t" l="l"/>
            <a:pathLst>
              <a:path h="4114800" w="4984890">
                <a:moveTo>
                  <a:pt x="0" y="0"/>
                </a:moveTo>
                <a:lnTo>
                  <a:pt x="4984890" y="0"/>
                </a:lnTo>
                <a:lnTo>
                  <a:pt x="4984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90285" y="4784580"/>
            <a:ext cx="5107431" cy="1402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37"/>
              </a:lnSpc>
            </a:pPr>
            <a:r>
              <a:rPr lang="en-US" sz="1065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TEAM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72129" y="6493950"/>
            <a:ext cx="4143742" cy="408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61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SCORE: 9/10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72711" y="645146"/>
            <a:ext cx="14342578" cy="8996708"/>
          </a:xfrm>
          <a:custGeom>
            <a:avLst/>
            <a:gdLst/>
            <a:ahLst/>
            <a:cxnLst/>
            <a:rect r="r" b="b" t="t" l="l"/>
            <a:pathLst>
              <a:path h="8996708" w="14342578">
                <a:moveTo>
                  <a:pt x="0" y="0"/>
                </a:moveTo>
                <a:lnTo>
                  <a:pt x="14342578" y="0"/>
                </a:lnTo>
                <a:lnTo>
                  <a:pt x="14342578" y="8996708"/>
                </a:lnTo>
                <a:lnTo>
                  <a:pt x="0" y="8996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96413" y="3329659"/>
            <a:ext cx="7182283" cy="385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5"/>
              </a:lnSpc>
            </a:pPr>
            <a:r>
              <a:rPr lang="en-US" sz="6128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WE TURN YOUR STUDY MATERIAL INTO AN AI-POWERED GAME WHERE LEARNING FEELS LIKE WINNING.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6338" y="1202059"/>
            <a:ext cx="10355402" cy="8830334"/>
          </a:xfrm>
          <a:custGeom>
            <a:avLst/>
            <a:gdLst/>
            <a:ahLst/>
            <a:cxnLst/>
            <a:rect r="r" b="b" t="t" l="l"/>
            <a:pathLst>
              <a:path h="8830334" w="10355402">
                <a:moveTo>
                  <a:pt x="0" y="0"/>
                </a:moveTo>
                <a:lnTo>
                  <a:pt x="10355403" y="0"/>
                </a:lnTo>
                <a:lnTo>
                  <a:pt x="10355403" y="8830334"/>
                </a:lnTo>
                <a:lnTo>
                  <a:pt x="0" y="8830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64412" y="3470333"/>
            <a:ext cx="3356704" cy="2985574"/>
          </a:xfrm>
          <a:custGeom>
            <a:avLst/>
            <a:gdLst/>
            <a:ahLst/>
            <a:cxnLst/>
            <a:rect r="r" b="b" t="t" l="l"/>
            <a:pathLst>
              <a:path h="2985574" w="3356704">
                <a:moveTo>
                  <a:pt x="0" y="0"/>
                </a:moveTo>
                <a:lnTo>
                  <a:pt x="3356704" y="0"/>
                </a:lnTo>
                <a:lnTo>
                  <a:pt x="3356704" y="2985574"/>
                </a:lnTo>
                <a:lnTo>
                  <a:pt x="0" y="298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540" r="0" b="-489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146208" y="6455907"/>
            <a:ext cx="3315662" cy="799522"/>
            <a:chOff x="0" y="0"/>
            <a:chExt cx="1685363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85363" cy="406400"/>
            </a:xfrm>
            <a:custGeom>
              <a:avLst/>
              <a:gdLst/>
              <a:ahLst/>
              <a:cxnLst/>
              <a:rect r="r" b="b" t="t" l="l"/>
              <a:pathLst>
                <a:path h="406400" w="1685363">
                  <a:moveTo>
                    <a:pt x="1482163" y="0"/>
                  </a:moveTo>
                  <a:cubicBezTo>
                    <a:pt x="1594388" y="0"/>
                    <a:pt x="1685363" y="90976"/>
                    <a:pt x="1685363" y="203200"/>
                  </a:cubicBezTo>
                  <a:cubicBezTo>
                    <a:pt x="1685363" y="315424"/>
                    <a:pt x="1594388" y="406400"/>
                    <a:pt x="14821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685363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IRFAN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273530" y="2088315"/>
            <a:ext cx="5061019" cy="126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HOST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97359" y="1700366"/>
            <a:ext cx="13493282" cy="8586634"/>
          </a:xfrm>
          <a:custGeom>
            <a:avLst/>
            <a:gdLst/>
            <a:ahLst/>
            <a:cxnLst/>
            <a:rect r="r" b="b" t="t" l="l"/>
            <a:pathLst>
              <a:path h="8586634" w="13493282">
                <a:moveTo>
                  <a:pt x="0" y="0"/>
                </a:moveTo>
                <a:lnTo>
                  <a:pt x="13493282" y="0"/>
                </a:lnTo>
                <a:lnTo>
                  <a:pt x="13493282" y="8586634"/>
                </a:lnTo>
                <a:lnTo>
                  <a:pt x="0" y="8586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67610" y="2028610"/>
            <a:ext cx="12210031" cy="7229690"/>
          </a:xfrm>
          <a:custGeom>
            <a:avLst/>
            <a:gdLst/>
            <a:ahLst/>
            <a:cxnLst/>
            <a:rect r="r" b="b" t="t" l="l"/>
            <a:pathLst>
              <a:path h="7229690" w="12210031">
                <a:moveTo>
                  <a:pt x="0" y="0"/>
                </a:moveTo>
                <a:lnTo>
                  <a:pt x="12210032" y="0"/>
                </a:lnTo>
                <a:lnTo>
                  <a:pt x="12210032" y="7229690"/>
                </a:lnTo>
                <a:lnTo>
                  <a:pt x="0" y="72296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26" t="-33249" r="0" b="-3922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06557" y="4135084"/>
            <a:ext cx="10929953" cy="452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8"/>
              </a:lnSpc>
            </a:pPr>
            <a:r>
              <a:rPr lang="en-US" sz="2663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"Brain Brawl" is an innovative EdTech platform that transforms traditional study methods into exciting, competitive learning experiences. This project leverages Artificial Intelligence to automatically generate multiple-choice questions (MCQs) from PDF notes and study materials, making revision smarter and more interactive. What sets Brain Brawl apart is its real-time quiz battle system, where users can challenge peers in live 1v1 or group quizzes, with a dynamic leaderboard tracking performance. By combining natural language processing (NLP), real-time web technologies, and gamified learning, Brain Brawl not only enhances student engagement but also personalizes the revision process — making it both effective and fun.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498021" y="2434700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INTRODUCTION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18331" y="300631"/>
            <a:ext cx="12851337" cy="8467269"/>
            <a:chOff x="0" y="0"/>
            <a:chExt cx="2156423" cy="14207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56422" cy="1420787"/>
            </a:xfrm>
            <a:custGeom>
              <a:avLst/>
              <a:gdLst/>
              <a:ahLst/>
              <a:cxnLst/>
              <a:rect r="r" b="b" t="t" l="l"/>
              <a:pathLst>
                <a:path h="1420787" w="2156422">
                  <a:moveTo>
                    <a:pt x="47869" y="0"/>
                  </a:moveTo>
                  <a:lnTo>
                    <a:pt x="2108553" y="0"/>
                  </a:lnTo>
                  <a:cubicBezTo>
                    <a:pt x="2121249" y="0"/>
                    <a:pt x="2133425" y="5043"/>
                    <a:pt x="2142402" y="14020"/>
                  </a:cubicBezTo>
                  <a:cubicBezTo>
                    <a:pt x="2151379" y="22998"/>
                    <a:pt x="2156422" y="35173"/>
                    <a:pt x="2156422" y="47869"/>
                  </a:cubicBezTo>
                  <a:lnTo>
                    <a:pt x="2156422" y="1372918"/>
                  </a:lnTo>
                  <a:cubicBezTo>
                    <a:pt x="2156422" y="1399355"/>
                    <a:pt x="2134991" y="1420787"/>
                    <a:pt x="2108553" y="1420787"/>
                  </a:cubicBezTo>
                  <a:lnTo>
                    <a:pt x="47869" y="1420787"/>
                  </a:lnTo>
                  <a:cubicBezTo>
                    <a:pt x="21432" y="1420787"/>
                    <a:pt x="0" y="1399355"/>
                    <a:pt x="0" y="1372918"/>
                  </a:cubicBezTo>
                  <a:lnTo>
                    <a:pt x="0" y="47869"/>
                  </a:lnTo>
                  <a:cubicBezTo>
                    <a:pt x="0" y="21432"/>
                    <a:pt x="21432" y="0"/>
                    <a:pt x="47869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156423" cy="1477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58944" y="2574671"/>
            <a:ext cx="4315421" cy="2568829"/>
            <a:chOff x="0" y="0"/>
            <a:chExt cx="1373742" cy="8177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817743"/>
            </a:xfrm>
            <a:custGeom>
              <a:avLst/>
              <a:gdLst/>
              <a:ahLst/>
              <a:cxnLst/>
              <a:rect r="r" b="b" t="t" l="l"/>
              <a:pathLst>
                <a:path h="817743" w="1373742">
                  <a:moveTo>
                    <a:pt x="1170542" y="0"/>
                  </a:moveTo>
                  <a:cubicBezTo>
                    <a:pt x="1282766" y="0"/>
                    <a:pt x="1373742" y="183058"/>
                    <a:pt x="1373742" y="408872"/>
                  </a:cubicBezTo>
                  <a:cubicBezTo>
                    <a:pt x="1373742" y="634685"/>
                    <a:pt x="1282766" y="817743"/>
                    <a:pt x="1170542" y="817743"/>
                  </a:cubicBezTo>
                  <a:lnTo>
                    <a:pt x="203200" y="817743"/>
                  </a:lnTo>
                  <a:cubicBezTo>
                    <a:pt x="90976" y="817743"/>
                    <a:pt x="0" y="634685"/>
                    <a:pt x="0" y="408872"/>
                  </a:cubicBezTo>
                  <a:cubicBezTo>
                    <a:pt x="0" y="18305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373742" cy="865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60% OF STUDENTS SAY REVISION IS BORING AND UNPRODUCTIVE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330293" y="8860660"/>
            <a:ext cx="7471307" cy="1426340"/>
          </a:xfrm>
          <a:custGeom>
            <a:avLst/>
            <a:gdLst/>
            <a:ahLst/>
            <a:cxnLst/>
            <a:rect r="r" b="b" t="t" l="l"/>
            <a:pathLst>
              <a:path h="1426340" w="7471307">
                <a:moveTo>
                  <a:pt x="0" y="0"/>
                </a:moveTo>
                <a:lnTo>
                  <a:pt x="7471307" y="0"/>
                </a:lnTo>
                <a:lnTo>
                  <a:pt x="7471307" y="1426340"/>
                </a:lnTo>
                <a:lnTo>
                  <a:pt x="0" y="1426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220298" y="718521"/>
            <a:ext cx="9561662" cy="1928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9"/>
              </a:lnSpc>
            </a:pPr>
            <a:r>
              <a:rPr lang="en-US" sz="7621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WHY LEARNING FEELS LIKE A CHORE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458944" y="5576080"/>
            <a:ext cx="4315421" cy="2568829"/>
            <a:chOff x="0" y="0"/>
            <a:chExt cx="1373742" cy="8177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73742" cy="817743"/>
            </a:xfrm>
            <a:custGeom>
              <a:avLst/>
              <a:gdLst/>
              <a:ahLst/>
              <a:cxnLst/>
              <a:rect r="r" b="b" t="t" l="l"/>
              <a:pathLst>
                <a:path h="817743" w="1373742">
                  <a:moveTo>
                    <a:pt x="1170542" y="0"/>
                  </a:moveTo>
                  <a:cubicBezTo>
                    <a:pt x="1282766" y="0"/>
                    <a:pt x="1373742" y="183058"/>
                    <a:pt x="1373742" y="408872"/>
                  </a:cubicBezTo>
                  <a:cubicBezTo>
                    <a:pt x="1373742" y="634685"/>
                    <a:pt x="1282766" y="817743"/>
                    <a:pt x="1170542" y="817743"/>
                  </a:cubicBezTo>
                  <a:lnTo>
                    <a:pt x="203200" y="817743"/>
                  </a:lnTo>
                  <a:cubicBezTo>
                    <a:pt x="90976" y="817743"/>
                    <a:pt x="0" y="634685"/>
                    <a:pt x="0" y="408872"/>
                  </a:cubicBezTo>
                  <a:cubicBezTo>
                    <a:pt x="0" y="18305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373742" cy="865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MANUAL QUIZ CREATION IS TIME-CONSUMING.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06033" y="5576080"/>
            <a:ext cx="4315421" cy="2568829"/>
            <a:chOff x="0" y="0"/>
            <a:chExt cx="1373742" cy="8177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73742" cy="817743"/>
            </a:xfrm>
            <a:custGeom>
              <a:avLst/>
              <a:gdLst/>
              <a:ahLst/>
              <a:cxnLst/>
              <a:rect r="r" b="b" t="t" l="l"/>
              <a:pathLst>
                <a:path h="817743" w="1373742">
                  <a:moveTo>
                    <a:pt x="1170542" y="0"/>
                  </a:moveTo>
                  <a:cubicBezTo>
                    <a:pt x="1282766" y="0"/>
                    <a:pt x="1373742" y="183058"/>
                    <a:pt x="1373742" y="408872"/>
                  </a:cubicBezTo>
                  <a:cubicBezTo>
                    <a:pt x="1373742" y="634685"/>
                    <a:pt x="1282766" y="817743"/>
                    <a:pt x="1170542" y="817743"/>
                  </a:cubicBezTo>
                  <a:lnTo>
                    <a:pt x="203200" y="817743"/>
                  </a:lnTo>
                  <a:cubicBezTo>
                    <a:pt x="90976" y="817743"/>
                    <a:pt x="0" y="634685"/>
                    <a:pt x="0" y="408872"/>
                  </a:cubicBezTo>
                  <a:cubicBezTo>
                    <a:pt x="0" y="18305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373742" cy="865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EXISTING QUIZ PLATFORMS DON’T ALLOW PDF-BASED PERSONALIZED CONTENT.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09848" y="2574671"/>
            <a:ext cx="4315421" cy="2568829"/>
            <a:chOff x="0" y="0"/>
            <a:chExt cx="1373742" cy="8177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73742" cy="817743"/>
            </a:xfrm>
            <a:custGeom>
              <a:avLst/>
              <a:gdLst/>
              <a:ahLst/>
              <a:cxnLst/>
              <a:rect r="r" b="b" t="t" l="l"/>
              <a:pathLst>
                <a:path h="817743" w="1373742">
                  <a:moveTo>
                    <a:pt x="1170542" y="0"/>
                  </a:moveTo>
                  <a:cubicBezTo>
                    <a:pt x="1282766" y="0"/>
                    <a:pt x="1373742" y="183058"/>
                    <a:pt x="1373742" y="408872"/>
                  </a:cubicBezTo>
                  <a:cubicBezTo>
                    <a:pt x="1373742" y="634685"/>
                    <a:pt x="1282766" y="817743"/>
                    <a:pt x="1170542" y="817743"/>
                  </a:cubicBezTo>
                  <a:lnTo>
                    <a:pt x="203200" y="817743"/>
                  </a:lnTo>
                  <a:cubicBezTo>
                    <a:pt x="90976" y="817743"/>
                    <a:pt x="0" y="634685"/>
                    <a:pt x="0" y="408872"/>
                  </a:cubicBezTo>
                  <a:cubicBezTo>
                    <a:pt x="0" y="18305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373742" cy="865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QUIZZES ARE OFTEN GENERIC, NOT TAILORED TO THE LEARNER’S CONTENT.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66299" y="1456666"/>
            <a:ext cx="10355402" cy="8830334"/>
          </a:xfrm>
          <a:custGeom>
            <a:avLst/>
            <a:gdLst/>
            <a:ahLst/>
            <a:cxnLst/>
            <a:rect r="r" b="b" t="t" l="l"/>
            <a:pathLst>
              <a:path h="8830334" w="10355402">
                <a:moveTo>
                  <a:pt x="0" y="0"/>
                </a:moveTo>
                <a:lnTo>
                  <a:pt x="10355402" y="0"/>
                </a:lnTo>
                <a:lnTo>
                  <a:pt x="10355402" y="8830334"/>
                </a:lnTo>
                <a:lnTo>
                  <a:pt x="0" y="8830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02268" y="1843087"/>
            <a:ext cx="9173850" cy="6006103"/>
          </a:xfrm>
          <a:custGeom>
            <a:avLst/>
            <a:gdLst/>
            <a:ahLst/>
            <a:cxnLst/>
            <a:rect r="r" b="b" t="t" l="l"/>
            <a:pathLst>
              <a:path h="6006103" w="9173850">
                <a:moveTo>
                  <a:pt x="0" y="0"/>
                </a:moveTo>
                <a:lnTo>
                  <a:pt x="9173850" y="0"/>
                </a:lnTo>
                <a:lnTo>
                  <a:pt x="9173850" y="6006103"/>
                </a:lnTo>
                <a:lnTo>
                  <a:pt x="0" y="60061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806" t="-33704" r="-21120" b="-7391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57242" y="3251119"/>
            <a:ext cx="9318876" cy="3913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736" indent="-302368" lvl="1">
              <a:lnSpc>
                <a:spcPts val="3921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USERS UPLOAD PDFS OF NOTES OR TEXTBOOKS.</a:t>
            </a:r>
          </a:p>
          <a:p>
            <a:pPr algn="ctr" marL="604736" indent="-302368" lvl="1">
              <a:lnSpc>
                <a:spcPts val="3921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NLP models extract key content and generate intelligent MCQs.</a:t>
            </a:r>
          </a:p>
          <a:p>
            <a:pPr algn="ctr" marL="604736" indent="-302368" lvl="1">
              <a:lnSpc>
                <a:spcPts val="3921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Users enter 1v1 real-time quiz battles based on those questions.</a:t>
            </a:r>
          </a:p>
          <a:p>
            <a:pPr algn="ctr" marL="604736" indent="-302368" lvl="1">
              <a:lnSpc>
                <a:spcPts val="3921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Points are awarded for accuracy and speed.</a:t>
            </a:r>
          </a:p>
          <a:p>
            <a:pPr algn="ctr" marL="604736" indent="-302368" lvl="1">
              <a:lnSpc>
                <a:spcPts val="3921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A global leaderboard tracks performance and growth.</a:t>
            </a:r>
          </a:p>
          <a:p>
            <a:pPr algn="ctr">
              <a:lnSpc>
                <a:spcPts val="3921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557075" y="1843087"/>
            <a:ext cx="9173850" cy="1105210"/>
            <a:chOff x="0" y="0"/>
            <a:chExt cx="3373343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73343" cy="406400"/>
            </a:xfrm>
            <a:custGeom>
              <a:avLst/>
              <a:gdLst/>
              <a:ahLst/>
              <a:cxnLst/>
              <a:rect r="r" b="b" t="t" l="l"/>
              <a:pathLst>
                <a:path h="406400" w="3373343">
                  <a:moveTo>
                    <a:pt x="3170143" y="0"/>
                  </a:moveTo>
                  <a:cubicBezTo>
                    <a:pt x="3282367" y="0"/>
                    <a:pt x="3373343" y="90976"/>
                    <a:pt x="3373343" y="203200"/>
                  </a:cubicBezTo>
                  <a:cubicBezTo>
                    <a:pt x="3373343" y="315424"/>
                    <a:pt x="3282367" y="406400"/>
                    <a:pt x="31701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3373343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YOUR NOTES → YOUR QUIZ BATTLES → INSTANT LEARNING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65827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9" y="0"/>
                </a:lnTo>
                <a:lnTo>
                  <a:pt x="935104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77628" y="1199501"/>
            <a:ext cx="11732744" cy="7887998"/>
            <a:chOff x="0" y="0"/>
            <a:chExt cx="1968725" cy="13235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8725" cy="1323587"/>
            </a:xfrm>
            <a:custGeom>
              <a:avLst/>
              <a:gdLst/>
              <a:ahLst/>
              <a:cxnLst/>
              <a:rect r="r" b="b" t="t" l="l"/>
              <a:pathLst>
                <a:path h="1323587" w="1968725">
                  <a:moveTo>
                    <a:pt x="52433" y="0"/>
                  </a:moveTo>
                  <a:lnTo>
                    <a:pt x="1916293" y="0"/>
                  </a:lnTo>
                  <a:cubicBezTo>
                    <a:pt x="1945250" y="0"/>
                    <a:pt x="1968725" y="23475"/>
                    <a:pt x="1968725" y="52433"/>
                  </a:cubicBezTo>
                  <a:lnTo>
                    <a:pt x="1968725" y="1271154"/>
                  </a:lnTo>
                  <a:cubicBezTo>
                    <a:pt x="1968725" y="1300112"/>
                    <a:pt x="1945250" y="1323587"/>
                    <a:pt x="1916293" y="1323587"/>
                  </a:cubicBezTo>
                  <a:lnTo>
                    <a:pt x="52433" y="1323587"/>
                  </a:lnTo>
                  <a:cubicBezTo>
                    <a:pt x="23475" y="1323587"/>
                    <a:pt x="0" y="1300112"/>
                    <a:pt x="0" y="1271154"/>
                  </a:cubicBezTo>
                  <a:lnTo>
                    <a:pt x="0" y="52433"/>
                  </a:lnTo>
                  <a:cubicBezTo>
                    <a:pt x="0" y="23475"/>
                    <a:pt x="23475" y="0"/>
                    <a:pt x="52433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968725" cy="1380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399797" y="1521501"/>
            <a:ext cx="3410254" cy="1383557"/>
            <a:chOff x="0" y="0"/>
            <a:chExt cx="1373742" cy="5573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557334"/>
            </a:xfrm>
            <a:custGeom>
              <a:avLst/>
              <a:gdLst/>
              <a:ahLst/>
              <a:cxnLst/>
              <a:rect r="r" b="b" t="t" l="l"/>
              <a:pathLst>
                <a:path h="557334" w="1373742">
                  <a:moveTo>
                    <a:pt x="1170542" y="0"/>
                  </a:moveTo>
                  <a:cubicBezTo>
                    <a:pt x="1282766" y="0"/>
                    <a:pt x="1373742" y="124763"/>
                    <a:pt x="1373742" y="278667"/>
                  </a:cubicBezTo>
                  <a:cubicBezTo>
                    <a:pt x="1373742" y="432570"/>
                    <a:pt x="1282766" y="557334"/>
                    <a:pt x="1170542" y="557334"/>
                  </a:cubicBezTo>
                  <a:lnTo>
                    <a:pt x="203200" y="557334"/>
                  </a:lnTo>
                  <a:cubicBezTo>
                    <a:pt x="90976" y="557334"/>
                    <a:pt x="0" y="432570"/>
                    <a:pt x="0" y="278667"/>
                  </a:cubicBezTo>
                  <a:cubicBezTo>
                    <a:pt x="0" y="1247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614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HOW IT WORKS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486400" y="7555472"/>
            <a:ext cx="7315200" cy="3843805"/>
          </a:xfrm>
          <a:custGeom>
            <a:avLst/>
            <a:gdLst/>
            <a:ahLst/>
            <a:cxnLst/>
            <a:rect r="r" b="b" t="t" l="l"/>
            <a:pathLst>
              <a:path h="3843805" w="7315200">
                <a:moveTo>
                  <a:pt x="0" y="0"/>
                </a:moveTo>
                <a:lnTo>
                  <a:pt x="7315200" y="0"/>
                </a:lnTo>
                <a:lnTo>
                  <a:pt x="7315200" y="3843806"/>
                </a:lnTo>
                <a:lnTo>
                  <a:pt x="0" y="3843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748586" y="3810472"/>
            <a:ext cx="4674678" cy="849941"/>
          </a:xfrm>
          <a:custGeom>
            <a:avLst/>
            <a:gdLst/>
            <a:ahLst/>
            <a:cxnLst/>
            <a:rect r="r" b="b" t="t" l="l"/>
            <a:pathLst>
              <a:path h="849941" w="4674678">
                <a:moveTo>
                  <a:pt x="0" y="0"/>
                </a:moveTo>
                <a:lnTo>
                  <a:pt x="4674677" y="0"/>
                </a:lnTo>
                <a:lnTo>
                  <a:pt x="4674677" y="849941"/>
                </a:lnTo>
                <a:lnTo>
                  <a:pt x="0" y="8499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13675" y="3810472"/>
            <a:ext cx="4674678" cy="849941"/>
          </a:xfrm>
          <a:custGeom>
            <a:avLst/>
            <a:gdLst/>
            <a:ahLst/>
            <a:cxnLst/>
            <a:rect r="r" b="b" t="t" l="l"/>
            <a:pathLst>
              <a:path h="849941" w="4674678">
                <a:moveTo>
                  <a:pt x="0" y="0"/>
                </a:moveTo>
                <a:lnTo>
                  <a:pt x="4674678" y="0"/>
                </a:lnTo>
                <a:lnTo>
                  <a:pt x="4674678" y="849941"/>
                </a:lnTo>
                <a:lnTo>
                  <a:pt x="0" y="8499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713675" y="5143500"/>
            <a:ext cx="4674678" cy="849941"/>
          </a:xfrm>
          <a:custGeom>
            <a:avLst/>
            <a:gdLst/>
            <a:ahLst/>
            <a:cxnLst/>
            <a:rect r="r" b="b" t="t" l="l"/>
            <a:pathLst>
              <a:path h="849941" w="4674678">
                <a:moveTo>
                  <a:pt x="0" y="0"/>
                </a:moveTo>
                <a:lnTo>
                  <a:pt x="4674678" y="0"/>
                </a:lnTo>
                <a:lnTo>
                  <a:pt x="4674678" y="849941"/>
                </a:lnTo>
                <a:lnTo>
                  <a:pt x="0" y="8499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748586" y="5143500"/>
            <a:ext cx="4674678" cy="849941"/>
          </a:xfrm>
          <a:custGeom>
            <a:avLst/>
            <a:gdLst/>
            <a:ahLst/>
            <a:cxnLst/>
            <a:rect r="r" b="b" t="t" l="l"/>
            <a:pathLst>
              <a:path h="849941" w="4674678">
                <a:moveTo>
                  <a:pt x="0" y="0"/>
                </a:moveTo>
                <a:lnTo>
                  <a:pt x="4674677" y="0"/>
                </a:lnTo>
                <a:lnTo>
                  <a:pt x="4674677" y="849941"/>
                </a:lnTo>
                <a:lnTo>
                  <a:pt x="0" y="8499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748586" y="6349486"/>
            <a:ext cx="4674678" cy="849941"/>
          </a:xfrm>
          <a:custGeom>
            <a:avLst/>
            <a:gdLst/>
            <a:ahLst/>
            <a:cxnLst/>
            <a:rect r="r" b="b" t="t" l="l"/>
            <a:pathLst>
              <a:path h="849941" w="4674678">
                <a:moveTo>
                  <a:pt x="0" y="0"/>
                </a:moveTo>
                <a:lnTo>
                  <a:pt x="4674677" y="0"/>
                </a:lnTo>
                <a:lnTo>
                  <a:pt x="4674677" y="849942"/>
                </a:lnTo>
                <a:lnTo>
                  <a:pt x="0" y="8499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773258" y="7686476"/>
            <a:ext cx="5615095" cy="1020926"/>
          </a:xfrm>
          <a:custGeom>
            <a:avLst/>
            <a:gdLst/>
            <a:ahLst/>
            <a:cxnLst/>
            <a:rect r="r" b="b" t="t" l="l"/>
            <a:pathLst>
              <a:path h="1020926" w="5615095">
                <a:moveTo>
                  <a:pt x="0" y="0"/>
                </a:moveTo>
                <a:lnTo>
                  <a:pt x="5615095" y="0"/>
                </a:lnTo>
                <a:lnTo>
                  <a:pt x="5615095" y="1020926"/>
                </a:lnTo>
                <a:lnTo>
                  <a:pt x="0" y="10209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610259" y="3956529"/>
            <a:ext cx="916420" cy="604837"/>
          </a:xfrm>
          <a:custGeom>
            <a:avLst/>
            <a:gdLst/>
            <a:ahLst/>
            <a:cxnLst/>
            <a:rect r="r" b="b" t="t" l="l"/>
            <a:pathLst>
              <a:path h="604837" w="916420">
                <a:moveTo>
                  <a:pt x="0" y="0"/>
                </a:moveTo>
                <a:lnTo>
                  <a:pt x="916420" y="0"/>
                </a:lnTo>
                <a:lnTo>
                  <a:pt x="916420" y="604838"/>
                </a:lnTo>
                <a:lnTo>
                  <a:pt x="0" y="6048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439486" y="4080107"/>
            <a:ext cx="3628982" cy="367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9"/>
              </a:lnSpc>
            </a:pPr>
            <a:r>
              <a:rPr lang="en-US" sz="2795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PDF Upload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20354" y="7946324"/>
            <a:ext cx="4370781" cy="53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9"/>
              </a:lnSpc>
            </a:pPr>
            <a:r>
              <a:rPr lang="en-US" sz="2091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Analytics show strengths, weaknesses, and improvement areas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670931" y="5265347"/>
            <a:ext cx="3678832" cy="57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4"/>
              </a:lnSpc>
            </a:pPr>
            <a:r>
              <a:rPr lang="en-US" sz="2320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Dynamic battle rooms created (topic-based)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62153" y="3900945"/>
            <a:ext cx="3628982" cy="56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9"/>
              </a:lnSpc>
            </a:pPr>
            <a:r>
              <a:rPr lang="en-US" sz="2295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 AI extracts topics and generates MCQs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670931" y="6619122"/>
            <a:ext cx="3599136" cy="298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5"/>
              </a:lnSpc>
            </a:pPr>
            <a:r>
              <a:rPr lang="en-US" sz="2341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Real-Time WebSocket Match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-10800000">
            <a:off x="8610259" y="5266052"/>
            <a:ext cx="916420" cy="604837"/>
          </a:xfrm>
          <a:custGeom>
            <a:avLst/>
            <a:gdLst/>
            <a:ahLst/>
            <a:cxnLst/>
            <a:rect r="r" b="b" t="t" l="l"/>
            <a:pathLst>
              <a:path h="604837" w="916420">
                <a:moveTo>
                  <a:pt x="916420" y="604837"/>
                </a:moveTo>
                <a:lnTo>
                  <a:pt x="0" y="604837"/>
                </a:lnTo>
                <a:lnTo>
                  <a:pt x="0" y="0"/>
                </a:lnTo>
                <a:lnTo>
                  <a:pt x="916420" y="0"/>
                </a:lnTo>
                <a:lnTo>
                  <a:pt x="916420" y="60483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610258" y="7384057"/>
            <a:ext cx="916420" cy="604837"/>
          </a:xfrm>
          <a:custGeom>
            <a:avLst/>
            <a:gdLst/>
            <a:ahLst/>
            <a:cxnLst/>
            <a:rect r="r" b="b" t="t" l="l"/>
            <a:pathLst>
              <a:path h="604837" w="916420">
                <a:moveTo>
                  <a:pt x="0" y="0"/>
                </a:moveTo>
                <a:lnTo>
                  <a:pt x="916420" y="0"/>
                </a:lnTo>
                <a:lnTo>
                  <a:pt x="916420" y="604837"/>
                </a:lnTo>
                <a:lnTo>
                  <a:pt x="0" y="6048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5400000">
            <a:off x="11970404" y="4741023"/>
            <a:ext cx="442516" cy="281295"/>
          </a:xfrm>
          <a:custGeom>
            <a:avLst/>
            <a:gdLst/>
            <a:ahLst/>
            <a:cxnLst/>
            <a:rect r="r" b="b" t="t" l="l"/>
            <a:pathLst>
              <a:path h="281295" w="442516">
                <a:moveTo>
                  <a:pt x="0" y="281296"/>
                </a:moveTo>
                <a:lnTo>
                  <a:pt x="0" y="0"/>
                </a:lnTo>
                <a:lnTo>
                  <a:pt x="442516" y="0"/>
                </a:lnTo>
                <a:lnTo>
                  <a:pt x="442516" y="281296"/>
                </a:lnTo>
                <a:lnTo>
                  <a:pt x="0" y="28129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3826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6173367" y="5999056"/>
            <a:ext cx="442516" cy="281295"/>
          </a:xfrm>
          <a:custGeom>
            <a:avLst/>
            <a:gdLst/>
            <a:ahLst/>
            <a:cxnLst/>
            <a:rect r="r" b="b" t="t" l="l"/>
            <a:pathLst>
              <a:path h="281295" w="442516">
                <a:moveTo>
                  <a:pt x="0" y="281295"/>
                </a:moveTo>
                <a:lnTo>
                  <a:pt x="0" y="0"/>
                </a:lnTo>
                <a:lnTo>
                  <a:pt x="442516" y="0"/>
                </a:lnTo>
                <a:lnTo>
                  <a:pt x="442516" y="281295"/>
                </a:lnTo>
                <a:lnTo>
                  <a:pt x="0" y="28129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3826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039305" y="5275066"/>
            <a:ext cx="4674678" cy="45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Players join via link/code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77628" y="1199501"/>
            <a:ext cx="11732744" cy="7887998"/>
            <a:chOff x="0" y="0"/>
            <a:chExt cx="1968725" cy="13235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8725" cy="1323587"/>
            </a:xfrm>
            <a:custGeom>
              <a:avLst/>
              <a:gdLst/>
              <a:ahLst/>
              <a:cxnLst/>
              <a:rect r="r" b="b" t="t" l="l"/>
              <a:pathLst>
                <a:path h="1323587" w="1968725">
                  <a:moveTo>
                    <a:pt x="52433" y="0"/>
                  </a:moveTo>
                  <a:lnTo>
                    <a:pt x="1916293" y="0"/>
                  </a:lnTo>
                  <a:cubicBezTo>
                    <a:pt x="1945250" y="0"/>
                    <a:pt x="1968725" y="23475"/>
                    <a:pt x="1968725" y="52433"/>
                  </a:cubicBezTo>
                  <a:lnTo>
                    <a:pt x="1968725" y="1271154"/>
                  </a:lnTo>
                  <a:cubicBezTo>
                    <a:pt x="1968725" y="1300112"/>
                    <a:pt x="1945250" y="1323587"/>
                    <a:pt x="1916293" y="1323587"/>
                  </a:cubicBezTo>
                  <a:lnTo>
                    <a:pt x="52433" y="1323587"/>
                  </a:lnTo>
                  <a:cubicBezTo>
                    <a:pt x="23475" y="1323587"/>
                    <a:pt x="0" y="1300112"/>
                    <a:pt x="0" y="1271154"/>
                  </a:cubicBezTo>
                  <a:lnTo>
                    <a:pt x="0" y="52433"/>
                  </a:lnTo>
                  <a:cubicBezTo>
                    <a:pt x="0" y="23475"/>
                    <a:pt x="23475" y="0"/>
                    <a:pt x="52433" y="0"/>
                  </a:cubicBezTo>
                  <a:close/>
                </a:path>
              </a:pathLst>
            </a:custGeom>
            <a:solidFill>
              <a:srgbClr val="000000"/>
            </a:solidFill>
            <a:ln w="95250" cap="rnd">
              <a:gradFill>
                <a:gsLst>
                  <a:gs pos="0">
                    <a:srgbClr val="F65E9A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968725" cy="1380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INSTRUCTION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93969" y="1681300"/>
            <a:ext cx="3291959" cy="973875"/>
            <a:chOff x="0" y="0"/>
            <a:chExt cx="1373742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742" cy="406400"/>
            </a:xfrm>
            <a:custGeom>
              <a:avLst/>
              <a:gdLst/>
              <a:ahLst/>
              <a:cxnLst/>
              <a:rect r="r" b="b" t="t" l="l"/>
              <a:pathLst>
                <a:path h="406400" w="1373742">
                  <a:moveTo>
                    <a:pt x="1170542" y="0"/>
                  </a:moveTo>
                  <a:cubicBezTo>
                    <a:pt x="1282766" y="0"/>
                    <a:pt x="1373742" y="90976"/>
                    <a:pt x="1373742" y="203200"/>
                  </a:cubicBezTo>
                  <a:cubicBezTo>
                    <a:pt x="1373742" y="315424"/>
                    <a:pt x="1282766" y="406400"/>
                    <a:pt x="11705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83DD99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742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KEY FEATURES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242538" y="8229600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4" y="0"/>
                </a:lnTo>
                <a:lnTo>
                  <a:pt x="58029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11451" y="2810620"/>
            <a:ext cx="9809128" cy="5871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1901" indent="-385951" lvl="1">
              <a:lnSpc>
                <a:spcPts val="4254"/>
              </a:lnSpc>
              <a:buFont typeface="Arial"/>
              <a:buChar char="•"/>
            </a:pPr>
            <a:r>
              <a:rPr lang="en-US" sz="3575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AI MCQ Generation from any PDF or document.</a:t>
            </a:r>
          </a:p>
          <a:p>
            <a:pPr algn="ctr" marL="771901" indent="-385951" lvl="1">
              <a:lnSpc>
                <a:spcPts val="4254"/>
              </a:lnSpc>
              <a:buFont typeface="Arial"/>
              <a:buChar char="•"/>
            </a:pPr>
            <a:r>
              <a:rPr lang="en-US" sz="3575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Multiple Battle Modes: 1v1, Group, Time-Limited Blitz, Solo.</a:t>
            </a:r>
          </a:p>
          <a:p>
            <a:pPr algn="ctr" marL="771901" indent="-385951" lvl="1">
              <a:lnSpc>
                <a:spcPts val="4254"/>
              </a:lnSpc>
              <a:buFont typeface="Arial"/>
              <a:buChar char="•"/>
            </a:pPr>
            <a:r>
              <a:rPr lang="en-US" sz="3575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Real-Time Leaderboards powered by WebSockets.</a:t>
            </a:r>
          </a:p>
          <a:p>
            <a:pPr algn="ctr" marL="771901" indent="-385951" lvl="1">
              <a:lnSpc>
                <a:spcPts val="4254"/>
              </a:lnSpc>
              <a:buFont typeface="Arial"/>
              <a:buChar char="•"/>
            </a:pPr>
            <a:r>
              <a:rPr lang="en-US" sz="3575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Personalized Learning with adaptive difficulty.</a:t>
            </a:r>
          </a:p>
          <a:p>
            <a:pPr algn="ctr" marL="771901" indent="-385951" lvl="1">
              <a:lnSpc>
                <a:spcPts val="4254"/>
              </a:lnSpc>
              <a:buFont typeface="Arial"/>
              <a:buChar char="•"/>
            </a:pPr>
            <a:r>
              <a:rPr lang="en-US" sz="3575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Offline + Sync Later for rural/low-connectivity use.</a:t>
            </a:r>
          </a:p>
          <a:p>
            <a:pPr algn="ctr" marL="771901" indent="-385951" lvl="1">
              <a:lnSpc>
                <a:spcPts val="4254"/>
              </a:lnSpc>
              <a:buFont typeface="Arial"/>
              <a:buChar char="•"/>
            </a:pPr>
            <a:r>
              <a:rPr lang="en-US" sz="3575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Post-Battle Analytics for performance insights.</a:t>
            </a:r>
          </a:p>
          <a:p>
            <a:pPr algn="ctr" marL="771901" indent="-385951" lvl="1">
              <a:lnSpc>
                <a:spcPts val="4254"/>
              </a:lnSpc>
              <a:buFont typeface="Arial"/>
              <a:buChar char="•"/>
            </a:pPr>
            <a:r>
              <a:rPr lang="en-US" sz="3575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Easy Multiplayer Joining via code, QR, or link</a:t>
            </a:r>
          </a:p>
          <a:p>
            <a:pPr algn="ctr" marL="771901" indent="-385951" lvl="1">
              <a:lnSpc>
                <a:spcPts val="4254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1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85928" y="0"/>
            <a:ext cx="9351049" cy="10287000"/>
          </a:xfrm>
          <a:custGeom>
            <a:avLst/>
            <a:gdLst/>
            <a:ahLst/>
            <a:cxnLst/>
            <a:rect r="r" b="b" t="t" l="l"/>
            <a:pathLst>
              <a:path h="10287000" w="9351049">
                <a:moveTo>
                  <a:pt x="0" y="0"/>
                </a:moveTo>
                <a:lnTo>
                  <a:pt x="9351048" y="0"/>
                </a:lnTo>
                <a:lnTo>
                  <a:pt x="93510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83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09848" cy="10287000"/>
          </a:xfrm>
          <a:custGeom>
            <a:avLst/>
            <a:gdLst/>
            <a:ahLst/>
            <a:cxnLst/>
            <a:rect r="r" b="b" t="t" l="l"/>
            <a:pathLst>
              <a:path h="10287000" w="10209848">
                <a:moveTo>
                  <a:pt x="0" y="0"/>
                </a:moveTo>
                <a:lnTo>
                  <a:pt x="10209848" y="0"/>
                </a:lnTo>
                <a:lnTo>
                  <a:pt x="102098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6623" y="127002"/>
            <a:ext cx="15554567" cy="12839588"/>
          </a:xfrm>
          <a:custGeom>
            <a:avLst/>
            <a:gdLst/>
            <a:ahLst/>
            <a:cxnLst/>
            <a:rect r="r" b="b" t="t" l="l"/>
            <a:pathLst>
              <a:path h="12839588" w="15554567">
                <a:moveTo>
                  <a:pt x="0" y="0"/>
                </a:moveTo>
                <a:lnTo>
                  <a:pt x="15554567" y="0"/>
                </a:lnTo>
                <a:lnTo>
                  <a:pt x="15554567" y="12839588"/>
                </a:lnTo>
                <a:lnTo>
                  <a:pt x="0" y="12839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88694" y="1310442"/>
            <a:ext cx="10553844" cy="6909583"/>
          </a:xfrm>
          <a:custGeom>
            <a:avLst/>
            <a:gdLst/>
            <a:ahLst/>
            <a:cxnLst/>
            <a:rect r="r" b="b" t="t" l="l"/>
            <a:pathLst>
              <a:path h="6909583" w="10553844">
                <a:moveTo>
                  <a:pt x="0" y="0"/>
                </a:moveTo>
                <a:lnTo>
                  <a:pt x="10553844" y="0"/>
                </a:lnTo>
                <a:lnTo>
                  <a:pt x="10553844" y="6909582"/>
                </a:lnTo>
                <a:lnTo>
                  <a:pt x="0" y="69095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806" t="-33704" r="-21120" b="-7391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06917" y="2601496"/>
            <a:ext cx="12874167" cy="6365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24"/>
              </a:lnSpc>
            </a:pPr>
            <a:r>
              <a:rPr lang="en-US" sz="2589">
                <a:solidFill>
                  <a:srgbClr val="AAD1FA"/>
                </a:solidFill>
                <a:latin typeface="Contrail One"/>
                <a:ea typeface="Contrail One"/>
                <a:cs typeface="Contrail One"/>
                <a:sym typeface="Contrail One"/>
              </a:rPr>
              <a:t>Kahoot!:</a:t>
            </a:r>
          </a:p>
          <a:p>
            <a:pPr algn="just">
              <a:lnSpc>
                <a:spcPts val="3624"/>
              </a:lnSpc>
            </a:pPr>
            <a:r>
              <a:rPr lang="en-US" sz="258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Real-time quiz battles, leaderboards, No AI question generation, no PDF parsing</a:t>
            </a:r>
          </a:p>
          <a:p>
            <a:pPr algn="just">
              <a:lnSpc>
                <a:spcPts val="3624"/>
              </a:lnSpc>
            </a:pPr>
            <a:r>
              <a:rPr lang="en-US" sz="2589">
                <a:solidFill>
                  <a:srgbClr val="AAD1FA"/>
                </a:solidFill>
                <a:latin typeface="Contrail One"/>
                <a:ea typeface="Contrail One"/>
                <a:cs typeface="Contrail One"/>
                <a:sym typeface="Contrail One"/>
              </a:rPr>
              <a:t>Quizizz:</a:t>
            </a:r>
          </a:p>
          <a:p>
            <a:pPr algn="just">
              <a:lnSpc>
                <a:spcPts val="3624"/>
              </a:lnSpc>
            </a:pPr>
            <a:r>
              <a:rPr lang="en-US" sz="258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Multiplayer quiz system, Pre-made or manual questions only</a:t>
            </a:r>
          </a:p>
          <a:p>
            <a:pPr algn="just">
              <a:lnSpc>
                <a:spcPts val="3624"/>
              </a:lnSpc>
            </a:pPr>
            <a:r>
              <a:rPr lang="en-US" sz="2589">
                <a:solidFill>
                  <a:srgbClr val="AAD1FA"/>
                </a:solidFill>
                <a:latin typeface="Contrail One"/>
                <a:ea typeface="Contrail One"/>
                <a:cs typeface="Contrail One"/>
                <a:sym typeface="Contrail One"/>
              </a:rPr>
              <a:t>Socratic by Google:</a:t>
            </a:r>
          </a:p>
          <a:p>
            <a:pPr algn="just">
              <a:lnSpc>
                <a:spcPts val="3624"/>
              </a:lnSpc>
            </a:pPr>
            <a:r>
              <a:rPr lang="en-US" sz="258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Extracts answers from images/PDFs using AI, No quiz battles, no gamified leaderboard</a:t>
            </a:r>
          </a:p>
          <a:p>
            <a:pPr algn="just">
              <a:lnSpc>
                <a:spcPts val="3624"/>
              </a:lnSpc>
            </a:pPr>
            <a:r>
              <a:rPr lang="en-US" sz="2589">
                <a:solidFill>
                  <a:srgbClr val="AAD1FA"/>
                </a:solidFill>
                <a:latin typeface="Contrail One"/>
                <a:ea typeface="Contrail One"/>
                <a:cs typeface="Contrail One"/>
                <a:sym typeface="Contrail One"/>
              </a:rPr>
              <a:t>Google Classroom Add-ons:</a:t>
            </a:r>
          </a:p>
          <a:p>
            <a:pPr algn="just">
              <a:lnSpc>
                <a:spcPts val="3624"/>
              </a:lnSpc>
            </a:pPr>
            <a:r>
              <a:rPr lang="en-US" sz="258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Can generate MCQs and quizzes, No battle mode, no real-time interaction</a:t>
            </a:r>
          </a:p>
          <a:p>
            <a:pPr algn="just">
              <a:lnSpc>
                <a:spcPts val="3624"/>
              </a:lnSpc>
            </a:pPr>
            <a:r>
              <a:rPr lang="en-US" sz="2589">
                <a:solidFill>
                  <a:srgbClr val="AAD1FA"/>
                </a:solidFill>
                <a:latin typeface="Contrail One"/>
                <a:ea typeface="Contrail One"/>
                <a:cs typeface="Contrail One"/>
                <a:sym typeface="Contrail One"/>
              </a:rPr>
              <a:t>ChatGPT plugins or apps:</a:t>
            </a:r>
          </a:p>
          <a:p>
            <a:pPr algn="just">
              <a:lnSpc>
                <a:spcPts val="3624"/>
              </a:lnSpc>
            </a:pPr>
            <a:r>
              <a:rPr lang="en-US" sz="258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Can generate questions from PDFs, No real-time battle mode or leaderboard</a:t>
            </a:r>
          </a:p>
          <a:p>
            <a:pPr algn="just">
              <a:lnSpc>
                <a:spcPts val="3624"/>
              </a:lnSpc>
            </a:pPr>
            <a:r>
              <a:rPr lang="en-US" sz="2589">
                <a:solidFill>
                  <a:srgbClr val="AAD1FA"/>
                </a:solidFill>
                <a:latin typeface="Contrail One"/>
                <a:ea typeface="Contrail One"/>
                <a:cs typeface="Contrail One"/>
                <a:sym typeface="Contrail One"/>
              </a:rPr>
              <a:t>Toppr / Byju’s / Unacademy:</a:t>
            </a:r>
          </a:p>
          <a:p>
            <a:pPr algn="just">
              <a:lnSpc>
                <a:spcPts val="3624"/>
              </a:lnSpc>
            </a:pPr>
            <a:r>
              <a:rPr lang="en-US" sz="2589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Provide quizzes and practice from content, No user-PDF based generation, no multiplayer battles</a:t>
            </a:r>
          </a:p>
          <a:p>
            <a:pPr algn="just">
              <a:lnSpc>
                <a:spcPts val="3412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7767352" y="619131"/>
            <a:ext cx="3891658" cy="1911644"/>
            <a:chOff x="0" y="0"/>
            <a:chExt cx="1664733" cy="8177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64733" cy="817743"/>
            </a:xfrm>
            <a:custGeom>
              <a:avLst/>
              <a:gdLst/>
              <a:ahLst/>
              <a:cxnLst/>
              <a:rect r="r" b="b" t="t" l="l"/>
              <a:pathLst>
                <a:path h="817743" w="1664733">
                  <a:moveTo>
                    <a:pt x="1461533" y="0"/>
                  </a:moveTo>
                  <a:cubicBezTo>
                    <a:pt x="1573757" y="0"/>
                    <a:pt x="1664733" y="183058"/>
                    <a:pt x="1664733" y="408872"/>
                  </a:cubicBezTo>
                  <a:cubicBezTo>
                    <a:pt x="1664733" y="634685"/>
                    <a:pt x="1573757" y="817743"/>
                    <a:pt x="1461533" y="817743"/>
                  </a:cubicBezTo>
                  <a:lnTo>
                    <a:pt x="203200" y="817743"/>
                  </a:lnTo>
                  <a:cubicBezTo>
                    <a:pt x="90976" y="817743"/>
                    <a:pt x="0" y="634685"/>
                    <a:pt x="0" y="408872"/>
                  </a:cubicBezTo>
                  <a:cubicBezTo>
                    <a:pt x="0" y="18305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AD4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664733" cy="865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WHAT EXISTS (PARTIAL SIMILARITIES]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DAGvZlAPRqY</dc:identifier>
  <dcterms:modified xsi:type="dcterms:W3CDTF">2011-08-01T06:04:30Z</dcterms:modified>
  <cp:revision>1</cp:revision>
  <dc:title>Artificial</dc:title>
</cp:coreProperties>
</file>