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handoutMasterIdLst>
    <p:handoutMasterId r:id="rId4"/>
  </p:handoutMasterIdLst>
  <p:sldIdLst>
    <p:sldId id="258" r:id="rId2"/>
  </p:sldIdLst>
  <p:sldSz cx="37490400" cy="37490400"/>
  <p:notesSz cx="9296400" cy="7010400"/>
  <p:defaultTextStyle>
    <a:defPPr>
      <a:defRPr lang="en-US"/>
    </a:defPPr>
    <a:lvl1pPr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1pPr>
    <a:lvl2pPr marL="457200"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2900" kern="1200">
        <a:solidFill>
          <a:schemeClr val="tx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2900" kern="1200">
        <a:solidFill>
          <a:schemeClr val="tx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2900" kern="1200">
        <a:solidFill>
          <a:schemeClr val="tx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2900" kern="1200">
        <a:solidFill>
          <a:schemeClr val="tx1"/>
        </a:solidFill>
        <a:latin typeface="Arial Narrow" panose="020B060602020203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852">
          <p15:clr>
            <a:srgbClr val="A4A3A4"/>
          </p15:clr>
        </p15:guide>
        <p15:guide id="2" orient="horz" pos="24841">
          <p15:clr>
            <a:srgbClr val="A4A3A4"/>
          </p15:clr>
        </p15:guide>
        <p15:guide id="3" pos="-1386">
          <p15:clr>
            <a:srgbClr val="A4A3A4"/>
          </p15:clr>
        </p15:guide>
        <p15:guide id="4" pos="4812">
          <p15:clr>
            <a:srgbClr val="A4A3A4"/>
          </p15:clr>
        </p15:guide>
        <p15:guide id="5" pos="5317">
          <p15:clr>
            <a:srgbClr val="A4A3A4"/>
          </p15:clr>
        </p15:guide>
        <p15:guide id="6" pos="11514">
          <p15:clr>
            <a:srgbClr val="A4A3A4"/>
          </p15:clr>
        </p15:guide>
        <p15:guide id="7" pos="12011">
          <p15:clr>
            <a:srgbClr val="A4A3A4"/>
          </p15:clr>
        </p15:guide>
        <p15:guide id="8" pos="18208">
          <p15:clr>
            <a:srgbClr val="A4A3A4"/>
          </p15:clr>
        </p15:guide>
        <p15:guide id="9" pos="18720">
          <p15:clr>
            <a:srgbClr val="A4A3A4"/>
          </p15:clr>
        </p15:guide>
        <p15:guide id="10" pos="24917">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F8F8F8"/>
    <a:srgbClr val="3399FF"/>
    <a:srgbClr val="0066FF"/>
    <a:srgbClr val="FF9900"/>
    <a:srgbClr val="CC0000"/>
    <a:srgbClr val="FFCC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737" autoAdjust="0"/>
  </p:normalViewPr>
  <p:slideViewPr>
    <p:cSldViewPr snapToGrid="0" snapToObjects="1">
      <p:cViewPr>
        <p:scale>
          <a:sx n="30" d="100"/>
          <a:sy n="30" d="100"/>
        </p:scale>
        <p:origin x="-210" y="2214"/>
      </p:cViewPr>
      <p:guideLst>
        <p:guide orient="horz" pos="2852"/>
        <p:guide orient="horz" pos="24841"/>
        <p:guide pos="-1386"/>
        <p:guide pos="4812"/>
        <p:guide pos="5317"/>
        <p:guide pos="11514"/>
        <p:guide pos="12011"/>
        <p:guide pos="18208"/>
        <p:guide pos="18720"/>
        <p:guide pos="24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notesViewPr>
    <p:cSldViewPr snapToGrid="0" snapToObjects="1">
      <p:cViewPr varScale="1">
        <p:scale>
          <a:sx n="202" d="100"/>
          <a:sy n="202" d="100"/>
        </p:scale>
        <p:origin x="2410" y="11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eaLnBrk="1" hangingPunct="1">
              <a:defRPr sz="1200">
                <a:latin typeface="Arial Narrow" pitchFamily="34" charset="0"/>
                <a:ea typeface="MS PGothic" pitchFamily="34" charset="-128"/>
                <a:cs typeface="+mn-cs"/>
              </a:defRPr>
            </a:lvl1pPr>
          </a:lstStyle>
          <a:p>
            <a:pPr>
              <a:defRPr/>
            </a:pPr>
            <a:endParaRPr lang="en-US" dirty="0"/>
          </a:p>
        </p:txBody>
      </p:sp>
      <p:sp>
        <p:nvSpPr>
          <p:cNvPr id="3" name="Date Placeholder 2"/>
          <p:cNvSpPr>
            <a:spLocks noGrp="1"/>
          </p:cNvSpPr>
          <p:nvPr>
            <p:ph type="dt" sz="quarter" idx="1"/>
          </p:nvPr>
        </p:nvSpPr>
        <p:spPr>
          <a:xfrm>
            <a:off x="5266347" y="0"/>
            <a:ext cx="4028440" cy="3505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cs typeface="+mn-cs"/>
              </a:defRPr>
            </a:lvl1pPr>
          </a:lstStyle>
          <a:p>
            <a:pPr>
              <a:defRPr/>
            </a:pPr>
            <a:fld id="{71D37851-92CC-4BD0-82F4-AB71152A3B9B}" type="datetimeFigureOut">
              <a:rPr lang="en-US"/>
              <a:pPr>
                <a:defRPr/>
              </a:pPr>
              <a:t>3/1/2017</a:t>
            </a:fld>
            <a:endParaRPr lang="en-US" dirty="0"/>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eaLnBrk="1" hangingPunct="1">
              <a:defRPr sz="1200">
                <a:latin typeface="Arial Narrow" pitchFamily="34" charset="0"/>
                <a:ea typeface="MS PGothic" pitchFamily="34" charset="-128"/>
                <a:cs typeface="+mn-cs"/>
              </a:defRPr>
            </a:lvl1pPr>
          </a:lstStyle>
          <a:p>
            <a:pPr>
              <a:defRPr/>
            </a:pPr>
            <a:endParaRPr lang="en-US" dirty="0"/>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DC5963CE-EE56-4670-BD19-8586EA416423}" type="slidenum">
              <a:rPr lang="en-US" altLang="en-US"/>
              <a:pPr>
                <a:defRPr/>
              </a:pPr>
              <a:t>‹#›</a:t>
            </a:fld>
            <a:endParaRPr lang="en-US" altLang="en-US" dirty="0"/>
          </a:p>
        </p:txBody>
      </p:sp>
    </p:spTree>
    <p:extLst>
      <p:ext uri="{BB962C8B-B14F-4D97-AF65-F5344CB8AC3E}">
        <p14:creationId xmlns:p14="http://schemas.microsoft.com/office/powerpoint/2010/main" val="221470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4028440" cy="3505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dirty="0"/>
          </a:p>
        </p:txBody>
      </p:sp>
      <p:sp>
        <p:nvSpPr>
          <p:cNvPr id="150531" name="Rectangle 3"/>
          <p:cNvSpPr>
            <a:spLocks noGrp="1" noChangeArrowheads="1"/>
          </p:cNvSpPr>
          <p:nvPr>
            <p:ph type="dt" idx="1"/>
          </p:nvPr>
        </p:nvSpPr>
        <p:spPr bwMode="auto">
          <a:xfrm>
            <a:off x="5266347" y="0"/>
            <a:ext cx="4028440" cy="3505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3335338" y="525463"/>
            <a:ext cx="2627312"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929640" y="3329940"/>
            <a:ext cx="7437120" cy="31546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6658258"/>
            <a:ext cx="4028440" cy="3505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dirty="0"/>
          </a:p>
        </p:txBody>
      </p:sp>
      <p:sp>
        <p:nvSpPr>
          <p:cNvPr id="150535" name="Rectangle 7"/>
          <p:cNvSpPr>
            <a:spLocks noGrp="1" noChangeArrowheads="1"/>
          </p:cNvSpPr>
          <p:nvPr>
            <p:ph type="sldNum" sz="quarter" idx="5"/>
          </p:nvPr>
        </p:nvSpPr>
        <p:spPr bwMode="auto">
          <a:xfrm>
            <a:off x="5266347" y="6658258"/>
            <a:ext cx="4028440" cy="3505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cs typeface="Arial" panose="020B0604020202020204" pitchFamily="34" charset="0"/>
              </a:defRPr>
            </a:lvl1pPr>
          </a:lstStyle>
          <a:p>
            <a:pPr>
              <a:defRPr/>
            </a:pPr>
            <a:fld id="{8F38F4F0-4108-486D-8966-18C968E67BA8}" type="slidenum">
              <a:rPr lang="en-US" altLang="en-US"/>
              <a:pPr>
                <a:defRPr/>
              </a:pPr>
              <a:t>‹#›</a:t>
            </a:fld>
            <a:endParaRPr lang="en-US" altLang="en-US" dirty="0"/>
          </a:p>
        </p:txBody>
      </p:sp>
    </p:spTree>
    <p:extLst>
      <p:ext uri="{BB962C8B-B14F-4D97-AF65-F5344CB8AC3E}">
        <p14:creationId xmlns:p14="http://schemas.microsoft.com/office/powerpoint/2010/main" val="776875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11546" y="11647038"/>
            <a:ext cx="31867309" cy="8035892"/>
          </a:xfrm>
        </p:spPr>
        <p:txBody>
          <a:bodyPr/>
          <a:lstStyle/>
          <a:p>
            <a:r>
              <a:rPr lang="en-US"/>
              <a:t>Click to edit Master title style</a:t>
            </a:r>
          </a:p>
        </p:txBody>
      </p:sp>
      <p:sp>
        <p:nvSpPr>
          <p:cNvPr id="3" name="Subtitle 2"/>
          <p:cNvSpPr>
            <a:spLocks noGrp="1"/>
          </p:cNvSpPr>
          <p:nvPr>
            <p:ph type="subTitle" idx="1"/>
          </p:nvPr>
        </p:nvSpPr>
        <p:spPr>
          <a:xfrm>
            <a:off x="5623091" y="21245464"/>
            <a:ext cx="26244219" cy="9579651"/>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5986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874364" y="8747274"/>
            <a:ext cx="33741673" cy="2474186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983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51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874364" y="8747274"/>
            <a:ext cx="33741673" cy="2474186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989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61745" y="24090987"/>
            <a:ext cx="31867309" cy="7445509"/>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961745" y="15890289"/>
            <a:ext cx="31867309" cy="820069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820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74364" y="8747274"/>
            <a:ext cx="16795737" cy="2474186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820300" y="8747274"/>
            <a:ext cx="16795736" cy="2474186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740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4364" y="1502037"/>
            <a:ext cx="33741673" cy="624805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74364" y="8392626"/>
            <a:ext cx="16564180" cy="349640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74364" y="11889033"/>
            <a:ext cx="16564180" cy="2160011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044034" y="8392626"/>
            <a:ext cx="16572002" cy="349640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9044034" y="11889033"/>
            <a:ext cx="16572002" cy="2160011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07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549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91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4364" y="1493691"/>
            <a:ext cx="12333563" cy="63523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656960" y="1493691"/>
            <a:ext cx="20959077" cy="3199545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74364" y="7846052"/>
            <a:ext cx="12333563" cy="2564309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91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8820" y="26243905"/>
            <a:ext cx="22493927" cy="30979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348820" y="3350375"/>
            <a:ext cx="22493927" cy="22492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7348820" y="29341856"/>
            <a:ext cx="22493927" cy="439971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950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5467350"/>
            <a:ext cx="37490400" cy="41910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itchFamily="34" charset="0"/>
                <a:ea typeface="MS PGothic" pitchFamily="34" charset="-128"/>
              </a:defRPr>
            </a:lvl1pPr>
            <a:lvl2pPr marL="742950" indent="-285750" eaLnBrk="0" hangingPunct="0">
              <a:defRPr sz="2900">
                <a:solidFill>
                  <a:schemeClr val="tx1"/>
                </a:solidFill>
                <a:latin typeface="Arial Narrow" pitchFamily="34" charset="0"/>
                <a:ea typeface="MS PGothic" pitchFamily="34" charset="-128"/>
              </a:defRPr>
            </a:lvl2pPr>
            <a:lvl3pPr marL="1143000" indent="-228600" eaLnBrk="0" hangingPunct="0">
              <a:defRPr sz="2900">
                <a:solidFill>
                  <a:schemeClr val="tx1"/>
                </a:solidFill>
                <a:latin typeface="Arial Narrow" pitchFamily="34" charset="0"/>
                <a:ea typeface="MS PGothic" pitchFamily="34" charset="-128"/>
              </a:defRPr>
            </a:lvl3pPr>
            <a:lvl4pPr marL="1600200" indent="-228600" eaLnBrk="0" hangingPunct="0">
              <a:defRPr sz="2900">
                <a:solidFill>
                  <a:schemeClr val="tx1"/>
                </a:solidFill>
                <a:latin typeface="Arial Narrow" pitchFamily="34" charset="0"/>
                <a:ea typeface="MS PGothic" pitchFamily="34" charset="-128"/>
              </a:defRPr>
            </a:lvl4pPr>
            <a:lvl5pPr marL="2057400" indent="-228600" eaLnBrk="0" hangingPunct="0">
              <a:defRPr sz="29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29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29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29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2900">
                <a:solidFill>
                  <a:schemeClr val="tx1"/>
                </a:solidFill>
                <a:latin typeface="Arial Narrow" pitchFamily="34" charset="0"/>
                <a:ea typeface="MS PGothic" pitchFamily="34" charset="-128"/>
              </a:defRPr>
            </a:lvl9pPr>
          </a:lstStyle>
          <a:p>
            <a:pPr eaLnBrk="1" hangingPunct="1">
              <a:defRPr/>
            </a:pPr>
            <a:endParaRPr lang="en-US" altLang="en-US" dirty="0">
              <a:cs typeface="Arial" charset="0"/>
            </a:endParaRPr>
          </a:p>
        </p:txBody>
      </p:sp>
      <p:sp>
        <p:nvSpPr>
          <p:cNvPr id="1027" name="Rectangle 15"/>
          <p:cNvSpPr>
            <a:spLocks noGrp="1" noChangeArrowheads="1"/>
          </p:cNvSpPr>
          <p:nvPr>
            <p:ph type="title"/>
          </p:nvPr>
        </p:nvSpPr>
        <p:spPr bwMode="auto">
          <a:xfrm>
            <a:off x="5033963" y="1449388"/>
            <a:ext cx="315976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9092" tIns="39538" rIns="79092" bIns="39538" numCol="1" anchor="ctr" anchorCtr="0" compatLnSpc="1">
            <a:prstTxWarp prst="textNoShape">
              <a:avLst/>
            </a:prstTxWarp>
          </a:bodyPr>
          <a:lstStyle/>
          <a:p>
            <a:pPr lvl="0"/>
            <a:r>
              <a:rPr lang="en-US" altLang="en-US"/>
              <a:t>Click to edit Master title style</a:t>
            </a:r>
          </a:p>
        </p:txBody>
      </p:sp>
      <p:sp>
        <p:nvSpPr>
          <p:cNvPr id="1028" name="Rectangle 32"/>
          <p:cNvSpPr>
            <a:spLocks noChangeArrowheads="1"/>
          </p:cNvSpPr>
          <p:nvPr userDrawn="1"/>
        </p:nvSpPr>
        <p:spPr bwMode="auto">
          <a:xfrm>
            <a:off x="9813925" y="6421438"/>
            <a:ext cx="8528050" cy="30252987"/>
          </a:xfrm>
          <a:prstGeom prst="rect">
            <a:avLst/>
          </a:prstGeom>
          <a:solidFill>
            <a:srgbClr val="FFFFFF"/>
          </a:solidFill>
          <a:ln w="76200">
            <a:solidFill>
              <a:srgbClr val="003366"/>
            </a:solidFill>
            <a:miter lim="800000"/>
            <a:headEnd/>
            <a:tailEnd/>
          </a:ln>
        </p:spPr>
        <p:txBody>
          <a:bodyPr wrap="none" anchor="ctr"/>
          <a:lstStyle>
            <a:lvl1pPr eaLnBrk="0" hangingPunct="0">
              <a:defRPr sz="2900">
                <a:solidFill>
                  <a:schemeClr val="tx1"/>
                </a:solidFill>
                <a:latin typeface="Arial Narrow" pitchFamily="34" charset="0"/>
                <a:ea typeface="MS PGothic" pitchFamily="34" charset="-128"/>
              </a:defRPr>
            </a:lvl1pPr>
            <a:lvl2pPr marL="742950" indent="-285750" eaLnBrk="0" hangingPunct="0">
              <a:defRPr sz="2900">
                <a:solidFill>
                  <a:schemeClr val="tx1"/>
                </a:solidFill>
                <a:latin typeface="Arial Narrow" pitchFamily="34" charset="0"/>
                <a:ea typeface="MS PGothic" pitchFamily="34" charset="-128"/>
              </a:defRPr>
            </a:lvl2pPr>
            <a:lvl3pPr marL="1143000" indent="-228600" eaLnBrk="0" hangingPunct="0">
              <a:defRPr sz="2900">
                <a:solidFill>
                  <a:schemeClr val="tx1"/>
                </a:solidFill>
                <a:latin typeface="Arial Narrow" pitchFamily="34" charset="0"/>
                <a:ea typeface="MS PGothic" pitchFamily="34" charset="-128"/>
              </a:defRPr>
            </a:lvl3pPr>
            <a:lvl4pPr marL="1600200" indent="-228600" eaLnBrk="0" hangingPunct="0">
              <a:defRPr sz="2900">
                <a:solidFill>
                  <a:schemeClr val="tx1"/>
                </a:solidFill>
                <a:latin typeface="Arial Narrow" pitchFamily="34" charset="0"/>
                <a:ea typeface="MS PGothic" pitchFamily="34" charset="-128"/>
              </a:defRPr>
            </a:lvl4pPr>
            <a:lvl5pPr marL="2057400" indent="-228600" eaLnBrk="0" hangingPunct="0">
              <a:defRPr sz="29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29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29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29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2900">
                <a:solidFill>
                  <a:schemeClr val="tx1"/>
                </a:solidFill>
                <a:latin typeface="Arial Narrow" pitchFamily="34" charset="0"/>
                <a:ea typeface="MS PGothic" pitchFamily="34" charset="-128"/>
              </a:defRPr>
            </a:lvl9pPr>
          </a:lstStyle>
          <a:p>
            <a:pPr eaLnBrk="1" hangingPunct="1">
              <a:defRPr/>
            </a:pPr>
            <a:endParaRPr lang="en-US" altLang="en-US" dirty="0">
              <a:cs typeface="Arial" charset="0"/>
            </a:endParaRPr>
          </a:p>
        </p:txBody>
      </p:sp>
      <p:sp>
        <p:nvSpPr>
          <p:cNvPr id="1029" name="Rectangle 34"/>
          <p:cNvSpPr>
            <a:spLocks noChangeArrowheads="1"/>
          </p:cNvSpPr>
          <p:nvPr userDrawn="1"/>
        </p:nvSpPr>
        <p:spPr bwMode="auto">
          <a:xfrm>
            <a:off x="19024600" y="6421438"/>
            <a:ext cx="8526463" cy="30252987"/>
          </a:xfrm>
          <a:prstGeom prst="rect">
            <a:avLst/>
          </a:prstGeom>
          <a:solidFill>
            <a:srgbClr val="FFFFFF"/>
          </a:solidFill>
          <a:ln w="76200">
            <a:solidFill>
              <a:srgbClr val="003366"/>
            </a:solidFill>
            <a:miter lim="800000"/>
            <a:headEnd/>
            <a:tailEnd/>
          </a:ln>
        </p:spPr>
        <p:txBody>
          <a:bodyPr wrap="none" anchor="ctr"/>
          <a:lstStyle>
            <a:lvl1pPr eaLnBrk="0" hangingPunct="0">
              <a:defRPr sz="2900">
                <a:solidFill>
                  <a:schemeClr val="tx1"/>
                </a:solidFill>
                <a:latin typeface="Arial Narrow" pitchFamily="34" charset="0"/>
                <a:ea typeface="MS PGothic" pitchFamily="34" charset="-128"/>
              </a:defRPr>
            </a:lvl1pPr>
            <a:lvl2pPr marL="742950" indent="-285750" eaLnBrk="0" hangingPunct="0">
              <a:defRPr sz="2900">
                <a:solidFill>
                  <a:schemeClr val="tx1"/>
                </a:solidFill>
                <a:latin typeface="Arial Narrow" pitchFamily="34" charset="0"/>
                <a:ea typeface="MS PGothic" pitchFamily="34" charset="-128"/>
              </a:defRPr>
            </a:lvl2pPr>
            <a:lvl3pPr marL="1143000" indent="-228600" eaLnBrk="0" hangingPunct="0">
              <a:defRPr sz="2900">
                <a:solidFill>
                  <a:schemeClr val="tx1"/>
                </a:solidFill>
                <a:latin typeface="Arial Narrow" pitchFamily="34" charset="0"/>
                <a:ea typeface="MS PGothic" pitchFamily="34" charset="-128"/>
              </a:defRPr>
            </a:lvl3pPr>
            <a:lvl4pPr marL="1600200" indent="-228600" eaLnBrk="0" hangingPunct="0">
              <a:defRPr sz="2900">
                <a:solidFill>
                  <a:schemeClr val="tx1"/>
                </a:solidFill>
                <a:latin typeface="Arial Narrow" pitchFamily="34" charset="0"/>
                <a:ea typeface="MS PGothic" pitchFamily="34" charset="-128"/>
              </a:defRPr>
            </a:lvl4pPr>
            <a:lvl5pPr marL="2057400" indent="-228600" eaLnBrk="0" hangingPunct="0">
              <a:defRPr sz="29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29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29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29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2900">
                <a:solidFill>
                  <a:schemeClr val="tx1"/>
                </a:solidFill>
                <a:latin typeface="Arial Narrow" pitchFamily="34" charset="0"/>
                <a:ea typeface="MS PGothic" pitchFamily="34" charset="-128"/>
              </a:defRPr>
            </a:lvl9pPr>
          </a:lstStyle>
          <a:p>
            <a:pPr eaLnBrk="1" hangingPunct="1">
              <a:defRPr/>
            </a:pPr>
            <a:endParaRPr lang="en-US" altLang="en-US" dirty="0">
              <a:cs typeface="Arial" charset="0"/>
            </a:endParaRPr>
          </a:p>
        </p:txBody>
      </p:sp>
      <p:sp>
        <p:nvSpPr>
          <p:cNvPr id="1030" name="Rectangle 35"/>
          <p:cNvSpPr>
            <a:spLocks noChangeArrowheads="1"/>
          </p:cNvSpPr>
          <p:nvPr userDrawn="1"/>
        </p:nvSpPr>
        <p:spPr bwMode="auto">
          <a:xfrm>
            <a:off x="28254325" y="6421438"/>
            <a:ext cx="8528050" cy="30252987"/>
          </a:xfrm>
          <a:prstGeom prst="rect">
            <a:avLst/>
          </a:prstGeom>
          <a:solidFill>
            <a:srgbClr val="FFFFFF"/>
          </a:solidFill>
          <a:ln w="76200">
            <a:solidFill>
              <a:srgbClr val="003366"/>
            </a:solidFill>
            <a:miter lim="800000"/>
            <a:headEnd/>
            <a:tailEnd/>
          </a:ln>
        </p:spPr>
        <p:txBody>
          <a:bodyPr wrap="none" anchor="ctr"/>
          <a:lstStyle>
            <a:lvl1pPr eaLnBrk="0" hangingPunct="0">
              <a:defRPr sz="2900">
                <a:solidFill>
                  <a:schemeClr val="tx1"/>
                </a:solidFill>
                <a:latin typeface="Arial Narrow" pitchFamily="34" charset="0"/>
                <a:ea typeface="MS PGothic" pitchFamily="34" charset="-128"/>
              </a:defRPr>
            </a:lvl1pPr>
            <a:lvl2pPr marL="742950" indent="-285750" eaLnBrk="0" hangingPunct="0">
              <a:defRPr sz="2900">
                <a:solidFill>
                  <a:schemeClr val="tx1"/>
                </a:solidFill>
                <a:latin typeface="Arial Narrow" pitchFamily="34" charset="0"/>
                <a:ea typeface="MS PGothic" pitchFamily="34" charset="-128"/>
              </a:defRPr>
            </a:lvl2pPr>
            <a:lvl3pPr marL="1143000" indent="-228600" eaLnBrk="0" hangingPunct="0">
              <a:defRPr sz="2900">
                <a:solidFill>
                  <a:schemeClr val="tx1"/>
                </a:solidFill>
                <a:latin typeface="Arial Narrow" pitchFamily="34" charset="0"/>
                <a:ea typeface="MS PGothic" pitchFamily="34" charset="-128"/>
              </a:defRPr>
            </a:lvl3pPr>
            <a:lvl4pPr marL="1600200" indent="-228600" eaLnBrk="0" hangingPunct="0">
              <a:defRPr sz="2900">
                <a:solidFill>
                  <a:schemeClr val="tx1"/>
                </a:solidFill>
                <a:latin typeface="Arial Narrow" pitchFamily="34" charset="0"/>
                <a:ea typeface="MS PGothic" pitchFamily="34" charset="-128"/>
              </a:defRPr>
            </a:lvl4pPr>
            <a:lvl5pPr marL="2057400" indent="-228600" eaLnBrk="0" hangingPunct="0">
              <a:defRPr sz="29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29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29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29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2900">
                <a:solidFill>
                  <a:schemeClr val="tx1"/>
                </a:solidFill>
                <a:latin typeface="Arial Narrow" pitchFamily="34" charset="0"/>
                <a:ea typeface="MS PGothic" pitchFamily="34" charset="-128"/>
              </a:defRPr>
            </a:lvl9pPr>
          </a:lstStyle>
          <a:p>
            <a:pPr eaLnBrk="1" hangingPunct="1">
              <a:defRPr/>
            </a:pPr>
            <a:endParaRPr lang="en-US" altLang="en-US" dirty="0">
              <a:cs typeface="Arial" charset="0"/>
            </a:endParaRPr>
          </a:p>
        </p:txBody>
      </p:sp>
      <p:pic>
        <p:nvPicPr>
          <p:cNvPr id="1031" name="Picture 37" descr="UCOMark2C"/>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42938" y="785813"/>
            <a:ext cx="3521075"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44"/>
          <p:cNvSpPr>
            <a:spLocks noChangeArrowheads="1"/>
          </p:cNvSpPr>
          <p:nvPr userDrawn="1"/>
        </p:nvSpPr>
        <p:spPr bwMode="auto">
          <a:xfrm>
            <a:off x="601663" y="6408738"/>
            <a:ext cx="8528050" cy="30252987"/>
          </a:xfrm>
          <a:prstGeom prst="rect">
            <a:avLst/>
          </a:prstGeom>
          <a:solidFill>
            <a:srgbClr val="FFFFFF"/>
          </a:solidFill>
          <a:ln w="76200">
            <a:solidFill>
              <a:srgbClr val="003366"/>
            </a:solidFill>
            <a:miter lim="800000"/>
            <a:headEnd/>
            <a:tailEnd/>
          </a:ln>
        </p:spPr>
        <p:txBody>
          <a:bodyPr wrap="none" anchor="ctr"/>
          <a:lstStyle>
            <a:lvl1pPr eaLnBrk="0" hangingPunct="0">
              <a:defRPr sz="2900">
                <a:solidFill>
                  <a:schemeClr val="tx1"/>
                </a:solidFill>
                <a:latin typeface="Arial Narrow" pitchFamily="34" charset="0"/>
                <a:ea typeface="MS PGothic" pitchFamily="34" charset="-128"/>
              </a:defRPr>
            </a:lvl1pPr>
            <a:lvl2pPr marL="742950" indent="-285750" eaLnBrk="0" hangingPunct="0">
              <a:defRPr sz="2900">
                <a:solidFill>
                  <a:schemeClr val="tx1"/>
                </a:solidFill>
                <a:latin typeface="Arial Narrow" pitchFamily="34" charset="0"/>
                <a:ea typeface="MS PGothic" pitchFamily="34" charset="-128"/>
              </a:defRPr>
            </a:lvl2pPr>
            <a:lvl3pPr marL="1143000" indent="-228600" eaLnBrk="0" hangingPunct="0">
              <a:defRPr sz="2900">
                <a:solidFill>
                  <a:schemeClr val="tx1"/>
                </a:solidFill>
                <a:latin typeface="Arial Narrow" pitchFamily="34" charset="0"/>
                <a:ea typeface="MS PGothic" pitchFamily="34" charset="-128"/>
              </a:defRPr>
            </a:lvl3pPr>
            <a:lvl4pPr marL="1600200" indent="-228600" eaLnBrk="0" hangingPunct="0">
              <a:defRPr sz="2900">
                <a:solidFill>
                  <a:schemeClr val="tx1"/>
                </a:solidFill>
                <a:latin typeface="Arial Narrow" pitchFamily="34" charset="0"/>
                <a:ea typeface="MS PGothic" pitchFamily="34" charset="-128"/>
              </a:defRPr>
            </a:lvl4pPr>
            <a:lvl5pPr marL="2057400" indent="-228600" eaLnBrk="0" hangingPunct="0">
              <a:defRPr sz="29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29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29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29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2900">
                <a:solidFill>
                  <a:schemeClr val="tx1"/>
                </a:solidFill>
                <a:latin typeface="Arial Narrow" pitchFamily="34" charset="0"/>
                <a:ea typeface="MS PGothic" pitchFamily="34" charset="-128"/>
              </a:defRPr>
            </a:lvl9pPr>
          </a:lstStyle>
          <a:p>
            <a:pPr eaLnBrk="1" hangingPunct="1">
              <a:defRPr/>
            </a:pPr>
            <a:endParaRPr lang="en-US" altLang="en-US" dirty="0">
              <a:cs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92163" rtl="0" eaLnBrk="0" fontAlgn="base" hangingPunct="0">
        <a:spcBef>
          <a:spcPct val="0"/>
        </a:spcBef>
        <a:spcAft>
          <a:spcPct val="0"/>
        </a:spcAft>
        <a:defRPr sz="7500">
          <a:solidFill>
            <a:schemeClr val="tx2"/>
          </a:solidFill>
          <a:latin typeface="+mj-lt"/>
          <a:ea typeface="MS PGothic" pitchFamily="34" charset="-128"/>
          <a:cs typeface="MS PGothic" charset="0"/>
        </a:defRPr>
      </a:lvl1pPr>
      <a:lvl2pPr algn="ctr" defTabSz="792163" rtl="0" eaLnBrk="0" fontAlgn="base" hangingPunct="0">
        <a:spcBef>
          <a:spcPct val="0"/>
        </a:spcBef>
        <a:spcAft>
          <a:spcPct val="0"/>
        </a:spcAft>
        <a:defRPr sz="7500">
          <a:solidFill>
            <a:schemeClr val="tx2"/>
          </a:solidFill>
          <a:latin typeface="Arial Black" pitchFamily="34" charset="0"/>
          <a:ea typeface="MS PGothic" pitchFamily="34" charset="-128"/>
          <a:cs typeface="MS PGothic" charset="0"/>
        </a:defRPr>
      </a:lvl2pPr>
      <a:lvl3pPr algn="ctr" defTabSz="792163" rtl="0" eaLnBrk="0" fontAlgn="base" hangingPunct="0">
        <a:spcBef>
          <a:spcPct val="0"/>
        </a:spcBef>
        <a:spcAft>
          <a:spcPct val="0"/>
        </a:spcAft>
        <a:defRPr sz="7500">
          <a:solidFill>
            <a:schemeClr val="tx2"/>
          </a:solidFill>
          <a:latin typeface="Arial Black" pitchFamily="34" charset="0"/>
          <a:ea typeface="MS PGothic" pitchFamily="34" charset="-128"/>
          <a:cs typeface="MS PGothic" charset="0"/>
        </a:defRPr>
      </a:lvl3pPr>
      <a:lvl4pPr algn="ctr" defTabSz="792163" rtl="0" eaLnBrk="0" fontAlgn="base" hangingPunct="0">
        <a:spcBef>
          <a:spcPct val="0"/>
        </a:spcBef>
        <a:spcAft>
          <a:spcPct val="0"/>
        </a:spcAft>
        <a:defRPr sz="7500">
          <a:solidFill>
            <a:schemeClr val="tx2"/>
          </a:solidFill>
          <a:latin typeface="Arial Black" pitchFamily="34" charset="0"/>
          <a:ea typeface="MS PGothic" pitchFamily="34" charset="-128"/>
          <a:cs typeface="MS PGothic" charset="0"/>
        </a:defRPr>
      </a:lvl4pPr>
      <a:lvl5pPr algn="ctr" defTabSz="792163" rtl="0" eaLnBrk="0" fontAlgn="base" hangingPunct="0">
        <a:spcBef>
          <a:spcPct val="0"/>
        </a:spcBef>
        <a:spcAft>
          <a:spcPct val="0"/>
        </a:spcAft>
        <a:defRPr sz="7500">
          <a:solidFill>
            <a:schemeClr val="tx2"/>
          </a:solidFill>
          <a:latin typeface="Arial Black" pitchFamily="34" charset="0"/>
          <a:ea typeface="MS PGothic" pitchFamily="34" charset="-128"/>
          <a:cs typeface="MS PGothic" charset="0"/>
        </a:defRPr>
      </a:lvl5pPr>
      <a:lvl6pPr marL="457200" algn="ctr" defTabSz="792163" rtl="0" fontAlgn="base">
        <a:spcBef>
          <a:spcPct val="0"/>
        </a:spcBef>
        <a:spcAft>
          <a:spcPct val="0"/>
        </a:spcAft>
        <a:defRPr sz="7500">
          <a:solidFill>
            <a:schemeClr val="tx2"/>
          </a:solidFill>
          <a:latin typeface="Arial Black" pitchFamily="34" charset="0"/>
        </a:defRPr>
      </a:lvl6pPr>
      <a:lvl7pPr marL="914400" algn="ctr" defTabSz="792163" rtl="0" fontAlgn="base">
        <a:spcBef>
          <a:spcPct val="0"/>
        </a:spcBef>
        <a:spcAft>
          <a:spcPct val="0"/>
        </a:spcAft>
        <a:defRPr sz="7500">
          <a:solidFill>
            <a:schemeClr val="tx2"/>
          </a:solidFill>
          <a:latin typeface="Arial Black" pitchFamily="34" charset="0"/>
        </a:defRPr>
      </a:lvl7pPr>
      <a:lvl8pPr marL="1371600" algn="ctr" defTabSz="792163" rtl="0" fontAlgn="base">
        <a:spcBef>
          <a:spcPct val="0"/>
        </a:spcBef>
        <a:spcAft>
          <a:spcPct val="0"/>
        </a:spcAft>
        <a:defRPr sz="7500">
          <a:solidFill>
            <a:schemeClr val="tx2"/>
          </a:solidFill>
          <a:latin typeface="Arial Black" pitchFamily="34" charset="0"/>
        </a:defRPr>
      </a:lvl8pPr>
      <a:lvl9pPr marL="1828800" algn="ctr" defTabSz="792163" rtl="0" fontAlgn="base">
        <a:spcBef>
          <a:spcPct val="0"/>
        </a:spcBef>
        <a:spcAft>
          <a:spcPct val="0"/>
        </a:spcAft>
        <a:defRPr sz="7500">
          <a:solidFill>
            <a:schemeClr val="tx2"/>
          </a:solidFill>
          <a:latin typeface="Arial Black" pitchFamily="34" charset="0"/>
        </a:defRPr>
      </a:lvl9pPr>
    </p:titleStyle>
    <p:bodyStyle>
      <a:lvl1pPr marL="296863" indent="-296863" algn="l" defTabSz="792163" rtl="0" eaLnBrk="0" fontAlgn="base" hangingPunct="0">
        <a:spcBef>
          <a:spcPct val="20000"/>
        </a:spcBef>
        <a:spcAft>
          <a:spcPct val="0"/>
        </a:spcAft>
        <a:buChar char="•"/>
        <a:defRPr sz="2500">
          <a:solidFill>
            <a:schemeClr val="tx1"/>
          </a:solidFill>
          <a:latin typeface="+mn-lt"/>
          <a:ea typeface="MS PGothic" pitchFamily="34" charset="-128"/>
          <a:cs typeface="MS PGothic" charset="0"/>
        </a:defRPr>
      </a:lvl1pPr>
      <a:lvl2pPr marL="641350" indent="-244475" algn="l" defTabSz="792163" rtl="0" eaLnBrk="0" fontAlgn="base" hangingPunct="0">
        <a:spcBef>
          <a:spcPct val="20000"/>
        </a:spcBef>
        <a:spcAft>
          <a:spcPct val="0"/>
        </a:spcAft>
        <a:buChar char="–"/>
        <a:defRPr sz="2500">
          <a:solidFill>
            <a:schemeClr val="tx1"/>
          </a:solidFill>
          <a:latin typeface="+mn-lt"/>
          <a:ea typeface="MS PGothic" pitchFamily="34" charset="-128"/>
          <a:cs typeface="MS PGothic" charset="0"/>
        </a:defRPr>
      </a:lvl2pPr>
      <a:lvl3pPr marL="990600" indent="-198438" algn="l" defTabSz="792163" rtl="0" eaLnBrk="0" fontAlgn="base" hangingPunct="0">
        <a:spcBef>
          <a:spcPct val="20000"/>
        </a:spcBef>
        <a:spcAft>
          <a:spcPct val="0"/>
        </a:spcAft>
        <a:buChar char="•"/>
        <a:defRPr sz="2100">
          <a:solidFill>
            <a:schemeClr val="tx1"/>
          </a:solidFill>
          <a:latin typeface="+mn-lt"/>
          <a:ea typeface="MS PGothic" pitchFamily="34" charset="-128"/>
          <a:cs typeface="MS PGothic" charset="0"/>
        </a:defRPr>
      </a:lvl3pPr>
      <a:lvl4pPr marL="1387475" indent="-198438" algn="l" defTabSz="792163"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782763" indent="-198438" algn="l" defTabSz="792163"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239963" indent="-198438" algn="l" defTabSz="792163" rtl="0" fontAlgn="base">
        <a:spcBef>
          <a:spcPct val="20000"/>
        </a:spcBef>
        <a:spcAft>
          <a:spcPct val="0"/>
        </a:spcAft>
        <a:buChar char="»"/>
        <a:defRPr sz="1600">
          <a:solidFill>
            <a:schemeClr val="tx1"/>
          </a:solidFill>
          <a:latin typeface="+mn-lt"/>
        </a:defRPr>
      </a:lvl6pPr>
      <a:lvl7pPr marL="2697163" indent="-198438" algn="l" defTabSz="792163" rtl="0" fontAlgn="base">
        <a:spcBef>
          <a:spcPct val="20000"/>
        </a:spcBef>
        <a:spcAft>
          <a:spcPct val="0"/>
        </a:spcAft>
        <a:buChar char="»"/>
        <a:defRPr sz="1600">
          <a:solidFill>
            <a:schemeClr val="tx1"/>
          </a:solidFill>
          <a:latin typeface="+mn-lt"/>
        </a:defRPr>
      </a:lvl7pPr>
      <a:lvl8pPr marL="3154363" indent="-198438" algn="l" defTabSz="792163" rtl="0" fontAlgn="base">
        <a:spcBef>
          <a:spcPct val="20000"/>
        </a:spcBef>
        <a:spcAft>
          <a:spcPct val="0"/>
        </a:spcAft>
        <a:buChar char="»"/>
        <a:defRPr sz="1600">
          <a:solidFill>
            <a:schemeClr val="tx1"/>
          </a:solidFill>
          <a:latin typeface="+mn-lt"/>
        </a:defRPr>
      </a:lvl8pPr>
      <a:lvl9pPr marL="3611563" indent="-198438" algn="l" defTabSz="792163"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aaitmoussa@uco.edu" TargetMode="External"/><Relationship Id="rId1" Type="http://schemas.openxmlformats.org/officeDocument/2006/relationships/slideLayout" Target="../slideLayouts/slideLayout1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585787" y="6421438"/>
            <a:ext cx="11620389" cy="75723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092" tIns="39538" rIns="79092" bIns="39538">
            <a:spAutoFit/>
          </a:bodyPr>
          <a:lstStyle>
            <a:lvl1pPr defTabSz="792163">
              <a:defRPr sz="2900">
                <a:solidFill>
                  <a:schemeClr val="tx1"/>
                </a:solidFill>
                <a:latin typeface="Arial Narrow" panose="020B0606020202030204" pitchFamily="34" charset="0"/>
                <a:ea typeface="MS PGothic" panose="020B0600070205080204" pitchFamily="34" charset="-128"/>
              </a:defRPr>
            </a:lvl1pPr>
            <a:lvl2pPr marL="742950" indent="-285750" defTabSz="792163">
              <a:defRPr sz="2900">
                <a:solidFill>
                  <a:schemeClr val="tx1"/>
                </a:solidFill>
                <a:latin typeface="Arial Narrow" panose="020B0606020202030204" pitchFamily="34" charset="0"/>
                <a:ea typeface="MS PGothic" panose="020B0600070205080204" pitchFamily="34" charset="-128"/>
              </a:defRPr>
            </a:lvl2pPr>
            <a:lvl3pPr marL="1143000" indent="-228600" defTabSz="792163">
              <a:defRPr sz="2900">
                <a:solidFill>
                  <a:schemeClr val="tx1"/>
                </a:solidFill>
                <a:latin typeface="Arial Narrow" panose="020B0606020202030204" pitchFamily="34" charset="0"/>
                <a:ea typeface="MS PGothic" panose="020B0600070205080204" pitchFamily="34" charset="-128"/>
              </a:defRPr>
            </a:lvl3pPr>
            <a:lvl4pPr marL="1600200" indent="-228600" defTabSz="792163">
              <a:defRPr sz="2900">
                <a:solidFill>
                  <a:schemeClr val="tx1"/>
                </a:solidFill>
                <a:latin typeface="Arial Narrow" panose="020B0606020202030204" pitchFamily="34" charset="0"/>
                <a:ea typeface="MS PGothic" panose="020B0600070205080204" pitchFamily="34" charset="-128"/>
              </a:defRPr>
            </a:lvl4pPr>
            <a:lvl5pPr marL="2057400" indent="-228600" defTabSz="792163">
              <a:defRPr sz="2900">
                <a:solidFill>
                  <a:schemeClr val="tx1"/>
                </a:solidFill>
                <a:latin typeface="Arial Narrow" panose="020B0606020202030204" pitchFamily="34" charset="0"/>
                <a:ea typeface="MS PGothic" panose="020B0600070205080204" pitchFamily="34" charset="-128"/>
              </a:defRPr>
            </a:lvl5pPr>
            <a:lvl6pPr marL="25146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a:spcBef>
                <a:spcPct val="50000"/>
              </a:spcBef>
            </a:pPr>
            <a:r>
              <a:rPr lang="en-US" altLang="en-US" sz="4400" b="1" dirty="0" smtClean="0">
                <a:solidFill>
                  <a:srgbClr val="FFCC00"/>
                </a:solidFill>
              </a:rPr>
              <a:t>Summary</a:t>
            </a:r>
            <a:endParaRPr lang="en-US" altLang="en-US" sz="4400" b="1" dirty="0">
              <a:solidFill>
                <a:srgbClr val="FFCC00"/>
              </a:solidFill>
            </a:endParaRPr>
          </a:p>
        </p:txBody>
      </p:sp>
      <p:sp>
        <p:nvSpPr>
          <p:cNvPr id="2" name="TextBox 1"/>
          <p:cNvSpPr txBox="1"/>
          <p:nvPr/>
        </p:nvSpPr>
        <p:spPr>
          <a:xfrm>
            <a:off x="826418" y="7178675"/>
            <a:ext cx="11157034" cy="7848302"/>
          </a:xfrm>
          <a:prstGeom prst="rect">
            <a:avLst/>
          </a:prstGeom>
          <a:noFill/>
        </p:spPr>
        <p:txBody>
          <a:bodyPr wrap="square" rtlCol="0">
            <a:spAutoFit/>
          </a:bodyPr>
          <a:lstStyle/>
          <a:p>
            <a:pPr lvl="0" algn="just"/>
            <a:r>
              <a:rPr lang="en-US" sz="3600" dirty="0">
                <a:solidFill>
                  <a:srgbClr val="222222"/>
                </a:solidFill>
                <a:latin typeface="Times New Roman" panose="02020603050405020304" pitchFamily="18" charset="0"/>
                <a:cs typeface="Times New Roman" panose="02020603050405020304" pitchFamily="18" charset="0"/>
              </a:rPr>
              <a:t>Heart failure (HF) affects more than 6 million patients in the US alone and in 2006, HF contributed to almost 300,000 deaths. The fatality rate for HF is high, with one in five people dying within 1 year and fewer than 60% surviving 5 years. The estimated direct and indirect cost of HF in the United States for 2010 was $39.2 billion, and by 2030 this number is estimated to reach $97 billion. For many patients with cardiovascular disease, mechanical circulatory support devices such as ventricular assist devices (VADs) are one of the very few available surviving tools, however there are still a number of associated challenges to overcome, in particular excessive Hemolysis owing to the exposure of blood cells to high shear stress rates that cause the tearing of red blood cell membranes. </a:t>
            </a:r>
            <a:endParaRPr lang="en-US" altLang="en-US" sz="3600" dirty="0">
              <a:solidFill>
                <a:srgbClr val="000000"/>
              </a:solidFill>
              <a:latin typeface="Times New Roman" panose="02020603050405020304" pitchFamily="18" charset="0"/>
              <a:cs typeface="Times New Roman" panose="02020603050405020304" pitchFamily="18" charset="0"/>
            </a:endParaRPr>
          </a:p>
        </p:txBody>
      </p:sp>
      <p:sp>
        <p:nvSpPr>
          <p:cNvPr id="4" name="Text Box 388"/>
          <p:cNvSpPr txBox="1">
            <a:spLocks noChangeArrowheads="1"/>
          </p:cNvSpPr>
          <p:nvPr/>
        </p:nvSpPr>
        <p:spPr bwMode="auto">
          <a:xfrm>
            <a:off x="12883198" y="11955983"/>
            <a:ext cx="11620389" cy="75695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092" tIns="39538" rIns="79092" bIns="39538">
            <a:spAutoFit/>
          </a:bodyPr>
          <a:lstStyle>
            <a:lvl1pPr defTabSz="792163">
              <a:defRPr sz="2900">
                <a:solidFill>
                  <a:schemeClr val="tx1"/>
                </a:solidFill>
                <a:latin typeface="Arial Narrow" panose="020B0606020202030204" pitchFamily="34" charset="0"/>
                <a:ea typeface="MS PGothic" panose="020B0600070205080204" pitchFamily="34" charset="-128"/>
              </a:defRPr>
            </a:lvl1pPr>
            <a:lvl2pPr marL="742950" indent="-285750" defTabSz="792163">
              <a:defRPr sz="2900">
                <a:solidFill>
                  <a:schemeClr val="tx1"/>
                </a:solidFill>
                <a:latin typeface="Arial Narrow" panose="020B0606020202030204" pitchFamily="34" charset="0"/>
                <a:ea typeface="MS PGothic" panose="020B0600070205080204" pitchFamily="34" charset="-128"/>
              </a:defRPr>
            </a:lvl2pPr>
            <a:lvl3pPr marL="1143000" indent="-228600" defTabSz="792163">
              <a:defRPr sz="2900">
                <a:solidFill>
                  <a:schemeClr val="tx1"/>
                </a:solidFill>
                <a:latin typeface="Arial Narrow" panose="020B0606020202030204" pitchFamily="34" charset="0"/>
                <a:ea typeface="MS PGothic" panose="020B0600070205080204" pitchFamily="34" charset="-128"/>
              </a:defRPr>
            </a:lvl3pPr>
            <a:lvl4pPr marL="1600200" indent="-228600" defTabSz="792163">
              <a:defRPr sz="2900">
                <a:solidFill>
                  <a:schemeClr val="tx1"/>
                </a:solidFill>
                <a:latin typeface="Arial Narrow" panose="020B0606020202030204" pitchFamily="34" charset="0"/>
                <a:ea typeface="MS PGothic" panose="020B0600070205080204" pitchFamily="34" charset="-128"/>
              </a:defRPr>
            </a:lvl4pPr>
            <a:lvl5pPr marL="2057400" indent="-228600" defTabSz="792163">
              <a:defRPr sz="2900">
                <a:solidFill>
                  <a:schemeClr val="tx1"/>
                </a:solidFill>
                <a:latin typeface="Arial Narrow" panose="020B0606020202030204" pitchFamily="34" charset="0"/>
                <a:ea typeface="MS PGothic" panose="020B0600070205080204" pitchFamily="34" charset="-128"/>
              </a:defRPr>
            </a:lvl5pPr>
            <a:lvl6pPr marL="25146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a:spcBef>
                <a:spcPct val="50000"/>
              </a:spcBef>
            </a:pPr>
            <a:r>
              <a:rPr lang="en-US" altLang="en-US" sz="4400" b="1" dirty="0" smtClean="0">
                <a:solidFill>
                  <a:srgbClr val="FFCC00"/>
                </a:solidFill>
              </a:rPr>
              <a:t>Research Plan</a:t>
            </a:r>
            <a:endParaRPr lang="en-US" altLang="en-US" sz="4400" b="1" dirty="0">
              <a:solidFill>
                <a:srgbClr val="FFCC00"/>
              </a:solidFill>
            </a:endParaRPr>
          </a:p>
        </p:txBody>
      </p:sp>
      <p:sp>
        <p:nvSpPr>
          <p:cNvPr id="5" name="TextBox 4"/>
          <p:cNvSpPr txBox="1"/>
          <p:nvPr/>
        </p:nvSpPr>
        <p:spPr>
          <a:xfrm>
            <a:off x="13016516" y="12968508"/>
            <a:ext cx="11286306" cy="1754326"/>
          </a:xfrm>
          <a:prstGeom prst="rect">
            <a:avLst/>
          </a:prstGeom>
          <a:noFill/>
        </p:spPr>
        <p:txBody>
          <a:bodyPr wrap="square" rtlCol="0">
            <a:spAutoFit/>
          </a:bodyPr>
          <a:lstStyle/>
          <a:p>
            <a:pPr lvl="0" algn="just"/>
            <a:r>
              <a:rPr lang="en-US" sz="3600" dirty="0" smtClean="0">
                <a:solidFill>
                  <a:srgbClr val="000000"/>
                </a:solidFill>
                <a:latin typeface="Times New Roman" panose="02020603050405020304" pitchFamily="18" charset="0"/>
                <a:cs typeface="Times New Roman" panose="02020603050405020304" pitchFamily="18" charset="0"/>
              </a:rPr>
              <a:t>To achieve the objectives of this research we devised a series </a:t>
            </a:r>
            <a:r>
              <a:rPr lang="en-US" sz="3600" dirty="0" smtClean="0">
                <a:solidFill>
                  <a:srgbClr val="000000"/>
                </a:solidFill>
                <a:latin typeface="Times New Roman" panose="02020603050405020304" pitchFamily="18" charset="0"/>
                <a:cs typeface="Times New Roman" panose="02020603050405020304" pitchFamily="18" charset="0"/>
              </a:rPr>
              <a:t>of individualized tasks as depicted in the diagram of Fig.2</a:t>
            </a: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082334" y="25149699"/>
            <a:ext cx="11154669" cy="11172289"/>
          </a:xfrm>
          <a:prstGeom prst="rect">
            <a:avLst/>
          </a:prstGeom>
        </p:spPr>
        <p:txBody>
          <a:bodyPr wrap="square">
            <a:spAutoFit/>
          </a:bodyPr>
          <a:lstStyle/>
          <a:p>
            <a:pPr algn="just"/>
            <a:r>
              <a:rPr lang="en-US" sz="3600" dirty="0" smtClean="0">
                <a:latin typeface="Times New Roman" pitchFamily="18" charset="0"/>
                <a:cs typeface="Times New Roman" pitchFamily="18" charset="0"/>
              </a:rPr>
              <a:t>We begin with the numerical analysis (aim.1) and proceed with the parametric modeling and design of the pump components including the rotor, the inlet stator and blood flow straightener and the outlet stator and diffuser. A steady state finite Element Analysis (FEA) will follow and the calculated values of the shear stress and time displacement will be evaluated along the flow streamlines. Optimal designs following the numerical analysis will be statistically to identify the important design parameters as well as the levels of their interactions and value range for future successful designs. The benchmarking and verification of the numerical technique is executed by correlating numerical results and flow measurement using particle image velocimetry </a:t>
            </a:r>
            <a:r>
              <a:rPr lang="en-US" sz="3600" dirty="0">
                <a:latin typeface="Times New Roman" panose="02020603050405020304" pitchFamily="18" charset="0"/>
                <a:cs typeface="Times New Roman" panose="02020603050405020304" pitchFamily="18" charset="0"/>
              </a:rPr>
              <a:t>on a blood mimicking fluid (BMF) composed of water, glycerol sodium iodide with corresponding dynamic viscosity within the average cited range of healthy human blood (4.4±0.5 </a:t>
            </a:r>
            <a:r>
              <a:rPr lang="en-US" sz="3600" dirty="0" err="1">
                <a:latin typeface="Times New Roman" panose="02020603050405020304" pitchFamily="18" charset="0"/>
                <a:cs typeface="Times New Roman" panose="02020603050405020304" pitchFamily="18" charset="0"/>
              </a:rPr>
              <a:t>cP</a:t>
            </a:r>
            <a:r>
              <a:rPr lang="en-US" sz="3600" dirty="0">
                <a:latin typeface="Times New Roman" panose="02020603050405020304" pitchFamily="18" charset="0"/>
                <a:cs typeface="Times New Roman" panose="02020603050405020304" pitchFamily="18" charset="0"/>
              </a:rPr>
              <a:t>) at room temperature</a:t>
            </a:r>
            <a:endParaRPr lang="en-US" sz="3600" dirty="0" smtClean="0">
              <a:latin typeface="Times New Roman" pitchFamily="18" charset="0"/>
              <a:cs typeface="Times New Roman" pitchFamily="18" charset="0"/>
            </a:endParaRPr>
          </a:p>
          <a:p>
            <a:pPr marL="571500" indent="-571500" algn="just">
              <a:buFont typeface="Wingdings" panose="05000000000000000000" pitchFamily="2" charset="2"/>
              <a:buChar char="§"/>
            </a:pPr>
            <a:endParaRPr lang="en-US" sz="3600" dirty="0">
              <a:latin typeface="Times New Roman" panose="02020603050405020304" pitchFamily="18" charset="0"/>
              <a:cs typeface="Times New Roman" panose="02020603050405020304" pitchFamily="18" charset="0"/>
            </a:endParaRPr>
          </a:p>
          <a:p>
            <a:pPr marL="742950" lvl="1" algn="just"/>
            <a:endParaRPr lang="en-US" sz="3600" dirty="0">
              <a:latin typeface="Times New Roman" panose="02020603050405020304" pitchFamily="18" charset="0"/>
              <a:cs typeface="Times New Roman" panose="02020603050405020304" pitchFamily="18" charset="0"/>
            </a:endParaRPr>
          </a:p>
        </p:txBody>
      </p:sp>
      <p:sp>
        <p:nvSpPr>
          <p:cNvPr id="10" name="Rectangle 9"/>
          <p:cNvSpPr/>
          <p:nvPr/>
        </p:nvSpPr>
        <p:spPr>
          <a:xfrm>
            <a:off x="25133910" y="7477834"/>
            <a:ext cx="11347497" cy="9510296"/>
          </a:xfrm>
          <a:prstGeom prst="rect">
            <a:avLst/>
          </a:prstGeom>
        </p:spPr>
        <p:txBody>
          <a:bodyPr wrap="square">
            <a:spAutoFit/>
          </a:bodyPr>
          <a:lstStyle/>
          <a:p>
            <a:pPr marL="457200" lvl="0" indent="-457200" algn="just">
              <a:buFont typeface="Wingdings" panose="05000000000000000000" pitchFamily="2" charset="2"/>
              <a:buChar char="§"/>
              <a:defRPr/>
            </a:pPr>
            <a:r>
              <a:rPr lang="en-US" sz="3600" dirty="0">
                <a:solidFill>
                  <a:srgbClr val="000000"/>
                </a:solidFill>
                <a:latin typeface="Times New Roman" panose="02020603050405020304" pitchFamily="18" charset="0"/>
                <a:cs typeface="Times New Roman" panose="02020603050405020304" pitchFamily="18" charset="0"/>
              </a:rPr>
              <a:t>The impeller blades were designed to consist of three different splines; the first and last spline is of helices with variable pitch while the middle spline is a helix with constant pitch. </a:t>
            </a:r>
          </a:p>
          <a:p>
            <a:pPr marL="457200" lvl="0" indent="-457200" algn="just">
              <a:buFont typeface="Wingdings" panose="05000000000000000000" pitchFamily="2" charset="2"/>
              <a:buChar char="§"/>
              <a:defRPr/>
            </a:pPr>
            <a:r>
              <a:rPr lang="en-US" sz="3600" dirty="0">
                <a:solidFill>
                  <a:srgbClr val="000000"/>
                </a:solidFill>
                <a:latin typeface="Times New Roman" panose="02020603050405020304" pitchFamily="18" charset="0"/>
                <a:cs typeface="Times New Roman" panose="02020603050405020304" pitchFamily="18" charset="0"/>
              </a:rPr>
              <a:t>The first and last spline were made to have variable spline so that we are able to control the curvature of the blade forming the inlet and the outlet; it is more desirable for the entrance and exit part of the VAD to be straighter as to facilitate easier transition of blood flow.</a:t>
            </a:r>
          </a:p>
          <a:p>
            <a:pPr marL="457200" lvl="0" indent="-457200" algn="just">
              <a:buFont typeface="Wingdings" panose="05000000000000000000" pitchFamily="2" charset="2"/>
              <a:buChar char="§"/>
              <a:defRPr/>
            </a:pPr>
            <a:r>
              <a:rPr lang="en-US" sz="3600" dirty="0">
                <a:solidFill>
                  <a:srgbClr val="000000"/>
                </a:solidFill>
                <a:latin typeface="Times New Roman" panose="02020603050405020304" pitchFamily="18" charset="0"/>
                <a:cs typeface="Times New Roman" panose="02020603050405020304" pitchFamily="18" charset="0"/>
              </a:rPr>
              <a:t>The final product of the spline is then copied and rotated by 180 degree as to form the second impeller blade on the VAD.</a:t>
            </a:r>
          </a:p>
          <a:p>
            <a:pPr marL="457200" lvl="0" indent="-457200" algn="just">
              <a:buFont typeface="Wingdings" panose="05000000000000000000" pitchFamily="2" charset="2"/>
              <a:buChar char="§"/>
              <a:defRPr/>
            </a:pPr>
            <a:r>
              <a:rPr lang="en-US" sz="3600" dirty="0">
                <a:solidFill>
                  <a:srgbClr val="000000"/>
                </a:solidFill>
                <a:latin typeface="Times New Roman" panose="02020603050405020304" pitchFamily="18" charset="0"/>
                <a:cs typeface="Times New Roman" panose="02020603050405020304" pitchFamily="18" charset="0"/>
              </a:rPr>
              <a:t> The impeller blades were then assembled together with the cylinder that forms the main body of the VAD rotor; this will then be sent to the ANSYS for meshing and analysis.</a:t>
            </a:r>
          </a:p>
          <a:p>
            <a:pPr marL="457200" lvl="0" indent="-457200" algn="just">
              <a:buFont typeface="Wingdings" panose="05000000000000000000" pitchFamily="2" charset="2"/>
              <a:buChar char="§"/>
              <a:defRPr/>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13" name="TextBox 41"/>
          <p:cNvSpPr txBox="1">
            <a:spLocks noChangeArrowheads="1"/>
          </p:cNvSpPr>
          <p:nvPr/>
        </p:nvSpPr>
        <p:spPr bwMode="auto">
          <a:xfrm>
            <a:off x="26471610" y="19497108"/>
            <a:ext cx="8480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ctr" eaLnBrk="1" hangingPunct="1"/>
            <a:r>
              <a:rPr lang="en-US" altLang="en-US" sz="2400" i="1" dirty="0"/>
              <a:t>Figure </a:t>
            </a:r>
            <a:r>
              <a:rPr lang="en-US" altLang="en-US" sz="2400" i="1" dirty="0" smtClean="0"/>
              <a:t>3: </a:t>
            </a:r>
            <a:r>
              <a:rPr lang="en-US" altLang="en-US" sz="2400" i="1" dirty="0"/>
              <a:t>A sample VAD rotor generated by Solidworks</a:t>
            </a:r>
          </a:p>
        </p:txBody>
      </p:sp>
      <p:sp>
        <p:nvSpPr>
          <p:cNvPr id="14" name="Text Box 14"/>
          <p:cNvSpPr txBox="1">
            <a:spLocks noChangeArrowheads="1"/>
          </p:cNvSpPr>
          <p:nvPr/>
        </p:nvSpPr>
        <p:spPr bwMode="auto">
          <a:xfrm>
            <a:off x="25049285" y="20054428"/>
            <a:ext cx="11812983" cy="689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96210" tIns="396210" rIns="396210" bIns="396210">
            <a:spAutoFit/>
          </a:bodyPr>
          <a:lstStyle>
            <a:lvl1pPr defTabSz="3803650">
              <a:defRPr sz="2900">
                <a:solidFill>
                  <a:schemeClr val="tx1"/>
                </a:solidFill>
                <a:latin typeface="Arial Narrow" panose="020B0606020202030204" pitchFamily="34" charset="0"/>
                <a:ea typeface="MS PGothic" panose="020B0600070205080204" pitchFamily="34" charset="-128"/>
              </a:defRPr>
            </a:lvl1pPr>
            <a:lvl2pPr marL="742950" indent="-285750" defTabSz="3803650">
              <a:defRPr sz="2900">
                <a:solidFill>
                  <a:schemeClr val="tx1"/>
                </a:solidFill>
                <a:latin typeface="Arial Narrow" panose="020B0606020202030204" pitchFamily="34" charset="0"/>
                <a:ea typeface="MS PGothic" panose="020B0600070205080204" pitchFamily="34" charset="-128"/>
              </a:defRPr>
            </a:lvl2pPr>
            <a:lvl3pPr marL="1143000" indent="-228600" defTabSz="3803650">
              <a:defRPr sz="2900">
                <a:solidFill>
                  <a:schemeClr val="tx1"/>
                </a:solidFill>
                <a:latin typeface="Arial Narrow" panose="020B0606020202030204" pitchFamily="34" charset="0"/>
                <a:ea typeface="MS PGothic" panose="020B0600070205080204" pitchFamily="34" charset="-128"/>
              </a:defRPr>
            </a:lvl3pPr>
            <a:lvl4pPr marL="1600200" indent="-228600" defTabSz="3803650">
              <a:defRPr sz="2900">
                <a:solidFill>
                  <a:schemeClr val="tx1"/>
                </a:solidFill>
                <a:latin typeface="Arial Narrow" panose="020B0606020202030204" pitchFamily="34" charset="0"/>
                <a:ea typeface="MS PGothic" panose="020B0600070205080204" pitchFamily="34" charset="-128"/>
              </a:defRPr>
            </a:lvl4pPr>
            <a:lvl5pPr marL="2057400" indent="-228600" defTabSz="3803650">
              <a:defRPr sz="2900">
                <a:solidFill>
                  <a:schemeClr val="tx1"/>
                </a:solidFill>
                <a:latin typeface="Arial Narrow" panose="020B0606020202030204" pitchFamily="34" charset="0"/>
                <a:ea typeface="MS PGothic" panose="020B0600070205080204" pitchFamily="34" charset="-128"/>
              </a:defRPr>
            </a:lvl5pPr>
            <a:lvl6pPr marL="2514600" indent="-228600" defTabSz="380365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380365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380365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380365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a:defRPr/>
            </a:pPr>
            <a:r>
              <a:rPr lang="en-US" sz="3600" dirty="0" smtClean="0">
                <a:latin typeface="Times New Roman" panose="02020603050405020304" pitchFamily="18" charset="0"/>
                <a:cs typeface="Times New Roman" panose="02020603050405020304" pitchFamily="18" charset="0"/>
              </a:rPr>
              <a:t>Figure 3 </a:t>
            </a:r>
            <a:r>
              <a:rPr lang="en-US" sz="3600" dirty="0">
                <a:latin typeface="Times New Roman" panose="02020603050405020304" pitchFamily="18" charset="0"/>
                <a:cs typeface="Times New Roman" panose="02020603050405020304" pitchFamily="18" charset="0"/>
              </a:rPr>
              <a:t>shows the 3D model of the VAD rotor generated from Solidworks using VBA coding in Microsoft Excel. Even though the macro was created in Solidworks but now the macro is being run from Microsoft Excel and the parameters defining the shape and dimension of the VAD rotor is controlled in a spreadsheet in Microsoft Excel. The various combination of possible parameters will give rise for the need to optimization process that will be able to select the parameters for the best performance. The parameters can be modified to suit any other outside factor if the need arises.</a:t>
            </a:r>
          </a:p>
        </p:txBody>
      </p:sp>
      <p:sp>
        <p:nvSpPr>
          <p:cNvPr id="15" name="Text Box 7"/>
          <p:cNvSpPr txBox="1">
            <a:spLocks noChangeArrowheads="1"/>
          </p:cNvSpPr>
          <p:nvPr/>
        </p:nvSpPr>
        <p:spPr bwMode="auto">
          <a:xfrm>
            <a:off x="25178420" y="26948562"/>
            <a:ext cx="11620388" cy="75723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092" tIns="39538" rIns="79092" bIns="39538">
            <a:spAutoFit/>
          </a:bodyPr>
          <a:lstStyle>
            <a:lvl1pPr defTabSz="792163">
              <a:defRPr sz="2900">
                <a:solidFill>
                  <a:schemeClr val="tx1"/>
                </a:solidFill>
                <a:latin typeface="Arial Narrow" panose="020B0606020202030204" pitchFamily="34" charset="0"/>
                <a:ea typeface="MS PGothic" panose="020B0600070205080204" pitchFamily="34" charset="-128"/>
              </a:defRPr>
            </a:lvl1pPr>
            <a:lvl2pPr marL="742950" indent="-285750" defTabSz="792163">
              <a:defRPr sz="2900">
                <a:solidFill>
                  <a:schemeClr val="tx1"/>
                </a:solidFill>
                <a:latin typeface="Arial Narrow" panose="020B0606020202030204" pitchFamily="34" charset="0"/>
                <a:ea typeface="MS PGothic" panose="020B0600070205080204" pitchFamily="34" charset="-128"/>
              </a:defRPr>
            </a:lvl2pPr>
            <a:lvl3pPr marL="1143000" indent="-228600" defTabSz="792163">
              <a:defRPr sz="2900">
                <a:solidFill>
                  <a:schemeClr val="tx1"/>
                </a:solidFill>
                <a:latin typeface="Arial Narrow" panose="020B0606020202030204" pitchFamily="34" charset="0"/>
                <a:ea typeface="MS PGothic" panose="020B0600070205080204" pitchFamily="34" charset="-128"/>
              </a:defRPr>
            </a:lvl3pPr>
            <a:lvl4pPr marL="1600200" indent="-228600" defTabSz="792163">
              <a:defRPr sz="2900">
                <a:solidFill>
                  <a:schemeClr val="tx1"/>
                </a:solidFill>
                <a:latin typeface="Arial Narrow" panose="020B0606020202030204" pitchFamily="34" charset="0"/>
                <a:ea typeface="MS PGothic" panose="020B0600070205080204" pitchFamily="34" charset="-128"/>
              </a:defRPr>
            </a:lvl4pPr>
            <a:lvl5pPr marL="2057400" indent="-228600" defTabSz="792163">
              <a:defRPr sz="2900">
                <a:solidFill>
                  <a:schemeClr val="tx1"/>
                </a:solidFill>
                <a:latin typeface="Arial Narrow" panose="020B0606020202030204" pitchFamily="34" charset="0"/>
                <a:ea typeface="MS PGothic" panose="020B0600070205080204" pitchFamily="34" charset="-128"/>
              </a:defRPr>
            </a:lvl5pPr>
            <a:lvl6pPr marL="25146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a:spcBef>
                <a:spcPct val="50000"/>
              </a:spcBef>
            </a:pPr>
            <a:r>
              <a:rPr lang="en-US" altLang="en-US" sz="4400" b="1" dirty="0">
                <a:solidFill>
                  <a:srgbClr val="FFCC00"/>
                </a:solidFill>
              </a:rPr>
              <a:t>Future Work</a:t>
            </a:r>
          </a:p>
        </p:txBody>
      </p:sp>
      <p:sp>
        <p:nvSpPr>
          <p:cNvPr id="16" name="Rectangle 15"/>
          <p:cNvSpPr/>
          <p:nvPr/>
        </p:nvSpPr>
        <p:spPr>
          <a:xfrm>
            <a:off x="25291565" y="27717155"/>
            <a:ext cx="11239526" cy="5078313"/>
          </a:xfrm>
          <a:prstGeom prst="rect">
            <a:avLst/>
          </a:prstGeom>
        </p:spPr>
        <p:txBody>
          <a:bodyPr wrap="square">
            <a:spAutoFit/>
          </a:bodyPr>
          <a:lstStyle/>
          <a:p>
            <a:pPr marL="457200" indent="-457200" algn="just">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Fully developed automation process that will involve multiple software interaction through one platform; the design and the simulation process are able to be run simultaneously as to minimize optimization process.</a:t>
            </a:r>
          </a:p>
          <a:p>
            <a:pPr marL="457200" indent="-457200" algn="just">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Actual model to be built based on the simulation result; the actual scaled up model is then used to run experiment with blood mimics to see the validity of the simulation.</a:t>
            </a:r>
          </a:p>
          <a:p>
            <a:pPr marL="457200" indent="-457200" algn="just">
              <a:buFont typeface="Wingdings" panose="05000000000000000000" pitchFamily="2" charset="2"/>
              <a:buChar char="§"/>
              <a:defRPr/>
            </a:pPr>
            <a:r>
              <a:rPr lang="en-US" sz="3600" dirty="0">
                <a:latin typeface="Times New Roman" panose="02020603050405020304" pitchFamily="18" charset="0"/>
                <a:cs typeface="Times New Roman" panose="02020603050405020304" pitchFamily="18" charset="0"/>
              </a:rPr>
              <a:t>Implementation in a real application under strict supervision of medical research facility.</a:t>
            </a:r>
          </a:p>
        </p:txBody>
      </p:sp>
      <p:sp>
        <p:nvSpPr>
          <p:cNvPr id="17" name="Text Box 7"/>
          <p:cNvSpPr txBox="1">
            <a:spLocks noChangeArrowheads="1"/>
          </p:cNvSpPr>
          <p:nvPr/>
        </p:nvSpPr>
        <p:spPr bwMode="auto">
          <a:xfrm>
            <a:off x="25145582" y="32795468"/>
            <a:ext cx="11620388" cy="75723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092" tIns="39538" rIns="79092" bIns="39538">
            <a:spAutoFit/>
          </a:bodyPr>
          <a:lstStyle>
            <a:lvl1pPr defTabSz="792163">
              <a:defRPr sz="2900">
                <a:solidFill>
                  <a:schemeClr val="tx1"/>
                </a:solidFill>
                <a:latin typeface="Arial Narrow" panose="020B0606020202030204" pitchFamily="34" charset="0"/>
                <a:ea typeface="MS PGothic" panose="020B0600070205080204" pitchFamily="34" charset="-128"/>
              </a:defRPr>
            </a:lvl1pPr>
            <a:lvl2pPr marL="742950" indent="-285750" defTabSz="792163">
              <a:defRPr sz="2900">
                <a:solidFill>
                  <a:schemeClr val="tx1"/>
                </a:solidFill>
                <a:latin typeface="Arial Narrow" panose="020B0606020202030204" pitchFamily="34" charset="0"/>
                <a:ea typeface="MS PGothic" panose="020B0600070205080204" pitchFamily="34" charset="-128"/>
              </a:defRPr>
            </a:lvl2pPr>
            <a:lvl3pPr marL="1143000" indent="-228600" defTabSz="792163">
              <a:defRPr sz="2900">
                <a:solidFill>
                  <a:schemeClr val="tx1"/>
                </a:solidFill>
                <a:latin typeface="Arial Narrow" panose="020B0606020202030204" pitchFamily="34" charset="0"/>
                <a:ea typeface="MS PGothic" panose="020B0600070205080204" pitchFamily="34" charset="-128"/>
              </a:defRPr>
            </a:lvl3pPr>
            <a:lvl4pPr marL="1600200" indent="-228600" defTabSz="792163">
              <a:defRPr sz="2900">
                <a:solidFill>
                  <a:schemeClr val="tx1"/>
                </a:solidFill>
                <a:latin typeface="Arial Narrow" panose="020B0606020202030204" pitchFamily="34" charset="0"/>
                <a:ea typeface="MS PGothic" panose="020B0600070205080204" pitchFamily="34" charset="-128"/>
              </a:defRPr>
            </a:lvl4pPr>
            <a:lvl5pPr marL="2057400" indent="-228600" defTabSz="792163">
              <a:defRPr sz="2900">
                <a:solidFill>
                  <a:schemeClr val="tx1"/>
                </a:solidFill>
                <a:latin typeface="Arial Narrow" panose="020B0606020202030204" pitchFamily="34" charset="0"/>
                <a:ea typeface="MS PGothic" panose="020B0600070205080204" pitchFamily="34" charset="-128"/>
              </a:defRPr>
            </a:lvl5pPr>
            <a:lvl6pPr marL="25146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a:spcBef>
                <a:spcPct val="50000"/>
              </a:spcBef>
            </a:pPr>
            <a:r>
              <a:rPr lang="en-US" altLang="en-US" sz="4400" b="1" dirty="0">
                <a:solidFill>
                  <a:srgbClr val="FFCC00"/>
                </a:solidFill>
              </a:rPr>
              <a:t>Acknowledgements</a:t>
            </a:r>
          </a:p>
        </p:txBody>
      </p:sp>
      <p:sp>
        <p:nvSpPr>
          <p:cNvPr id="18" name="Rectangle 17"/>
          <p:cNvSpPr/>
          <p:nvPr/>
        </p:nvSpPr>
        <p:spPr>
          <a:xfrm>
            <a:off x="25178420" y="33615767"/>
            <a:ext cx="11554716" cy="1754326"/>
          </a:xfrm>
          <a:prstGeom prst="rect">
            <a:avLst/>
          </a:prstGeom>
        </p:spPr>
        <p:txBody>
          <a:bodyPr wrap="square">
            <a:spAutoFit/>
          </a:bodyPr>
          <a:lstStyle/>
          <a:p>
            <a:pPr algn="just" eaLnBrk="1" hangingPunct="1"/>
            <a:r>
              <a:rPr lang="en-US" altLang="en-US" sz="3600" dirty="0">
                <a:latin typeface="Times New Roman" panose="02020603050405020304" pitchFamily="18" charset="0"/>
                <a:cs typeface="Times New Roman" panose="02020603050405020304" pitchFamily="18" charset="0"/>
              </a:rPr>
              <a:t>We would like to express our gratitude to the </a:t>
            </a:r>
            <a:r>
              <a:rPr lang="en-US" sz="3600" dirty="0">
                <a:latin typeface="Times New Roman" panose="02020603050405020304" pitchFamily="18" charset="0"/>
                <a:cs typeface="Times New Roman" panose="02020603050405020304" pitchFamily="18" charset="0"/>
              </a:rPr>
              <a:t> Office of High-Impact Practices </a:t>
            </a:r>
            <a:r>
              <a:rPr lang="en-US" altLang="en-US" sz="3600" dirty="0">
                <a:latin typeface="Times New Roman" panose="02020603050405020304" pitchFamily="18" charset="0"/>
                <a:cs typeface="Times New Roman" panose="02020603050405020304" pitchFamily="18" charset="0"/>
              </a:rPr>
              <a:t>at the University of Central Oklahoma (UCO) for the financial support during this research.</a:t>
            </a:r>
          </a:p>
        </p:txBody>
      </p:sp>
      <p:sp>
        <p:nvSpPr>
          <p:cNvPr id="21" name="TextBox 41"/>
          <p:cNvSpPr txBox="1">
            <a:spLocks noChangeArrowheads="1"/>
          </p:cNvSpPr>
          <p:nvPr/>
        </p:nvSpPr>
        <p:spPr bwMode="auto">
          <a:xfrm>
            <a:off x="14398124" y="24044432"/>
            <a:ext cx="8480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ctr" eaLnBrk="1" hangingPunct="1"/>
            <a:r>
              <a:rPr lang="en-US" altLang="en-US" sz="2400" i="1" dirty="0"/>
              <a:t>Figure </a:t>
            </a:r>
            <a:r>
              <a:rPr lang="en-US" altLang="en-US" sz="2400" i="1" dirty="0" smtClean="0"/>
              <a:t>2: </a:t>
            </a:r>
            <a:r>
              <a:rPr lang="en-US" altLang="en-US" sz="2400" i="1" dirty="0"/>
              <a:t>Methodology schematics</a:t>
            </a:r>
          </a:p>
        </p:txBody>
      </p:sp>
      <p:sp>
        <p:nvSpPr>
          <p:cNvPr id="22" name="Rectangle 21"/>
          <p:cNvSpPr/>
          <p:nvPr/>
        </p:nvSpPr>
        <p:spPr>
          <a:xfrm>
            <a:off x="8959741" y="341237"/>
            <a:ext cx="18745200" cy="4425827"/>
          </a:xfrm>
          <a:prstGeom prst="rect">
            <a:avLst/>
          </a:prstGeom>
        </p:spPr>
        <p:txBody>
          <a:bodyPr>
            <a:spAutoFit/>
          </a:bodyPr>
          <a:lstStyle/>
          <a:p>
            <a:pPr algn="ctr" eaLnBrk="1" hangingPunct="1">
              <a:spcBef>
                <a:spcPct val="50000"/>
              </a:spcBef>
            </a:pPr>
            <a:r>
              <a:rPr lang="en-US" altLang="en-US" sz="6600" dirty="0">
                <a:latin typeface="Arial Black" panose="020B0A04020102020204" pitchFamily="34" charset="0"/>
              </a:rPr>
              <a:t>Minimizing Hemolysis in Ventricular Assist Device</a:t>
            </a:r>
          </a:p>
          <a:p>
            <a:pPr algn="ctr" eaLnBrk="1" hangingPunct="1">
              <a:spcBef>
                <a:spcPct val="50000"/>
              </a:spcBef>
            </a:pPr>
            <a:r>
              <a:rPr lang="en-US" altLang="en-US" sz="4000" b="1" dirty="0" err="1">
                <a:latin typeface="Arial" panose="020B0604020202020204" pitchFamily="34" charset="0"/>
              </a:rPr>
              <a:t>Mohamat</a:t>
            </a:r>
            <a:r>
              <a:rPr lang="en-US" altLang="en-US" sz="4000" b="1" dirty="0">
                <a:latin typeface="Arial" panose="020B0604020202020204" pitchFamily="34" charset="0"/>
              </a:rPr>
              <a:t> </a:t>
            </a:r>
            <a:r>
              <a:rPr lang="en-US" altLang="en-US" sz="4000" b="1" dirty="0" err="1">
                <a:latin typeface="Arial" panose="020B0604020202020204" pitchFamily="34" charset="0"/>
              </a:rPr>
              <a:t>Eirban</a:t>
            </a:r>
            <a:r>
              <a:rPr lang="en-US" altLang="en-US" sz="4000" b="1" dirty="0">
                <a:latin typeface="Arial" panose="020B0604020202020204" pitchFamily="34" charset="0"/>
              </a:rPr>
              <a:t> Ali Bin </a:t>
            </a:r>
            <a:r>
              <a:rPr lang="en-US" altLang="en-US" sz="4000" b="1" dirty="0" err="1">
                <a:latin typeface="Arial" panose="020B0604020202020204" pitchFamily="34" charset="0"/>
              </a:rPr>
              <a:t>Kaja</a:t>
            </a:r>
            <a:r>
              <a:rPr lang="en-US" altLang="en-US" sz="4000" b="1" dirty="0">
                <a:latin typeface="Arial" panose="020B0604020202020204" pitchFamily="34" charset="0"/>
              </a:rPr>
              <a:t> </a:t>
            </a:r>
            <a:r>
              <a:rPr lang="en-US" altLang="en-US" sz="4000" b="1" dirty="0" err="1">
                <a:latin typeface="Arial" panose="020B0604020202020204" pitchFamily="34" charset="0"/>
              </a:rPr>
              <a:t>Najumudeen</a:t>
            </a:r>
            <a:r>
              <a:rPr lang="en-US" altLang="en-US" sz="4000" b="1" dirty="0">
                <a:latin typeface="Arial" panose="020B0604020202020204" pitchFamily="34" charset="0"/>
              </a:rPr>
              <a:t> and </a:t>
            </a:r>
            <a:r>
              <a:rPr lang="en-US" altLang="en-US" sz="4000" b="1" dirty="0" err="1">
                <a:latin typeface="Arial" panose="020B0604020202020204" pitchFamily="34" charset="0"/>
              </a:rPr>
              <a:t>Abdellah</a:t>
            </a:r>
            <a:r>
              <a:rPr lang="en-US" altLang="en-US" sz="4000" b="1" dirty="0">
                <a:latin typeface="Arial" panose="020B0604020202020204" pitchFamily="34" charset="0"/>
              </a:rPr>
              <a:t> </a:t>
            </a:r>
            <a:r>
              <a:rPr lang="en-US" altLang="en-US" sz="4000" b="1" dirty="0" err="1">
                <a:latin typeface="Arial" panose="020B0604020202020204" pitchFamily="34" charset="0"/>
              </a:rPr>
              <a:t>Ait</a:t>
            </a:r>
            <a:r>
              <a:rPr lang="en-US" altLang="en-US" sz="4000" b="1" dirty="0">
                <a:latin typeface="Arial" panose="020B0604020202020204" pitchFamily="34" charset="0"/>
              </a:rPr>
              <a:t> Moussa</a:t>
            </a:r>
            <a:br>
              <a:rPr lang="en-US" altLang="en-US" sz="4000" b="1" dirty="0">
                <a:latin typeface="Arial" panose="020B0604020202020204" pitchFamily="34" charset="0"/>
              </a:rPr>
            </a:br>
            <a:r>
              <a:rPr lang="en-US" altLang="en-US" sz="2800" b="1" dirty="0">
                <a:latin typeface="Arial" panose="020B0604020202020204" pitchFamily="34" charset="0"/>
              </a:rPr>
              <a:t>Department of Engineering and Physics, University of Central Oklahoma, 100 North University Drive, Edmond, OK 73034</a:t>
            </a:r>
          </a:p>
          <a:p>
            <a:pPr lvl="0" algn="ctr" defTabSz="490538" eaLnBrk="1" hangingPunct="1">
              <a:spcBef>
                <a:spcPct val="20000"/>
              </a:spcBef>
            </a:pPr>
            <a:r>
              <a:rPr lang="en-US" sz="2800" dirty="0"/>
              <a:t>Tel: (405) 974-5293   Fax: (405) 974-3812  Email: </a:t>
            </a:r>
            <a:r>
              <a:rPr lang="en-US" sz="2800" dirty="0">
                <a:hlinkClick r:id="rId2"/>
              </a:rPr>
              <a:t>aaitmoussa@uco.edu</a:t>
            </a:r>
            <a:endParaRPr lang="en-US" sz="2800" dirty="0"/>
          </a:p>
        </p:txBody>
      </p:sp>
      <p:sp>
        <p:nvSpPr>
          <p:cNvPr id="9" name="Rectangle 8"/>
          <p:cNvSpPr/>
          <p:nvPr/>
        </p:nvSpPr>
        <p:spPr>
          <a:xfrm>
            <a:off x="13016516" y="7308286"/>
            <a:ext cx="11093801" cy="4524315"/>
          </a:xfrm>
          <a:prstGeom prst="rect">
            <a:avLst/>
          </a:prstGeom>
        </p:spPr>
        <p:txBody>
          <a:bodyPr wrap="square">
            <a:spAutoFit/>
          </a:bodyPr>
          <a:lstStyle/>
          <a:p>
            <a:pPr lvl="0" algn="just"/>
            <a:r>
              <a:rPr lang="en-US" sz="3600" dirty="0">
                <a:solidFill>
                  <a:srgbClr val="222222"/>
                </a:solidFill>
                <a:latin typeface="Times New Roman" panose="02020603050405020304" pitchFamily="18" charset="0"/>
                <a:cs typeface="Times New Roman" panose="02020603050405020304" pitchFamily="18" charset="0"/>
              </a:rPr>
              <a:t>Shear stress is an unavoidable property of viscous fluid flow, but can be reduced with careful pump designs that minimize the levels of shear stress and time of exposure of blood cells to high-stress </a:t>
            </a:r>
            <a:r>
              <a:rPr lang="en-US" sz="3600" dirty="0" smtClean="0">
                <a:solidFill>
                  <a:srgbClr val="222222"/>
                </a:solidFill>
                <a:latin typeface="Times New Roman" panose="02020603050405020304" pitchFamily="18" charset="0"/>
                <a:cs typeface="Times New Roman" panose="02020603050405020304" pitchFamily="18" charset="0"/>
              </a:rPr>
              <a:t>regions. </a:t>
            </a:r>
            <a:endParaRPr lang="en-US" sz="3600" dirty="0" smtClean="0">
              <a:solidFill>
                <a:srgbClr val="222222"/>
              </a:solidFill>
              <a:latin typeface="Times New Roman" panose="02020603050405020304" pitchFamily="18" charset="0"/>
              <a:cs typeface="Times New Roman" panose="02020603050405020304" pitchFamily="18" charset="0"/>
            </a:endParaRPr>
          </a:p>
          <a:p>
            <a:pPr algn="just"/>
            <a:r>
              <a:rPr lang="en-US" sz="3600" b="1" u="sng" dirty="0">
                <a:latin typeface="Times New Roman" pitchFamily="18" charset="0"/>
                <a:cs typeface="Times New Roman" pitchFamily="18" charset="0"/>
              </a:rPr>
              <a:t>The main objective of this research</a:t>
            </a:r>
            <a:r>
              <a:rPr lang="en-US" sz="3600" dirty="0">
                <a:latin typeface="Times New Roman" pitchFamily="18" charset="0"/>
                <a:cs typeface="Times New Roman" pitchFamily="18" charset="0"/>
              </a:rPr>
              <a:t> is to identify the important design parameters (.i.e. Geometrical </a:t>
            </a:r>
            <a:r>
              <a:rPr lang="en-US" sz="3600" dirty="0" smtClean="0">
                <a:latin typeface="Times New Roman" pitchFamily="18" charset="0"/>
                <a:cs typeface="Times New Roman" pitchFamily="18" charset="0"/>
              </a:rPr>
              <a:t>features of the pump) </a:t>
            </a:r>
            <a:r>
              <a:rPr lang="en-US" sz="3600" dirty="0">
                <a:latin typeface="Times New Roman" pitchFamily="18" charset="0"/>
                <a:cs typeface="Times New Roman" pitchFamily="18" charset="0"/>
              </a:rPr>
              <a:t>that further advance </a:t>
            </a:r>
            <a:r>
              <a:rPr lang="en-US" sz="3600" dirty="0" smtClean="0">
                <a:latin typeface="Times New Roman" pitchFamily="18" charset="0"/>
                <a:cs typeface="Times New Roman" pitchFamily="18" charset="0"/>
              </a:rPr>
              <a:t>pump efficiency and reduce hemolysis of the blood.</a:t>
            </a:r>
            <a:endParaRPr lang="en-US" altLang="en-US" sz="3600" dirty="0">
              <a:solidFill>
                <a:srgbClr val="000000"/>
              </a:solidFill>
              <a:latin typeface="Times New Roman" panose="02020603050405020304" pitchFamily="18" charset="0"/>
              <a:cs typeface="Times New Roman" panose="02020603050405020304" pitchFamily="18" charset="0"/>
            </a:endParaRPr>
          </a:p>
        </p:txBody>
      </p:sp>
      <p:sp>
        <p:nvSpPr>
          <p:cNvPr id="23" name="Text Box 7"/>
          <p:cNvSpPr txBox="1">
            <a:spLocks noChangeArrowheads="1"/>
          </p:cNvSpPr>
          <p:nvPr/>
        </p:nvSpPr>
        <p:spPr bwMode="auto">
          <a:xfrm>
            <a:off x="585781" y="20856134"/>
            <a:ext cx="11620389" cy="75723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092" tIns="39538" rIns="79092" bIns="39538">
            <a:spAutoFit/>
          </a:bodyPr>
          <a:lstStyle>
            <a:lvl1pPr defTabSz="792163">
              <a:defRPr sz="2900">
                <a:solidFill>
                  <a:schemeClr val="tx1"/>
                </a:solidFill>
                <a:latin typeface="Arial Narrow" panose="020B0606020202030204" pitchFamily="34" charset="0"/>
                <a:ea typeface="MS PGothic" panose="020B0600070205080204" pitchFamily="34" charset="-128"/>
              </a:defRPr>
            </a:lvl1pPr>
            <a:lvl2pPr marL="742950" indent="-285750" defTabSz="792163">
              <a:defRPr sz="2900">
                <a:solidFill>
                  <a:schemeClr val="tx1"/>
                </a:solidFill>
                <a:latin typeface="Arial Narrow" panose="020B0606020202030204" pitchFamily="34" charset="0"/>
                <a:ea typeface="MS PGothic" panose="020B0600070205080204" pitchFamily="34" charset="-128"/>
              </a:defRPr>
            </a:lvl2pPr>
            <a:lvl3pPr marL="1143000" indent="-228600" defTabSz="792163">
              <a:defRPr sz="2900">
                <a:solidFill>
                  <a:schemeClr val="tx1"/>
                </a:solidFill>
                <a:latin typeface="Arial Narrow" panose="020B0606020202030204" pitchFamily="34" charset="0"/>
                <a:ea typeface="MS PGothic" panose="020B0600070205080204" pitchFamily="34" charset="-128"/>
              </a:defRPr>
            </a:lvl3pPr>
            <a:lvl4pPr marL="1600200" indent="-228600" defTabSz="792163">
              <a:defRPr sz="2900">
                <a:solidFill>
                  <a:schemeClr val="tx1"/>
                </a:solidFill>
                <a:latin typeface="Arial Narrow" panose="020B0606020202030204" pitchFamily="34" charset="0"/>
                <a:ea typeface="MS PGothic" panose="020B0600070205080204" pitchFamily="34" charset="-128"/>
              </a:defRPr>
            </a:lvl4pPr>
            <a:lvl5pPr marL="2057400" indent="-228600" defTabSz="792163">
              <a:defRPr sz="2900">
                <a:solidFill>
                  <a:schemeClr val="tx1"/>
                </a:solidFill>
                <a:latin typeface="Arial Narrow" panose="020B0606020202030204" pitchFamily="34" charset="0"/>
                <a:ea typeface="MS PGothic" panose="020B0600070205080204" pitchFamily="34" charset="-128"/>
              </a:defRPr>
            </a:lvl5pPr>
            <a:lvl6pPr marL="25146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a:spcBef>
                <a:spcPct val="50000"/>
              </a:spcBef>
            </a:pPr>
            <a:r>
              <a:rPr lang="en-US" altLang="en-US" sz="4400" b="1" dirty="0" smtClean="0">
                <a:solidFill>
                  <a:srgbClr val="FFCC00"/>
                </a:solidFill>
              </a:rPr>
              <a:t>Introduction</a:t>
            </a:r>
            <a:endParaRPr lang="en-US" altLang="en-US" sz="4400" b="1" dirty="0">
              <a:solidFill>
                <a:srgbClr val="FFCC00"/>
              </a:solidFill>
            </a:endParaRPr>
          </a:p>
        </p:txBody>
      </p:sp>
      <p:pic>
        <p:nvPicPr>
          <p:cNvPr id="1026" name="Picture 2" descr="C:\Users\aaitmoussa\Desktop\RCSA\Oklahoma_Research_Day\images\img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033" y="15165334"/>
            <a:ext cx="9922413" cy="512064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41"/>
          <p:cNvSpPr txBox="1">
            <a:spLocks noChangeArrowheads="1"/>
          </p:cNvSpPr>
          <p:nvPr/>
        </p:nvSpPr>
        <p:spPr bwMode="auto">
          <a:xfrm>
            <a:off x="2155765" y="20285974"/>
            <a:ext cx="8480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ctr" eaLnBrk="1" hangingPunct="1"/>
            <a:r>
              <a:rPr lang="en-US" altLang="en-US" sz="2400" i="1" dirty="0"/>
              <a:t>Figure 1: </a:t>
            </a:r>
            <a:r>
              <a:rPr lang="en-US" altLang="en-US" sz="2400" i="1" dirty="0" smtClean="0"/>
              <a:t>Battery operated Left Ventricular Assist Device (LVAD)</a:t>
            </a:r>
            <a:endParaRPr lang="en-US" altLang="en-US" sz="2400" i="1" dirty="0"/>
          </a:p>
        </p:txBody>
      </p:sp>
      <p:pic>
        <p:nvPicPr>
          <p:cNvPr id="1027" name="Picture 3" descr="C:\Users\aaitmoussa\Desktop\RCSA\RCSA_2016\opt_scheme_VA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76469" y="15271895"/>
            <a:ext cx="10833848" cy="82296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826417" y="21813450"/>
            <a:ext cx="10841749" cy="12834283"/>
          </a:xfrm>
          <a:prstGeom prst="rect">
            <a:avLst/>
          </a:prstGeom>
        </p:spPr>
        <p:txBody>
          <a:bodyPr wrap="square">
            <a:spAutoFit/>
          </a:bodyPr>
          <a:lstStyle/>
          <a:p>
            <a:pPr algn="just"/>
            <a:r>
              <a:rPr lang="en-US" sz="3600" dirty="0" smtClean="0">
                <a:latin typeface="Times New Roman" panose="02020603050405020304" pitchFamily="18" charset="0"/>
                <a:cs typeface="Times New Roman" panose="02020603050405020304" pitchFamily="18" charset="0"/>
              </a:rPr>
              <a:t>Ventricular Assist Devices (VADs) </a:t>
            </a:r>
            <a:r>
              <a:rPr lang="en-US" sz="3600" dirty="0">
                <a:latin typeface="Times New Roman" panose="02020603050405020304" pitchFamily="18" charset="0"/>
                <a:cs typeface="Times New Roman" panose="02020603050405020304" pitchFamily="18" charset="0"/>
              </a:rPr>
              <a:t>are </a:t>
            </a:r>
            <a:r>
              <a:rPr lang="en-US" sz="3600" dirty="0" smtClean="0">
                <a:latin typeface="Times New Roman" panose="02020603050405020304" pitchFamily="18" charset="0"/>
                <a:cs typeface="Times New Roman" panose="02020603050405020304" pitchFamily="18" charset="0"/>
              </a:rPr>
              <a:t>rotary pumps designed </a:t>
            </a:r>
            <a:r>
              <a:rPr lang="en-US" sz="3600" dirty="0">
                <a:latin typeface="Times New Roman" panose="02020603050405020304" pitchFamily="18" charset="0"/>
                <a:cs typeface="Times New Roman" panose="02020603050405020304" pitchFamily="18" charset="0"/>
              </a:rPr>
              <a:t>to augment or replace the function of one or more chambers of a failing heart, they have been developed as a bridge to transplant, a bridge to recovery, and as an end stage treatment. They can be implanted to support the left ventricle (LVAD) or the right ventricle (RVAD) or two devices are used to support both left and right ventricles (Bi-VAD). In addition to adult patients with end stage heart failure (HF), pediatric patients with ventricular dysfunction (congenital or acquired) constitute another group requiring circulatory support. </a:t>
            </a:r>
          </a:p>
          <a:p>
            <a:pPr algn="just"/>
            <a:r>
              <a:rPr lang="en-US" sz="3600" dirty="0">
                <a:latin typeface="Times New Roman" panose="02020603050405020304" pitchFamily="18" charset="0"/>
                <a:cs typeface="Times New Roman" panose="02020603050405020304" pitchFamily="18" charset="0"/>
              </a:rPr>
              <a:t>VADs have benefitted many patients already; however, there are still a number of significant challenges to overcome. The most pronounced of these challenges is the damage to the blood components, in particular thrombosis (clotting), which consists of a complex series of chemical and mechanical reactions that leads to the formation of a blood clot. Patients with implanted VADs are prescribed anti-coagulation medication to prevent clotting; this one however, can lead to excessive bleeding. Hemolysis is another drawback with VADs; it is associated with the exposure of blood to high shear rates that cause the tearing of red blood cell membranes. </a:t>
            </a:r>
            <a:endParaRPr lang="en-US" sz="3600" dirty="0">
              <a:latin typeface="Times New Roman" panose="02020603050405020304" pitchFamily="18" charset="0"/>
              <a:cs typeface="Times New Roman" panose="02020603050405020304" pitchFamily="18" charset="0"/>
            </a:endParaRPr>
          </a:p>
        </p:txBody>
      </p:sp>
      <p:sp>
        <p:nvSpPr>
          <p:cNvPr id="28" name="Text Box 7"/>
          <p:cNvSpPr txBox="1">
            <a:spLocks noChangeArrowheads="1"/>
          </p:cNvSpPr>
          <p:nvPr/>
        </p:nvSpPr>
        <p:spPr bwMode="auto">
          <a:xfrm>
            <a:off x="12828143" y="6453943"/>
            <a:ext cx="11620389" cy="75723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092" tIns="39538" rIns="79092" bIns="39538">
            <a:spAutoFit/>
          </a:bodyPr>
          <a:lstStyle>
            <a:lvl1pPr defTabSz="792163">
              <a:defRPr sz="2900">
                <a:solidFill>
                  <a:schemeClr val="tx1"/>
                </a:solidFill>
                <a:latin typeface="Arial Narrow" panose="020B0606020202030204" pitchFamily="34" charset="0"/>
                <a:ea typeface="MS PGothic" panose="020B0600070205080204" pitchFamily="34" charset="-128"/>
              </a:defRPr>
            </a:lvl1pPr>
            <a:lvl2pPr marL="742950" indent="-285750" defTabSz="792163">
              <a:defRPr sz="2900">
                <a:solidFill>
                  <a:schemeClr val="tx1"/>
                </a:solidFill>
                <a:latin typeface="Arial Narrow" panose="020B0606020202030204" pitchFamily="34" charset="0"/>
                <a:ea typeface="MS PGothic" panose="020B0600070205080204" pitchFamily="34" charset="-128"/>
              </a:defRPr>
            </a:lvl2pPr>
            <a:lvl3pPr marL="1143000" indent="-228600" defTabSz="792163">
              <a:defRPr sz="2900">
                <a:solidFill>
                  <a:schemeClr val="tx1"/>
                </a:solidFill>
                <a:latin typeface="Arial Narrow" panose="020B0606020202030204" pitchFamily="34" charset="0"/>
                <a:ea typeface="MS PGothic" panose="020B0600070205080204" pitchFamily="34" charset="-128"/>
              </a:defRPr>
            </a:lvl3pPr>
            <a:lvl4pPr marL="1600200" indent="-228600" defTabSz="792163">
              <a:defRPr sz="2900">
                <a:solidFill>
                  <a:schemeClr val="tx1"/>
                </a:solidFill>
                <a:latin typeface="Arial Narrow" panose="020B0606020202030204" pitchFamily="34" charset="0"/>
                <a:ea typeface="MS PGothic" panose="020B0600070205080204" pitchFamily="34" charset="-128"/>
              </a:defRPr>
            </a:lvl4pPr>
            <a:lvl5pPr marL="2057400" indent="-228600" defTabSz="792163">
              <a:defRPr sz="2900">
                <a:solidFill>
                  <a:schemeClr val="tx1"/>
                </a:solidFill>
                <a:latin typeface="Arial Narrow" panose="020B0606020202030204" pitchFamily="34" charset="0"/>
                <a:ea typeface="MS PGothic" panose="020B0600070205080204" pitchFamily="34" charset="-128"/>
              </a:defRPr>
            </a:lvl5pPr>
            <a:lvl6pPr marL="25146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a:spcBef>
                <a:spcPct val="50000"/>
              </a:spcBef>
            </a:pPr>
            <a:r>
              <a:rPr lang="en-US" altLang="en-US" sz="4400" b="1" dirty="0" smtClean="0">
                <a:solidFill>
                  <a:srgbClr val="FFCC00"/>
                </a:solidFill>
              </a:rPr>
              <a:t>Objectives</a:t>
            </a:r>
            <a:endParaRPr lang="en-US" altLang="en-US" sz="4400" b="1" dirty="0">
              <a:solidFill>
                <a:srgbClr val="FFCC00"/>
              </a:solidFill>
            </a:endParaRPr>
          </a:p>
        </p:txBody>
      </p:sp>
      <p:sp>
        <p:nvSpPr>
          <p:cNvPr id="29" name="Text Box 7"/>
          <p:cNvSpPr txBox="1">
            <a:spLocks noChangeArrowheads="1"/>
          </p:cNvSpPr>
          <p:nvPr/>
        </p:nvSpPr>
        <p:spPr bwMode="auto">
          <a:xfrm>
            <a:off x="25211255" y="6411619"/>
            <a:ext cx="11620389" cy="757237"/>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092" tIns="39538" rIns="79092" bIns="39538">
            <a:spAutoFit/>
          </a:bodyPr>
          <a:lstStyle>
            <a:lvl1pPr defTabSz="792163">
              <a:defRPr sz="2900">
                <a:solidFill>
                  <a:schemeClr val="tx1"/>
                </a:solidFill>
                <a:latin typeface="Arial Narrow" panose="020B0606020202030204" pitchFamily="34" charset="0"/>
                <a:ea typeface="MS PGothic" panose="020B0600070205080204" pitchFamily="34" charset="-128"/>
              </a:defRPr>
            </a:lvl1pPr>
            <a:lvl2pPr marL="742950" indent="-285750" defTabSz="792163">
              <a:defRPr sz="2900">
                <a:solidFill>
                  <a:schemeClr val="tx1"/>
                </a:solidFill>
                <a:latin typeface="Arial Narrow" panose="020B0606020202030204" pitchFamily="34" charset="0"/>
                <a:ea typeface="MS PGothic" panose="020B0600070205080204" pitchFamily="34" charset="-128"/>
              </a:defRPr>
            </a:lvl2pPr>
            <a:lvl3pPr marL="1143000" indent="-228600" defTabSz="792163">
              <a:defRPr sz="2900">
                <a:solidFill>
                  <a:schemeClr val="tx1"/>
                </a:solidFill>
                <a:latin typeface="Arial Narrow" panose="020B0606020202030204" pitchFamily="34" charset="0"/>
                <a:ea typeface="MS PGothic" panose="020B0600070205080204" pitchFamily="34" charset="-128"/>
              </a:defRPr>
            </a:lvl3pPr>
            <a:lvl4pPr marL="1600200" indent="-228600" defTabSz="792163">
              <a:defRPr sz="2900">
                <a:solidFill>
                  <a:schemeClr val="tx1"/>
                </a:solidFill>
                <a:latin typeface="Arial Narrow" panose="020B0606020202030204" pitchFamily="34" charset="0"/>
                <a:ea typeface="MS PGothic" panose="020B0600070205080204" pitchFamily="34" charset="-128"/>
              </a:defRPr>
            </a:lvl4pPr>
            <a:lvl5pPr marL="2057400" indent="-228600" defTabSz="792163">
              <a:defRPr sz="2900">
                <a:solidFill>
                  <a:schemeClr val="tx1"/>
                </a:solidFill>
                <a:latin typeface="Arial Narrow" panose="020B0606020202030204" pitchFamily="34" charset="0"/>
                <a:ea typeface="MS PGothic" panose="020B0600070205080204" pitchFamily="34" charset="-128"/>
              </a:defRPr>
            </a:lvl5pPr>
            <a:lvl6pPr marL="25146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792163"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a:spcBef>
                <a:spcPct val="50000"/>
              </a:spcBef>
            </a:pPr>
            <a:r>
              <a:rPr lang="en-US" altLang="en-US" sz="4400" b="1" dirty="0" smtClean="0">
                <a:solidFill>
                  <a:srgbClr val="FFCC00"/>
                </a:solidFill>
              </a:rPr>
              <a:t>Modeling and optimization of the </a:t>
            </a:r>
            <a:r>
              <a:rPr lang="en-US" altLang="en-US" sz="4400" b="1" dirty="0" smtClean="0">
                <a:solidFill>
                  <a:srgbClr val="FFCC00"/>
                </a:solidFill>
              </a:rPr>
              <a:t>VAD</a:t>
            </a:r>
            <a:endParaRPr lang="en-US" altLang="en-US" sz="4400" b="1" dirty="0">
              <a:solidFill>
                <a:srgbClr val="FFCC00"/>
              </a:solidFill>
            </a:endParaRPr>
          </a:p>
        </p:txBody>
      </p:sp>
      <p:pic>
        <p:nvPicPr>
          <p:cNvPr id="1028" name="Picture 4" descr="C:\Users\aaitmoussa\Desktop\RCSA\Oklahoma_Research_Day\images\pump.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75234" y="16620631"/>
            <a:ext cx="1042676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620625"/>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txDef>
      <a:spPr>
        <a:noFill/>
      </a:spPr>
      <a:bodyPr wrap="square" rtlCol="0">
        <a:spAutoFit/>
      </a:bodyPr>
      <a:lstStyle>
        <a:defPPr>
          <a:defRPr dirty="0"/>
        </a:defPPr>
      </a:lstStyle>
    </a:tx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15829</TotalTime>
  <Words>907</Words>
  <Application>Microsoft Office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41.6x31.2 Poster Template</dc:title>
  <dc:subject>PowerPoint poster templates</dc:subject>
  <dc:creator>W. Wilson</dc:creator>
  <cp:keywords>poster presentation, poster design, poster template</cp:keywords>
  <cp:lastModifiedBy>Abdellah Ait Moussa</cp:lastModifiedBy>
  <cp:revision>532</cp:revision>
  <cp:lastPrinted>2016-03-29T19:24:10Z</cp:lastPrinted>
  <dcterms:created xsi:type="dcterms:W3CDTF">2005-05-18T01:24:28Z</dcterms:created>
  <dcterms:modified xsi:type="dcterms:W3CDTF">2017-03-01T17:17:09Z</dcterms:modified>
  <cp:category>Powerpoint poster templates</cp:category>
</cp:coreProperties>
</file>