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HTML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css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bootstrap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noFill/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noFill/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noFill/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789476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1177039"/>
          <a:ext cx="1043437" cy="1043437"/>
        </a:xfrm>
        <a:prstGeom prst="rect">
          <a:avLst/>
        </a:prstGeom>
        <a:noFill/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317447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HTML</a:t>
          </a:r>
        </a:p>
      </dsp:txBody>
      <dsp:txXfrm>
        <a:off x="35606" y="317447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789476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1177039"/>
          <a:ext cx="1043437" cy="104343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317447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 err="1"/>
            <a:t>css</a:t>
          </a:r>
          <a:endParaRPr lang="en-US" sz="4000" kern="1200" dirty="0"/>
        </a:p>
      </dsp:txBody>
      <dsp:txXfrm>
        <a:off x="3538574" y="317447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789476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1177039"/>
          <a:ext cx="1043437" cy="104343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317447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bootstrap</a:t>
          </a:r>
        </a:p>
      </dsp:txBody>
      <dsp:txXfrm>
        <a:off x="7041543" y="317447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978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995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0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12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0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29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0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8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78CE86-875F-4587-BCF6-FA054AFC0D53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9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19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405" y="-374493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Sitka Banner" panose="02000505000000020004" pitchFamily="2" charset="0"/>
                <a:cs typeface="Calibri" panose="020F0502020204030204" pitchFamily="34" charset="0"/>
              </a:rPr>
              <a:t>Cafebrick</a:t>
            </a:r>
            <a:r>
              <a:rPr lang="en-US" sz="4400" dirty="0">
                <a:solidFill>
                  <a:schemeClr val="bg1"/>
                </a:solidFill>
                <a:latin typeface="Sitka Banner" panose="02000505000000020004" pitchFamily="2" charset="0"/>
                <a:cs typeface="Calibri" panose="020F0502020204030204" pitchFamily="34" charset="0"/>
              </a:rPr>
              <a:t> -</a:t>
            </a:r>
            <a:br>
              <a:rPr lang="en-US" sz="4400" dirty="0">
                <a:solidFill>
                  <a:schemeClr val="bg1"/>
                </a:solidFill>
                <a:latin typeface="Sitka Banner" panose="02000505000000020004" pitchFamily="2" charset="0"/>
                <a:cs typeface="Calibri" panose="020F0502020204030204" pitchFamily="34" charset="0"/>
              </a:rPr>
            </a:br>
            <a:r>
              <a:rPr lang="en-US" sz="3100" cap="none" dirty="0" err="1">
                <a:solidFill>
                  <a:schemeClr val="bg1"/>
                </a:solidFill>
                <a:latin typeface="Sitka Banner" panose="02000505000000020004" pitchFamily="2" charset="0"/>
                <a:cs typeface="Calibri" panose="020F0502020204030204" pitchFamily="34" charset="0"/>
              </a:rPr>
              <a:t>Responsif</a:t>
            </a:r>
            <a:r>
              <a:rPr lang="en-US" sz="3100" cap="none" dirty="0">
                <a:solidFill>
                  <a:schemeClr val="bg1"/>
                </a:solidFill>
                <a:latin typeface="Sitka Banner" panose="02000505000000020004" pitchFamily="2" charset="0"/>
                <a:cs typeface="Calibri" panose="020F0502020204030204" pitchFamily="34" charset="0"/>
              </a:rPr>
              <a:t> Website</a:t>
            </a:r>
            <a:endParaRPr lang="en-US" sz="3100" dirty="0">
              <a:solidFill>
                <a:schemeClr val="bg1"/>
              </a:solidFill>
              <a:latin typeface="Sitka Banner" panose="02000505000000020004" pitchFamily="2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55" y="5374215"/>
            <a:ext cx="4775075" cy="110609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Sitka Banner" panose="02000505000000020004" pitchFamily="2" charset="0"/>
              </a:rPr>
              <a:t>by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Sitka Banner" panose="02000505000000020004" pitchFamily="2" charset="0"/>
              </a:rPr>
              <a:t>Irfan </a:t>
            </a:r>
            <a:r>
              <a:rPr lang="en-US" sz="2000" b="1" dirty="0" err="1">
                <a:solidFill>
                  <a:schemeClr val="bg1"/>
                </a:solidFill>
                <a:latin typeface="Sitka Banner" panose="02000505000000020004" pitchFamily="2" charset="0"/>
              </a:rPr>
              <a:t>Alfiansyah</a:t>
            </a:r>
            <a:endParaRPr lang="en-US" sz="2000" b="1" dirty="0">
              <a:solidFill>
                <a:schemeClr val="bg1"/>
              </a:solidFill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E90E-30BE-E4ED-394A-AD5D77A1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804519"/>
            <a:ext cx="9603275" cy="997777"/>
          </a:xfrm>
        </p:spPr>
        <p:txBody>
          <a:bodyPr anchor="ctr"/>
          <a:lstStyle/>
          <a:p>
            <a:r>
              <a:rPr lang="en-US" dirty="0"/>
              <a:t>- CSS </a:t>
            </a:r>
            <a:r>
              <a:rPr lang="en-US" cap="none" dirty="0"/>
              <a:t>Position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FDC01D-DBC8-31B3-1AA7-1710EDEE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327" y="2015732"/>
            <a:ext cx="9603275" cy="3450613"/>
          </a:xfrm>
        </p:spPr>
        <p:txBody>
          <a:bodyPr>
            <a:normAutofit fontScale="92500" lnSpcReduction="2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Static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Nilai Default.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Elemen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ditampilkan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secara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berurutan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seperti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muncul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dalam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aliran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dokumen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.</a:t>
            </a:r>
            <a:endParaRPr lang="en-US" b="0" dirty="0">
              <a:effectLst/>
              <a:latin typeface="Sitka Banner" panose="02000505000000020004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Absolute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Elemen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diposisikan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relatif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terhadap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posisi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pertama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(position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tidak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static)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elemen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pembungkusnya</a:t>
            </a:r>
            <a:endParaRPr lang="en-US" b="0" dirty="0">
              <a:effectLst/>
              <a:latin typeface="Sitka Banner" panose="02000505000000020004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Fixed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Elemen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diposisikan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relatif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ke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jendela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browser.</a:t>
            </a:r>
            <a:endParaRPr lang="en-US" b="0" dirty="0">
              <a:effectLst/>
              <a:latin typeface="Sitka Banner" panose="02000505000000020004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Relative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Elemen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diposisikan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relatif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terhadap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posisi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normalnya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jadi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  "left:20px"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tambah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20 pixels </a:t>
            </a:r>
            <a:endParaRPr lang="en-US" b="0" dirty="0">
              <a:effectLst/>
              <a:latin typeface="Sitka Banner" panose="02000505000000020004" pitchFamily="2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ke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posisi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KIRI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elemen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.</a:t>
            </a:r>
            <a:endParaRPr lang="en-US" b="0" dirty="0">
              <a:effectLst/>
              <a:latin typeface="Sitka Banner" panose="02000505000000020004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Sticky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Sitka Banner" panose="02000505000000020004" pitchFamily="2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Elemen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diposisikan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berdasarkan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posisi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 scroll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itka Banner" panose="02000505000000020004" pitchFamily="2" charset="0"/>
              </a:rPr>
              <a:t>pengguna</a:t>
            </a:r>
            <a:endParaRPr lang="en-US" dirty="0">
              <a:latin typeface="Sitka Banner" panose="02000505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Sitka Banner" panose="02000505000000020004" pitchFamily="2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1243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E90E-30BE-E4ED-394A-AD5D77A1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804519"/>
            <a:ext cx="9603275" cy="997777"/>
          </a:xfrm>
        </p:spPr>
        <p:txBody>
          <a:bodyPr anchor="ctr"/>
          <a:lstStyle/>
          <a:p>
            <a:r>
              <a:rPr lang="en-US" dirty="0"/>
              <a:t>- CSS </a:t>
            </a:r>
            <a:r>
              <a:rPr lang="en-US" cap="none" dirty="0"/>
              <a:t>Flexbox dan Grid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FDC01D-DBC8-31B3-1AA7-1710EDEE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327" y="2015732"/>
            <a:ext cx="9603275" cy="3450613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Flexbox</a:t>
            </a:r>
          </a:p>
          <a:p>
            <a:pPr fontAlgn="base">
              <a:spcBef>
                <a:spcPts val="0"/>
              </a:spcBef>
            </a:pPr>
            <a:r>
              <a:rPr lang="en-US" dirty="0"/>
              <a:t>Model layout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dimensi</a:t>
            </a:r>
            <a:endParaRPr lang="en-US" dirty="0"/>
          </a:p>
          <a:p>
            <a:pPr fontAlgn="base">
              <a:spcBef>
                <a:spcPts val="0"/>
              </a:spcBef>
            </a:pPr>
            <a:r>
              <a:rPr lang="en-US" dirty="0" err="1"/>
              <a:t>Sumbu</a:t>
            </a:r>
            <a:r>
              <a:rPr lang="en-US" dirty="0"/>
              <a:t> flexbox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/>
              <a:t>	- main axis (flex-direction)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/>
              <a:t>	- Cross axis (</a:t>
            </a:r>
            <a:r>
              <a:rPr lang="en-US" dirty="0" err="1"/>
              <a:t>tegak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/>
              <a:t>	  main axis)</a:t>
            </a:r>
          </a:p>
          <a:p>
            <a:pPr fontAlgn="base">
              <a:spcBef>
                <a:spcPts val="0"/>
              </a:spcBef>
            </a:pPr>
            <a:r>
              <a:rPr lang="en-US" dirty="0"/>
              <a:t>Align-item (</a:t>
            </a:r>
            <a:r>
              <a:rPr lang="en-US" dirty="0" err="1"/>
              <a:t>menyelaraskan</a:t>
            </a:r>
            <a:r>
              <a:rPr lang="en-US" dirty="0"/>
              <a:t> di cross axis)</a:t>
            </a:r>
          </a:p>
          <a:p>
            <a:pPr fontAlgn="base">
              <a:spcBef>
                <a:spcPts val="0"/>
              </a:spcBef>
            </a:pPr>
            <a:r>
              <a:rPr lang="en-US" dirty="0"/>
              <a:t>Justify-</a:t>
            </a:r>
            <a:r>
              <a:rPr lang="en-US" dirty="0" err="1"/>
              <a:t>conten</a:t>
            </a:r>
            <a:r>
              <a:rPr lang="en-US" dirty="0"/>
              <a:t> (</a:t>
            </a:r>
            <a:r>
              <a:rPr lang="en-US" dirty="0" err="1"/>
              <a:t>menyelaraskan</a:t>
            </a:r>
            <a:r>
              <a:rPr lang="en-US" dirty="0"/>
              <a:t> di main axis)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10676-AA8E-4A76-2FDE-507C2503E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330" y="2456278"/>
            <a:ext cx="5139040" cy="256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E90E-30BE-E4ED-394A-AD5D77A1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804519"/>
            <a:ext cx="9603275" cy="997777"/>
          </a:xfrm>
        </p:spPr>
        <p:txBody>
          <a:bodyPr anchor="ctr"/>
          <a:lstStyle/>
          <a:p>
            <a:r>
              <a:rPr lang="en-US" dirty="0"/>
              <a:t>- CSS </a:t>
            </a:r>
            <a:r>
              <a:rPr lang="en-US" cap="none" dirty="0"/>
              <a:t>Flexbox dan Grid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FDC01D-DBC8-31B3-1AA7-1710EDEE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327" y="2015732"/>
            <a:ext cx="9603275" cy="3450613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Grid</a:t>
            </a:r>
          </a:p>
          <a:p>
            <a:pPr fontAlgn="base">
              <a:spcBef>
                <a:spcPts val="0"/>
              </a:spcBef>
            </a:pPr>
            <a:r>
              <a:rPr lang="en-US" dirty="0"/>
              <a:t>Model layout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endParaRPr lang="en-US" dirty="0"/>
          </a:p>
          <a:p>
            <a:pPr fontAlgn="base">
              <a:spcBef>
                <a:spcPts val="0"/>
              </a:spcBef>
            </a:pPr>
            <a:r>
              <a:rPr lang="en-US" dirty="0"/>
              <a:t>Fitur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/>
              <a:t>    -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dan flexible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/>
              <a:t>    -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perataan</a:t>
            </a:r>
            <a:endParaRPr lang="en-US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/>
              <a:t>    - control item yang </a:t>
            </a:r>
            <a:r>
              <a:rPr lang="en-US" dirty="0" err="1"/>
              <a:t>tumpang</a:t>
            </a:r>
            <a:r>
              <a:rPr lang="en-US" dirty="0"/>
              <a:t> </a:t>
            </a:r>
            <a:r>
              <a:rPr lang="en-US" dirty="0" err="1"/>
              <a:t>tindih</a:t>
            </a:r>
            <a:endParaRPr lang="en-US" dirty="0"/>
          </a:p>
          <a:p>
            <a:pPr fontAlgn="base">
              <a:spcBef>
                <a:spcPts val="0"/>
              </a:spcBef>
            </a:pPr>
            <a:r>
              <a:rPr lang="en-US" dirty="0"/>
              <a:t>Grid container (</a:t>
            </a:r>
            <a:r>
              <a:rPr lang="en-US" dirty="0" err="1"/>
              <a:t>deklarasi</a:t>
            </a:r>
            <a:r>
              <a:rPr lang="en-US" dirty="0"/>
              <a:t> display grid)</a:t>
            </a:r>
          </a:p>
          <a:p>
            <a:pPr fontAlgn="base">
              <a:spcBef>
                <a:spcPts val="0"/>
              </a:spcBef>
            </a:pPr>
            <a:r>
              <a:rPr lang="en-US" dirty="0"/>
              <a:t>Row and Column (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baris </a:t>
            </a:r>
            <a:r>
              <a:rPr lang="en-US" dirty="0" err="1"/>
              <a:t>atau</a:t>
            </a:r>
            <a:endParaRPr lang="en-US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kolom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10676-AA8E-4A76-2FDE-507C2503E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330" y="2456278"/>
            <a:ext cx="5139040" cy="256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3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E90E-30BE-E4ED-394A-AD5D77A1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804519"/>
            <a:ext cx="9603275" cy="997777"/>
          </a:xfrm>
        </p:spPr>
        <p:txBody>
          <a:bodyPr anchor="ctr"/>
          <a:lstStyle/>
          <a:p>
            <a:r>
              <a:rPr lang="en-US" dirty="0"/>
              <a:t>- BOOTSRTAP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FDC01D-DBC8-31B3-1AA7-1710EDEE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327" y="2015732"/>
            <a:ext cx="9603275" cy="3902555"/>
          </a:xfrm>
        </p:spPr>
        <p:txBody>
          <a:bodyPr>
            <a:normAutofit fontScale="92500" lnSpcReduction="20000"/>
          </a:bodyPr>
          <a:lstStyle/>
          <a:p>
            <a:pPr fontAlgn="base">
              <a:spcBef>
                <a:spcPts val="0"/>
              </a:spcBef>
            </a:pPr>
            <a:r>
              <a:rPr lang="en-US" dirty="0"/>
              <a:t>Framework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front-end yang responsive dan mobile first</a:t>
            </a:r>
          </a:p>
          <a:p>
            <a:pPr fontAlgn="base">
              <a:spcBef>
                <a:spcPts val="0"/>
              </a:spcBef>
            </a:pP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file </a:t>
            </a:r>
            <a:r>
              <a:rPr lang="en-US" dirty="0" err="1"/>
              <a:t>css</a:t>
            </a:r>
            <a:r>
              <a:rPr lang="en-US" dirty="0"/>
              <a:t> dan </a:t>
            </a:r>
            <a:r>
              <a:rPr lang="en-US" dirty="0" err="1"/>
              <a:t>js</a:t>
            </a:r>
            <a:r>
              <a:rPr lang="en-US" dirty="0"/>
              <a:t> yang </a:t>
            </a:r>
            <a:r>
              <a:rPr lang="en-US" dirty="0" err="1"/>
              <a:t>berbentuk</a:t>
            </a:r>
            <a:r>
              <a:rPr lang="en-US" dirty="0"/>
              <a:t> class 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Bootstrap</a:t>
            </a:r>
          </a:p>
          <a:p>
            <a:pPr fontAlgn="base">
              <a:spcBef>
                <a:spcPts val="0"/>
              </a:spcBef>
            </a:pPr>
            <a:r>
              <a:rPr lang="en-US" dirty="0" err="1"/>
              <a:t>Kelebihan</a:t>
            </a:r>
            <a:r>
              <a:rPr lang="en-US" dirty="0"/>
              <a:t> Bootstrap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/>
              <a:t>1. Ramah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Pemula</a:t>
            </a:r>
            <a:endParaRPr lang="en-US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/>
              <a:t>2. Grid System yang </a:t>
            </a:r>
            <a:r>
              <a:rPr lang="en-US" dirty="0" err="1"/>
              <a:t>Canggih</a:t>
            </a:r>
            <a:endParaRPr lang="en-US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/>
              <a:t>3. </a:t>
            </a:r>
            <a:r>
              <a:rPr lang="en-US" dirty="0" err="1"/>
              <a:t>Kompatibilitas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Web Browser </a:t>
            </a:r>
            <a:r>
              <a:rPr lang="en-US" dirty="0" err="1"/>
              <a:t>Terbaru</a:t>
            </a:r>
            <a:endParaRPr lang="en-US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/>
              <a:t>4. </a:t>
            </a:r>
            <a:r>
              <a:rPr lang="en-US" dirty="0" err="1"/>
              <a:t>Bersifat</a:t>
            </a:r>
            <a:r>
              <a:rPr lang="en-US" dirty="0"/>
              <a:t> Open-Source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/>
              <a:t>5. 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Kustomisasi</a:t>
            </a:r>
            <a:endParaRPr lang="en-US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/>
              <a:t>6.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Diperbarui</a:t>
            </a:r>
            <a:endParaRPr lang="en-US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/>
              <a:t>7.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Lengkap</a:t>
            </a:r>
            <a:endParaRPr lang="en-US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/>
              <a:t>8.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yang </a:t>
            </a:r>
            <a:r>
              <a:rPr lang="en-US" dirty="0" err="1"/>
              <a:t>Aktif</a:t>
            </a:r>
            <a:endParaRPr lang="en-US" dirty="0"/>
          </a:p>
          <a:p>
            <a:pPr fontAlgn="base">
              <a:spcBef>
                <a:spcPts val="0"/>
              </a:spcBef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556927-19AB-150E-5045-C2721452E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555" y="3763526"/>
            <a:ext cx="2505105" cy="199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75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E90E-30BE-E4ED-394A-AD5D77A1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804519"/>
            <a:ext cx="9603275" cy="997777"/>
          </a:xfrm>
        </p:spPr>
        <p:txBody>
          <a:bodyPr anchor="ctr"/>
          <a:lstStyle/>
          <a:p>
            <a:r>
              <a:rPr lang="en-US" dirty="0"/>
              <a:t>- BOOTSRTAP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FDC01D-DBC8-31B3-1AA7-1710EDEE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327" y="2015732"/>
            <a:ext cx="9603275" cy="3902555"/>
          </a:xfrm>
        </p:spPr>
        <p:txBody>
          <a:bodyPr>
            <a:norm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en-US" dirty="0" err="1"/>
              <a:t>Kekurangan</a:t>
            </a:r>
            <a:r>
              <a:rPr lang="en-US" dirty="0"/>
              <a:t> Bootstrap</a:t>
            </a:r>
          </a:p>
          <a:p>
            <a:pPr marL="457200" indent="-457200" fontAlgn="base"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Elemennya</a:t>
            </a:r>
            <a:r>
              <a:rPr lang="en-US" dirty="0"/>
              <a:t> Banyak </a:t>
            </a:r>
            <a:r>
              <a:rPr lang="en-US" dirty="0" err="1"/>
              <a:t>Digunakan</a:t>
            </a:r>
            <a:r>
              <a:rPr lang="en-US" dirty="0"/>
              <a:t> Developer Website Lain</a:t>
            </a:r>
          </a:p>
          <a:p>
            <a:pPr marL="457200" indent="-457200" fontAlgn="base"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Memperlambat</a:t>
            </a:r>
            <a:r>
              <a:rPr lang="en-US" dirty="0"/>
              <a:t> Proses </a:t>
            </a:r>
            <a:r>
              <a:rPr lang="en-US" dirty="0" err="1"/>
              <a:t>Belajar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556927-19AB-150E-5045-C2721452E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568" y="3299700"/>
            <a:ext cx="2505105" cy="199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7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636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Sitka Banner" panose="02000505000000020004" pitchFamily="2" charset="0"/>
              </a:rPr>
              <a:t>Responsif</a:t>
            </a:r>
            <a:r>
              <a:rPr lang="en-US" dirty="0">
                <a:latin typeface="Sitka Banner" panose="02000505000000020004" pitchFamily="2" charset="0"/>
              </a:rPr>
              <a:t> Website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06520"/>
              </p:ext>
            </p:extLst>
          </p:nvPr>
        </p:nvGraphicFramePr>
        <p:xfrm>
          <a:off x="1066800" y="1351722"/>
          <a:ext cx="10058400" cy="4683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9CDD46D-DFAF-1BF5-F668-21A4A973B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2367" y="1986376"/>
            <a:ext cx="214312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7D8D10-CE0F-CFB4-A68B-CAFA10124B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9108" y="1986375"/>
            <a:ext cx="1933783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BE7FED-44AE-0538-4563-633308414B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6751" y="2153117"/>
            <a:ext cx="2304334" cy="183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E90E-30BE-E4ED-394A-AD5D77A1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804519"/>
            <a:ext cx="9603275" cy="1049235"/>
          </a:xfrm>
        </p:spPr>
        <p:txBody>
          <a:bodyPr anchor="ctr"/>
          <a:lstStyle/>
          <a:p>
            <a:r>
              <a:rPr lang="en-US" dirty="0"/>
              <a:t>- </a:t>
            </a:r>
            <a:r>
              <a:rPr lang="en-US" dirty="0" err="1"/>
              <a:t>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9DED-9680-864F-6DEC-C07C97CF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Hypertext Markup Language</a:t>
            </a:r>
          </a:p>
          <a:p>
            <a:r>
              <a:rPr lang="en-US" dirty="0"/>
              <a:t> Bahasa </a:t>
            </a:r>
            <a:r>
              <a:rPr lang="en-US" dirty="0" err="1"/>
              <a:t>markah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menstruktur</a:t>
            </a:r>
            <a:r>
              <a:rPr lang="en-US" dirty="0"/>
              <a:t> dan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web</a:t>
            </a:r>
          </a:p>
          <a:p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ekstensi</a:t>
            </a:r>
            <a:r>
              <a:rPr lang="en-US" dirty="0"/>
              <a:t> .html  </a:t>
            </a:r>
          </a:p>
          <a:p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laman</a:t>
            </a:r>
            <a:r>
              <a:rPr lang="en-US" dirty="0"/>
              <a:t> website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HTML,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agar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laman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dipahamai</a:t>
            </a:r>
            <a:r>
              <a:rPr lang="en-US" dirty="0"/>
              <a:t> dan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mempercantik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tampilan</a:t>
            </a:r>
            <a:r>
              <a:rPr lang="en-US" dirty="0"/>
              <a:t> web.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C8F4E-7949-2F1C-9CD8-42DD72F47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858" y="374103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1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E90E-30BE-E4ED-394A-AD5D77A1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804519"/>
            <a:ext cx="9603275" cy="1049235"/>
          </a:xfrm>
        </p:spPr>
        <p:txBody>
          <a:bodyPr anchor="ctr"/>
          <a:lstStyle/>
          <a:p>
            <a:r>
              <a:rPr lang="en-US" dirty="0"/>
              <a:t>- </a:t>
            </a:r>
            <a:r>
              <a:rPr lang="en-US" dirty="0" err="1"/>
              <a:t>HTMl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6FC6E1-CB9B-8E0C-E239-FA53CD457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27" y="2051494"/>
            <a:ext cx="4511257" cy="337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1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E90E-30BE-E4ED-394A-AD5D77A1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804519"/>
            <a:ext cx="9603275" cy="997777"/>
          </a:xfrm>
        </p:spPr>
        <p:txBody>
          <a:bodyPr anchor="ctr"/>
          <a:lstStyle/>
          <a:p>
            <a:r>
              <a:rPr lang="en-US" dirty="0"/>
              <a:t>- HTMl5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FDC01D-DBC8-31B3-1AA7-1710EDEE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Fitur </a:t>
            </a:r>
            <a:r>
              <a:rPr lang="en-US" dirty="0" err="1"/>
              <a:t>Unggulan</a:t>
            </a:r>
            <a:r>
              <a:rPr lang="en-US" dirty="0"/>
              <a:t> HTML5</a:t>
            </a:r>
          </a:p>
          <a:p>
            <a:pPr marL="0" indent="0">
              <a:buNone/>
            </a:pPr>
            <a:r>
              <a:rPr lang="en-US" dirty="0"/>
              <a:t>1. Syntax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Web Responsive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Video &amp; Audio </a:t>
            </a:r>
            <a:r>
              <a:rPr lang="en-US" dirty="0" err="1"/>
              <a:t>secara</a:t>
            </a:r>
            <a:r>
              <a:rPr lang="en-US" dirty="0"/>
              <a:t> Default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Graphic Vector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Menggunakan</a:t>
            </a:r>
            <a:r>
              <a:rPr lang="en-US" dirty="0"/>
              <a:t> Local Storage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Cookie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Kompatibel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Browser </a:t>
            </a:r>
            <a:r>
              <a:rPr lang="en-US" dirty="0" err="1"/>
              <a:t>Terkini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Javascripts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di Browser</a:t>
            </a:r>
          </a:p>
          <a:p>
            <a:pPr marL="0" indent="0">
              <a:buNone/>
            </a:pPr>
            <a:r>
              <a:rPr lang="en-US" dirty="0"/>
              <a:t>8.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Drag &amp; Drop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5153F-1E08-51CA-13E6-423474763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548" y="2155058"/>
            <a:ext cx="4442993" cy="35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4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E90E-30BE-E4ED-394A-AD5D77A1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804519"/>
            <a:ext cx="9603275" cy="997777"/>
          </a:xfrm>
        </p:spPr>
        <p:txBody>
          <a:bodyPr anchor="ctr"/>
          <a:lstStyle/>
          <a:p>
            <a:r>
              <a:rPr lang="en-US" dirty="0"/>
              <a:t>- CSS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FDC01D-DBC8-31B3-1AA7-1710EDEE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Cascading Style Sheet (</a:t>
            </a:r>
            <a:r>
              <a:rPr lang="en-US" dirty="0" err="1"/>
              <a:t>css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dan </a:t>
            </a:r>
            <a:r>
              <a:rPr lang="en-US" dirty="0" err="1"/>
              <a:t>seragam</a:t>
            </a:r>
            <a:endParaRPr lang="en-US" dirty="0"/>
          </a:p>
          <a:p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visualnya</a:t>
            </a:r>
            <a:r>
              <a:rPr lang="en-US" dirty="0"/>
              <a:t> di situs web</a:t>
            </a:r>
          </a:p>
          <a:p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Selektor</a:t>
            </a:r>
            <a:r>
              <a:rPr lang="en-US" dirty="0"/>
              <a:t>, Blok </a:t>
            </a:r>
            <a:r>
              <a:rPr lang="en-US" dirty="0" err="1"/>
              <a:t>deklarasi</a:t>
            </a:r>
            <a:r>
              <a:rPr lang="en-US" dirty="0"/>
              <a:t>, dan </a:t>
            </a:r>
            <a:r>
              <a:rPr lang="en-US" dirty="0" err="1"/>
              <a:t>Properti</a:t>
            </a:r>
            <a:endParaRPr lang="en-US" dirty="0"/>
          </a:p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inline style, </a:t>
            </a:r>
          </a:p>
          <a:p>
            <a:pPr marL="0" indent="0">
              <a:buNone/>
            </a:pPr>
            <a:r>
              <a:rPr lang="en-US" dirty="0"/>
              <a:t>    internal style, dan external style.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53402-E038-9085-D894-C7573F06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489" y="3283847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8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E90E-30BE-E4ED-394A-AD5D77A1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804519"/>
            <a:ext cx="9603275" cy="997777"/>
          </a:xfrm>
        </p:spPr>
        <p:txBody>
          <a:bodyPr anchor="ctr"/>
          <a:lstStyle/>
          <a:p>
            <a:r>
              <a:rPr lang="en-US" dirty="0"/>
              <a:t>- CSS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FDC01D-DBC8-31B3-1AA7-1710EDEE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CSS Box Model</a:t>
            </a:r>
          </a:p>
          <a:p>
            <a:r>
              <a:rPr lang="en-US" dirty="0"/>
              <a:t>Content </a:t>
            </a:r>
          </a:p>
          <a:p>
            <a:r>
              <a:rPr lang="en-US" dirty="0"/>
              <a:t>Padding</a:t>
            </a:r>
          </a:p>
          <a:p>
            <a:r>
              <a:rPr lang="en-US" dirty="0"/>
              <a:t>Border</a:t>
            </a:r>
          </a:p>
          <a:p>
            <a:r>
              <a:rPr lang="en-US" dirty="0"/>
              <a:t>Margin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A5AC6-FC9D-7324-604D-49BDEEBBE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166" y="2015732"/>
            <a:ext cx="4423688" cy="309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9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E90E-30BE-E4ED-394A-AD5D77A1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804519"/>
            <a:ext cx="9603275" cy="997777"/>
          </a:xfrm>
        </p:spPr>
        <p:txBody>
          <a:bodyPr anchor="ctr"/>
          <a:lstStyle/>
          <a:p>
            <a:r>
              <a:rPr lang="en-US" dirty="0"/>
              <a:t>- CSS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FDC01D-DBC8-31B3-1AA7-1710EDEE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CSS Property</a:t>
            </a:r>
          </a:p>
          <a:p>
            <a:r>
              <a:rPr lang="en-US" dirty="0"/>
              <a:t>Selector</a:t>
            </a:r>
          </a:p>
          <a:p>
            <a:r>
              <a:rPr lang="en-US" dirty="0"/>
              <a:t>Property</a:t>
            </a:r>
          </a:p>
          <a:p>
            <a:r>
              <a:rPr lang="en-US" dirty="0"/>
              <a:t>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FFA7D-D1DB-DDAF-1D6F-FF22F6801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578" y="2015732"/>
            <a:ext cx="3952011" cy="13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8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E90E-30BE-E4ED-394A-AD5D77A1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804519"/>
            <a:ext cx="9603275" cy="997777"/>
          </a:xfrm>
        </p:spPr>
        <p:txBody>
          <a:bodyPr anchor="ctr"/>
          <a:lstStyle/>
          <a:p>
            <a:r>
              <a:rPr lang="en-US" dirty="0"/>
              <a:t>- CSS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FDC01D-DBC8-31B3-1AA7-1710EDEE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327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CSS Pseudo - Classes dan Element</a:t>
            </a:r>
          </a:p>
          <a:p>
            <a:r>
              <a:rPr lang="en-US" dirty="0" err="1"/>
              <a:t>Digunakan</a:t>
            </a:r>
            <a:r>
              <a:rPr lang="en-US" dirty="0"/>
              <a:t> classes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ex: p:hover {</a:t>
            </a:r>
            <a:r>
              <a:rPr lang="en-US" dirty="0" err="1"/>
              <a:t>background:white</a:t>
            </a:r>
            <a:r>
              <a:rPr lang="en-US" dirty="0"/>
              <a:t>;} </a:t>
            </a:r>
          </a:p>
          <a:p>
            <a:r>
              <a:rPr lang="en-US" dirty="0"/>
              <a:t>Pseudo element </a:t>
            </a:r>
            <a:r>
              <a:rPr lang="en-US" dirty="0" err="1"/>
              <a:t>memiliki</a:t>
            </a:r>
            <a:r>
              <a:rPr lang="en-US" dirty="0"/>
              <a:t> 2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(::)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	ex: p::pseudo-element {declaration block;}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13114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461</TotalTime>
  <Words>509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Sitka Banner</vt:lpstr>
      <vt:lpstr>Gallery</vt:lpstr>
      <vt:lpstr>Cafebrick - Responsif Website</vt:lpstr>
      <vt:lpstr>Responsif Website</vt:lpstr>
      <vt:lpstr>- HTMl</vt:lpstr>
      <vt:lpstr>- HTMl</vt:lpstr>
      <vt:lpstr>- HTMl5</vt:lpstr>
      <vt:lpstr>- CSS</vt:lpstr>
      <vt:lpstr>- CSS</vt:lpstr>
      <vt:lpstr>- CSS</vt:lpstr>
      <vt:lpstr>- CSS</vt:lpstr>
      <vt:lpstr>- CSS Position</vt:lpstr>
      <vt:lpstr>- CSS Flexbox dan Grid</vt:lpstr>
      <vt:lpstr>- CSS Flexbox dan Grid</vt:lpstr>
      <vt:lpstr>- BOOTSRTAP</vt:lpstr>
      <vt:lpstr>- BOOTSRTAP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Cafebrick - Responsif Website</dc:title>
  <dc:creator>Lenovo x260</dc:creator>
  <cp:lastModifiedBy>Lenovo x260</cp:lastModifiedBy>
  <cp:revision>1</cp:revision>
  <dcterms:created xsi:type="dcterms:W3CDTF">2022-05-24T01:37:57Z</dcterms:created>
  <dcterms:modified xsi:type="dcterms:W3CDTF">2022-05-24T09:19:06Z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