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 id="2147483666" r:id="rId2"/>
  </p:sldMasterIdLst>
  <p:notesMasterIdLst>
    <p:notesMasterId r:id="rId20"/>
  </p:notesMasterIdLst>
  <p:sldIdLst>
    <p:sldId id="258" r:id="rId3"/>
    <p:sldId id="257" r:id="rId4"/>
    <p:sldId id="259" r:id="rId5"/>
    <p:sldId id="260" r:id="rId6"/>
    <p:sldId id="261" r:id="rId7"/>
    <p:sldId id="262" r:id="rId8"/>
    <p:sldId id="265" r:id="rId9"/>
    <p:sldId id="266" r:id="rId10"/>
    <p:sldId id="267" r:id="rId11"/>
    <p:sldId id="268" r:id="rId12"/>
    <p:sldId id="269" r:id="rId13"/>
    <p:sldId id="270" r:id="rId14"/>
    <p:sldId id="271" r:id="rId15"/>
    <p:sldId id="272" r:id="rId16"/>
    <p:sldId id="273" r:id="rId17"/>
    <p:sldId id="274" r:id="rId18"/>
    <p:sldId id="275"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447088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0871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1967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5142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8009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3610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883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86450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1734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6539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1952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9907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609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1155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9290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6487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574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2427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REDITS">
  <p:cSld name="TITLE_1_1_2_1_1">
    <p:bg>
      <p:bgPr>
        <a:gradFill>
          <a:gsLst>
            <a:gs pos="0">
              <a:srgbClr val="052643"/>
            </a:gs>
            <a:gs pos="100000">
              <a:srgbClr val="041523"/>
            </a:gs>
          </a:gsLst>
          <a:path path="circle">
            <a:fillToRect l="50000" t="50000" r="50000" b="50000"/>
          </a:path>
          <a:tileRect/>
        </a:gradFill>
        <a:effectLst/>
      </p:bgPr>
    </p:bg>
    <p:spTree>
      <p:nvGrpSpPr>
        <p:cNvPr id="1" name="Shape 88"/>
        <p:cNvGrpSpPr/>
        <p:nvPr/>
      </p:nvGrpSpPr>
      <p:grpSpPr>
        <a:xfrm>
          <a:off x="0" y="0"/>
          <a:ext cx="0" cy="0"/>
          <a:chOff x="0" y="0"/>
          <a:chExt cx="0" cy="0"/>
        </a:xfrm>
      </p:grpSpPr>
      <p:sp>
        <p:nvSpPr>
          <p:cNvPr id="89" name="Google Shape;89;p15"/>
          <p:cNvSpPr/>
          <p:nvPr/>
        </p:nvSpPr>
        <p:spPr>
          <a:xfrm>
            <a:off x="-349375" y="1621200"/>
            <a:ext cx="6832200" cy="293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txBox="1">
            <a:spLocks noGrp="1"/>
          </p:cNvSpPr>
          <p:nvPr>
            <p:ph type="body" idx="1"/>
          </p:nvPr>
        </p:nvSpPr>
        <p:spPr>
          <a:xfrm>
            <a:off x="810000" y="2169000"/>
            <a:ext cx="8520600" cy="3416400"/>
          </a:xfrm>
          <a:prstGeom prst="rect">
            <a:avLst/>
          </a:prstGeom>
        </p:spPr>
        <p:txBody>
          <a:bodyPr spcFirstLastPara="1" wrap="square" lIns="91425" tIns="91425" rIns="91425" bIns="91425" anchor="t" anchorCtr="0">
            <a:noAutofit/>
          </a:bodyPr>
          <a:lstStyle>
            <a:lvl1pPr marL="457200" lvl="0" indent="-292100" rtl="0">
              <a:lnSpc>
                <a:spcPct val="115000"/>
              </a:lnSpc>
              <a:spcBef>
                <a:spcPts val="0"/>
              </a:spcBef>
              <a:spcAft>
                <a:spcPts val="0"/>
              </a:spcAft>
              <a:buClr>
                <a:srgbClr val="161234"/>
              </a:buClr>
              <a:buSzPts val="1000"/>
              <a:buChar char="●"/>
              <a:defRPr sz="1000">
                <a:solidFill>
                  <a:srgbClr val="161234"/>
                </a:solidFill>
              </a:defRPr>
            </a:lvl1pPr>
            <a:lvl2pPr marL="914400" lvl="1" indent="-292100" rtl="0">
              <a:lnSpc>
                <a:spcPct val="115000"/>
              </a:lnSpc>
              <a:spcBef>
                <a:spcPts val="1600"/>
              </a:spcBef>
              <a:spcAft>
                <a:spcPts val="0"/>
              </a:spcAft>
              <a:buClr>
                <a:srgbClr val="161234"/>
              </a:buClr>
              <a:buSzPts val="1000"/>
              <a:buChar char="○"/>
              <a:defRPr sz="1000">
                <a:solidFill>
                  <a:srgbClr val="161234"/>
                </a:solidFill>
              </a:defRPr>
            </a:lvl2pPr>
            <a:lvl3pPr marL="1371600" lvl="2" indent="-292100" rtl="0">
              <a:lnSpc>
                <a:spcPct val="115000"/>
              </a:lnSpc>
              <a:spcBef>
                <a:spcPts val="1600"/>
              </a:spcBef>
              <a:spcAft>
                <a:spcPts val="0"/>
              </a:spcAft>
              <a:buClr>
                <a:srgbClr val="161234"/>
              </a:buClr>
              <a:buSzPts val="1000"/>
              <a:buChar char="■"/>
              <a:defRPr sz="1000">
                <a:solidFill>
                  <a:srgbClr val="161234"/>
                </a:solidFill>
              </a:defRPr>
            </a:lvl3pPr>
            <a:lvl4pPr marL="1828800" lvl="3" indent="-292100" rtl="0">
              <a:lnSpc>
                <a:spcPct val="115000"/>
              </a:lnSpc>
              <a:spcBef>
                <a:spcPts val="1600"/>
              </a:spcBef>
              <a:spcAft>
                <a:spcPts val="0"/>
              </a:spcAft>
              <a:buClr>
                <a:srgbClr val="161234"/>
              </a:buClr>
              <a:buSzPts val="1000"/>
              <a:buChar char="●"/>
              <a:defRPr sz="1000">
                <a:solidFill>
                  <a:srgbClr val="161234"/>
                </a:solidFill>
              </a:defRPr>
            </a:lvl4pPr>
            <a:lvl5pPr marL="2286000" lvl="4" indent="-292100" rtl="0">
              <a:lnSpc>
                <a:spcPct val="115000"/>
              </a:lnSpc>
              <a:spcBef>
                <a:spcPts val="1600"/>
              </a:spcBef>
              <a:spcAft>
                <a:spcPts val="0"/>
              </a:spcAft>
              <a:buClr>
                <a:srgbClr val="161234"/>
              </a:buClr>
              <a:buSzPts val="1000"/>
              <a:buChar char="○"/>
              <a:defRPr sz="1000">
                <a:solidFill>
                  <a:srgbClr val="161234"/>
                </a:solidFill>
              </a:defRPr>
            </a:lvl5pPr>
            <a:lvl6pPr marL="2743200" lvl="5" indent="-292100" rtl="0">
              <a:lnSpc>
                <a:spcPct val="115000"/>
              </a:lnSpc>
              <a:spcBef>
                <a:spcPts val="1600"/>
              </a:spcBef>
              <a:spcAft>
                <a:spcPts val="0"/>
              </a:spcAft>
              <a:buClr>
                <a:srgbClr val="161234"/>
              </a:buClr>
              <a:buSzPts val="1000"/>
              <a:buChar char="■"/>
              <a:defRPr sz="1000">
                <a:solidFill>
                  <a:srgbClr val="161234"/>
                </a:solidFill>
              </a:defRPr>
            </a:lvl6pPr>
            <a:lvl7pPr marL="3200400" lvl="6" indent="-292100" rtl="0">
              <a:lnSpc>
                <a:spcPct val="115000"/>
              </a:lnSpc>
              <a:spcBef>
                <a:spcPts val="1600"/>
              </a:spcBef>
              <a:spcAft>
                <a:spcPts val="0"/>
              </a:spcAft>
              <a:buClr>
                <a:srgbClr val="161234"/>
              </a:buClr>
              <a:buSzPts val="1000"/>
              <a:buChar char="●"/>
              <a:defRPr sz="1000">
                <a:solidFill>
                  <a:srgbClr val="161234"/>
                </a:solidFill>
              </a:defRPr>
            </a:lvl7pPr>
            <a:lvl8pPr marL="3657600" lvl="7" indent="-292100" rtl="0">
              <a:lnSpc>
                <a:spcPct val="115000"/>
              </a:lnSpc>
              <a:spcBef>
                <a:spcPts val="1600"/>
              </a:spcBef>
              <a:spcAft>
                <a:spcPts val="0"/>
              </a:spcAft>
              <a:buClr>
                <a:srgbClr val="161234"/>
              </a:buClr>
              <a:buSzPts val="1000"/>
              <a:buChar char="○"/>
              <a:defRPr sz="1000">
                <a:solidFill>
                  <a:srgbClr val="161234"/>
                </a:solidFill>
              </a:defRPr>
            </a:lvl8pPr>
            <a:lvl9pPr marL="4114800" lvl="8" indent="-292100" rtl="0">
              <a:lnSpc>
                <a:spcPct val="115000"/>
              </a:lnSpc>
              <a:spcBef>
                <a:spcPts val="1600"/>
              </a:spcBef>
              <a:spcAft>
                <a:spcPts val="1600"/>
              </a:spcAft>
              <a:buClr>
                <a:srgbClr val="161234"/>
              </a:buClr>
              <a:buSzPts val="1000"/>
              <a:buChar char="■"/>
              <a:defRPr sz="1000">
                <a:solidFill>
                  <a:srgbClr val="161234"/>
                </a:solidFill>
              </a:defRPr>
            </a:lvl9pPr>
          </a:lstStyle>
          <a:p>
            <a:endParaRPr/>
          </a:p>
        </p:txBody>
      </p:sp>
      <p:sp>
        <p:nvSpPr>
          <p:cNvPr id="91" name="Google Shape;91;p15"/>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RESOURCES">
  <p:cSld name="TITLE_1_1_2_1_1_1">
    <p:bg>
      <p:bgPr>
        <a:solidFill>
          <a:schemeClr val="accent1"/>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rgbClr val="1EFFC1"/>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THANKS">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extLst>
      <p:ext uri="{BB962C8B-B14F-4D97-AF65-F5344CB8AC3E}">
        <p14:creationId xmlns:p14="http://schemas.microsoft.com/office/powerpoint/2010/main" val="320559432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0"/>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2pPr>
            <a:lvl3pPr lvl="2"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3pPr>
            <a:lvl4pPr lvl="3"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4pPr>
            <a:lvl5pPr lvl="4"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5pPr>
            <a:lvl6pPr lvl="5"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6pPr>
            <a:lvl7pPr lvl="6"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7pPr>
            <a:lvl8pPr lvl="7"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8pPr>
            <a:lvl9pPr lvl="8"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GRAPHIC">
  <p:cSld name="TITLE_1_1_1_2">
    <p:bg>
      <p:bgPr>
        <a:gradFill>
          <a:gsLst>
            <a:gs pos="0">
              <a:srgbClr val="052643"/>
            </a:gs>
            <a:gs pos="100000">
              <a:srgbClr val="041523"/>
            </a:gs>
          </a:gsLst>
          <a:path path="circle">
            <a:fillToRect l="50000" t="50000" r="50000" b="50000"/>
          </a:path>
          <a:tileRect/>
        </a:gradFill>
        <a:effectLst/>
      </p:bgPr>
    </p:bg>
    <p:spTree>
      <p:nvGrpSpPr>
        <p:cNvPr id="1" name="Shape 74"/>
        <p:cNvGrpSpPr/>
        <p:nvPr/>
      </p:nvGrpSpPr>
      <p:grpSpPr>
        <a:xfrm>
          <a:off x="0" y="0"/>
          <a:ext cx="0" cy="0"/>
          <a:chOff x="0" y="0"/>
          <a:chExt cx="0" cy="0"/>
        </a:xfrm>
      </p:grpSpPr>
      <p:sp>
        <p:nvSpPr>
          <p:cNvPr id="75" name="Google Shape;75;p12"/>
          <p:cNvSpPr txBox="1">
            <a:spLocks noGrp="1"/>
          </p:cNvSpPr>
          <p:nvPr>
            <p:ph type="ctrTitle"/>
          </p:nvPr>
        </p:nvSpPr>
        <p:spPr>
          <a:xfrm>
            <a:off x="5822506" y="25195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76" name="Google Shape;76;p12"/>
          <p:cNvSpPr txBox="1">
            <a:spLocks noGrp="1"/>
          </p:cNvSpPr>
          <p:nvPr>
            <p:ph type="ctrTitle" idx="2"/>
          </p:nvPr>
        </p:nvSpPr>
        <p:spPr>
          <a:xfrm>
            <a:off x="5822506" y="39434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77" name="Google Shape;77;p12"/>
          <p:cNvSpPr txBox="1">
            <a:spLocks noGrp="1"/>
          </p:cNvSpPr>
          <p:nvPr>
            <p:ph type="ctrTitle" idx="3"/>
          </p:nvPr>
        </p:nvSpPr>
        <p:spPr>
          <a:xfrm>
            <a:off x="5822506" y="3231488"/>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78" name="Google Shape;78;p12"/>
          <p:cNvSpPr txBox="1">
            <a:spLocks noGrp="1"/>
          </p:cNvSpPr>
          <p:nvPr>
            <p:ph type="title" idx="4" hasCustomPrompt="1"/>
          </p:nvPr>
        </p:nvSpPr>
        <p:spPr>
          <a:xfrm>
            <a:off x="5822506" y="197182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79" name="Google Shape;79;p12"/>
          <p:cNvSpPr txBox="1">
            <a:spLocks noGrp="1"/>
          </p:cNvSpPr>
          <p:nvPr>
            <p:ph type="title" idx="5" hasCustomPrompt="1"/>
          </p:nvPr>
        </p:nvSpPr>
        <p:spPr>
          <a:xfrm>
            <a:off x="5822506" y="27123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80" name="Google Shape;80;p12"/>
          <p:cNvSpPr txBox="1">
            <a:spLocks noGrp="1"/>
          </p:cNvSpPr>
          <p:nvPr>
            <p:ph type="title" idx="6" hasCustomPrompt="1"/>
          </p:nvPr>
        </p:nvSpPr>
        <p:spPr>
          <a:xfrm>
            <a:off x="5822506" y="34422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81" name="Google Shape;81;p12"/>
          <p:cNvSpPr txBox="1">
            <a:spLocks noGrp="1"/>
          </p:cNvSpPr>
          <p:nvPr>
            <p:ph type="ctrTitle" idx="7"/>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IMAGE 2">
  <p:cSld name="TITLE_1_1_1_2_2">
    <p:bg>
      <p:bgPr>
        <a:gradFill>
          <a:gsLst>
            <a:gs pos="0">
              <a:srgbClr val="052643"/>
            </a:gs>
            <a:gs pos="100000">
              <a:srgbClr val="041523"/>
            </a:gs>
          </a:gsLst>
          <a:path path="circle">
            <a:fillToRect l="50000" t="50000" r="50000" b="50000"/>
          </a:path>
          <a:tileRect/>
        </a:gra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8" r:id="rId8"/>
    <p:sldLayoutId id="2147483659" r:id="rId9"/>
    <p:sldLayoutId id="2147483661" r:id="rId10"/>
    <p:sldLayoutId id="2147483662" r:id="rId11"/>
    <p:sldLayoutId id="2147483663" r:id="rId12"/>
    <p:sldLayoutId id="2147483667" r:id="rId13"/>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99" name="Google Shape;99;p1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4" r:id="rId1"/>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mailto:addyouremail@freepik.com"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cxnSp>
        <p:nvCxnSpPr>
          <p:cNvPr id="260" name="Google Shape;260;p22"/>
          <p:cNvCxnSpPr/>
          <p:nvPr/>
        </p:nvCxnSpPr>
        <p:spPr>
          <a:xfrm>
            <a:off x="4206137" y="2235035"/>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1" name="Google Shape;261;p22"/>
          <p:cNvGrpSpPr/>
          <p:nvPr/>
        </p:nvGrpSpPr>
        <p:grpSpPr>
          <a:xfrm>
            <a:off x="1110250" y="376272"/>
            <a:ext cx="2342144" cy="1664528"/>
            <a:chOff x="160325" y="221250"/>
            <a:chExt cx="7199950" cy="5116900"/>
          </a:xfrm>
        </p:grpSpPr>
        <p:sp>
          <p:nvSpPr>
            <p:cNvPr id="262" name="Google Shape;262;p22"/>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 name="Google Shape;266;p22"/>
          <p:cNvSpPr txBox="1">
            <a:spLocks noGrp="1"/>
          </p:cNvSpPr>
          <p:nvPr>
            <p:ph type="ctrTitle"/>
          </p:nvPr>
        </p:nvSpPr>
        <p:spPr>
          <a:xfrm>
            <a:off x="332218" y="2314515"/>
            <a:ext cx="4089403" cy="1854542"/>
          </a:xfrm>
          <a:prstGeom prst="rect">
            <a:avLst/>
          </a:prstGeom>
        </p:spPr>
        <p:txBody>
          <a:bodyPr spcFirstLastPara="1" wrap="square" lIns="91425" tIns="91425" rIns="91425" bIns="91425" anchor="b" anchorCtr="0">
            <a:noAutofit/>
          </a:bodyPr>
          <a:lstStyle/>
          <a:p>
            <a:pPr lvl="0" algn="ctr"/>
            <a:r>
              <a:rPr lang="en-IN" b="1" dirty="0"/>
              <a:t>Implementation of AES Algorithm on Any file</a:t>
            </a:r>
            <a:endParaRPr dirty="0">
              <a:solidFill>
                <a:srgbClr val="48FFD5"/>
              </a:solidFill>
              <a:latin typeface="Impact"/>
              <a:ea typeface="Impact"/>
              <a:cs typeface="Impact"/>
              <a:sym typeface="Impact"/>
            </a:endParaRPr>
          </a:p>
        </p:txBody>
      </p:sp>
      <p:pic>
        <p:nvPicPr>
          <p:cNvPr id="11" name="Picture 10" descr="East-Delta-University-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54631" y="356900"/>
            <a:ext cx="1951413" cy="1600200"/>
          </a:xfrm>
          <a:prstGeom prst="rect">
            <a:avLst/>
          </a:prstGeom>
          <a:ln>
            <a:solidFill>
              <a:schemeClr val="accent1">
                <a:lumMod val="50000"/>
              </a:schemeClr>
            </a:solidFill>
          </a:ln>
        </p:spPr>
        <p:style>
          <a:lnRef idx="2">
            <a:schemeClr val="accent1"/>
          </a:lnRef>
          <a:fillRef idx="1">
            <a:schemeClr val="lt1"/>
          </a:fillRef>
          <a:effectRef idx="0">
            <a:schemeClr val="accent1"/>
          </a:effectRef>
          <a:fontRef idx="minor">
            <a:schemeClr val="dk1"/>
          </a:fontRef>
        </p:style>
      </p:pic>
      <p:sp>
        <p:nvSpPr>
          <p:cNvPr id="13" name="TextBox 12"/>
          <p:cNvSpPr txBox="1"/>
          <p:nvPr/>
        </p:nvSpPr>
        <p:spPr>
          <a:xfrm>
            <a:off x="4421621" y="2737940"/>
            <a:ext cx="2616306" cy="1600438"/>
          </a:xfrm>
          <a:prstGeom prst="rect">
            <a:avLst/>
          </a:prstGeom>
          <a:noFill/>
        </p:spPr>
        <p:txBody>
          <a:bodyPr wrap="square" rtlCol="0">
            <a:spAutoFit/>
          </a:bodyPr>
          <a:lstStyle/>
          <a:p>
            <a:r>
              <a:rPr lang="en-US" dirty="0">
                <a:solidFill>
                  <a:schemeClr val="tx2"/>
                </a:solidFill>
                <a:latin typeface="+mj-lt"/>
              </a:rPr>
              <a:t>Submitted by:</a:t>
            </a:r>
          </a:p>
          <a:p>
            <a:endParaRPr lang="en-US" dirty="0" smtClean="0">
              <a:solidFill>
                <a:schemeClr val="tx2"/>
              </a:solidFill>
              <a:latin typeface="+mj-lt"/>
              <a:cs typeface="Times New Roman" pitchFamily="18" charset="0"/>
            </a:endParaRPr>
          </a:p>
          <a:p>
            <a:r>
              <a:rPr lang="en-US" dirty="0" err="1" smtClean="0">
                <a:solidFill>
                  <a:schemeClr val="tx2"/>
                </a:solidFill>
                <a:latin typeface="+mj-lt"/>
                <a:cs typeface="Times New Roman" pitchFamily="18" charset="0"/>
              </a:rPr>
              <a:t>Tarequl</a:t>
            </a:r>
            <a:r>
              <a:rPr lang="en-US" dirty="0" smtClean="0">
                <a:solidFill>
                  <a:schemeClr val="tx2"/>
                </a:solidFill>
                <a:latin typeface="+mj-lt"/>
                <a:cs typeface="Times New Roman" pitchFamily="18" charset="0"/>
              </a:rPr>
              <a:t> Islam</a:t>
            </a:r>
          </a:p>
          <a:p>
            <a:r>
              <a:rPr lang="en-US" dirty="0" smtClean="0">
                <a:solidFill>
                  <a:schemeClr val="tx2"/>
                </a:solidFill>
                <a:latin typeface="+mj-lt"/>
                <a:cs typeface="Times New Roman" pitchFamily="18" charset="0"/>
              </a:rPr>
              <a:t>ID: 182001422E</a:t>
            </a:r>
          </a:p>
          <a:p>
            <a:endParaRPr lang="en-US" dirty="0">
              <a:solidFill>
                <a:schemeClr val="tx2"/>
              </a:solidFill>
              <a:latin typeface="+mj-lt"/>
              <a:cs typeface="Times New Roman" pitchFamily="18" charset="0"/>
            </a:endParaRPr>
          </a:p>
          <a:p>
            <a:r>
              <a:rPr lang="en-US" dirty="0" err="1" smtClean="0">
                <a:solidFill>
                  <a:schemeClr val="tx2"/>
                </a:solidFill>
                <a:latin typeface="+mj-lt"/>
                <a:cs typeface="Times New Roman" pitchFamily="18" charset="0"/>
              </a:rPr>
              <a:t>Irfanul</a:t>
            </a:r>
            <a:r>
              <a:rPr lang="en-US" dirty="0" smtClean="0">
                <a:solidFill>
                  <a:schemeClr val="tx2"/>
                </a:solidFill>
                <a:latin typeface="+mj-lt"/>
                <a:cs typeface="Times New Roman" pitchFamily="18" charset="0"/>
              </a:rPr>
              <a:t> </a:t>
            </a:r>
            <a:r>
              <a:rPr lang="en-US" dirty="0" err="1" smtClean="0">
                <a:solidFill>
                  <a:schemeClr val="tx2"/>
                </a:solidFill>
                <a:latin typeface="+mj-lt"/>
                <a:cs typeface="Times New Roman" pitchFamily="18" charset="0"/>
              </a:rPr>
              <a:t>Hasan</a:t>
            </a:r>
            <a:endParaRPr lang="en-US" dirty="0" smtClean="0">
              <a:solidFill>
                <a:schemeClr val="tx2"/>
              </a:solidFill>
              <a:latin typeface="+mj-lt"/>
              <a:cs typeface="Times New Roman" pitchFamily="18" charset="0"/>
            </a:endParaRPr>
          </a:p>
          <a:p>
            <a:r>
              <a:rPr lang="en-US" dirty="0" smtClean="0">
                <a:solidFill>
                  <a:schemeClr val="tx2"/>
                </a:solidFill>
                <a:latin typeface="+mj-lt"/>
                <a:cs typeface="Times New Roman" pitchFamily="18" charset="0"/>
              </a:rPr>
              <a:t>ID: 182001422E</a:t>
            </a:r>
            <a:endParaRPr lang="en-US" dirty="0">
              <a:solidFill>
                <a:schemeClr val="tx2"/>
              </a:solidFill>
              <a:latin typeface="+mj-lt"/>
              <a:cs typeface="Times New Roman" pitchFamily="18" charset="0"/>
            </a:endParaRPr>
          </a:p>
        </p:txBody>
      </p:sp>
      <p:sp>
        <p:nvSpPr>
          <p:cNvPr id="15" name="TextBox 14"/>
          <p:cNvSpPr txBox="1"/>
          <p:nvPr/>
        </p:nvSpPr>
        <p:spPr>
          <a:xfrm>
            <a:off x="6533079" y="2655747"/>
            <a:ext cx="2713663" cy="1815882"/>
          </a:xfrm>
          <a:prstGeom prst="rect">
            <a:avLst/>
          </a:prstGeom>
          <a:noFill/>
        </p:spPr>
        <p:txBody>
          <a:bodyPr wrap="square" rtlCol="0">
            <a:spAutoFit/>
          </a:bodyPr>
          <a:lstStyle/>
          <a:p>
            <a:r>
              <a:rPr kumimoji="1" lang="en-US" sz="1600" b="1" kern="0" dirty="0">
                <a:solidFill>
                  <a:schemeClr val="tx2"/>
                </a:solidFill>
                <a:latin typeface="Times New Roman" pitchFamily="18" charset="0"/>
                <a:ea typeface="Gulim"/>
                <a:cs typeface="Times New Roman" pitchFamily="18" charset="0"/>
              </a:rPr>
              <a:t>Supervised by:</a:t>
            </a:r>
          </a:p>
          <a:p>
            <a:endParaRPr lang="en-US" sz="1600" dirty="0" smtClean="0">
              <a:solidFill>
                <a:schemeClr val="tx2"/>
              </a:solidFill>
              <a:latin typeface="Times New Roman" pitchFamily="18" charset="0"/>
              <a:cs typeface="Times New Roman" pitchFamily="18" charset="0"/>
            </a:endParaRPr>
          </a:p>
          <a:p>
            <a:r>
              <a:rPr lang="en-US" sz="1600" dirty="0" err="1" smtClean="0">
                <a:solidFill>
                  <a:schemeClr val="tx2"/>
                </a:solidFill>
                <a:latin typeface="Times New Roman" pitchFamily="18" charset="0"/>
                <a:cs typeface="Times New Roman" pitchFamily="18" charset="0"/>
              </a:rPr>
              <a:t>Promila</a:t>
            </a:r>
            <a:r>
              <a:rPr lang="en-US" sz="1600" dirty="0" smtClean="0">
                <a:solidFill>
                  <a:schemeClr val="tx2"/>
                </a:solidFill>
                <a:latin typeface="Times New Roman" pitchFamily="18" charset="0"/>
                <a:cs typeface="Times New Roman" pitchFamily="18" charset="0"/>
              </a:rPr>
              <a:t> </a:t>
            </a:r>
            <a:r>
              <a:rPr lang="en-US" sz="1600" dirty="0" err="1" smtClean="0">
                <a:solidFill>
                  <a:schemeClr val="tx2"/>
                </a:solidFill>
                <a:latin typeface="Times New Roman" pitchFamily="18" charset="0"/>
                <a:cs typeface="Times New Roman" pitchFamily="18" charset="0"/>
              </a:rPr>
              <a:t>Haque</a:t>
            </a:r>
            <a:endParaRPr lang="en-US" sz="1600" dirty="0" smtClean="0">
              <a:solidFill>
                <a:schemeClr val="tx2"/>
              </a:solidFill>
              <a:latin typeface="Times New Roman" pitchFamily="18" charset="0"/>
              <a:cs typeface="Times New Roman" pitchFamily="18" charset="0"/>
            </a:endParaRPr>
          </a:p>
          <a:p>
            <a:r>
              <a:rPr lang="en-US" sz="1600" dirty="0" smtClean="0">
                <a:solidFill>
                  <a:schemeClr val="tx2"/>
                </a:solidFill>
                <a:latin typeface="Times New Roman" pitchFamily="18" charset="0"/>
                <a:cs typeface="Times New Roman" pitchFamily="18" charset="0"/>
              </a:rPr>
              <a:t>Lecturer,</a:t>
            </a:r>
          </a:p>
          <a:p>
            <a:r>
              <a:rPr lang="en-US" sz="1600" dirty="0" smtClean="0">
                <a:solidFill>
                  <a:schemeClr val="tx2"/>
                </a:solidFill>
                <a:latin typeface="Times New Roman" pitchFamily="18" charset="0"/>
                <a:cs typeface="Times New Roman" pitchFamily="18" charset="0"/>
              </a:rPr>
              <a:t>School </a:t>
            </a:r>
            <a:r>
              <a:rPr lang="en-US" sz="1600" dirty="0">
                <a:solidFill>
                  <a:schemeClr val="tx2"/>
                </a:solidFill>
                <a:latin typeface="Times New Roman" pitchFamily="18" charset="0"/>
                <a:cs typeface="Times New Roman" pitchFamily="18" charset="0"/>
              </a:rPr>
              <a:t>of </a:t>
            </a:r>
            <a:r>
              <a:rPr lang="en-US" sz="1600" dirty="0" smtClean="0">
                <a:solidFill>
                  <a:schemeClr val="tx2"/>
                </a:solidFill>
                <a:latin typeface="Times New Roman" pitchFamily="18" charset="0"/>
                <a:cs typeface="Times New Roman" pitchFamily="18" charset="0"/>
              </a:rPr>
              <a:t>Science </a:t>
            </a:r>
          </a:p>
          <a:p>
            <a:r>
              <a:rPr lang="en-US" sz="1600" dirty="0" smtClean="0">
                <a:solidFill>
                  <a:schemeClr val="tx2"/>
                </a:solidFill>
                <a:latin typeface="Times New Roman" pitchFamily="18" charset="0"/>
                <a:cs typeface="Times New Roman" pitchFamily="18" charset="0"/>
              </a:rPr>
              <a:t>Engineering </a:t>
            </a:r>
            <a:r>
              <a:rPr lang="en-US" sz="1600" dirty="0">
                <a:solidFill>
                  <a:schemeClr val="tx2"/>
                </a:solidFill>
                <a:latin typeface="Times New Roman" pitchFamily="18" charset="0"/>
                <a:cs typeface="Times New Roman" pitchFamily="18" charset="0"/>
              </a:rPr>
              <a:t>and </a:t>
            </a:r>
            <a:r>
              <a:rPr lang="en-US" sz="1600" dirty="0" smtClean="0">
                <a:solidFill>
                  <a:schemeClr val="tx2"/>
                </a:solidFill>
                <a:latin typeface="Times New Roman" pitchFamily="18" charset="0"/>
                <a:cs typeface="Times New Roman" pitchFamily="18" charset="0"/>
              </a:rPr>
              <a:t>Technology,</a:t>
            </a:r>
          </a:p>
          <a:p>
            <a:r>
              <a:rPr lang="en-US" sz="1600" dirty="0" smtClean="0">
                <a:solidFill>
                  <a:schemeClr val="tx2"/>
                </a:solidFill>
                <a:latin typeface="Times New Roman" pitchFamily="18" charset="0"/>
                <a:cs typeface="Times New Roman" pitchFamily="18" charset="0"/>
              </a:rPr>
              <a:t>East </a:t>
            </a:r>
            <a:r>
              <a:rPr lang="en-US" sz="1600" dirty="0">
                <a:solidFill>
                  <a:schemeClr val="tx2"/>
                </a:solidFill>
                <a:latin typeface="Times New Roman" pitchFamily="18" charset="0"/>
                <a:cs typeface="Times New Roman" pitchFamily="18" charset="0"/>
              </a:rPr>
              <a:t>Delta University (EDU)</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108692"/>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t>METHODOLOGY</a:t>
            </a:r>
            <a:endParaRPr dirty="0"/>
          </a:p>
        </p:txBody>
      </p:sp>
      <p:cxnSp>
        <p:nvCxnSpPr>
          <p:cNvPr id="287" name="Google Shape;287;p23"/>
          <p:cNvCxnSpPr/>
          <p:nvPr/>
        </p:nvCxnSpPr>
        <p:spPr>
          <a:xfrm>
            <a:off x="311700" y="760183"/>
            <a:ext cx="8520600" cy="0"/>
          </a:xfrm>
          <a:prstGeom prst="straightConnector1">
            <a:avLst/>
          </a:prstGeom>
          <a:noFill/>
          <a:ln w="9525" cap="flat" cmpd="sng">
            <a:solidFill>
              <a:schemeClr val="accent1"/>
            </a:solidFill>
            <a:prstDash val="solid"/>
            <a:round/>
            <a:headEnd type="none" w="med" len="med"/>
            <a:tailEnd type="none" w="med" len="med"/>
          </a:ln>
        </p:spPr>
      </p:cxnSp>
      <p:sp>
        <p:nvSpPr>
          <p:cNvPr id="5" name="Google Shape;271;p23"/>
          <p:cNvSpPr txBox="1">
            <a:spLocks noGrp="1"/>
          </p:cNvSpPr>
          <p:nvPr>
            <p:ph type="ctrTitle" idx="6"/>
          </p:nvPr>
        </p:nvSpPr>
        <p:spPr>
          <a:xfrm>
            <a:off x="1121050" y="760183"/>
            <a:ext cx="6901900" cy="551708"/>
          </a:xfrm>
          <a:prstGeom prst="rect">
            <a:avLst/>
          </a:prstGeom>
        </p:spPr>
        <p:txBody>
          <a:bodyPr spcFirstLastPara="1" wrap="square" lIns="91425" tIns="91425" rIns="91425" bIns="91425" anchor="b" anchorCtr="0">
            <a:noAutofit/>
          </a:bodyPr>
          <a:lstStyle/>
          <a:p>
            <a:r>
              <a:rPr lang="en-IN" sz="2000" dirty="0" smtClean="0"/>
              <a:t>Mixing Columns</a:t>
            </a:r>
            <a:endParaRPr sz="2000" dirty="0"/>
          </a:p>
        </p:txBody>
      </p:sp>
      <p:sp>
        <p:nvSpPr>
          <p:cNvPr id="6" name="Google Shape;273;p23"/>
          <p:cNvSpPr txBox="1">
            <a:spLocks noGrp="1"/>
          </p:cNvSpPr>
          <p:nvPr>
            <p:ph type="subTitle" idx="2"/>
          </p:nvPr>
        </p:nvSpPr>
        <p:spPr>
          <a:xfrm>
            <a:off x="311700" y="1607729"/>
            <a:ext cx="4095913" cy="2070419"/>
          </a:xfrm>
          <a:prstGeom prst="rect">
            <a:avLst/>
          </a:prstGeom>
        </p:spPr>
        <p:txBody>
          <a:bodyPr spcFirstLastPara="1" wrap="square" lIns="91425" tIns="91425" rIns="91425" bIns="91425" anchor="t" anchorCtr="0">
            <a:noAutofit/>
          </a:bodyPr>
          <a:lstStyle/>
          <a:p>
            <a:pPr marL="114300" indent="0" algn="just"/>
            <a:r>
              <a:rPr lang="en-IN" sz="1200" dirty="0"/>
              <a:t>The </a:t>
            </a:r>
            <a:r>
              <a:rPr lang="en-IN" sz="1200" dirty="0" err="1"/>
              <a:t>MixColumns</a:t>
            </a:r>
            <a:r>
              <a:rPr lang="en-IN" sz="1200" dirty="0"/>
              <a:t>() transformation operates on the State column-by-column, treating each column as a four-term polynomial. The columns are considered as polynomials over GF(2</a:t>
            </a:r>
            <a:r>
              <a:rPr lang="en-IN" sz="1200" baseline="30000" dirty="0"/>
              <a:t>8</a:t>
            </a:r>
            <a:r>
              <a:rPr lang="en-IN" sz="1200" dirty="0"/>
              <a:t>) and multiplied modulo x</a:t>
            </a:r>
            <a:r>
              <a:rPr lang="en-IN" sz="1200" baseline="30000" dirty="0"/>
              <a:t>4</a:t>
            </a:r>
            <a:r>
              <a:rPr lang="en-IN" sz="1200" dirty="0"/>
              <a:t> + 1 with a fixed polynomial a(x), given </a:t>
            </a:r>
            <a:r>
              <a:rPr lang="en-IN" sz="1200" dirty="0" smtClean="0"/>
              <a:t>by,</a:t>
            </a:r>
          </a:p>
          <a:p>
            <a:pPr marL="114300" indent="0" algn="just"/>
            <a:endParaRPr lang="en-IN" sz="1200" dirty="0" smtClean="0"/>
          </a:p>
          <a:p>
            <a:pPr marL="114300" indent="0" algn="just"/>
            <a:r>
              <a:rPr lang="en-IN" sz="1200" dirty="0"/>
              <a:t> a(x) = {03} x</a:t>
            </a:r>
            <a:r>
              <a:rPr lang="en-IN" sz="1200" baseline="30000" dirty="0"/>
              <a:t>3</a:t>
            </a:r>
            <a:r>
              <a:rPr lang="en-IN" sz="1200" dirty="0"/>
              <a:t> + {01}x</a:t>
            </a:r>
            <a:r>
              <a:rPr lang="en-IN" sz="1200" baseline="30000" dirty="0"/>
              <a:t>2 </a:t>
            </a:r>
            <a:r>
              <a:rPr lang="en-IN" sz="1200" dirty="0"/>
              <a:t>+ {01}x + {02} . </a:t>
            </a:r>
            <a:endParaRPr lang="en-IN" sz="1200" dirty="0" smtClean="0"/>
          </a:p>
          <a:p>
            <a:pPr marL="114300" indent="0" algn="just"/>
            <a:endParaRPr lang="en-IN" sz="1200" dirty="0" smtClean="0"/>
          </a:p>
          <a:p>
            <a:pPr marL="114300" indent="0" algn="l"/>
            <a:r>
              <a:rPr lang="en-IN" sz="1200" dirty="0"/>
              <a:t>This can be written as a matrix multiplication. Let</a:t>
            </a:r>
            <a:br>
              <a:rPr lang="en-IN" sz="1200" dirty="0"/>
            </a:br>
            <a:r>
              <a:rPr lang="en-IN" sz="1200" dirty="0"/>
              <a:t>s’(x) = a(x) </a:t>
            </a:r>
            <a:r>
              <a:rPr lang="en-IN" sz="1200" dirty="0" smtClean="0"/>
              <a:t>XOR s(x)</a:t>
            </a:r>
          </a:p>
          <a:p>
            <a:pPr marL="114300" indent="0" algn="just"/>
            <a:endParaRPr lang="en-IN" sz="1200" dirty="0" smtClean="0"/>
          </a:p>
          <a:p>
            <a:pPr marL="114300" indent="0" algn="just"/>
            <a:endParaRPr lang="en-IN" sz="1200" dirty="0"/>
          </a:p>
        </p:txBody>
      </p:sp>
      <p:pic>
        <p:nvPicPr>
          <p:cNvPr id="18" name="Picture 17"/>
          <p:cNvPicPr/>
          <p:nvPr/>
        </p:nvPicPr>
        <p:blipFill>
          <a:blip r:embed="rId3"/>
          <a:stretch/>
        </p:blipFill>
        <p:spPr>
          <a:xfrm>
            <a:off x="4897840" y="3303568"/>
            <a:ext cx="3934460" cy="1638300"/>
          </a:xfrm>
          <a:prstGeom prst="rect">
            <a:avLst/>
          </a:prstGeom>
          <a:ln>
            <a:noFill/>
          </a:ln>
        </p:spPr>
      </p:pic>
      <p:pic>
        <p:nvPicPr>
          <p:cNvPr id="19" name="Picture 18"/>
          <p:cNvPicPr/>
          <p:nvPr/>
        </p:nvPicPr>
        <p:blipFill rotWithShape="1">
          <a:blip r:embed="rId4"/>
          <a:srcRect r="9896" b="7206"/>
          <a:stretch/>
        </p:blipFill>
        <p:spPr bwMode="auto">
          <a:xfrm>
            <a:off x="5491598" y="2081688"/>
            <a:ext cx="2746944" cy="1122500"/>
          </a:xfrm>
          <a:prstGeom prst="rect">
            <a:avLst/>
          </a:prstGeom>
        </p:spPr>
      </p:pic>
      <p:sp>
        <p:nvSpPr>
          <p:cNvPr id="20" name="Google Shape;273;p23"/>
          <p:cNvSpPr txBox="1">
            <a:spLocks noGrp="1"/>
          </p:cNvSpPr>
          <p:nvPr>
            <p:ph type="subTitle" idx="2"/>
          </p:nvPr>
        </p:nvSpPr>
        <p:spPr>
          <a:xfrm>
            <a:off x="4697052" y="1575196"/>
            <a:ext cx="4095913" cy="602927"/>
          </a:xfrm>
          <a:prstGeom prst="rect">
            <a:avLst/>
          </a:prstGeom>
        </p:spPr>
        <p:txBody>
          <a:bodyPr spcFirstLastPara="1" wrap="square" lIns="91425" tIns="91425" rIns="91425" bIns="91425" anchor="t" anchorCtr="0">
            <a:noAutofit/>
          </a:bodyPr>
          <a:lstStyle/>
          <a:p>
            <a:r>
              <a:rPr lang="en-IN" sz="1200" dirty="0"/>
              <a:t>As a result of this multiplication, the four bytes in a column are replaced by the following:</a:t>
            </a:r>
          </a:p>
        </p:txBody>
      </p:sp>
      <p:pic>
        <p:nvPicPr>
          <p:cNvPr id="25" name="Picture 24"/>
          <p:cNvPicPr/>
          <p:nvPr/>
        </p:nvPicPr>
        <p:blipFill>
          <a:blip r:embed="rId5"/>
          <a:stretch>
            <a:fillRect/>
          </a:stretch>
        </p:blipFill>
        <p:spPr bwMode="auto">
          <a:xfrm>
            <a:off x="1086554" y="3678148"/>
            <a:ext cx="2310519" cy="1109755"/>
          </a:xfrm>
          <a:prstGeom prst="rect">
            <a:avLst/>
          </a:prstGeom>
        </p:spPr>
      </p:pic>
    </p:spTree>
    <p:extLst>
      <p:ext uri="{BB962C8B-B14F-4D97-AF65-F5344CB8AC3E}">
        <p14:creationId xmlns:p14="http://schemas.microsoft.com/office/powerpoint/2010/main" val="197103515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108692"/>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t>METHODOLOGY</a:t>
            </a:r>
            <a:endParaRPr dirty="0"/>
          </a:p>
        </p:txBody>
      </p:sp>
      <p:cxnSp>
        <p:nvCxnSpPr>
          <p:cNvPr id="287" name="Google Shape;287;p23"/>
          <p:cNvCxnSpPr/>
          <p:nvPr/>
        </p:nvCxnSpPr>
        <p:spPr>
          <a:xfrm>
            <a:off x="311700" y="760183"/>
            <a:ext cx="8520600" cy="0"/>
          </a:xfrm>
          <a:prstGeom prst="straightConnector1">
            <a:avLst/>
          </a:prstGeom>
          <a:noFill/>
          <a:ln w="9525" cap="flat" cmpd="sng">
            <a:solidFill>
              <a:schemeClr val="accent1"/>
            </a:solidFill>
            <a:prstDash val="solid"/>
            <a:round/>
            <a:headEnd type="none" w="med" len="med"/>
            <a:tailEnd type="none" w="med" len="med"/>
          </a:ln>
        </p:spPr>
      </p:cxnSp>
      <p:sp>
        <p:nvSpPr>
          <p:cNvPr id="5" name="Google Shape;271;p23"/>
          <p:cNvSpPr txBox="1">
            <a:spLocks noGrp="1"/>
          </p:cNvSpPr>
          <p:nvPr>
            <p:ph type="ctrTitle" idx="6"/>
          </p:nvPr>
        </p:nvSpPr>
        <p:spPr>
          <a:xfrm>
            <a:off x="1121050" y="760183"/>
            <a:ext cx="6901900" cy="551708"/>
          </a:xfrm>
          <a:prstGeom prst="rect">
            <a:avLst/>
          </a:prstGeom>
        </p:spPr>
        <p:txBody>
          <a:bodyPr spcFirstLastPara="1" wrap="square" lIns="91425" tIns="91425" rIns="91425" bIns="91425" anchor="b" anchorCtr="0">
            <a:noAutofit/>
          </a:bodyPr>
          <a:lstStyle/>
          <a:p>
            <a:r>
              <a:rPr lang="en-IN" sz="2000" dirty="0" smtClean="0"/>
              <a:t>Add Round Key</a:t>
            </a:r>
            <a:endParaRPr sz="2000" dirty="0"/>
          </a:p>
        </p:txBody>
      </p:sp>
      <p:sp>
        <p:nvSpPr>
          <p:cNvPr id="6" name="Google Shape;273;p23"/>
          <p:cNvSpPr txBox="1">
            <a:spLocks noGrp="1"/>
          </p:cNvSpPr>
          <p:nvPr>
            <p:ph type="subTitle" idx="2"/>
          </p:nvPr>
        </p:nvSpPr>
        <p:spPr>
          <a:xfrm>
            <a:off x="311700" y="1659099"/>
            <a:ext cx="4095913" cy="1073827"/>
          </a:xfrm>
          <a:prstGeom prst="rect">
            <a:avLst/>
          </a:prstGeom>
        </p:spPr>
        <p:txBody>
          <a:bodyPr spcFirstLastPara="1" wrap="square" lIns="91425" tIns="91425" rIns="91425" bIns="91425" anchor="t" anchorCtr="0">
            <a:noAutofit/>
          </a:bodyPr>
          <a:lstStyle/>
          <a:p>
            <a:pPr marL="114300" indent="0" algn="l"/>
            <a:r>
              <a:rPr lang="en-IN" sz="1200" dirty="0"/>
              <a:t>In the </a:t>
            </a:r>
            <a:r>
              <a:rPr lang="en-IN" sz="1200" dirty="0" err="1"/>
              <a:t>AddRoundKey</a:t>
            </a:r>
            <a:r>
              <a:rPr lang="en-IN" sz="1200" dirty="0"/>
              <a:t>() transformation, a Round Key is added to the State by a simple bitwise XOR operation. Each Round Key consists of </a:t>
            </a:r>
            <a:r>
              <a:rPr lang="en-IN" sz="1200" dirty="0" err="1"/>
              <a:t>Nb</a:t>
            </a:r>
            <a:r>
              <a:rPr lang="en-IN" sz="1200" dirty="0"/>
              <a:t> words from the key schedule. Those </a:t>
            </a:r>
            <a:r>
              <a:rPr lang="en-IN" sz="1200" dirty="0" err="1"/>
              <a:t>Nb</a:t>
            </a:r>
            <a:r>
              <a:rPr lang="en-IN" sz="1200" dirty="0"/>
              <a:t> words are each added into the columns of the State, such </a:t>
            </a:r>
            <a:r>
              <a:rPr lang="en-IN" sz="1200" dirty="0" smtClean="0"/>
              <a:t>that:</a:t>
            </a:r>
            <a:endParaRPr lang="en-IN" sz="1200" dirty="0"/>
          </a:p>
        </p:txBody>
      </p:sp>
      <p:pic>
        <p:nvPicPr>
          <p:cNvPr id="8" name="Picture 7"/>
          <p:cNvPicPr/>
          <p:nvPr/>
        </p:nvPicPr>
        <p:blipFill rotWithShape="1">
          <a:blip r:embed="rId3"/>
          <a:srcRect r="22950"/>
          <a:stretch/>
        </p:blipFill>
        <p:spPr bwMode="auto">
          <a:xfrm>
            <a:off x="431311" y="2732926"/>
            <a:ext cx="4243431" cy="436245"/>
          </a:xfrm>
          <a:prstGeom prst="rect">
            <a:avLst/>
          </a:prstGeom>
        </p:spPr>
      </p:pic>
      <p:sp>
        <p:nvSpPr>
          <p:cNvPr id="9" name="Google Shape;273;p23"/>
          <p:cNvSpPr txBox="1">
            <a:spLocks noGrp="1"/>
          </p:cNvSpPr>
          <p:nvPr>
            <p:ph type="subTitle" idx="2"/>
          </p:nvPr>
        </p:nvSpPr>
        <p:spPr>
          <a:xfrm>
            <a:off x="311699" y="3352620"/>
            <a:ext cx="4095913" cy="1465960"/>
          </a:xfrm>
          <a:prstGeom prst="rect">
            <a:avLst/>
          </a:prstGeom>
        </p:spPr>
        <p:txBody>
          <a:bodyPr spcFirstLastPara="1" wrap="square" lIns="91425" tIns="91425" rIns="91425" bIns="91425" anchor="t" anchorCtr="0">
            <a:noAutofit/>
          </a:bodyPr>
          <a:lstStyle/>
          <a:p>
            <a:pPr marL="114300" indent="0" algn="l"/>
            <a:r>
              <a:rPr lang="en-IN" sz="1200" dirty="0"/>
              <a:t>Where [</a:t>
            </a:r>
            <a:r>
              <a:rPr lang="en-IN" sz="1200" dirty="0" err="1"/>
              <a:t>w</a:t>
            </a:r>
            <a:r>
              <a:rPr lang="en-IN" sz="1200" baseline="-25000" dirty="0" err="1"/>
              <a:t>i</a:t>
            </a:r>
            <a:r>
              <a:rPr lang="en-IN" sz="1200" dirty="0"/>
              <a:t>] are the key schedule words, and round is a value in the range 0 &lt;= round &lt;= Nr. In the Cipher, the initial Round Key addition occurs when round = 0, prior to the first application of the round function. The application of the </a:t>
            </a:r>
            <a:r>
              <a:rPr lang="en-IN" sz="1200" dirty="0" err="1"/>
              <a:t>AddRoundKey</a:t>
            </a:r>
            <a:r>
              <a:rPr lang="en-IN" sz="1200" dirty="0"/>
              <a:t>() transformation to the Nr rounds of the Cipher occurs when 1 &lt;= round &lt;= Nr. </a:t>
            </a:r>
          </a:p>
        </p:txBody>
      </p:sp>
      <p:pic>
        <p:nvPicPr>
          <p:cNvPr id="10" name="Picture 9"/>
          <p:cNvPicPr/>
          <p:nvPr/>
        </p:nvPicPr>
        <p:blipFill rotWithShape="1">
          <a:blip r:embed="rId4"/>
          <a:srcRect l="7296" r="1614"/>
          <a:stretch/>
        </p:blipFill>
        <p:spPr>
          <a:xfrm>
            <a:off x="4938393" y="2041728"/>
            <a:ext cx="3893907" cy="2254885"/>
          </a:xfrm>
          <a:prstGeom prst="rect">
            <a:avLst/>
          </a:prstGeom>
          <a:ln>
            <a:noFill/>
          </a:ln>
        </p:spPr>
      </p:pic>
    </p:spTree>
    <p:extLst>
      <p:ext uri="{BB962C8B-B14F-4D97-AF65-F5344CB8AC3E}">
        <p14:creationId xmlns:p14="http://schemas.microsoft.com/office/powerpoint/2010/main" val="25551832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108692"/>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t>METHODOLOGY</a:t>
            </a:r>
            <a:endParaRPr dirty="0"/>
          </a:p>
        </p:txBody>
      </p:sp>
      <p:cxnSp>
        <p:nvCxnSpPr>
          <p:cNvPr id="287" name="Google Shape;287;p23"/>
          <p:cNvCxnSpPr/>
          <p:nvPr/>
        </p:nvCxnSpPr>
        <p:spPr>
          <a:xfrm>
            <a:off x="311700" y="760183"/>
            <a:ext cx="8520600" cy="0"/>
          </a:xfrm>
          <a:prstGeom prst="straightConnector1">
            <a:avLst/>
          </a:prstGeom>
          <a:noFill/>
          <a:ln w="9525" cap="flat" cmpd="sng">
            <a:solidFill>
              <a:schemeClr val="accent1"/>
            </a:solidFill>
            <a:prstDash val="solid"/>
            <a:round/>
            <a:headEnd type="none" w="med" len="med"/>
            <a:tailEnd type="none" w="med" len="med"/>
          </a:ln>
        </p:spPr>
      </p:cxnSp>
      <p:sp>
        <p:nvSpPr>
          <p:cNvPr id="5" name="Google Shape;271;p23"/>
          <p:cNvSpPr txBox="1">
            <a:spLocks noGrp="1"/>
          </p:cNvSpPr>
          <p:nvPr>
            <p:ph type="ctrTitle" idx="6"/>
          </p:nvPr>
        </p:nvSpPr>
        <p:spPr>
          <a:xfrm>
            <a:off x="1121050" y="760183"/>
            <a:ext cx="6901900" cy="551708"/>
          </a:xfrm>
          <a:prstGeom prst="rect">
            <a:avLst/>
          </a:prstGeom>
        </p:spPr>
        <p:txBody>
          <a:bodyPr spcFirstLastPara="1" wrap="square" lIns="91425" tIns="91425" rIns="91425" bIns="91425" anchor="b" anchorCtr="0">
            <a:noAutofit/>
          </a:bodyPr>
          <a:lstStyle/>
          <a:p>
            <a:r>
              <a:rPr lang="en-IN" sz="2000" dirty="0" smtClean="0"/>
              <a:t>Key </a:t>
            </a:r>
            <a:r>
              <a:rPr lang="en-IN" sz="2000" dirty="0" err="1" smtClean="0"/>
              <a:t>Expantion</a:t>
            </a:r>
            <a:endParaRPr sz="2000" dirty="0"/>
          </a:p>
        </p:txBody>
      </p:sp>
      <p:sp>
        <p:nvSpPr>
          <p:cNvPr id="6" name="Google Shape;273;p23"/>
          <p:cNvSpPr txBox="1">
            <a:spLocks noGrp="1"/>
          </p:cNvSpPr>
          <p:nvPr>
            <p:ph type="subTitle" idx="2"/>
          </p:nvPr>
        </p:nvSpPr>
        <p:spPr>
          <a:xfrm>
            <a:off x="311700" y="1659098"/>
            <a:ext cx="4095913" cy="2635499"/>
          </a:xfrm>
          <a:prstGeom prst="rect">
            <a:avLst/>
          </a:prstGeom>
        </p:spPr>
        <p:txBody>
          <a:bodyPr spcFirstLastPara="1" wrap="square" lIns="91425" tIns="91425" rIns="91425" bIns="91425" anchor="t" anchorCtr="0">
            <a:noAutofit/>
          </a:bodyPr>
          <a:lstStyle/>
          <a:p>
            <a:pPr marL="114300" indent="0" algn="l"/>
            <a:r>
              <a:rPr lang="en-IN" sz="1200" dirty="0"/>
              <a:t>The AES algorithm takes the Cipher Key, K, and performs a Key Expansion routine to generate a key schedule. The Key Expansion generates a total of </a:t>
            </a:r>
            <a:r>
              <a:rPr lang="en-IN" sz="1200" dirty="0" err="1"/>
              <a:t>Nb</a:t>
            </a:r>
            <a:r>
              <a:rPr lang="en-IN" sz="1200" dirty="0"/>
              <a:t>*(Nr + 1) words: the algorithm requires an initial set of </a:t>
            </a:r>
            <a:r>
              <a:rPr lang="en-IN" sz="1200" dirty="0" err="1"/>
              <a:t>Nb</a:t>
            </a:r>
            <a:r>
              <a:rPr lang="en-IN" sz="1200" dirty="0"/>
              <a:t> words, and each of the Nr rounds requires </a:t>
            </a:r>
            <a:r>
              <a:rPr lang="en-IN" sz="1200" dirty="0" err="1"/>
              <a:t>Nb</a:t>
            </a:r>
            <a:r>
              <a:rPr lang="en-IN" sz="1200" dirty="0"/>
              <a:t> words of key data. The resulting key schedule consists of a linear array of 4-byte words, denoted [</a:t>
            </a:r>
            <a:r>
              <a:rPr lang="en-IN" sz="1200" dirty="0" err="1"/>
              <a:t>w</a:t>
            </a:r>
            <a:r>
              <a:rPr lang="en-IN" sz="1200" baseline="-25000" dirty="0" err="1"/>
              <a:t>i</a:t>
            </a:r>
            <a:r>
              <a:rPr lang="en-IN" sz="1200" dirty="0"/>
              <a:t> ], with </a:t>
            </a:r>
            <a:r>
              <a:rPr lang="en-IN" sz="1200" dirty="0" err="1"/>
              <a:t>i</a:t>
            </a:r>
            <a:r>
              <a:rPr lang="en-IN" sz="1200" dirty="0"/>
              <a:t> in the range 0 &lt;= </a:t>
            </a:r>
            <a:r>
              <a:rPr lang="en-IN" sz="1200" dirty="0" err="1"/>
              <a:t>i</a:t>
            </a:r>
            <a:r>
              <a:rPr lang="en-IN" sz="1200" dirty="0"/>
              <a:t> &lt; </a:t>
            </a:r>
            <a:r>
              <a:rPr lang="en-IN" sz="1200" dirty="0" err="1"/>
              <a:t>Nb</a:t>
            </a:r>
            <a:r>
              <a:rPr lang="en-IN" sz="1200" dirty="0"/>
              <a:t>*(Nr + 1). </a:t>
            </a:r>
            <a:endParaRPr lang="en-IN" sz="1200" dirty="0" smtClean="0"/>
          </a:p>
          <a:p>
            <a:pPr marL="114300" indent="0" algn="l"/>
            <a:endParaRPr lang="en-IN" sz="1200" dirty="0"/>
          </a:p>
          <a:p>
            <a:pPr marL="114300" indent="0" algn="l"/>
            <a:endParaRPr lang="en-IN" sz="1200" dirty="0"/>
          </a:p>
          <a:p>
            <a:pPr marL="114300" indent="0" algn="l"/>
            <a:r>
              <a:rPr lang="en-IN" sz="1200" dirty="0"/>
              <a:t>The expansion of the input key into the key schedule proceeds according to the pseudo code.</a:t>
            </a:r>
          </a:p>
        </p:txBody>
      </p:sp>
      <p:pic>
        <p:nvPicPr>
          <p:cNvPr id="8" name="Picture 7"/>
          <p:cNvPicPr/>
          <p:nvPr/>
        </p:nvPicPr>
        <p:blipFill rotWithShape="1">
          <a:blip r:embed="rId3"/>
          <a:srcRect l="1527" t="2341" r="4535" b="5831"/>
          <a:stretch/>
        </p:blipFill>
        <p:spPr>
          <a:xfrm>
            <a:off x="4517154" y="1479479"/>
            <a:ext cx="4315146" cy="3349376"/>
          </a:xfrm>
          <a:prstGeom prst="rect">
            <a:avLst/>
          </a:prstGeom>
          <a:ln>
            <a:noFill/>
          </a:ln>
        </p:spPr>
      </p:pic>
    </p:spTree>
    <p:extLst>
      <p:ext uri="{BB962C8B-B14F-4D97-AF65-F5344CB8AC3E}">
        <p14:creationId xmlns:p14="http://schemas.microsoft.com/office/powerpoint/2010/main" val="23064895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108692"/>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t>METHODOLOGY</a:t>
            </a:r>
            <a:endParaRPr dirty="0"/>
          </a:p>
        </p:txBody>
      </p:sp>
      <p:cxnSp>
        <p:nvCxnSpPr>
          <p:cNvPr id="287" name="Google Shape;287;p23"/>
          <p:cNvCxnSpPr/>
          <p:nvPr/>
        </p:nvCxnSpPr>
        <p:spPr>
          <a:xfrm>
            <a:off x="311700" y="760183"/>
            <a:ext cx="8520600" cy="0"/>
          </a:xfrm>
          <a:prstGeom prst="straightConnector1">
            <a:avLst/>
          </a:prstGeom>
          <a:noFill/>
          <a:ln w="9525" cap="flat" cmpd="sng">
            <a:solidFill>
              <a:schemeClr val="accent1"/>
            </a:solidFill>
            <a:prstDash val="solid"/>
            <a:round/>
            <a:headEnd type="none" w="med" len="med"/>
            <a:tailEnd type="none" w="med" len="med"/>
          </a:ln>
        </p:spPr>
      </p:cxnSp>
      <p:sp>
        <p:nvSpPr>
          <p:cNvPr id="5" name="Google Shape;271;p23"/>
          <p:cNvSpPr txBox="1">
            <a:spLocks noGrp="1"/>
          </p:cNvSpPr>
          <p:nvPr>
            <p:ph type="ctrTitle" idx="6"/>
          </p:nvPr>
        </p:nvSpPr>
        <p:spPr>
          <a:xfrm>
            <a:off x="1121050" y="760183"/>
            <a:ext cx="6901900" cy="551708"/>
          </a:xfrm>
          <a:prstGeom prst="rect">
            <a:avLst/>
          </a:prstGeom>
        </p:spPr>
        <p:txBody>
          <a:bodyPr spcFirstLastPara="1" wrap="square" lIns="91425" tIns="91425" rIns="91425" bIns="91425" anchor="b" anchorCtr="0">
            <a:noAutofit/>
          </a:bodyPr>
          <a:lstStyle/>
          <a:p>
            <a:r>
              <a:rPr lang="en-IN" sz="2000" dirty="0" smtClean="0"/>
              <a:t>Inverse Cypher / Decryption Algorithm</a:t>
            </a:r>
            <a:endParaRPr sz="2000" dirty="0"/>
          </a:p>
        </p:txBody>
      </p:sp>
      <p:sp>
        <p:nvSpPr>
          <p:cNvPr id="10" name="Google Shape;273;p23"/>
          <p:cNvSpPr txBox="1">
            <a:spLocks noGrp="1"/>
          </p:cNvSpPr>
          <p:nvPr>
            <p:ph type="subTitle" idx="2"/>
          </p:nvPr>
        </p:nvSpPr>
        <p:spPr>
          <a:xfrm>
            <a:off x="311700" y="2075379"/>
            <a:ext cx="4095913" cy="2691991"/>
          </a:xfrm>
          <a:prstGeom prst="rect">
            <a:avLst/>
          </a:prstGeom>
        </p:spPr>
        <p:txBody>
          <a:bodyPr spcFirstLastPara="1" wrap="square" lIns="91425" tIns="91425" rIns="91425" bIns="91425" anchor="t" anchorCtr="0">
            <a:noAutofit/>
          </a:bodyPr>
          <a:lstStyle/>
          <a:p>
            <a:pPr marL="114300" indent="0" algn="l"/>
            <a:r>
              <a:rPr lang="en-IN" sz="1200" dirty="0"/>
              <a:t>The Cipher transformations can be inverted and then implemented in reverse order to produce a straightforward Inverse Cipher for the AES algorithm. The individual transformations used in the Inverse Cipher - </a:t>
            </a:r>
            <a:r>
              <a:rPr lang="en-IN" sz="1200" dirty="0" err="1"/>
              <a:t>InvShiftRows</a:t>
            </a:r>
            <a:r>
              <a:rPr lang="en-IN" sz="1200" dirty="0"/>
              <a:t>(), </a:t>
            </a:r>
            <a:r>
              <a:rPr lang="en-IN" sz="1200" dirty="0" err="1"/>
              <a:t>InvSubBytes</a:t>
            </a:r>
            <a:r>
              <a:rPr lang="en-IN" sz="1200" dirty="0"/>
              <a:t>(), </a:t>
            </a:r>
            <a:r>
              <a:rPr lang="en-IN" sz="1200" dirty="0" err="1"/>
              <a:t>InvMixColumns</a:t>
            </a:r>
            <a:r>
              <a:rPr lang="en-IN" sz="1200" dirty="0"/>
              <a:t>(), and </a:t>
            </a:r>
            <a:r>
              <a:rPr lang="en-IN" sz="1200" dirty="0" err="1"/>
              <a:t>AddRoundKey</a:t>
            </a:r>
            <a:r>
              <a:rPr lang="en-IN" sz="1200" dirty="0"/>
              <a:t>() </a:t>
            </a:r>
            <a:r>
              <a:rPr lang="en-IN" sz="1200" dirty="0" smtClean="0"/>
              <a:t>–process are just inverted form of previously discussed functions. </a:t>
            </a:r>
          </a:p>
          <a:p>
            <a:pPr marL="114300" indent="0" algn="l"/>
            <a:endParaRPr lang="en-IN" sz="1200" dirty="0"/>
          </a:p>
          <a:p>
            <a:pPr marL="114300" indent="0" algn="l"/>
            <a:r>
              <a:rPr lang="en-IN" sz="1200" dirty="0" smtClean="0"/>
              <a:t>The </a:t>
            </a:r>
            <a:r>
              <a:rPr lang="en-IN" sz="1200" dirty="0"/>
              <a:t>Inverse Cipher is described in the pseudo code in </a:t>
            </a:r>
            <a:r>
              <a:rPr lang="en-IN" sz="1200" dirty="0" smtClean="0"/>
              <a:t>Fig:</a:t>
            </a:r>
          </a:p>
          <a:p>
            <a:pPr marL="114300" indent="0" algn="l"/>
            <a:endParaRPr lang="en-IN" sz="1200" dirty="0"/>
          </a:p>
        </p:txBody>
      </p:sp>
      <p:pic>
        <p:nvPicPr>
          <p:cNvPr id="5122" name="Picture 2" descr="invCipher"/>
          <p:cNvPicPr>
            <a:picLocks noChangeAspect="1" noChangeArrowheads="1"/>
          </p:cNvPicPr>
          <p:nvPr/>
        </p:nvPicPr>
        <p:blipFill rotWithShape="1">
          <a:blip r:embed="rId3">
            <a:extLst>
              <a:ext uri="{28A0092B-C50C-407E-A947-70E740481C1C}">
                <a14:useLocalDpi xmlns:a14="http://schemas.microsoft.com/office/drawing/2010/main" val="0"/>
              </a:ext>
            </a:extLst>
          </a:blip>
          <a:srcRect l="1850" t="1402" r="18996"/>
          <a:stretch/>
        </p:blipFill>
        <p:spPr bwMode="auto">
          <a:xfrm>
            <a:off x="4640443" y="1489753"/>
            <a:ext cx="4191857" cy="3277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95667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108692"/>
            <a:ext cx="8520600" cy="606600"/>
          </a:xfrm>
          <a:prstGeom prst="rect">
            <a:avLst/>
          </a:prstGeom>
        </p:spPr>
        <p:txBody>
          <a:bodyPr spcFirstLastPara="1" wrap="square" lIns="91425" tIns="91425" rIns="91425" bIns="91425" anchor="b" anchorCtr="0">
            <a:noAutofit/>
          </a:bodyPr>
          <a:lstStyle/>
          <a:p>
            <a:r>
              <a:rPr lang="en-IN" b="1" dirty="0"/>
              <a:t>Experimental Results / Examples</a:t>
            </a:r>
            <a:endParaRPr lang="en-IN" dirty="0"/>
          </a:p>
        </p:txBody>
      </p:sp>
      <p:sp>
        <p:nvSpPr>
          <p:cNvPr id="273" name="Google Shape;273;p23"/>
          <p:cNvSpPr txBox="1">
            <a:spLocks noGrp="1"/>
          </p:cNvSpPr>
          <p:nvPr>
            <p:ph type="subTitle" idx="2"/>
          </p:nvPr>
        </p:nvSpPr>
        <p:spPr>
          <a:xfrm>
            <a:off x="1664935" y="1915631"/>
            <a:ext cx="5331767" cy="611811"/>
          </a:xfrm>
          <a:prstGeom prst="rect">
            <a:avLst/>
          </a:prstGeom>
        </p:spPr>
        <p:txBody>
          <a:bodyPr spcFirstLastPara="1" wrap="square" lIns="91425" tIns="91425" rIns="91425" bIns="91425" anchor="t" anchorCtr="0">
            <a:noAutofit/>
          </a:bodyPr>
          <a:lstStyle/>
          <a:p>
            <a:pPr marL="0" indent="0" algn="just"/>
            <a:r>
              <a:rPr lang="en-IN" sz="1200" dirty="0"/>
              <a:t>Screenshot of apps goes here….</a:t>
            </a:r>
          </a:p>
          <a:p>
            <a:pPr marL="0" indent="0" algn="just"/>
            <a:endParaRPr lang="en-IN" sz="1200" dirty="0"/>
          </a:p>
        </p:txBody>
      </p:sp>
      <p:cxnSp>
        <p:nvCxnSpPr>
          <p:cNvPr id="287" name="Google Shape;287;p23"/>
          <p:cNvCxnSpPr/>
          <p:nvPr/>
        </p:nvCxnSpPr>
        <p:spPr>
          <a:xfrm>
            <a:off x="311700" y="760183"/>
            <a:ext cx="85206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1194066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108692"/>
            <a:ext cx="8520600" cy="606600"/>
          </a:xfrm>
          <a:prstGeom prst="rect">
            <a:avLst/>
          </a:prstGeom>
        </p:spPr>
        <p:txBody>
          <a:bodyPr spcFirstLastPara="1" wrap="square" lIns="91425" tIns="91425" rIns="91425" bIns="91425" anchor="b" anchorCtr="0">
            <a:noAutofit/>
          </a:bodyPr>
          <a:lstStyle/>
          <a:p>
            <a:pPr lvl="0"/>
            <a:r>
              <a:rPr lang="en-IN" b="1" dirty="0" smtClean="0"/>
              <a:t>CONCLUSION</a:t>
            </a:r>
            <a:endParaRPr dirty="0"/>
          </a:p>
        </p:txBody>
      </p:sp>
      <p:sp>
        <p:nvSpPr>
          <p:cNvPr id="273" name="Google Shape;273;p23"/>
          <p:cNvSpPr txBox="1">
            <a:spLocks noGrp="1"/>
          </p:cNvSpPr>
          <p:nvPr>
            <p:ph type="subTitle" idx="2"/>
          </p:nvPr>
        </p:nvSpPr>
        <p:spPr>
          <a:xfrm>
            <a:off x="2003982" y="1792342"/>
            <a:ext cx="5331767" cy="2409789"/>
          </a:xfrm>
          <a:prstGeom prst="rect">
            <a:avLst/>
          </a:prstGeom>
        </p:spPr>
        <p:txBody>
          <a:bodyPr spcFirstLastPara="1" wrap="square" lIns="91425" tIns="91425" rIns="91425" bIns="91425" anchor="t" anchorCtr="0">
            <a:noAutofit/>
          </a:bodyPr>
          <a:lstStyle/>
          <a:p>
            <a:pPr marL="114300" indent="0" algn="just"/>
            <a:r>
              <a:rPr lang="en-IN" sz="1400" dirty="0"/>
              <a:t>In this project, we have implemented AES algorithm in python and built a system to secure data for online transmission.  In our project we can encrypt text messages, images, voice messages, documents and any other types of files. And also decrypt text messages, images, voice messages, documents and any other types of files with proper keys. Without </a:t>
            </a:r>
            <a:r>
              <a:rPr lang="en-IN" sz="1400" dirty="0" smtClean="0"/>
              <a:t>the right keys, </a:t>
            </a:r>
            <a:r>
              <a:rPr lang="en-IN" sz="1400" dirty="0"/>
              <a:t>no one can extract any information from the encrypted files. </a:t>
            </a:r>
          </a:p>
        </p:txBody>
      </p:sp>
      <p:cxnSp>
        <p:nvCxnSpPr>
          <p:cNvPr id="287" name="Google Shape;287;p23"/>
          <p:cNvCxnSpPr/>
          <p:nvPr/>
        </p:nvCxnSpPr>
        <p:spPr>
          <a:xfrm>
            <a:off x="311700" y="760183"/>
            <a:ext cx="85206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42070672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108692"/>
            <a:ext cx="8520600" cy="606600"/>
          </a:xfrm>
          <a:prstGeom prst="rect">
            <a:avLst/>
          </a:prstGeom>
        </p:spPr>
        <p:txBody>
          <a:bodyPr spcFirstLastPara="1" wrap="square" lIns="91425" tIns="91425" rIns="91425" bIns="91425" anchor="b" anchorCtr="0">
            <a:noAutofit/>
          </a:bodyPr>
          <a:lstStyle/>
          <a:p>
            <a:pPr lvl="0"/>
            <a:r>
              <a:rPr lang="en-IN" b="1" dirty="0" smtClean="0"/>
              <a:t>Thank You</a:t>
            </a:r>
            <a:endParaRPr dirty="0"/>
          </a:p>
        </p:txBody>
      </p:sp>
      <p:sp>
        <p:nvSpPr>
          <p:cNvPr id="273" name="Google Shape;273;p23"/>
          <p:cNvSpPr txBox="1">
            <a:spLocks noGrp="1"/>
          </p:cNvSpPr>
          <p:nvPr>
            <p:ph type="subTitle" idx="2"/>
          </p:nvPr>
        </p:nvSpPr>
        <p:spPr>
          <a:xfrm>
            <a:off x="2003982" y="1792342"/>
            <a:ext cx="5331767" cy="2409789"/>
          </a:xfrm>
          <a:prstGeom prst="rect">
            <a:avLst/>
          </a:prstGeom>
        </p:spPr>
        <p:txBody>
          <a:bodyPr spcFirstLastPara="1" wrap="square" lIns="91425" tIns="91425" rIns="91425" bIns="91425" anchor="t" anchorCtr="0">
            <a:noAutofit/>
          </a:bodyPr>
          <a:lstStyle/>
          <a:p>
            <a:pPr marL="114300" indent="0" algn="just"/>
            <a:r>
              <a:rPr lang="en-IN" sz="1400" dirty="0"/>
              <a:t>In this project, we have implemented AES algorithm in python and built a system to secure data for online transmission.  In our project we can encrypt text messages, images, voice messages, documents and any other types of files. And also decrypt text messages, images, voice messages, documents and any other types of files with proper keys. Without </a:t>
            </a:r>
            <a:r>
              <a:rPr lang="en-IN" sz="1400" dirty="0" smtClean="0"/>
              <a:t>the right keys, </a:t>
            </a:r>
            <a:r>
              <a:rPr lang="en-IN" sz="1400" dirty="0"/>
              <a:t>no one can extract any information from the encrypted files. </a:t>
            </a:r>
          </a:p>
        </p:txBody>
      </p:sp>
      <p:cxnSp>
        <p:nvCxnSpPr>
          <p:cNvPr id="287" name="Google Shape;287;p23"/>
          <p:cNvCxnSpPr/>
          <p:nvPr/>
        </p:nvCxnSpPr>
        <p:spPr>
          <a:xfrm>
            <a:off x="311700" y="760183"/>
            <a:ext cx="85206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8061401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38"/>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THANKS!</a:t>
            </a:r>
            <a:endParaRPr dirty="0"/>
          </a:p>
        </p:txBody>
      </p:sp>
      <p:sp>
        <p:nvSpPr>
          <p:cNvPr id="1123" name="Google Shape;1123;p38"/>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dirty="0"/>
              <a:t>Does anyone have any </a:t>
            </a:r>
            <a:r>
              <a:rPr lang="es" sz="1000" dirty="0" smtClean="0"/>
              <a:t>question?</a:t>
            </a:r>
          </a:p>
          <a:p>
            <a:pPr marL="0" lvl="0" indent="0" algn="l" rtl="0">
              <a:spcBef>
                <a:spcPts val="0"/>
              </a:spcBef>
              <a:spcAft>
                <a:spcPts val="0"/>
              </a:spcAft>
              <a:buNone/>
            </a:pPr>
            <a:endParaRPr lang="es" dirty="0" smtClean="0"/>
          </a:p>
          <a:p>
            <a:pPr marL="0" lvl="0" indent="0" algn="l" rtl="0">
              <a:spcBef>
                <a:spcPts val="0"/>
              </a:spcBef>
              <a:spcAft>
                <a:spcPts val="0"/>
              </a:spcAft>
              <a:buNone/>
            </a:pPr>
            <a:endParaRPr lang="es" dirty="0"/>
          </a:p>
          <a:p>
            <a:pPr marL="0" lvl="0" indent="0" algn="l" rtl="0">
              <a:spcBef>
                <a:spcPts val="0"/>
              </a:spcBef>
              <a:spcAft>
                <a:spcPts val="0"/>
              </a:spcAft>
              <a:buNone/>
            </a:pPr>
            <a:r>
              <a:rPr lang="es" dirty="0" smtClean="0"/>
              <a:t>Contact:</a:t>
            </a:r>
            <a:r>
              <a:rPr lang="es" sz="1000" dirty="0" smtClean="0">
                <a:uFill>
                  <a:noFill/>
                </a:uFill>
                <a:hlinkClick r:id="rId3"/>
              </a:rPr>
              <a:t>dyou</a:t>
            </a:r>
          </a:p>
          <a:p>
            <a:pPr marL="0" indent="0"/>
            <a:r>
              <a:rPr lang="en-US" dirty="0" smtClean="0"/>
              <a:t>182001422e@eastdelta.edu.bd</a:t>
            </a:r>
            <a:r>
              <a:rPr lang="es" sz="1000" dirty="0" smtClean="0">
                <a:uFill>
                  <a:noFill/>
                </a:uFill>
                <a:hlinkClick r:id="rId3"/>
              </a:rPr>
              <a:t>freepik.com</a:t>
            </a:r>
            <a:endParaRPr sz="1000" dirty="0"/>
          </a:p>
          <a:p>
            <a:pPr marL="0" lvl="0" indent="0" algn="l" rtl="0">
              <a:spcBef>
                <a:spcPts val="0"/>
              </a:spcBef>
              <a:spcAft>
                <a:spcPts val="0"/>
              </a:spcAft>
              <a:buNone/>
            </a:pPr>
            <a:r>
              <a:rPr lang="en-US" dirty="0" smtClean="0"/>
              <a:t>182000422e@eastdelta.edu.bd</a:t>
            </a:r>
            <a:endParaRPr sz="1000" dirty="0"/>
          </a:p>
        </p:txBody>
      </p:sp>
      <p:grpSp>
        <p:nvGrpSpPr>
          <p:cNvPr id="1265" name="Google Shape;1265;p38"/>
          <p:cNvGrpSpPr/>
          <p:nvPr/>
        </p:nvGrpSpPr>
        <p:grpSpPr>
          <a:xfrm>
            <a:off x="4077226" y="3526070"/>
            <a:ext cx="137636" cy="137629"/>
            <a:chOff x="266768" y="1721375"/>
            <a:chExt cx="397907" cy="397887"/>
          </a:xfrm>
        </p:grpSpPr>
        <p:sp>
          <p:nvSpPr>
            <p:cNvPr id="1266" name="Google Shape;1266;p38"/>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8"/>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8" name="Google Shape;1268;p38"/>
          <p:cNvGrpSpPr/>
          <p:nvPr/>
        </p:nvGrpSpPr>
        <p:grpSpPr>
          <a:xfrm>
            <a:off x="4268945" y="3526070"/>
            <a:ext cx="137622" cy="137629"/>
            <a:chOff x="864491" y="1723250"/>
            <a:chExt cx="397866" cy="397887"/>
          </a:xfrm>
        </p:grpSpPr>
        <p:sp>
          <p:nvSpPr>
            <p:cNvPr id="1269" name="Google Shape;1269;p38"/>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8"/>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8"/>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2" name="Google Shape;1272;p38"/>
          <p:cNvSpPr/>
          <p:nvPr/>
        </p:nvSpPr>
        <p:spPr>
          <a:xfrm>
            <a:off x="4460678" y="3526139"/>
            <a:ext cx="168752" cy="137635"/>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045394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TABLE OF CONTENTS</a:t>
            </a:r>
            <a:endParaRPr/>
          </a:p>
        </p:txBody>
      </p:sp>
      <p:sp>
        <p:nvSpPr>
          <p:cNvPr id="215" name="Google Shape;215;p21"/>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accent1"/>
                </a:solidFill>
              </a:rPr>
              <a:t>Here you could </a:t>
            </a:r>
            <a:r>
              <a:rPr lang="en-US">
                <a:solidFill>
                  <a:schemeClr val="accent1"/>
                </a:solidFill>
              </a:rPr>
              <a:t>understand the use case, context, data flow, class and er diagram</a:t>
            </a:r>
            <a:endParaRPr>
              <a:solidFill>
                <a:schemeClr val="accent1"/>
              </a:solidFill>
            </a:endParaRPr>
          </a:p>
        </p:txBody>
      </p:sp>
      <p:sp>
        <p:nvSpPr>
          <p:cNvPr id="216" name="Google Shape;216;p21"/>
          <p:cNvSpPr txBox="1">
            <a:spLocks noGrp="1"/>
          </p:cNvSpPr>
          <p:nvPr>
            <p:ph type="title" idx="2"/>
          </p:nvPr>
        </p:nvSpPr>
        <p:spPr>
          <a:xfrm>
            <a:off x="5034437" y="276231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smtClean="0">
                <a:solidFill>
                  <a:schemeClr val="accent1"/>
                </a:solidFill>
              </a:rPr>
              <a:t>05</a:t>
            </a:r>
            <a:endParaRPr dirty="0">
              <a:solidFill>
                <a:schemeClr val="accent1"/>
              </a:solidFill>
            </a:endParaRPr>
          </a:p>
        </p:txBody>
      </p:sp>
      <p:sp>
        <p:nvSpPr>
          <p:cNvPr id="217" name="Google Shape;217;p21"/>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accent1"/>
                </a:solidFill>
              </a:rPr>
              <a:t>Summery of our project. </a:t>
            </a:r>
            <a:endParaRPr dirty="0">
              <a:solidFill>
                <a:schemeClr val="accent1"/>
              </a:solidFill>
            </a:endParaRPr>
          </a:p>
        </p:txBody>
      </p:sp>
      <p:sp>
        <p:nvSpPr>
          <p:cNvPr id="221" name="Google Shape;221;p21"/>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solidFill>
                  <a:schemeClr val="accent1"/>
                </a:solidFill>
              </a:rPr>
              <a:t>Here you could describe</a:t>
            </a:r>
            <a:endParaRPr dirty="0">
              <a:solidFill>
                <a:schemeClr val="accent1"/>
              </a:solidFill>
            </a:endParaRPr>
          </a:p>
          <a:p>
            <a:pPr marL="0" lvl="0" indent="0" algn="r" rtl="0">
              <a:spcBef>
                <a:spcPts val="0"/>
              </a:spcBef>
              <a:spcAft>
                <a:spcPts val="0"/>
              </a:spcAft>
              <a:buNone/>
            </a:pPr>
            <a:r>
              <a:rPr lang="en-US" dirty="0">
                <a:solidFill>
                  <a:schemeClr val="accent1"/>
                </a:solidFill>
              </a:rPr>
              <a:t>About project</a:t>
            </a:r>
            <a:endParaRPr dirty="0">
              <a:solidFill>
                <a:schemeClr val="accent1"/>
              </a:solidFill>
            </a:endParaRPr>
          </a:p>
        </p:txBody>
      </p:sp>
      <p:sp>
        <p:nvSpPr>
          <p:cNvPr id="222" name="Google Shape;222;p21"/>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01</a:t>
            </a:r>
            <a:endParaRPr dirty="0">
              <a:solidFill>
                <a:schemeClr val="accent1"/>
              </a:solidFill>
            </a:endParaRPr>
          </a:p>
        </p:txBody>
      </p:sp>
      <p:sp>
        <p:nvSpPr>
          <p:cNvPr id="223" name="Google Shape;223;p21"/>
          <p:cNvSpPr txBox="1">
            <a:spLocks noGrp="1"/>
          </p:cNvSpPr>
          <p:nvPr>
            <p:ph type="subTitle" idx="9"/>
          </p:nvPr>
        </p:nvSpPr>
        <p:spPr>
          <a:xfrm>
            <a:off x="715476" y="2964408"/>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s" dirty="0">
                <a:solidFill>
                  <a:schemeClr val="accent1"/>
                </a:solidFill>
              </a:rPr>
              <a:t>Here you could </a:t>
            </a:r>
            <a:r>
              <a:rPr lang="en-US" dirty="0">
                <a:solidFill>
                  <a:schemeClr val="accent1"/>
                </a:solidFill>
              </a:rPr>
              <a:t>Understand</a:t>
            </a:r>
            <a:endParaRPr dirty="0">
              <a:solidFill>
                <a:schemeClr val="accent1"/>
              </a:solidFill>
            </a:endParaRPr>
          </a:p>
          <a:p>
            <a:pPr marL="0" lvl="0" indent="0" algn="r" rtl="0">
              <a:spcBef>
                <a:spcPts val="0"/>
              </a:spcBef>
              <a:spcAft>
                <a:spcPts val="0"/>
              </a:spcAft>
              <a:buClr>
                <a:schemeClr val="dk1"/>
              </a:buClr>
              <a:buSzPts val="1100"/>
              <a:buFont typeface="Arial"/>
              <a:buNone/>
            </a:pPr>
            <a:r>
              <a:rPr lang="es" dirty="0">
                <a:solidFill>
                  <a:schemeClr val="accent1"/>
                </a:solidFill>
              </a:rPr>
              <a:t>the topic </a:t>
            </a:r>
            <a:r>
              <a:rPr lang="en-US" dirty="0">
                <a:solidFill>
                  <a:schemeClr val="accent1"/>
                </a:solidFill>
              </a:rPr>
              <a:t>about process</a:t>
            </a:r>
            <a:endParaRPr dirty="0">
              <a:solidFill>
                <a:schemeClr val="accent1"/>
              </a:solidFill>
            </a:endParaRPr>
          </a:p>
        </p:txBody>
      </p:sp>
      <p:sp>
        <p:nvSpPr>
          <p:cNvPr id="224" name="Google Shape;224;p21"/>
          <p:cNvSpPr txBox="1">
            <a:spLocks noGrp="1"/>
          </p:cNvSpPr>
          <p:nvPr>
            <p:ph type="title" idx="13"/>
          </p:nvPr>
        </p:nvSpPr>
        <p:spPr>
          <a:xfrm>
            <a:off x="2817301" y="2715783"/>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26" name="Google Shape;226;p21"/>
          <p:cNvSpPr txBox="1">
            <a:spLocks noGrp="1"/>
          </p:cNvSpPr>
          <p:nvPr>
            <p:ph type="title" idx="15"/>
          </p:nvPr>
        </p:nvSpPr>
        <p:spPr>
          <a:xfrm>
            <a:off x="5723787" y="1958656"/>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smtClean="0">
                <a:solidFill>
                  <a:schemeClr val="accent1"/>
                </a:solidFill>
              </a:rPr>
              <a:t>04</a:t>
            </a:r>
            <a:endParaRPr dirty="0">
              <a:solidFill>
                <a:schemeClr val="accent1"/>
              </a:solidFill>
            </a:endParaRPr>
          </a:p>
        </p:txBody>
      </p:sp>
      <p:sp>
        <p:nvSpPr>
          <p:cNvPr id="227" name="Google Shape;227;p21"/>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smtClean="0"/>
              <a:t>INTRODUCTION</a:t>
            </a:r>
            <a:endParaRPr dirty="0"/>
          </a:p>
        </p:txBody>
      </p:sp>
      <p:sp>
        <p:nvSpPr>
          <p:cNvPr id="228" name="Google Shape;228;p21"/>
          <p:cNvSpPr txBox="1">
            <a:spLocks noGrp="1"/>
          </p:cNvSpPr>
          <p:nvPr>
            <p:ph type="ctrTitle" idx="17"/>
          </p:nvPr>
        </p:nvSpPr>
        <p:spPr>
          <a:xfrm>
            <a:off x="633214" y="2892771"/>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US" dirty="0" smtClean="0"/>
              <a:t>OBJECTIVE</a:t>
            </a:r>
            <a:endParaRPr dirty="0"/>
          </a:p>
        </p:txBody>
      </p:sp>
      <p:sp>
        <p:nvSpPr>
          <p:cNvPr id="230" name="Google Shape;230;p21"/>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p>
            <a:pPr lvl="0">
              <a:buClr>
                <a:schemeClr val="dk1"/>
              </a:buClr>
              <a:buSzPts val="1100"/>
            </a:pPr>
            <a:r>
              <a:rPr lang="en-US" dirty="0" smtClean="0"/>
              <a:t>MATHODOLOGY</a:t>
            </a:r>
            <a:endParaRPr lang="en-US" dirty="0"/>
          </a:p>
        </p:txBody>
      </p:sp>
      <p:sp>
        <p:nvSpPr>
          <p:cNvPr id="231" name="Google Shape;231;p21"/>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smtClean="0"/>
              <a:t>RESULT / EXAMPLES</a:t>
            </a:r>
            <a:endParaRPr dirty="0"/>
          </a:p>
        </p:txBody>
      </p:sp>
      <p:grpSp>
        <p:nvGrpSpPr>
          <p:cNvPr id="234" name="Google Shape;234;p21"/>
          <p:cNvGrpSpPr/>
          <p:nvPr/>
        </p:nvGrpSpPr>
        <p:grpSpPr>
          <a:xfrm>
            <a:off x="3597856" y="2015863"/>
            <a:ext cx="428915" cy="426116"/>
            <a:chOff x="6226275" y="3911538"/>
            <a:chExt cx="900325" cy="894450"/>
          </a:xfrm>
        </p:grpSpPr>
        <p:sp>
          <p:nvSpPr>
            <p:cNvPr id="235" name="Google Shape;235;p21"/>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1"/>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1"/>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1"/>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1"/>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21"/>
          <p:cNvSpPr/>
          <p:nvPr/>
        </p:nvSpPr>
        <p:spPr>
          <a:xfrm>
            <a:off x="3587570" y="2840596"/>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21"/>
          <p:cNvGrpSpPr/>
          <p:nvPr/>
        </p:nvGrpSpPr>
        <p:grpSpPr>
          <a:xfrm>
            <a:off x="5109482" y="2921464"/>
            <a:ext cx="432964" cy="431586"/>
            <a:chOff x="5812000" y="2553488"/>
            <a:chExt cx="769850" cy="767400"/>
          </a:xfrm>
        </p:grpSpPr>
        <p:sp>
          <p:nvSpPr>
            <p:cNvPr id="245" name="Google Shape;245;p21"/>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1"/>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21"/>
          <p:cNvSpPr/>
          <p:nvPr/>
        </p:nvSpPr>
        <p:spPr>
          <a:xfrm>
            <a:off x="5087875" y="2087844"/>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3" name="Google Shape;253;p21"/>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35" name="Google Shape;223;p21"/>
          <p:cNvSpPr txBox="1">
            <a:spLocks noGrp="1"/>
          </p:cNvSpPr>
          <p:nvPr>
            <p:ph type="subTitle" idx="9"/>
          </p:nvPr>
        </p:nvSpPr>
        <p:spPr>
          <a:xfrm>
            <a:off x="744588" y="3856551"/>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s" dirty="0">
                <a:solidFill>
                  <a:schemeClr val="accent1"/>
                </a:solidFill>
              </a:rPr>
              <a:t>Here you could </a:t>
            </a:r>
            <a:r>
              <a:rPr lang="en-US" dirty="0">
                <a:solidFill>
                  <a:schemeClr val="accent1"/>
                </a:solidFill>
              </a:rPr>
              <a:t>Understand</a:t>
            </a:r>
            <a:endParaRPr dirty="0">
              <a:solidFill>
                <a:schemeClr val="accent1"/>
              </a:solidFill>
            </a:endParaRPr>
          </a:p>
          <a:p>
            <a:pPr marL="0" lvl="0" indent="0" algn="r" rtl="0">
              <a:spcBef>
                <a:spcPts val="0"/>
              </a:spcBef>
              <a:spcAft>
                <a:spcPts val="0"/>
              </a:spcAft>
              <a:buClr>
                <a:schemeClr val="dk1"/>
              </a:buClr>
              <a:buSzPts val="1100"/>
              <a:buFont typeface="Arial"/>
              <a:buNone/>
            </a:pPr>
            <a:r>
              <a:rPr lang="es" dirty="0">
                <a:solidFill>
                  <a:schemeClr val="accent1"/>
                </a:solidFill>
              </a:rPr>
              <a:t>the topic </a:t>
            </a:r>
            <a:r>
              <a:rPr lang="en-US" dirty="0">
                <a:solidFill>
                  <a:schemeClr val="accent1"/>
                </a:solidFill>
              </a:rPr>
              <a:t>about process</a:t>
            </a:r>
            <a:endParaRPr dirty="0">
              <a:solidFill>
                <a:schemeClr val="accent1"/>
              </a:solidFill>
            </a:endParaRPr>
          </a:p>
        </p:txBody>
      </p:sp>
      <p:sp>
        <p:nvSpPr>
          <p:cNvPr id="36" name="Google Shape;224;p21"/>
          <p:cNvSpPr txBox="1">
            <a:spLocks noGrp="1"/>
          </p:cNvSpPr>
          <p:nvPr>
            <p:ph type="title" idx="13"/>
          </p:nvPr>
        </p:nvSpPr>
        <p:spPr>
          <a:xfrm>
            <a:off x="2846413" y="3607926"/>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smtClean="0">
                <a:solidFill>
                  <a:schemeClr val="accent1"/>
                </a:solidFill>
              </a:rPr>
              <a:t>03</a:t>
            </a:r>
            <a:endParaRPr dirty="0">
              <a:solidFill>
                <a:schemeClr val="accent1"/>
              </a:solidFill>
            </a:endParaRPr>
          </a:p>
        </p:txBody>
      </p:sp>
      <p:sp>
        <p:nvSpPr>
          <p:cNvPr id="37" name="Google Shape;228;p21"/>
          <p:cNvSpPr txBox="1">
            <a:spLocks noGrp="1"/>
          </p:cNvSpPr>
          <p:nvPr>
            <p:ph type="ctrTitle" idx="17"/>
          </p:nvPr>
        </p:nvSpPr>
        <p:spPr>
          <a:xfrm>
            <a:off x="662326" y="3784914"/>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IN" dirty="0" smtClean="0"/>
              <a:t>TOOLS USED</a:t>
            </a:r>
            <a:endParaRPr dirty="0"/>
          </a:p>
        </p:txBody>
      </p:sp>
      <p:sp>
        <p:nvSpPr>
          <p:cNvPr id="38" name="Google Shape;243;p21"/>
          <p:cNvSpPr/>
          <p:nvPr/>
        </p:nvSpPr>
        <p:spPr>
          <a:xfrm>
            <a:off x="3616682" y="3732739"/>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6;p21"/>
          <p:cNvSpPr txBox="1">
            <a:spLocks noGrp="1"/>
          </p:cNvSpPr>
          <p:nvPr>
            <p:ph type="title" idx="2"/>
          </p:nvPr>
        </p:nvSpPr>
        <p:spPr>
          <a:xfrm>
            <a:off x="5032727" y="3572266"/>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smtClean="0">
                <a:solidFill>
                  <a:schemeClr val="accent1"/>
                </a:solidFill>
              </a:rPr>
              <a:t>06</a:t>
            </a:r>
            <a:endParaRPr dirty="0">
              <a:solidFill>
                <a:schemeClr val="accent1"/>
              </a:solidFill>
            </a:endParaRPr>
          </a:p>
        </p:txBody>
      </p:sp>
      <p:sp>
        <p:nvSpPr>
          <p:cNvPr id="40" name="Google Shape;217;p21"/>
          <p:cNvSpPr txBox="1">
            <a:spLocks noGrp="1"/>
          </p:cNvSpPr>
          <p:nvPr>
            <p:ph type="subTitle" idx="3"/>
          </p:nvPr>
        </p:nvSpPr>
        <p:spPr>
          <a:xfrm>
            <a:off x="6409515" y="3856551"/>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accent1"/>
                </a:solidFill>
              </a:rPr>
              <a:t>Summery of our project. </a:t>
            </a:r>
            <a:endParaRPr>
              <a:solidFill>
                <a:schemeClr val="accent1"/>
              </a:solidFill>
            </a:endParaRPr>
          </a:p>
        </p:txBody>
      </p:sp>
      <p:sp>
        <p:nvSpPr>
          <p:cNvPr id="41" name="Google Shape;231;p21"/>
          <p:cNvSpPr txBox="1">
            <a:spLocks noGrp="1"/>
          </p:cNvSpPr>
          <p:nvPr>
            <p:ph type="ctrTitle" idx="20"/>
          </p:nvPr>
        </p:nvSpPr>
        <p:spPr>
          <a:xfrm>
            <a:off x="6422803" y="3784914"/>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smtClean="0"/>
              <a:t>CONCLUSION </a:t>
            </a:r>
            <a:endParaRPr dirty="0"/>
          </a:p>
        </p:txBody>
      </p:sp>
      <p:grpSp>
        <p:nvGrpSpPr>
          <p:cNvPr id="42" name="Google Shape;244;p21"/>
          <p:cNvGrpSpPr/>
          <p:nvPr/>
        </p:nvGrpSpPr>
        <p:grpSpPr>
          <a:xfrm>
            <a:off x="5107772" y="3731415"/>
            <a:ext cx="432964" cy="431586"/>
            <a:chOff x="5812000" y="2553488"/>
            <a:chExt cx="769850" cy="767400"/>
          </a:xfrm>
        </p:grpSpPr>
        <p:sp>
          <p:nvSpPr>
            <p:cNvPr id="43" name="Google Shape;245;p21"/>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6;p21"/>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7;p21"/>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8;p21"/>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9;p21"/>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0;p21"/>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108692"/>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t>INTRODUCTION</a:t>
            </a:r>
            <a:endParaRPr dirty="0"/>
          </a:p>
        </p:txBody>
      </p:sp>
      <p:sp>
        <p:nvSpPr>
          <p:cNvPr id="273" name="Google Shape;273;p23"/>
          <p:cNvSpPr txBox="1">
            <a:spLocks noGrp="1"/>
          </p:cNvSpPr>
          <p:nvPr>
            <p:ph type="subTitle" idx="2"/>
          </p:nvPr>
        </p:nvSpPr>
        <p:spPr>
          <a:xfrm>
            <a:off x="1952612" y="1093699"/>
            <a:ext cx="5331767" cy="3858445"/>
          </a:xfrm>
          <a:prstGeom prst="rect">
            <a:avLst/>
          </a:prstGeom>
        </p:spPr>
        <p:txBody>
          <a:bodyPr spcFirstLastPara="1" wrap="square" lIns="91425" tIns="91425" rIns="91425" bIns="91425" anchor="t" anchorCtr="0">
            <a:noAutofit/>
          </a:bodyPr>
          <a:lstStyle/>
          <a:p>
            <a:pPr marL="0" indent="0" algn="just"/>
            <a:r>
              <a:rPr lang="en-IN" sz="1200" dirty="0"/>
              <a:t>Data is a most important part of our lives. It’s the root of knowledge. But some data in wrong hand can be very dangerous for us. That’s why data security is compulsory. Sometime we need to transfer confidential data through the internet. But internet in full of hackers and eavesdropper.  In That case, the best way to secure data in Cryptography. Cryptography is the way to hide information by encryption and decoding it by decryption. The Advanced Encryption Standard (AES) algorithm, also known as the </a:t>
            </a:r>
            <a:r>
              <a:rPr lang="en-IN" sz="1200" dirty="0" err="1"/>
              <a:t>Rijndael</a:t>
            </a:r>
            <a:r>
              <a:rPr lang="en-IN" sz="1200" dirty="0"/>
              <a:t> algorithm is a symmetrical block cipher cryptographic algorithm that takes plain text and converts them to unreadable format known as cipher text using keys. The cipher text can be converted back to plain text through the process of decryption using same keys. AES encryption used in a lot of ways, including wireless security, processor security, image encryption, file encryption. The NSA (National Security Agency) United States Department of Defence they are using AES to encrypt Top Secret information. So that’s why AES has gained the confidence of various industries. Since the AES algorithm is considered secure, it is in the worldwide standard. In this paper, we will implement AES in Python to encrypt and decrypt any file including text messages, images, voice messages, pdf, documents and any other file formats</a:t>
            </a:r>
            <a:r>
              <a:rPr lang="en-IN" sz="1200" dirty="0" smtClean="0"/>
              <a:t>.</a:t>
            </a:r>
            <a:endParaRPr lang="en-IN" sz="1200" dirty="0"/>
          </a:p>
        </p:txBody>
      </p:sp>
      <p:cxnSp>
        <p:nvCxnSpPr>
          <p:cNvPr id="287" name="Google Shape;287;p23"/>
          <p:cNvCxnSpPr/>
          <p:nvPr/>
        </p:nvCxnSpPr>
        <p:spPr>
          <a:xfrm>
            <a:off x="311700" y="760183"/>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108692"/>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t>OBJECTIVE</a:t>
            </a:r>
            <a:endParaRPr dirty="0"/>
          </a:p>
        </p:txBody>
      </p:sp>
      <p:sp>
        <p:nvSpPr>
          <p:cNvPr id="273" name="Google Shape;273;p23"/>
          <p:cNvSpPr txBox="1">
            <a:spLocks noGrp="1"/>
          </p:cNvSpPr>
          <p:nvPr>
            <p:ph type="subTitle" idx="2"/>
          </p:nvPr>
        </p:nvSpPr>
        <p:spPr>
          <a:xfrm>
            <a:off x="740264" y="939589"/>
            <a:ext cx="5331767" cy="3858445"/>
          </a:xfrm>
          <a:prstGeom prst="rect">
            <a:avLst/>
          </a:prstGeom>
        </p:spPr>
        <p:txBody>
          <a:bodyPr spcFirstLastPara="1" wrap="square" lIns="91425" tIns="91425" rIns="91425" bIns="91425" anchor="t" anchorCtr="0">
            <a:noAutofit/>
          </a:bodyPr>
          <a:lstStyle/>
          <a:p>
            <a:pPr lvl="0" algn="l">
              <a:lnSpc>
                <a:spcPct val="200000"/>
              </a:lnSpc>
              <a:buFont typeface="Arial" panose="020B0604020202020204" pitchFamily="34" charset="0"/>
              <a:buChar char="•"/>
            </a:pPr>
            <a:r>
              <a:rPr lang="en-IN" sz="1400" dirty="0" smtClean="0"/>
              <a:t>Implementation </a:t>
            </a:r>
            <a:r>
              <a:rPr lang="en-IN" sz="1400" dirty="0"/>
              <a:t>of AES </a:t>
            </a:r>
            <a:r>
              <a:rPr lang="en-IN" sz="1400" dirty="0" smtClean="0"/>
              <a:t>algorithm.</a:t>
            </a:r>
          </a:p>
          <a:p>
            <a:pPr lvl="0" algn="l">
              <a:lnSpc>
                <a:spcPct val="200000"/>
              </a:lnSpc>
              <a:buFont typeface="Arial" panose="020B0604020202020204" pitchFamily="34" charset="0"/>
              <a:buChar char="•"/>
            </a:pPr>
            <a:r>
              <a:rPr lang="en-IN" sz="1400" dirty="0" smtClean="0"/>
              <a:t>Encrypt </a:t>
            </a:r>
            <a:r>
              <a:rPr lang="en-IN" sz="1400" dirty="0"/>
              <a:t>Text Messages for secure </a:t>
            </a:r>
            <a:r>
              <a:rPr lang="en-IN" sz="1400" dirty="0" smtClean="0"/>
              <a:t>transmission.</a:t>
            </a:r>
          </a:p>
          <a:p>
            <a:pPr lvl="0" algn="l">
              <a:lnSpc>
                <a:spcPct val="200000"/>
              </a:lnSpc>
              <a:buFont typeface="Arial" panose="020B0604020202020204" pitchFamily="34" charset="0"/>
              <a:buChar char="•"/>
            </a:pPr>
            <a:r>
              <a:rPr lang="en-IN" sz="1400" dirty="0" smtClean="0"/>
              <a:t>Decrypt </a:t>
            </a:r>
            <a:r>
              <a:rPr lang="en-IN" sz="1400" dirty="0"/>
              <a:t>Encrypted Text Messages with proper </a:t>
            </a:r>
            <a:r>
              <a:rPr lang="en-IN" sz="1400" dirty="0" smtClean="0"/>
              <a:t>key.</a:t>
            </a:r>
          </a:p>
          <a:p>
            <a:pPr lvl="0" algn="l">
              <a:lnSpc>
                <a:spcPct val="200000"/>
              </a:lnSpc>
              <a:buFont typeface="Arial" panose="020B0604020202020204" pitchFamily="34" charset="0"/>
              <a:buChar char="•"/>
            </a:pPr>
            <a:r>
              <a:rPr lang="en-IN" sz="1400" dirty="0" smtClean="0"/>
              <a:t>Encrypt </a:t>
            </a:r>
            <a:r>
              <a:rPr lang="en-IN" sz="1400" dirty="0"/>
              <a:t>Confidential Images for secure </a:t>
            </a:r>
            <a:r>
              <a:rPr lang="en-IN" sz="1400" dirty="0" smtClean="0"/>
              <a:t>transmission.</a:t>
            </a:r>
          </a:p>
          <a:p>
            <a:pPr lvl="0" algn="l">
              <a:lnSpc>
                <a:spcPct val="200000"/>
              </a:lnSpc>
              <a:buFont typeface="Arial" panose="020B0604020202020204" pitchFamily="34" charset="0"/>
              <a:buChar char="•"/>
            </a:pPr>
            <a:r>
              <a:rPr lang="en-IN" sz="1400" dirty="0" smtClean="0"/>
              <a:t>Decrypt </a:t>
            </a:r>
            <a:r>
              <a:rPr lang="en-IN" sz="1400" dirty="0"/>
              <a:t>Encrypted Images with proper </a:t>
            </a:r>
            <a:r>
              <a:rPr lang="en-IN" sz="1400" dirty="0" smtClean="0"/>
              <a:t>key.</a:t>
            </a:r>
          </a:p>
          <a:p>
            <a:pPr lvl="0" algn="l">
              <a:lnSpc>
                <a:spcPct val="200000"/>
              </a:lnSpc>
              <a:buFont typeface="Arial" panose="020B0604020202020204" pitchFamily="34" charset="0"/>
              <a:buChar char="•"/>
            </a:pPr>
            <a:r>
              <a:rPr lang="en-IN" sz="1400" dirty="0" smtClean="0"/>
              <a:t>Encrypt </a:t>
            </a:r>
            <a:r>
              <a:rPr lang="en-IN" sz="1400" dirty="0"/>
              <a:t>any kinds of confidential </a:t>
            </a:r>
            <a:r>
              <a:rPr lang="en-IN" sz="1400" dirty="0" smtClean="0"/>
              <a:t>file.</a:t>
            </a:r>
          </a:p>
          <a:p>
            <a:pPr lvl="0" algn="l">
              <a:lnSpc>
                <a:spcPct val="200000"/>
              </a:lnSpc>
              <a:buFont typeface="Arial" panose="020B0604020202020204" pitchFamily="34" charset="0"/>
              <a:buChar char="•"/>
            </a:pPr>
            <a:r>
              <a:rPr lang="en-IN" sz="1400" dirty="0" smtClean="0"/>
              <a:t>Decrypt </a:t>
            </a:r>
            <a:r>
              <a:rPr lang="en-IN" sz="1400" dirty="0"/>
              <a:t>any kinds of confidential </a:t>
            </a:r>
            <a:r>
              <a:rPr lang="en-IN" sz="1400" dirty="0" smtClean="0"/>
              <a:t>file</a:t>
            </a:r>
          </a:p>
          <a:p>
            <a:pPr lvl="0" algn="l">
              <a:lnSpc>
                <a:spcPct val="200000"/>
              </a:lnSpc>
              <a:buFont typeface="Arial" panose="020B0604020202020204" pitchFamily="34" charset="0"/>
              <a:buChar char="•"/>
            </a:pPr>
            <a:r>
              <a:rPr lang="en-IN" sz="1400" dirty="0" smtClean="0"/>
              <a:t>Produce </a:t>
            </a:r>
            <a:r>
              <a:rPr lang="en-IN" sz="1400" dirty="0"/>
              <a:t>garbage values without right key.  </a:t>
            </a:r>
          </a:p>
        </p:txBody>
      </p:sp>
      <p:cxnSp>
        <p:nvCxnSpPr>
          <p:cNvPr id="287" name="Google Shape;287;p23"/>
          <p:cNvCxnSpPr/>
          <p:nvPr/>
        </p:nvCxnSpPr>
        <p:spPr>
          <a:xfrm>
            <a:off x="311700" y="760183"/>
            <a:ext cx="85206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9383626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108692"/>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t>TOOLS USED</a:t>
            </a:r>
            <a:endParaRPr dirty="0"/>
          </a:p>
        </p:txBody>
      </p:sp>
      <p:cxnSp>
        <p:nvCxnSpPr>
          <p:cNvPr id="287" name="Google Shape;287;p23"/>
          <p:cNvCxnSpPr/>
          <p:nvPr/>
        </p:nvCxnSpPr>
        <p:spPr>
          <a:xfrm>
            <a:off x="311700" y="760183"/>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329" y="1073980"/>
            <a:ext cx="1983097" cy="148732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0057" y="1027113"/>
            <a:ext cx="2387974" cy="1589088"/>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9953" y="1027113"/>
            <a:ext cx="1693211" cy="1693211"/>
          </a:xfrm>
          <a:prstGeom prst="rect">
            <a:avLst/>
          </a:prstGeom>
        </p:spPr>
      </p:pic>
    </p:spTree>
    <p:extLst>
      <p:ext uri="{BB962C8B-B14F-4D97-AF65-F5344CB8AC3E}">
        <p14:creationId xmlns:p14="http://schemas.microsoft.com/office/powerpoint/2010/main" val="28267228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108692"/>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t>METHODOLOGY</a:t>
            </a:r>
            <a:endParaRPr dirty="0"/>
          </a:p>
        </p:txBody>
      </p:sp>
      <p:sp>
        <p:nvSpPr>
          <p:cNvPr id="273" name="Google Shape;273;p23"/>
          <p:cNvSpPr txBox="1">
            <a:spLocks noGrp="1"/>
          </p:cNvSpPr>
          <p:nvPr>
            <p:ph type="subTitle" idx="2"/>
          </p:nvPr>
        </p:nvSpPr>
        <p:spPr>
          <a:xfrm>
            <a:off x="1404366" y="1562101"/>
            <a:ext cx="6428258" cy="952500"/>
          </a:xfrm>
          <a:prstGeom prst="rect">
            <a:avLst/>
          </a:prstGeom>
        </p:spPr>
        <p:txBody>
          <a:bodyPr spcFirstLastPara="1" wrap="square" lIns="91425" tIns="91425" rIns="91425" bIns="91425" anchor="t" anchorCtr="0">
            <a:noAutofit/>
          </a:bodyPr>
          <a:lstStyle/>
          <a:p>
            <a:pPr marL="0" indent="0" algn="just"/>
            <a:r>
              <a:rPr lang="en-IN" sz="1200" dirty="0"/>
              <a:t>The Advanced Encryption Standard (AES) algorithm, also known as the </a:t>
            </a:r>
            <a:r>
              <a:rPr lang="en-IN" sz="1200" dirty="0" err="1"/>
              <a:t>Rijndael</a:t>
            </a:r>
            <a:r>
              <a:rPr lang="en-IN" sz="1200" dirty="0"/>
              <a:t> algorithm is a symmetrical block cipher cryptographic algorithm that that takes plain text and converts them to unreadable format known as cipher text using keys. The cipher text can be converted back to plain text through the process of decryption using same </a:t>
            </a:r>
            <a:r>
              <a:rPr lang="en-IN" sz="1200" dirty="0" smtClean="0"/>
              <a:t>keys.</a:t>
            </a:r>
          </a:p>
        </p:txBody>
      </p:sp>
      <p:cxnSp>
        <p:nvCxnSpPr>
          <p:cNvPr id="287" name="Google Shape;287;p23"/>
          <p:cNvCxnSpPr/>
          <p:nvPr/>
        </p:nvCxnSpPr>
        <p:spPr>
          <a:xfrm>
            <a:off x="311700" y="760183"/>
            <a:ext cx="8520600" cy="0"/>
          </a:xfrm>
          <a:prstGeom prst="straightConnector1">
            <a:avLst/>
          </a:prstGeom>
          <a:noFill/>
          <a:ln w="9525" cap="flat" cmpd="sng">
            <a:solidFill>
              <a:schemeClr val="accent1"/>
            </a:solidFill>
            <a:prstDash val="solid"/>
            <a:round/>
            <a:headEnd type="none" w="med" len="med"/>
            <a:tailEnd type="none" w="med" len="med"/>
          </a:ln>
        </p:spPr>
      </p:cxnSp>
      <p:sp>
        <p:nvSpPr>
          <p:cNvPr id="5" name="Google Shape;271;p23"/>
          <p:cNvSpPr txBox="1">
            <a:spLocks noGrp="1"/>
          </p:cNvSpPr>
          <p:nvPr>
            <p:ph type="ctrTitle" idx="6"/>
          </p:nvPr>
        </p:nvSpPr>
        <p:spPr>
          <a:xfrm>
            <a:off x="1167545" y="1208696"/>
            <a:ext cx="6901900" cy="551708"/>
          </a:xfrm>
          <a:prstGeom prst="rect">
            <a:avLst/>
          </a:prstGeom>
        </p:spPr>
        <p:txBody>
          <a:bodyPr spcFirstLastPara="1" wrap="square" lIns="91425" tIns="91425" rIns="91425" bIns="91425" anchor="b" anchorCtr="0">
            <a:noAutofit/>
          </a:bodyPr>
          <a:lstStyle/>
          <a:p>
            <a:r>
              <a:rPr lang="en-IN" sz="2000" b="1" dirty="0" smtClean="0"/>
              <a:t>AES</a:t>
            </a:r>
            <a:r>
              <a:rPr lang="en-IN" sz="2000" dirty="0" smtClean="0"/>
              <a:t> </a:t>
            </a:r>
            <a:r>
              <a:rPr lang="en-IN" sz="2000" b="1" dirty="0"/>
              <a:t>Algorithm Specification</a:t>
            </a:r>
            <a:r>
              <a:rPr lang="en-IN" sz="2000" dirty="0"/>
              <a:t/>
            </a:r>
            <a:br>
              <a:rPr lang="en-IN" sz="2000" dirty="0"/>
            </a:br>
            <a:endParaRPr sz="2000" dirty="0"/>
          </a:p>
        </p:txBody>
      </p:sp>
      <p:sp>
        <p:nvSpPr>
          <p:cNvPr id="6" name="Google Shape;273;p23"/>
          <p:cNvSpPr txBox="1">
            <a:spLocks noGrp="1"/>
          </p:cNvSpPr>
          <p:nvPr>
            <p:ph type="subTitle" idx="2"/>
          </p:nvPr>
        </p:nvSpPr>
        <p:spPr>
          <a:xfrm>
            <a:off x="386646" y="2514601"/>
            <a:ext cx="4678514" cy="2530010"/>
          </a:xfrm>
          <a:prstGeom prst="rect">
            <a:avLst/>
          </a:prstGeom>
        </p:spPr>
        <p:txBody>
          <a:bodyPr spcFirstLastPara="1" wrap="square" lIns="91425" tIns="91425" rIns="91425" bIns="91425" anchor="t" anchorCtr="0">
            <a:noAutofit/>
          </a:bodyPr>
          <a:lstStyle/>
          <a:p>
            <a:pPr marL="0" indent="0" algn="just"/>
            <a:r>
              <a:rPr lang="en-IN" sz="1200" dirty="0" smtClean="0"/>
              <a:t>AES </a:t>
            </a:r>
            <a:r>
              <a:rPr lang="en-IN" sz="1200" dirty="0"/>
              <a:t>is divided by two parts</a:t>
            </a:r>
            <a:r>
              <a:rPr lang="en-IN" sz="1200" dirty="0" smtClean="0"/>
              <a:t>:</a:t>
            </a:r>
            <a:endParaRPr lang="en-IN" sz="1200" dirty="0"/>
          </a:p>
          <a:p>
            <a:pPr marL="171450" indent="-171450" algn="just">
              <a:buFont typeface="Arial" panose="020B0604020202020204" pitchFamily="34" charset="0"/>
              <a:buChar char="•"/>
            </a:pPr>
            <a:r>
              <a:rPr lang="en-IN" sz="1200" b="1" dirty="0"/>
              <a:t>Cypher / </a:t>
            </a:r>
            <a:r>
              <a:rPr lang="en-IN" sz="1200" b="1" dirty="0" smtClean="0"/>
              <a:t>Encryption</a:t>
            </a:r>
            <a:endParaRPr lang="en-IN" sz="1200" b="1" dirty="0"/>
          </a:p>
          <a:p>
            <a:pPr marL="171450" indent="-171450" algn="just">
              <a:buFont typeface="Arial" panose="020B0604020202020204" pitchFamily="34" charset="0"/>
              <a:buChar char="•"/>
            </a:pPr>
            <a:r>
              <a:rPr lang="en-IN" sz="1200" b="1" dirty="0"/>
              <a:t>Inverse Cypher/ </a:t>
            </a:r>
            <a:r>
              <a:rPr lang="en-IN" sz="1200" b="1" dirty="0" smtClean="0"/>
              <a:t>Decryption</a:t>
            </a:r>
          </a:p>
          <a:p>
            <a:pPr marL="0" indent="0" algn="just"/>
            <a:endParaRPr lang="en-IN" sz="1200" dirty="0"/>
          </a:p>
          <a:p>
            <a:pPr marL="0" indent="0" algn="just"/>
            <a:r>
              <a:rPr lang="en-IN" sz="1200" dirty="0"/>
              <a:t>For the AES algorithm, the length of the Cipher Key is 128, 192, or 256 bits. The key length is represented by </a:t>
            </a:r>
            <a:r>
              <a:rPr lang="en-IN" sz="1200" dirty="0" err="1"/>
              <a:t>Nk</a:t>
            </a:r>
            <a:r>
              <a:rPr lang="en-IN" sz="1200" dirty="0"/>
              <a:t> = 4, 6, or 8, which reflects the number of 32-bit words </a:t>
            </a:r>
            <a:r>
              <a:rPr lang="en-IN" sz="1200" dirty="0" smtClean="0"/>
              <a:t>in </a:t>
            </a:r>
            <a:r>
              <a:rPr lang="en-IN" sz="1200" dirty="0"/>
              <a:t>the Cipher Key. For the AES algorithm, the number of rounds to be performed during the execution of the algorithm is dependent on the key size. The number of rounds is represented by Nr, where Nr = 10 when </a:t>
            </a:r>
            <a:r>
              <a:rPr lang="en-IN" sz="1200" dirty="0" err="1"/>
              <a:t>Nk</a:t>
            </a:r>
            <a:r>
              <a:rPr lang="en-IN" sz="1200" dirty="0"/>
              <a:t> = 4, Nr = 12 when </a:t>
            </a:r>
            <a:r>
              <a:rPr lang="en-IN" sz="1200" dirty="0" err="1"/>
              <a:t>Nk</a:t>
            </a:r>
            <a:r>
              <a:rPr lang="en-IN" sz="1200" dirty="0"/>
              <a:t> = 6, and Nr = 14 when </a:t>
            </a:r>
            <a:r>
              <a:rPr lang="en-IN" sz="1200" dirty="0" err="1"/>
              <a:t>Nk</a:t>
            </a:r>
            <a:r>
              <a:rPr lang="en-IN" sz="1200" dirty="0"/>
              <a:t> = 8. The </a:t>
            </a:r>
            <a:r>
              <a:rPr lang="en-IN" sz="1200" dirty="0" smtClean="0"/>
              <a:t>Key-Block-Round combinations are </a:t>
            </a:r>
            <a:r>
              <a:rPr lang="en-IN" sz="1200" dirty="0"/>
              <a:t>given in Figure.</a:t>
            </a:r>
          </a:p>
          <a:p>
            <a:pPr marL="0" indent="0" algn="just"/>
            <a:endParaRPr lang="en-IN" sz="1200" dirty="0" smtClean="0"/>
          </a:p>
        </p:txBody>
      </p:sp>
      <p:pic>
        <p:nvPicPr>
          <p:cNvPr id="7" name="Picture 6"/>
          <p:cNvPicPr/>
          <p:nvPr/>
        </p:nvPicPr>
        <p:blipFill>
          <a:blip r:embed="rId3"/>
          <a:stretch/>
        </p:blipFill>
        <p:spPr>
          <a:xfrm>
            <a:off x="5393932" y="3052922"/>
            <a:ext cx="3510286" cy="1638300"/>
          </a:xfrm>
          <a:prstGeom prst="rect">
            <a:avLst/>
          </a:prstGeom>
          <a:ln>
            <a:noFill/>
          </a:ln>
        </p:spPr>
      </p:pic>
    </p:spTree>
    <p:extLst>
      <p:ext uri="{BB962C8B-B14F-4D97-AF65-F5344CB8AC3E}">
        <p14:creationId xmlns:p14="http://schemas.microsoft.com/office/powerpoint/2010/main" val="17886160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108692"/>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t>METHODOLOGY</a:t>
            </a:r>
            <a:endParaRPr dirty="0"/>
          </a:p>
        </p:txBody>
      </p:sp>
      <p:cxnSp>
        <p:nvCxnSpPr>
          <p:cNvPr id="287" name="Google Shape;287;p23"/>
          <p:cNvCxnSpPr/>
          <p:nvPr/>
        </p:nvCxnSpPr>
        <p:spPr>
          <a:xfrm>
            <a:off x="311700" y="760183"/>
            <a:ext cx="8520600" cy="0"/>
          </a:xfrm>
          <a:prstGeom prst="straightConnector1">
            <a:avLst/>
          </a:prstGeom>
          <a:noFill/>
          <a:ln w="9525" cap="flat" cmpd="sng">
            <a:solidFill>
              <a:schemeClr val="accent1"/>
            </a:solidFill>
            <a:prstDash val="solid"/>
            <a:round/>
            <a:headEnd type="none" w="med" len="med"/>
            <a:tailEnd type="none" w="med" len="med"/>
          </a:ln>
        </p:spPr>
      </p:cxnSp>
      <p:sp>
        <p:nvSpPr>
          <p:cNvPr id="5" name="Google Shape;271;p23"/>
          <p:cNvSpPr txBox="1">
            <a:spLocks noGrp="1"/>
          </p:cNvSpPr>
          <p:nvPr>
            <p:ph type="ctrTitle" idx="6"/>
          </p:nvPr>
        </p:nvSpPr>
        <p:spPr>
          <a:xfrm>
            <a:off x="1121050" y="760183"/>
            <a:ext cx="6901900" cy="551708"/>
          </a:xfrm>
          <a:prstGeom prst="rect">
            <a:avLst/>
          </a:prstGeom>
        </p:spPr>
        <p:txBody>
          <a:bodyPr spcFirstLastPara="1" wrap="square" lIns="91425" tIns="91425" rIns="91425" bIns="91425" anchor="b" anchorCtr="0">
            <a:noAutofit/>
          </a:bodyPr>
          <a:lstStyle/>
          <a:p>
            <a:r>
              <a:rPr lang="en-IN" sz="2000" dirty="0" smtClean="0"/>
              <a:t>Cypher / Encryption Algorithm</a:t>
            </a:r>
            <a:endParaRPr sz="2000" dirty="0"/>
          </a:p>
        </p:txBody>
      </p:sp>
      <p:sp>
        <p:nvSpPr>
          <p:cNvPr id="6" name="Google Shape;273;p23"/>
          <p:cNvSpPr txBox="1">
            <a:spLocks noGrp="1"/>
          </p:cNvSpPr>
          <p:nvPr>
            <p:ph type="subTitle" idx="2"/>
          </p:nvPr>
        </p:nvSpPr>
        <p:spPr>
          <a:xfrm>
            <a:off x="311700" y="1659099"/>
            <a:ext cx="4095913" cy="745053"/>
          </a:xfrm>
          <a:prstGeom prst="rect">
            <a:avLst/>
          </a:prstGeom>
        </p:spPr>
        <p:txBody>
          <a:bodyPr spcFirstLastPara="1" wrap="square" lIns="91425" tIns="91425" rIns="91425" bIns="91425" anchor="t" anchorCtr="0">
            <a:noAutofit/>
          </a:bodyPr>
          <a:lstStyle/>
          <a:p>
            <a:pPr marL="114300" indent="0" algn="l"/>
            <a:r>
              <a:rPr lang="en-IN" sz="1200" dirty="0"/>
              <a:t>For both its Cipher and Inverse Cipher, the AES </a:t>
            </a:r>
            <a:r>
              <a:rPr lang="en-IN" sz="1200" dirty="0" smtClean="0"/>
              <a:t>algorithm uses </a:t>
            </a:r>
            <a:r>
              <a:rPr lang="en-IN" sz="1200" dirty="0"/>
              <a:t>a round function that is composed of </a:t>
            </a:r>
            <a:endParaRPr lang="en-IN" sz="1200" dirty="0" smtClean="0"/>
          </a:p>
          <a:p>
            <a:pPr marL="114300" lvl="0" indent="0" algn="l"/>
            <a:r>
              <a:rPr lang="en-IN" sz="1200" dirty="0" smtClean="0"/>
              <a:t>four different </a:t>
            </a:r>
            <a:r>
              <a:rPr lang="en-IN" sz="1200" dirty="0"/>
              <a:t>byte-oriented transformations</a:t>
            </a:r>
            <a:r>
              <a:rPr lang="en-IN" sz="1200" dirty="0" smtClean="0"/>
              <a:t>:</a:t>
            </a:r>
          </a:p>
          <a:p>
            <a:pPr algn="l"/>
            <a:endParaRPr lang="en-IN" sz="1200" dirty="0"/>
          </a:p>
        </p:txBody>
      </p:sp>
      <p:pic>
        <p:nvPicPr>
          <p:cNvPr id="9" name="Picture 8"/>
          <p:cNvPicPr/>
          <p:nvPr/>
        </p:nvPicPr>
        <p:blipFill rotWithShape="1">
          <a:blip r:embed="rId3"/>
          <a:srcRect l="1989" r="3354" b="5767"/>
          <a:stretch/>
        </p:blipFill>
        <p:spPr>
          <a:xfrm>
            <a:off x="4582274" y="1455565"/>
            <a:ext cx="4274050" cy="3408752"/>
          </a:xfrm>
          <a:prstGeom prst="rect">
            <a:avLst/>
          </a:prstGeom>
          <a:ln>
            <a:noFill/>
          </a:ln>
        </p:spPr>
      </p:pic>
      <p:sp>
        <p:nvSpPr>
          <p:cNvPr id="10" name="Google Shape;273;p23"/>
          <p:cNvSpPr txBox="1">
            <a:spLocks noGrp="1"/>
          </p:cNvSpPr>
          <p:nvPr>
            <p:ph type="subTitle" idx="2"/>
          </p:nvPr>
        </p:nvSpPr>
        <p:spPr>
          <a:xfrm>
            <a:off x="311700" y="2404152"/>
            <a:ext cx="4095913" cy="2157574"/>
          </a:xfrm>
          <a:prstGeom prst="rect">
            <a:avLst/>
          </a:prstGeom>
        </p:spPr>
        <p:txBody>
          <a:bodyPr spcFirstLastPara="1" wrap="square" lIns="91425" tIns="91425" rIns="91425" bIns="91425" anchor="t" anchorCtr="0">
            <a:noAutofit/>
          </a:bodyPr>
          <a:lstStyle/>
          <a:p>
            <a:pPr marL="285750" indent="-171450" algn="l">
              <a:buFont typeface="Arial" panose="020B0604020202020204" pitchFamily="34" charset="0"/>
              <a:buChar char="•"/>
            </a:pPr>
            <a:r>
              <a:rPr lang="en-IN" sz="1200" dirty="0" smtClean="0"/>
              <a:t>Byte </a:t>
            </a:r>
            <a:r>
              <a:rPr lang="en-IN" sz="1200" dirty="0"/>
              <a:t>substitution using a substitution table (S-box</a:t>
            </a:r>
            <a:r>
              <a:rPr lang="en-IN" sz="1200" dirty="0" smtClean="0"/>
              <a:t>),</a:t>
            </a:r>
            <a:endParaRPr lang="en-IN" sz="1200" dirty="0"/>
          </a:p>
          <a:p>
            <a:pPr marL="285750" lvl="0" indent="-171450" algn="l">
              <a:buFont typeface="Arial" panose="020B0604020202020204" pitchFamily="34" charset="0"/>
              <a:buChar char="•"/>
            </a:pPr>
            <a:r>
              <a:rPr lang="en-IN" sz="1200" dirty="0"/>
              <a:t>Shifting rows of the State array by different offsets, </a:t>
            </a:r>
          </a:p>
          <a:p>
            <a:pPr marL="285750" lvl="0" indent="-171450" algn="l">
              <a:buFont typeface="Arial" panose="020B0604020202020204" pitchFamily="34" charset="0"/>
              <a:buChar char="•"/>
            </a:pPr>
            <a:r>
              <a:rPr lang="en-IN" sz="1200" dirty="0"/>
              <a:t>Mixing the data within each column of the State array</a:t>
            </a:r>
            <a:r>
              <a:rPr lang="en-IN" sz="1200" dirty="0" smtClean="0"/>
              <a:t>,</a:t>
            </a:r>
          </a:p>
          <a:p>
            <a:pPr marL="285750" lvl="0" indent="-171450" algn="l">
              <a:buFont typeface="Arial" panose="020B0604020202020204" pitchFamily="34" charset="0"/>
              <a:buChar char="•"/>
            </a:pPr>
            <a:r>
              <a:rPr lang="en-IN" sz="1200" dirty="0" smtClean="0"/>
              <a:t>Adding </a:t>
            </a:r>
            <a:r>
              <a:rPr lang="en-IN" sz="1200" dirty="0"/>
              <a:t>a Round Key to the State</a:t>
            </a:r>
          </a:p>
          <a:p>
            <a:pPr algn="l"/>
            <a:endParaRPr lang="en-IN" sz="1200" dirty="0"/>
          </a:p>
          <a:p>
            <a:pPr algn="l"/>
            <a:r>
              <a:rPr lang="en-IN" sz="1200" dirty="0" smtClean="0"/>
              <a:t>The </a:t>
            </a:r>
            <a:r>
              <a:rPr lang="en-IN" sz="1200" dirty="0"/>
              <a:t>Cipher is described in the pseudo </a:t>
            </a:r>
            <a:r>
              <a:rPr lang="en-IN" sz="1200" dirty="0" smtClean="0"/>
              <a:t>code:</a:t>
            </a:r>
          </a:p>
          <a:p>
            <a:pPr algn="l"/>
            <a:endParaRPr lang="en-IN" sz="1200" dirty="0" smtClean="0"/>
          </a:p>
          <a:p>
            <a:pPr marL="114300" indent="0" algn="l"/>
            <a:r>
              <a:rPr lang="en-IN" sz="1200" dirty="0" smtClean="0"/>
              <a:t>The </a:t>
            </a:r>
            <a:r>
              <a:rPr lang="en-IN" sz="1200" dirty="0"/>
              <a:t>individual transformations </a:t>
            </a:r>
            <a:r>
              <a:rPr lang="en-IN" sz="1200" b="1" dirty="0" err="1"/>
              <a:t>SubBytes</a:t>
            </a:r>
            <a:r>
              <a:rPr lang="en-IN" sz="1200" b="1" dirty="0"/>
              <a:t>() , </a:t>
            </a:r>
            <a:r>
              <a:rPr lang="en-IN" sz="1200" b="1" dirty="0" err="1"/>
              <a:t>ShiftRows</a:t>
            </a:r>
            <a:r>
              <a:rPr lang="en-IN" sz="1200" b="1" dirty="0" smtClean="0"/>
              <a:t>(), </a:t>
            </a:r>
            <a:r>
              <a:rPr lang="en-IN" sz="1200" b="1" dirty="0" err="1"/>
              <a:t>MixColumns</a:t>
            </a:r>
            <a:r>
              <a:rPr lang="en-IN" sz="1200" b="1" dirty="0" smtClean="0"/>
              <a:t>(), </a:t>
            </a:r>
            <a:r>
              <a:rPr lang="en-IN" sz="1200" b="1" dirty="0"/>
              <a:t>and </a:t>
            </a:r>
            <a:r>
              <a:rPr lang="en-IN" sz="1200" b="1" dirty="0" err="1"/>
              <a:t>AddRoundKey</a:t>
            </a:r>
            <a:r>
              <a:rPr lang="en-IN" sz="1200" b="1" dirty="0" smtClean="0"/>
              <a:t>() -</a:t>
            </a:r>
            <a:r>
              <a:rPr lang="en-IN" sz="1200" dirty="0" smtClean="0"/>
              <a:t>process </a:t>
            </a:r>
            <a:r>
              <a:rPr lang="en-IN" sz="1200" dirty="0"/>
              <a:t>the State and are described next.</a:t>
            </a:r>
          </a:p>
        </p:txBody>
      </p:sp>
    </p:spTree>
    <p:extLst>
      <p:ext uri="{BB962C8B-B14F-4D97-AF65-F5344CB8AC3E}">
        <p14:creationId xmlns:p14="http://schemas.microsoft.com/office/powerpoint/2010/main" val="31257098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108692"/>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t>METHODOLOGY</a:t>
            </a:r>
            <a:endParaRPr dirty="0"/>
          </a:p>
        </p:txBody>
      </p:sp>
      <p:cxnSp>
        <p:nvCxnSpPr>
          <p:cNvPr id="287" name="Google Shape;287;p23"/>
          <p:cNvCxnSpPr/>
          <p:nvPr/>
        </p:nvCxnSpPr>
        <p:spPr>
          <a:xfrm>
            <a:off x="311700" y="760183"/>
            <a:ext cx="8520600" cy="0"/>
          </a:xfrm>
          <a:prstGeom prst="straightConnector1">
            <a:avLst/>
          </a:prstGeom>
          <a:noFill/>
          <a:ln w="9525" cap="flat" cmpd="sng">
            <a:solidFill>
              <a:schemeClr val="accent1"/>
            </a:solidFill>
            <a:prstDash val="solid"/>
            <a:round/>
            <a:headEnd type="none" w="med" len="med"/>
            <a:tailEnd type="none" w="med" len="med"/>
          </a:ln>
        </p:spPr>
      </p:cxnSp>
      <p:sp>
        <p:nvSpPr>
          <p:cNvPr id="5" name="Google Shape;271;p23"/>
          <p:cNvSpPr txBox="1">
            <a:spLocks noGrp="1"/>
          </p:cNvSpPr>
          <p:nvPr>
            <p:ph type="ctrTitle" idx="6"/>
          </p:nvPr>
        </p:nvSpPr>
        <p:spPr>
          <a:xfrm>
            <a:off x="1121050" y="760183"/>
            <a:ext cx="6901900" cy="551708"/>
          </a:xfrm>
          <a:prstGeom prst="rect">
            <a:avLst/>
          </a:prstGeom>
        </p:spPr>
        <p:txBody>
          <a:bodyPr spcFirstLastPara="1" wrap="square" lIns="91425" tIns="91425" rIns="91425" bIns="91425" anchor="b" anchorCtr="0">
            <a:noAutofit/>
          </a:bodyPr>
          <a:lstStyle/>
          <a:p>
            <a:r>
              <a:rPr lang="en-IN" sz="2000" dirty="0" smtClean="0"/>
              <a:t>Byte Substitution</a:t>
            </a:r>
            <a:endParaRPr sz="2000" dirty="0"/>
          </a:p>
        </p:txBody>
      </p:sp>
      <p:sp>
        <p:nvSpPr>
          <p:cNvPr id="6" name="Google Shape;273;p23"/>
          <p:cNvSpPr txBox="1">
            <a:spLocks noGrp="1"/>
          </p:cNvSpPr>
          <p:nvPr>
            <p:ph type="subTitle" idx="2"/>
          </p:nvPr>
        </p:nvSpPr>
        <p:spPr>
          <a:xfrm>
            <a:off x="311700" y="1659099"/>
            <a:ext cx="4095913" cy="2183526"/>
          </a:xfrm>
          <a:prstGeom prst="rect">
            <a:avLst/>
          </a:prstGeom>
        </p:spPr>
        <p:txBody>
          <a:bodyPr spcFirstLastPara="1" wrap="square" lIns="91425" tIns="91425" rIns="91425" bIns="91425" anchor="t" anchorCtr="0">
            <a:noAutofit/>
          </a:bodyPr>
          <a:lstStyle/>
          <a:p>
            <a:pPr marL="114300" indent="0" algn="l"/>
            <a:r>
              <a:rPr lang="en-IN" sz="1200" dirty="0"/>
              <a:t>The </a:t>
            </a:r>
            <a:r>
              <a:rPr lang="en-IN" sz="1200" dirty="0" err="1"/>
              <a:t>SubBytes</a:t>
            </a:r>
            <a:r>
              <a:rPr lang="en-IN" sz="1200" dirty="0"/>
              <a:t>() transformation is a non-linear byte substitution that operates independently on each byte of the State using a substitution table. This S-box which is invertible, is constructed by composing </a:t>
            </a:r>
            <a:r>
              <a:rPr lang="en-IN" sz="1200" dirty="0" smtClean="0"/>
              <a:t>two transformations</a:t>
            </a:r>
            <a:r>
              <a:rPr lang="en-IN" sz="1200" dirty="0"/>
              <a:t>: </a:t>
            </a:r>
            <a:endParaRPr lang="en-IN" sz="1200" dirty="0" smtClean="0"/>
          </a:p>
          <a:p>
            <a:pPr marL="114300" indent="0" algn="l"/>
            <a:endParaRPr lang="en-IN" sz="1200" dirty="0"/>
          </a:p>
          <a:p>
            <a:pPr marL="342900" indent="-228600" algn="l">
              <a:buFont typeface="+mj-lt"/>
              <a:buAutoNum type="arabicPeriod"/>
            </a:pPr>
            <a:r>
              <a:rPr lang="en-IN" sz="1200" dirty="0" smtClean="0"/>
              <a:t>Take </a:t>
            </a:r>
            <a:r>
              <a:rPr lang="en-IN" sz="1200" dirty="0"/>
              <a:t>the multiplicative inverse in the finite field (</a:t>
            </a:r>
            <a:r>
              <a:rPr lang="en-IN" sz="1200" dirty="0" err="1"/>
              <a:t>Galoi’s</a:t>
            </a:r>
            <a:r>
              <a:rPr lang="en-IN" sz="1200" dirty="0"/>
              <a:t> Field) GF(2</a:t>
            </a:r>
            <a:r>
              <a:rPr lang="en-IN" sz="1200" baseline="30000" dirty="0"/>
              <a:t>8</a:t>
            </a:r>
            <a:r>
              <a:rPr lang="en-IN" sz="1200" dirty="0"/>
              <a:t>), </a:t>
            </a:r>
            <a:endParaRPr lang="en-IN" sz="1200" dirty="0" smtClean="0"/>
          </a:p>
          <a:p>
            <a:pPr marL="114300" indent="0" algn="l"/>
            <a:endParaRPr lang="en-IN" sz="1200" dirty="0"/>
          </a:p>
          <a:p>
            <a:pPr marL="114300" indent="0" algn="l"/>
            <a:r>
              <a:rPr lang="en-IN" sz="1200" dirty="0"/>
              <a:t>2. </a:t>
            </a:r>
            <a:r>
              <a:rPr lang="en-IN" sz="1200" dirty="0" smtClean="0"/>
              <a:t> Apply </a:t>
            </a:r>
            <a:r>
              <a:rPr lang="en-IN" sz="1200" dirty="0"/>
              <a:t>the following affine transformation (over GF(2</a:t>
            </a:r>
            <a:r>
              <a:rPr lang="en-IN" sz="1200" dirty="0" smtClean="0"/>
              <a:t>)):</a:t>
            </a:r>
            <a:endParaRPr lang="en-IN" sz="1200" dirty="0"/>
          </a:p>
          <a:p>
            <a:pPr algn="l"/>
            <a:endParaRPr lang="en-IN" sz="1200" dirty="0"/>
          </a:p>
        </p:txBody>
      </p:sp>
      <p:pic>
        <p:nvPicPr>
          <p:cNvPr id="12" name="Picture 11"/>
          <p:cNvPicPr/>
          <p:nvPr/>
        </p:nvPicPr>
        <p:blipFill rotWithShape="1">
          <a:blip r:embed="rId3"/>
          <a:srcRect r="14428"/>
          <a:stretch/>
        </p:blipFill>
        <p:spPr bwMode="auto">
          <a:xfrm>
            <a:off x="350997" y="3842625"/>
            <a:ext cx="4017317" cy="520504"/>
          </a:xfrm>
          <a:prstGeom prst="rect">
            <a:avLst/>
          </a:prstGeom>
        </p:spPr>
      </p:pic>
      <p:pic>
        <p:nvPicPr>
          <p:cNvPr id="15" name="Picture 14"/>
          <p:cNvPicPr/>
          <p:nvPr/>
        </p:nvPicPr>
        <p:blipFill rotWithShape="1">
          <a:blip r:embed="rId4"/>
          <a:srcRect l="7857" r="10291"/>
          <a:stretch/>
        </p:blipFill>
        <p:spPr>
          <a:xfrm>
            <a:off x="4952144" y="1855141"/>
            <a:ext cx="3880155" cy="2203154"/>
          </a:xfrm>
          <a:prstGeom prst="rect">
            <a:avLst/>
          </a:prstGeom>
          <a:ln>
            <a:noFill/>
          </a:ln>
        </p:spPr>
      </p:pic>
    </p:spTree>
    <p:extLst>
      <p:ext uri="{BB962C8B-B14F-4D97-AF65-F5344CB8AC3E}">
        <p14:creationId xmlns:p14="http://schemas.microsoft.com/office/powerpoint/2010/main" val="30016511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108692"/>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t>METHODOLOGY</a:t>
            </a:r>
            <a:endParaRPr dirty="0"/>
          </a:p>
        </p:txBody>
      </p:sp>
      <p:cxnSp>
        <p:nvCxnSpPr>
          <p:cNvPr id="287" name="Google Shape;287;p23"/>
          <p:cNvCxnSpPr/>
          <p:nvPr/>
        </p:nvCxnSpPr>
        <p:spPr>
          <a:xfrm>
            <a:off x="311700" y="760183"/>
            <a:ext cx="8520600" cy="0"/>
          </a:xfrm>
          <a:prstGeom prst="straightConnector1">
            <a:avLst/>
          </a:prstGeom>
          <a:noFill/>
          <a:ln w="9525" cap="flat" cmpd="sng">
            <a:solidFill>
              <a:schemeClr val="accent1"/>
            </a:solidFill>
            <a:prstDash val="solid"/>
            <a:round/>
            <a:headEnd type="none" w="med" len="med"/>
            <a:tailEnd type="none" w="med" len="med"/>
          </a:ln>
        </p:spPr>
      </p:cxnSp>
      <p:sp>
        <p:nvSpPr>
          <p:cNvPr id="5" name="Google Shape;271;p23"/>
          <p:cNvSpPr txBox="1">
            <a:spLocks noGrp="1"/>
          </p:cNvSpPr>
          <p:nvPr>
            <p:ph type="ctrTitle" idx="6"/>
          </p:nvPr>
        </p:nvSpPr>
        <p:spPr>
          <a:xfrm>
            <a:off x="1121050" y="760183"/>
            <a:ext cx="6901900" cy="551708"/>
          </a:xfrm>
          <a:prstGeom prst="rect">
            <a:avLst/>
          </a:prstGeom>
        </p:spPr>
        <p:txBody>
          <a:bodyPr spcFirstLastPara="1" wrap="square" lIns="91425" tIns="91425" rIns="91425" bIns="91425" anchor="b" anchorCtr="0">
            <a:noAutofit/>
          </a:bodyPr>
          <a:lstStyle/>
          <a:p>
            <a:r>
              <a:rPr lang="en-IN" sz="2000" dirty="0" smtClean="0"/>
              <a:t>Shifting Rows</a:t>
            </a:r>
            <a:endParaRPr sz="2000" dirty="0"/>
          </a:p>
        </p:txBody>
      </p:sp>
      <p:sp>
        <p:nvSpPr>
          <p:cNvPr id="6" name="Google Shape;273;p23"/>
          <p:cNvSpPr txBox="1">
            <a:spLocks noGrp="1"/>
          </p:cNvSpPr>
          <p:nvPr>
            <p:ph type="subTitle" idx="2"/>
          </p:nvPr>
        </p:nvSpPr>
        <p:spPr>
          <a:xfrm>
            <a:off x="311700" y="1659099"/>
            <a:ext cx="4095913" cy="1073827"/>
          </a:xfrm>
          <a:prstGeom prst="rect">
            <a:avLst/>
          </a:prstGeom>
        </p:spPr>
        <p:txBody>
          <a:bodyPr spcFirstLastPara="1" wrap="square" lIns="91425" tIns="91425" rIns="91425" bIns="91425" anchor="t" anchorCtr="0">
            <a:noAutofit/>
          </a:bodyPr>
          <a:lstStyle/>
          <a:p>
            <a:pPr marL="114300" indent="0" algn="l"/>
            <a:r>
              <a:rPr lang="en-IN" sz="1200" dirty="0"/>
              <a:t>In the </a:t>
            </a:r>
            <a:r>
              <a:rPr lang="en-IN" sz="1200" dirty="0" err="1"/>
              <a:t>ShiftRows</a:t>
            </a:r>
            <a:r>
              <a:rPr lang="en-IN" sz="1200" dirty="0"/>
              <a:t>() transformation, the bytes in the last three rows of the State are cyclically shifted over different numbers of bytes (offsets). The first row, </a:t>
            </a:r>
            <a:r>
              <a:rPr lang="en-IN" sz="1200" dirty="0" smtClean="0"/>
              <a:t>r=0</a:t>
            </a:r>
            <a:r>
              <a:rPr lang="en-IN" sz="1200" dirty="0"/>
              <a:t>, is not shifted. Specifically, the </a:t>
            </a:r>
            <a:r>
              <a:rPr lang="en-IN" sz="1200" dirty="0" err="1"/>
              <a:t>ShiftRows</a:t>
            </a:r>
            <a:r>
              <a:rPr lang="en-IN" sz="1200" dirty="0"/>
              <a:t>() transformation proceeds as follows:</a:t>
            </a:r>
            <a:br>
              <a:rPr lang="en-IN" sz="1200" dirty="0"/>
            </a:br>
            <a:endParaRPr lang="en-IN" sz="1200" dirty="0"/>
          </a:p>
        </p:txBody>
      </p:sp>
      <p:pic>
        <p:nvPicPr>
          <p:cNvPr id="8" name="Picture 7"/>
          <p:cNvPicPr/>
          <p:nvPr/>
        </p:nvPicPr>
        <p:blipFill rotWithShape="1">
          <a:blip r:embed="rId3"/>
          <a:srcRect l="9488" r="10921"/>
          <a:stretch/>
        </p:blipFill>
        <p:spPr bwMode="auto">
          <a:xfrm>
            <a:off x="462338" y="2732926"/>
            <a:ext cx="4150759" cy="539115"/>
          </a:xfrm>
          <a:prstGeom prst="rect">
            <a:avLst/>
          </a:prstGeom>
        </p:spPr>
      </p:pic>
      <p:sp>
        <p:nvSpPr>
          <p:cNvPr id="9" name="Google Shape;273;p23"/>
          <p:cNvSpPr txBox="1">
            <a:spLocks noGrp="1"/>
          </p:cNvSpPr>
          <p:nvPr>
            <p:ph type="subTitle" idx="2"/>
          </p:nvPr>
        </p:nvSpPr>
        <p:spPr>
          <a:xfrm>
            <a:off x="311699" y="3269839"/>
            <a:ext cx="4095913" cy="1569289"/>
          </a:xfrm>
          <a:prstGeom prst="rect">
            <a:avLst/>
          </a:prstGeom>
        </p:spPr>
        <p:txBody>
          <a:bodyPr spcFirstLastPara="1" wrap="square" lIns="91425" tIns="91425" rIns="91425" bIns="91425" anchor="t" anchorCtr="0">
            <a:noAutofit/>
          </a:bodyPr>
          <a:lstStyle/>
          <a:p>
            <a:pPr marL="114300" indent="0" algn="l"/>
            <a:r>
              <a:rPr lang="en-IN" sz="1200" dirty="0"/>
              <a:t>where the shift value shift(</a:t>
            </a:r>
            <a:r>
              <a:rPr lang="en-IN" sz="1200" dirty="0" err="1"/>
              <a:t>r,Nb</a:t>
            </a:r>
            <a:r>
              <a:rPr lang="en-IN" sz="1200" dirty="0"/>
              <a:t>) depends on the row number, r, as follows:</a:t>
            </a:r>
            <a:br>
              <a:rPr lang="en-IN" sz="1200" dirty="0"/>
            </a:br>
            <a:r>
              <a:rPr lang="en-IN" sz="1200" dirty="0"/>
              <a:t>shift(1,4) = 1; shift(2,4) = 2 ; shift(3,4) = 3 </a:t>
            </a:r>
            <a:r>
              <a:rPr lang="en-IN" sz="1200" dirty="0" smtClean="0"/>
              <a:t>.</a:t>
            </a:r>
          </a:p>
          <a:p>
            <a:pPr marL="114300" indent="0" algn="l"/>
            <a:endParaRPr lang="en-IN" sz="1200" dirty="0"/>
          </a:p>
          <a:p>
            <a:pPr marL="114300" indent="0" algn="l"/>
            <a:r>
              <a:rPr lang="en-IN" sz="1200" dirty="0"/>
              <a:t>This has the effect of moving bytes to “lower” positions in the row, while the “lowest” bytes wrap around into the “top” of the. Figure illustrates the </a:t>
            </a:r>
            <a:r>
              <a:rPr lang="en-IN" sz="1200" dirty="0" err="1"/>
              <a:t>ShiftRows</a:t>
            </a:r>
            <a:r>
              <a:rPr lang="en-IN" sz="1200" dirty="0"/>
              <a:t>() </a:t>
            </a:r>
            <a:r>
              <a:rPr lang="en-IN" sz="1200" dirty="0" smtClean="0"/>
              <a:t>transformation:</a:t>
            </a:r>
            <a:endParaRPr lang="en-IN" sz="1200" dirty="0"/>
          </a:p>
          <a:p>
            <a:pPr marL="114300" indent="0" algn="l"/>
            <a:endParaRPr lang="en-IN" sz="1200" dirty="0"/>
          </a:p>
        </p:txBody>
      </p:sp>
      <p:pic>
        <p:nvPicPr>
          <p:cNvPr id="10" name="Picture 9"/>
          <p:cNvPicPr/>
          <p:nvPr/>
        </p:nvPicPr>
        <p:blipFill rotWithShape="1">
          <a:blip r:embed="rId4"/>
          <a:srcRect l="7541" r="2676"/>
          <a:stretch/>
        </p:blipFill>
        <p:spPr>
          <a:xfrm>
            <a:off x="4917845" y="1781974"/>
            <a:ext cx="3914455" cy="2605405"/>
          </a:xfrm>
          <a:prstGeom prst="rect">
            <a:avLst/>
          </a:prstGeom>
          <a:ln>
            <a:noFill/>
          </a:ln>
        </p:spPr>
      </p:pic>
    </p:spTree>
    <p:extLst>
      <p:ext uri="{BB962C8B-B14F-4D97-AF65-F5344CB8AC3E}">
        <p14:creationId xmlns:p14="http://schemas.microsoft.com/office/powerpoint/2010/main" val="239975766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TotalTime>
  <Words>1420</Words>
  <Application>Microsoft Office PowerPoint</Application>
  <PresentationFormat>On-screen Show (16:9)</PresentationFormat>
  <Paragraphs>118</Paragraphs>
  <Slides>17</Slides>
  <Notes>17</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17</vt:i4>
      </vt:variant>
    </vt:vector>
  </HeadingPairs>
  <TitlesOfParts>
    <vt:vector size="31" baseType="lpstr">
      <vt:lpstr>Arial</vt:lpstr>
      <vt:lpstr>Bree Serif</vt:lpstr>
      <vt:lpstr>Didact Gothic</vt:lpstr>
      <vt:lpstr>Gulim</vt:lpstr>
      <vt:lpstr>Impact</vt:lpstr>
      <vt:lpstr>Proxima Nova</vt:lpstr>
      <vt:lpstr>Proxima Nova Semibold</vt:lpstr>
      <vt:lpstr>Roboto Black</vt:lpstr>
      <vt:lpstr>Roboto Light</vt:lpstr>
      <vt:lpstr>Roboto Mono Regular</vt:lpstr>
      <vt:lpstr>Roboto Thin</vt:lpstr>
      <vt:lpstr>Times New Roman</vt:lpstr>
      <vt:lpstr>WEB PROPOSAL</vt:lpstr>
      <vt:lpstr>SlidesGo Final Pages</vt:lpstr>
      <vt:lpstr>Implementation of AES Algorithm on Any file</vt:lpstr>
      <vt:lpstr>TABLE OF CONTENTS</vt:lpstr>
      <vt:lpstr>INTRODUCTION</vt:lpstr>
      <vt:lpstr>OBJECTIVE</vt:lpstr>
      <vt:lpstr>TOOLS USED</vt:lpstr>
      <vt:lpstr>METHODOLOGY</vt:lpstr>
      <vt:lpstr>METHODOLOGY</vt:lpstr>
      <vt:lpstr>METHODOLOGY</vt:lpstr>
      <vt:lpstr>METHODOLOGY</vt:lpstr>
      <vt:lpstr>METHODOLOGY</vt:lpstr>
      <vt:lpstr>METHODOLOGY</vt:lpstr>
      <vt:lpstr>METHODOLOGY</vt:lpstr>
      <vt:lpstr>METHODOLOGY</vt:lpstr>
      <vt:lpstr>Experimental Results / Examples</vt:lpstr>
      <vt:lpstr>CONCLUSION</vt:lpstr>
      <vt:lpstr>Thank You</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dc:title>
  <cp:lastModifiedBy>Tareq Ul Islam</cp:lastModifiedBy>
  <cp:revision>19</cp:revision>
  <dcterms:modified xsi:type="dcterms:W3CDTF">2021-08-28T16:02:37Z</dcterms:modified>
</cp:coreProperties>
</file>