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2"/>
  </p:notesMasterIdLst>
  <p:handoutMasterIdLst>
    <p:handoutMasterId r:id="rId53"/>
  </p:handoutMasterIdLst>
  <p:sldIdLst>
    <p:sldId id="256" r:id="rId5"/>
    <p:sldId id="257" r:id="rId6"/>
    <p:sldId id="258" r:id="rId7"/>
    <p:sldId id="259" r:id="rId8"/>
    <p:sldId id="308" r:id="rId9"/>
    <p:sldId id="260" r:id="rId10"/>
    <p:sldId id="290" r:id="rId11"/>
    <p:sldId id="312" r:id="rId12"/>
    <p:sldId id="313" r:id="rId13"/>
    <p:sldId id="291" r:id="rId14"/>
    <p:sldId id="306" r:id="rId15"/>
    <p:sldId id="311" r:id="rId16"/>
    <p:sldId id="307" r:id="rId17"/>
    <p:sldId id="261" r:id="rId18"/>
    <p:sldId id="262" r:id="rId19"/>
    <p:sldId id="293" r:id="rId20"/>
    <p:sldId id="292" r:id="rId21"/>
    <p:sldId id="263" r:id="rId22"/>
    <p:sldId id="264" r:id="rId23"/>
    <p:sldId id="265" r:id="rId24"/>
    <p:sldId id="268" r:id="rId25"/>
    <p:sldId id="266" r:id="rId26"/>
    <p:sldId id="269" r:id="rId27"/>
    <p:sldId id="304" r:id="rId28"/>
    <p:sldId id="309" r:id="rId29"/>
    <p:sldId id="271" r:id="rId30"/>
    <p:sldId id="303" r:id="rId31"/>
    <p:sldId id="274" r:id="rId32"/>
    <p:sldId id="277" r:id="rId33"/>
    <p:sldId id="282" r:id="rId34"/>
    <p:sldId id="310" r:id="rId35"/>
    <p:sldId id="295" r:id="rId36"/>
    <p:sldId id="296" r:id="rId37"/>
    <p:sldId id="297" r:id="rId38"/>
    <p:sldId id="298" r:id="rId39"/>
    <p:sldId id="299" r:id="rId40"/>
    <p:sldId id="301" r:id="rId41"/>
    <p:sldId id="302" r:id="rId42"/>
    <p:sldId id="300" r:id="rId43"/>
    <p:sldId id="305" r:id="rId44"/>
    <p:sldId id="315" r:id="rId45"/>
    <p:sldId id="314" r:id="rId46"/>
    <p:sldId id="316" r:id="rId47"/>
    <p:sldId id="317" r:id="rId48"/>
    <p:sldId id="318" r:id="rId49"/>
    <p:sldId id="319" r:id="rId50"/>
    <p:sldId id="320" r:id="rId5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1pPr>
    <a:lvl2pPr marL="4572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2pPr>
    <a:lvl3pPr marL="9144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3pPr>
    <a:lvl4pPr marL="13716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4pPr>
    <a:lvl5pPr marL="18288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5pPr>
    <a:lvl6pPr marL="22860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6pPr>
    <a:lvl7pPr marL="27432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7pPr>
    <a:lvl8pPr marL="32004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8pPr>
    <a:lvl9pPr marL="36576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77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D0F8DE-ABB9-42F4-ACBD-76A62ABF534D}" v="1" dt="2021-10-21T09:28:16.0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1" autoAdjust="0"/>
    <p:restoredTop sz="86398" autoAdjust="0"/>
  </p:normalViewPr>
  <p:slideViewPr>
    <p:cSldViewPr>
      <p:cViewPr varScale="1">
        <p:scale>
          <a:sx n="43" d="100"/>
          <a:sy n="43" d="100"/>
        </p:scale>
        <p:origin x="29" y="763"/>
      </p:cViewPr>
      <p:guideLst>
        <p:guide orient="horz" pos="2160"/>
        <p:guide pos="2880"/>
      </p:guideLst>
    </p:cSldViewPr>
  </p:slideViewPr>
  <p:outlineViewPr>
    <p:cViewPr>
      <p:scale>
        <a:sx n="33" d="100"/>
        <a:sy n="33" d="100"/>
      </p:scale>
      <p:origin x="0" y="2684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lida Ishaq" userId="S::sp19-bcs-040@cuiatk.edu.pk::fb3992b6-e879-495b-9703-1ec3b3e4b6b9" providerId="AD" clId="Web-{B5D0F8DE-ABB9-42F4-ACBD-76A62ABF534D}"/>
    <pc:docChg chg="modSld">
      <pc:chgData name="Khalida Ishaq" userId="S::sp19-bcs-040@cuiatk.edu.pk::fb3992b6-e879-495b-9703-1ec3b3e4b6b9" providerId="AD" clId="Web-{B5D0F8DE-ABB9-42F4-ACBD-76A62ABF534D}" dt="2021-10-21T09:28:16.051" v="0"/>
      <pc:docMkLst>
        <pc:docMk/>
      </pc:docMkLst>
      <pc:sldChg chg="addSp">
        <pc:chgData name="Khalida Ishaq" userId="S::sp19-bcs-040@cuiatk.edu.pk::fb3992b6-e879-495b-9703-1ec3b3e4b6b9" providerId="AD" clId="Web-{B5D0F8DE-ABB9-42F4-ACBD-76A62ABF534D}" dt="2021-10-21T09:28:16.051" v="0"/>
        <pc:sldMkLst>
          <pc:docMk/>
          <pc:sldMk cId="0" sldId="257"/>
        </pc:sldMkLst>
        <pc:spChg chg="add">
          <ac:chgData name="Khalida Ishaq" userId="S::sp19-bcs-040@cuiatk.edu.pk::fb3992b6-e879-495b-9703-1ec3b3e4b6b9" providerId="AD" clId="Web-{B5D0F8DE-ABB9-42F4-ACBD-76A62ABF534D}" dt="2021-10-21T09:28:16.051" v="0"/>
          <ac:spMkLst>
            <pc:docMk/>
            <pc:sldMk cId="0" sldId="257"/>
            <ac:spMk id="3" creationId="{71D8F6D0-BDDA-4CF1-AC08-1A5461FBAE8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b="1" dirty="0">
                <a:latin typeface="+mj-lt"/>
              </a:rPr>
              <a:t>CSS3: implementing the new features</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3F1740-036E-F540-8C45-E4406490B59C}" type="datetime1">
              <a:rPr lang="en-US" smtClean="0"/>
              <a:t>10/21/2021</a:t>
            </a:fld>
            <a:endParaRPr lang="en-US"/>
          </a:p>
        </p:txBody>
      </p:sp>
      <p:sp>
        <p:nvSpPr>
          <p:cNvPr id="4" name="Footer Placeholder 3"/>
          <p:cNvSpPr>
            <a:spLocks noGrp="1"/>
          </p:cNvSpPr>
          <p:nvPr>
            <p:ph type="ftr" sz="quarter" idx="2"/>
          </p:nvPr>
        </p:nvSpPr>
        <p:spPr>
          <a:xfrm>
            <a:off x="0" y="8685213"/>
            <a:ext cx="3505200" cy="457200"/>
          </a:xfrm>
          <a:prstGeom prst="rect">
            <a:avLst/>
          </a:prstGeom>
        </p:spPr>
        <p:txBody>
          <a:bodyPr vert="horz" lIns="91440" tIns="45720" rIns="91440" bIns="45720" rtlCol="0" anchor="b"/>
          <a:lstStyle>
            <a:lvl1pPr algn="l">
              <a:defRPr sz="1200"/>
            </a:lvl1pPr>
          </a:lstStyle>
          <a:p>
            <a:r>
              <a:rPr lang="en-US" i="1" dirty="0">
                <a:latin typeface="+mj-lt"/>
              </a:rPr>
              <a:t>IT Services Technology Training Techie Festival Summer 2011</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89C185-9325-5545-979C-EDC06FBF6D8E}" type="slidenum">
              <a:rPr lang="en-US" i="1" smtClean="0">
                <a:latin typeface="+mj-lt"/>
              </a:rPr>
              <a:pPr/>
              <a:t>‹#›</a:t>
            </a:fld>
            <a:endParaRPr lang="en-US" i="1" dirty="0">
              <a:latin typeface="+mj-lt"/>
            </a:endParaRPr>
          </a:p>
        </p:txBody>
      </p:sp>
    </p:spTree>
    <p:extLst>
      <p:ext uri="{BB962C8B-B14F-4D97-AF65-F5344CB8AC3E}">
        <p14:creationId xmlns:p14="http://schemas.microsoft.com/office/powerpoint/2010/main" val="127566166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a:spcBef>
                <a:spcPts val="0"/>
              </a:spcBef>
              <a:spcAft>
                <a:spcPts val="0"/>
              </a:spcAft>
              <a:defRPr sz="1200">
                <a:latin typeface="+mn-lt"/>
                <a:ea typeface="+mn-ea"/>
                <a:cs typeface="+mn-cs"/>
              </a:defRPr>
            </a:lvl1pPr>
          </a:lstStyle>
          <a:p>
            <a:pPr>
              <a:defRPr/>
            </a:pPr>
            <a:r>
              <a:rPr lang="en-US"/>
              <a:t>CSS3: implementing the new features</a:t>
            </a:r>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a:spcBef>
                <a:spcPts val="0"/>
              </a:spcBef>
              <a:spcAft>
                <a:spcPts val="0"/>
              </a:spcAft>
              <a:defRPr sz="1200">
                <a:latin typeface="+mn-lt"/>
                <a:ea typeface="+mn-ea"/>
                <a:cs typeface="+mn-cs"/>
              </a:defRPr>
            </a:lvl1pPr>
          </a:lstStyle>
          <a:p>
            <a:pPr>
              <a:defRPr/>
            </a:pPr>
            <a:fld id="{F13D748B-C608-A34B-93EB-A92AA3C96C9B}" type="datetime1">
              <a:rPr lang="en-US" smtClean="0"/>
              <a:t>10/21/2021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a:spcBef>
                <a:spcPts val="0"/>
              </a:spcBef>
              <a:spcAft>
                <a:spcPts val="0"/>
              </a:spcAft>
              <a:defRPr sz="1200">
                <a:latin typeface="+mn-lt"/>
                <a:ea typeface="+mn-ea"/>
                <a:cs typeface="+mn-cs"/>
              </a:defRPr>
            </a:lvl1pPr>
          </a:lstStyle>
          <a:p>
            <a:pPr>
              <a:defRPr/>
            </a:pPr>
            <a:r>
              <a:rPr lang="en-US"/>
              <a:t>IT Services Technology Training Techie Festival - Summer 2011</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fontAlgn="auto">
              <a:spcBef>
                <a:spcPts val="0"/>
              </a:spcBef>
              <a:spcAft>
                <a:spcPts val="0"/>
              </a:spcAft>
              <a:defRPr sz="1200">
                <a:latin typeface="+mn-lt"/>
                <a:ea typeface="+mn-ea"/>
                <a:cs typeface="+mn-cs"/>
              </a:defRPr>
            </a:lvl1pPr>
          </a:lstStyle>
          <a:p>
            <a:pPr>
              <a:defRPr/>
            </a:pPr>
            <a:fld id="{A330B2DB-EB0A-49FE-A5C9-05427E99C46A}" type="slidenum">
              <a:rPr lang="en-US"/>
              <a:pPr>
                <a:defRPr/>
              </a:pPr>
              <a:t>‹#›</a:t>
            </a:fld>
            <a:endParaRPr lang="en-US"/>
          </a:p>
        </p:txBody>
      </p:sp>
    </p:spTree>
    <p:extLst>
      <p:ext uri="{BB962C8B-B14F-4D97-AF65-F5344CB8AC3E}">
        <p14:creationId xmlns:p14="http://schemas.microsoft.com/office/powerpoint/2010/main" val="1089015396"/>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pitchFamily="127" charset="-128"/>
        <a:cs typeface="ＭＳ Ｐゴシック" pitchFamily="127"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27"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27"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27"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27"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quirksmode.org/css/selector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6D2C252-9C82-4D43-8D36-093B42A8060E}" type="slidenum">
              <a:rPr lang="en-US">
                <a:ea typeface="ＭＳ Ｐゴシック" pitchFamily="127" charset="-128"/>
                <a:cs typeface="ＭＳ Ｐゴシック" pitchFamily="127" charset="-128"/>
              </a:rPr>
              <a:pPr fontAlgn="base">
                <a:spcBef>
                  <a:spcPct val="0"/>
                </a:spcBef>
                <a:spcAft>
                  <a:spcPct val="0"/>
                </a:spcAft>
                <a:defRPr/>
              </a:pPr>
              <a:t>1</a:t>
            </a:fld>
            <a:endParaRPr lang="en-US">
              <a:ea typeface="ＭＳ Ｐゴシック" pitchFamily="127" charset="-128"/>
              <a:cs typeface="ＭＳ Ｐゴシック" pitchFamily="127" charset="-128"/>
            </a:endParaRPr>
          </a:p>
        </p:txBody>
      </p:sp>
      <p:sp>
        <p:nvSpPr>
          <p:cNvPr id="5" name="Footer Placeholder 4"/>
          <p:cNvSpPr>
            <a:spLocks noGrp="1"/>
          </p:cNvSpPr>
          <p:nvPr>
            <p:ph type="ftr" sz="quarter" idx="10"/>
          </p:nvPr>
        </p:nvSpPr>
        <p:spPr/>
        <p:txBody>
          <a:bodyPr/>
          <a:lstStyle/>
          <a:p>
            <a:pPr>
              <a:defRPr/>
            </a:pPr>
            <a:r>
              <a:rPr lang="en-US"/>
              <a:t>IT Services Technology Training Techie Festival - Summer 2011</a:t>
            </a:r>
          </a:p>
        </p:txBody>
      </p:sp>
      <p:sp>
        <p:nvSpPr>
          <p:cNvPr id="6" name="Header Placeholder 5"/>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4251320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a:defRPr/>
            </a:pPr>
            <a:r>
              <a:rPr lang="en-US"/>
              <a:t>CSS3: implementing the new features</a:t>
            </a:r>
          </a:p>
        </p:txBody>
      </p:sp>
      <p:sp>
        <p:nvSpPr>
          <p:cNvPr id="5" name="Footer Placeholder 4"/>
          <p:cNvSpPr>
            <a:spLocks noGrp="1"/>
          </p:cNvSpPr>
          <p:nvPr>
            <p:ph type="ftr" sz="quarter" idx="11"/>
          </p:nvPr>
        </p:nvSpPr>
        <p:spPr/>
        <p:txBody>
          <a:bodyPr/>
          <a:lstStyle/>
          <a:p>
            <a:pPr>
              <a:defRPr/>
            </a:pPr>
            <a:r>
              <a:rPr lang="en-US"/>
              <a:t>IT Services Technology Training Techie Festival - Summer 2011</a:t>
            </a:r>
          </a:p>
        </p:txBody>
      </p:sp>
      <p:sp>
        <p:nvSpPr>
          <p:cNvPr id="6" name="Slide Number Placeholder 5"/>
          <p:cNvSpPr>
            <a:spLocks noGrp="1"/>
          </p:cNvSpPr>
          <p:nvPr>
            <p:ph type="sldNum" sz="quarter" idx="12"/>
          </p:nvPr>
        </p:nvSpPr>
        <p:spPr/>
        <p:txBody>
          <a:bodyPr/>
          <a:lstStyle/>
          <a:p>
            <a:pPr>
              <a:defRPr/>
            </a:pPr>
            <a:fld id="{A330B2DB-EB0A-49FE-A5C9-05427E99C46A}" type="slidenum">
              <a:rPr lang="en-US" smtClean="0"/>
              <a:pPr>
                <a:defRPr/>
              </a:pPr>
              <a:t>12</a:t>
            </a:fld>
            <a:endParaRPr lang="en-US"/>
          </a:p>
        </p:txBody>
      </p:sp>
    </p:spTree>
    <p:extLst>
      <p:ext uri="{BB962C8B-B14F-4D97-AF65-F5344CB8AC3E}">
        <p14:creationId xmlns:p14="http://schemas.microsoft.com/office/powerpoint/2010/main" val="4288146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Placeholder 2"/>
          <p:cNvSpPr>
            <a:spLocks noGrp="1" noRot="1" noChangeAspect="1"/>
          </p:cNvSpPr>
          <p:nvPr>
            <p:ph type="sldImg"/>
          </p:nvPr>
        </p:nvSpPr>
        <p:spPr bwMode="auto">
          <a:noFill/>
          <a:ln>
            <a:solidFill>
              <a:srgbClr val="000000"/>
            </a:solidFill>
            <a:miter lim="800000"/>
            <a:headEnd/>
            <a:tailEnd/>
          </a:ln>
        </p:spPr>
      </p:sp>
      <p:sp>
        <p:nvSpPr>
          <p:cNvPr id="99331"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r>
              <a:rPr lang="en-GB" dirty="0">
                <a:hlinkClick r:id="rId3"/>
              </a:rPr>
              <a:t>CSS selectors - desktop (quirksmode.org)</a:t>
            </a:r>
            <a:endParaRPr lang="en-US" dirty="0"/>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206237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Placeholder 2"/>
          <p:cNvSpPr>
            <a:spLocks noGrp="1" noRot="1" noChangeAspect="1"/>
          </p:cNvSpPr>
          <p:nvPr>
            <p:ph type="sldImg"/>
          </p:nvPr>
        </p:nvSpPr>
        <p:spPr bwMode="auto">
          <a:noFill/>
          <a:ln>
            <a:solidFill>
              <a:srgbClr val="000000"/>
            </a:solidFill>
            <a:miter lim="800000"/>
            <a:headEnd/>
            <a:tailEnd/>
          </a:ln>
        </p:spPr>
      </p:sp>
      <p:sp>
        <p:nvSpPr>
          <p:cNvPr id="3277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159861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Placeholder 2"/>
          <p:cNvSpPr>
            <a:spLocks noGrp="1" noRot="1" noChangeAspect="1"/>
          </p:cNvSpPr>
          <p:nvPr>
            <p:ph type="sldImg"/>
          </p:nvPr>
        </p:nvSpPr>
        <p:spPr bwMode="auto">
          <a:noFill/>
          <a:ln>
            <a:solidFill>
              <a:srgbClr val="000000"/>
            </a:solidFill>
            <a:miter lim="800000"/>
            <a:headEnd/>
            <a:tailEnd/>
          </a:ln>
        </p:spPr>
      </p:sp>
      <p:sp>
        <p:nvSpPr>
          <p:cNvPr id="34818"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1339517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Placeholder 2"/>
          <p:cNvSpPr>
            <a:spLocks noGrp="1" noRot="1" noChangeAspect="1"/>
          </p:cNvSpPr>
          <p:nvPr>
            <p:ph type="sldImg"/>
          </p:nvPr>
        </p:nvSpPr>
        <p:spPr bwMode="auto">
          <a:noFill/>
          <a:ln>
            <a:solidFill>
              <a:srgbClr val="000000"/>
            </a:solidFill>
            <a:miter lim="800000"/>
            <a:headEnd/>
            <a:tailEnd/>
          </a:ln>
        </p:spPr>
      </p:sp>
      <p:sp>
        <p:nvSpPr>
          <p:cNvPr id="36866"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732844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Placeholder 2"/>
          <p:cNvSpPr>
            <a:spLocks noGrp="1" noRot="1" noChangeAspect="1"/>
          </p:cNvSpPr>
          <p:nvPr>
            <p:ph type="sldImg"/>
          </p:nvPr>
        </p:nvSpPr>
        <p:spPr bwMode="auto">
          <a:noFill/>
          <a:ln>
            <a:solidFill>
              <a:srgbClr val="000000"/>
            </a:solidFill>
            <a:miter lim="800000"/>
            <a:headEnd/>
            <a:tailEnd/>
          </a:ln>
        </p:spPr>
      </p:sp>
      <p:sp>
        <p:nvSpPr>
          <p:cNvPr id="38914"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2817488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Placeholder 2"/>
          <p:cNvSpPr>
            <a:spLocks noGrp="1" noRot="1" noChangeAspect="1"/>
          </p:cNvSpPr>
          <p:nvPr>
            <p:ph type="sldImg"/>
          </p:nvPr>
        </p:nvSpPr>
        <p:spPr bwMode="auto">
          <a:noFill/>
          <a:ln>
            <a:solidFill>
              <a:srgbClr val="000000"/>
            </a:solidFill>
            <a:miter lim="800000"/>
            <a:headEnd/>
            <a:tailEnd/>
          </a:ln>
        </p:spPr>
      </p:sp>
      <p:sp>
        <p:nvSpPr>
          <p:cNvPr id="40962"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4057875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Placeholder 2"/>
          <p:cNvSpPr>
            <a:spLocks noGrp="1" noRot="1" noChangeAspect="1"/>
          </p:cNvSpPr>
          <p:nvPr>
            <p:ph type="sldImg"/>
          </p:nvPr>
        </p:nvSpPr>
        <p:spPr bwMode="auto">
          <a:noFill/>
          <a:ln>
            <a:solidFill>
              <a:srgbClr val="000000"/>
            </a:solidFill>
            <a:miter lim="800000"/>
            <a:headEnd/>
            <a:tailEnd/>
          </a:ln>
        </p:spPr>
      </p:sp>
      <p:sp>
        <p:nvSpPr>
          <p:cNvPr id="4301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1092260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Placeholder 2"/>
          <p:cNvSpPr>
            <a:spLocks noGrp="1" noRot="1" noChangeAspect="1"/>
          </p:cNvSpPr>
          <p:nvPr>
            <p:ph type="sldImg"/>
          </p:nvPr>
        </p:nvSpPr>
        <p:spPr bwMode="auto">
          <a:noFill/>
          <a:ln>
            <a:solidFill>
              <a:srgbClr val="000000"/>
            </a:solidFill>
            <a:miter lim="800000"/>
            <a:headEnd/>
            <a:tailEnd/>
          </a:ln>
        </p:spPr>
      </p:sp>
      <p:sp>
        <p:nvSpPr>
          <p:cNvPr id="45058"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1744591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Placeholder 2"/>
          <p:cNvSpPr>
            <a:spLocks noGrp="1" noRot="1" noChangeAspect="1"/>
          </p:cNvSpPr>
          <p:nvPr>
            <p:ph type="sldImg"/>
          </p:nvPr>
        </p:nvSpPr>
        <p:spPr bwMode="auto">
          <a:noFill/>
          <a:ln>
            <a:solidFill>
              <a:srgbClr val="000000"/>
            </a:solidFill>
            <a:miter lim="800000"/>
            <a:headEnd/>
            <a:tailEnd/>
          </a:ln>
        </p:spPr>
      </p:sp>
      <p:sp>
        <p:nvSpPr>
          <p:cNvPr id="47106"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4125421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Placeholder 2"/>
          <p:cNvSpPr>
            <a:spLocks noGrp="1" noRot="1" noChangeAspect="1"/>
          </p:cNvSpPr>
          <p:nvPr>
            <p:ph type="sldImg"/>
          </p:nvPr>
        </p:nvSpPr>
        <p:spPr bwMode="auto">
          <a:noFill/>
          <a:ln>
            <a:solidFill>
              <a:srgbClr val="000000"/>
            </a:solidFill>
            <a:miter lim="800000"/>
            <a:headEnd/>
            <a:tailEnd/>
          </a:ln>
        </p:spPr>
      </p:sp>
      <p:sp>
        <p:nvSpPr>
          <p:cNvPr id="1741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2733552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Placeholder 2"/>
          <p:cNvSpPr>
            <a:spLocks noGrp="1" noRot="1" noChangeAspect="1"/>
          </p:cNvSpPr>
          <p:nvPr>
            <p:ph type="sldImg"/>
          </p:nvPr>
        </p:nvSpPr>
        <p:spPr bwMode="auto">
          <a:noFill/>
          <a:ln>
            <a:solidFill>
              <a:srgbClr val="000000"/>
            </a:solidFill>
            <a:miter lim="800000"/>
            <a:headEnd/>
            <a:tailEnd/>
          </a:ln>
        </p:spPr>
      </p:sp>
      <p:sp>
        <p:nvSpPr>
          <p:cNvPr id="49154"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976716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Placeholder 2"/>
          <p:cNvSpPr>
            <a:spLocks noGrp="1" noRot="1" noChangeAspect="1"/>
          </p:cNvSpPr>
          <p:nvPr>
            <p:ph type="sldImg"/>
          </p:nvPr>
        </p:nvSpPr>
        <p:spPr bwMode="auto">
          <a:noFill/>
          <a:ln>
            <a:solidFill>
              <a:srgbClr val="000000"/>
            </a:solidFill>
            <a:miter lim="800000"/>
            <a:headEnd/>
            <a:tailEnd/>
          </a:ln>
        </p:spPr>
      </p:sp>
      <p:sp>
        <p:nvSpPr>
          <p:cNvPr id="51202"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2579656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Placeholder 2"/>
          <p:cNvSpPr>
            <a:spLocks noGrp="1" noRot="1" noChangeAspect="1"/>
          </p:cNvSpPr>
          <p:nvPr>
            <p:ph type="sldImg"/>
          </p:nvPr>
        </p:nvSpPr>
        <p:spPr bwMode="auto">
          <a:noFill/>
          <a:ln>
            <a:solidFill>
              <a:srgbClr val="000000"/>
            </a:solidFill>
            <a:miter lim="800000"/>
            <a:headEnd/>
            <a:tailEnd/>
          </a:ln>
        </p:spPr>
      </p:sp>
      <p:sp>
        <p:nvSpPr>
          <p:cNvPr id="5325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1974342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Placeholder 2"/>
          <p:cNvSpPr>
            <a:spLocks noGrp="1" noRot="1" noChangeAspect="1"/>
          </p:cNvSpPr>
          <p:nvPr>
            <p:ph type="sldImg"/>
          </p:nvPr>
        </p:nvSpPr>
        <p:spPr bwMode="auto">
          <a:noFill/>
          <a:ln>
            <a:solidFill>
              <a:srgbClr val="000000"/>
            </a:solidFill>
            <a:miter lim="800000"/>
            <a:headEnd/>
            <a:tailEnd/>
          </a:ln>
        </p:spPr>
      </p:sp>
      <p:sp>
        <p:nvSpPr>
          <p:cNvPr id="5325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1004495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Placeholder 2"/>
          <p:cNvSpPr>
            <a:spLocks noGrp="1" noRot="1" noChangeAspect="1"/>
          </p:cNvSpPr>
          <p:nvPr>
            <p:ph type="sldImg"/>
          </p:nvPr>
        </p:nvSpPr>
        <p:spPr bwMode="auto">
          <a:noFill/>
          <a:ln>
            <a:solidFill>
              <a:srgbClr val="000000"/>
            </a:solidFill>
            <a:miter lim="800000"/>
            <a:headEnd/>
            <a:tailEnd/>
          </a:ln>
        </p:spPr>
      </p:sp>
      <p:sp>
        <p:nvSpPr>
          <p:cNvPr id="55298"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3640718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Placeholder 2"/>
          <p:cNvSpPr>
            <a:spLocks noGrp="1" noRot="1" noChangeAspect="1"/>
          </p:cNvSpPr>
          <p:nvPr>
            <p:ph type="sldImg"/>
          </p:nvPr>
        </p:nvSpPr>
        <p:spPr bwMode="auto">
          <a:noFill/>
          <a:ln>
            <a:solidFill>
              <a:srgbClr val="000000"/>
            </a:solidFill>
            <a:miter lim="800000"/>
            <a:headEnd/>
            <a:tailEnd/>
          </a:ln>
        </p:spPr>
      </p:sp>
      <p:sp>
        <p:nvSpPr>
          <p:cNvPr id="57346"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1332956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Placeholder 2"/>
          <p:cNvSpPr>
            <a:spLocks noGrp="1" noRot="1" noChangeAspect="1"/>
          </p:cNvSpPr>
          <p:nvPr>
            <p:ph type="sldImg"/>
          </p:nvPr>
        </p:nvSpPr>
        <p:spPr bwMode="auto">
          <a:noFill/>
          <a:ln>
            <a:solidFill>
              <a:srgbClr val="000000"/>
            </a:solidFill>
            <a:miter lim="800000"/>
            <a:headEnd/>
            <a:tailEnd/>
          </a:ln>
        </p:spPr>
      </p:sp>
      <p:sp>
        <p:nvSpPr>
          <p:cNvPr id="59394"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1246635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Placeholder 2"/>
          <p:cNvSpPr>
            <a:spLocks noGrp="1" noRot="1" noChangeAspect="1"/>
          </p:cNvSpPr>
          <p:nvPr>
            <p:ph type="sldImg"/>
          </p:nvPr>
        </p:nvSpPr>
        <p:spPr bwMode="auto">
          <a:noFill/>
          <a:ln>
            <a:solidFill>
              <a:srgbClr val="000000"/>
            </a:solidFill>
            <a:miter lim="800000"/>
            <a:headEnd/>
            <a:tailEnd/>
          </a:ln>
        </p:spPr>
      </p:sp>
      <p:sp>
        <p:nvSpPr>
          <p:cNvPr id="61442"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3225264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Placeholder 2"/>
          <p:cNvSpPr>
            <a:spLocks noGrp="1" noRot="1" noChangeAspect="1"/>
          </p:cNvSpPr>
          <p:nvPr>
            <p:ph type="sldImg"/>
          </p:nvPr>
        </p:nvSpPr>
        <p:spPr bwMode="auto">
          <a:noFill/>
          <a:ln>
            <a:solidFill>
              <a:srgbClr val="000000"/>
            </a:solidFill>
            <a:miter lim="800000"/>
            <a:headEnd/>
            <a:tailEnd/>
          </a:ln>
        </p:spPr>
      </p:sp>
      <p:sp>
        <p:nvSpPr>
          <p:cNvPr id="6349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23892498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Placeholder 2"/>
          <p:cNvSpPr>
            <a:spLocks noGrp="1" noRot="1" noChangeAspect="1"/>
          </p:cNvSpPr>
          <p:nvPr>
            <p:ph type="sldImg"/>
          </p:nvPr>
        </p:nvSpPr>
        <p:spPr bwMode="auto">
          <a:noFill/>
          <a:ln>
            <a:solidFill>
              <a:srgbClr val="000000"/>
            </a:solidFill>
            <a:miter lim="800000"/>
            <a:headEnd/>
            <a:tailEnd/>
          </a:ln>
        </p:spPr>
      </p:sp>
      <p:sp>
        <p:nvSpPr>
          <p:cNvPr id="6349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597707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Placeholder 2"/>
          <p:cNvSpPr>
            <a:spLocks noGrp="1" noRot="1" noChangeAspect="1"/>
          </p:cNvSpPr>
          <p:nvPr>
            <p:ph type="sldImg"/>
          </p:nvPr>
        </p:nvSpPr>
        <p:spPr bwMode="auto">
          <a:noFill/>
          <a:ln>
            <a:solidFill>
              <a:srgbClr val="000000"/>
            </a:solidFill>
            <a:miter lim="800000"/>
            <a:headEnd/>
            <a:tailEnd/>
          </a:ln>
        </p:spPr>
      </p:sp>
      <p:sp>
        <p:nvSpPr>
          <p:cNvPr id="19458"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14447927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Placeholder 2"/>
          <p:cNvSpPr>
            <a:spLocks noGrp="1" noRot="1" noChangeAspect="1"/>
          </p:cNvSpPr>
          <p:nvPr>
            <p:ph type="sldImg"/>
          </p:nvPr>
        </p:nvSpPr>
        <p:spPr bwMode="auto">
          <a:noFill/>
          <a:ln>
            <a:solidFill>
              <a:srgbClr val="000000"/>
            </a:solidFill>
            <a:miter lim="800000"/>
            <a:headEnd/>
            <a:tailEnd/>
          </a:ln>
        </p:spPr>
      </p:sp>
      <p:sp>
        <p:nvSpPr>
          <p:cNvPr id="65538"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1258918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Placeholder 2"/>
          <p:cNvSpPr>
            <a:spLocks noGrp="1" noRot="1" noChangeAspect="1"/>
          </p:cNvSpPr>
          <p:nvPr>
            <p:ph type="sldImg"/>
          </p:nvPr>
        </p:nvSpPr>
        <p:spPr bwMode="auto">
          <a:noFill/>
          <a:ln>
            <a:solidFill>
              <a:srgbClr val="000000"/>
            </a:solidFill>
            <a:miter lim="800000"/>
            <a:headEnd/>
            <a:tailEnd/>
          </a:ln>
        </p:spPr>
      </p:sp>
      <p:sp>
        <p:nvSpPr>
          <p:cNvPr id="67586"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10992293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Placeholder 2"/>
          <p:cNvSpPr>
            <a:spLocks noGrp="1" noRot="1" noChangeAspect="1"/>
          </p:cNvSpPr>
          <p:nvPr>
            <p:ph type="sldImg"/>
          </p:nvPr>
        </p:nvSpPr>
        <p:spPr bwMode="auto">
          <a:noFill/>
          <a:ln>
            <a:solidFill>
              <a:srgbClr val="000000"/>
            </a:solidFill>
            <a:miter lim="800000"/>
            <a:headEnd/>
            <a:tailEnd/>
          </a:ln>
        </p:spPr>
      </p:sp>
      <p:sp>
        <p:nvSpPr>
          <p:cNvPr id="69634"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3857699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Placeholder 2"/>
          <p:cNvSpPr>
            <a:spLocks noGrp="1" noRot="1" noChangeAspect="1"/>
          </p:cNvSpPr>
          <p:nvPr>
            <p:ph type="sldImg"/>
          </p:nvPr>
        </p:nvSpPr>
        <p:spPr bwMode="auto">
          <a:noFill/>
          <a:ln>
            <a:solidFill>
              <a:srgbClr val="000000"/>
            </a:solidFill>
            <a:miter lim="800000"/>
            <a:headEnd/>
            <a:tailEnd/>
          </a:ln>
        </p:spPr>
      </p:sp>
      <p:sp>
        <p:nvSpPr>
          <p:cNvPr id="71682"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11663748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Placeholder 2"/>
          <p:cNvSpPr>
            <a:spLocks noGrp="1" noRot="1" noChangeAspect="1"/>
          </p:cNvSpPr>
          <p:nvPr>
            <p:ph type="sldImg"/>
          </p:nvPr>
        </p:nvSpPr>
        <p:spPr bwMode="auto">
          <a:noFill/>
          <a:ln>
            <a:solidFill>
              <a:srgbClr val="000000"/>
            </a:solidFill>
            <a:miter lim="800000"/>
            <a:headEnd/>
            <a:tailEnd/>
          </a:ln>
        </p:spPr>
      </p:sp>
      <p:sp>
        <p:nvSpPr>
          <p:cNvPr id="73730"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12366390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Placeholder 2"/>
          <p:cNvSpPr>
            <a:spLocks noGrp="1" noRot="1" noChangeAspect="1"/>
          </p:cNvSpPr>
          <p:nvPr>
            <p:ph type="sldImg"/>
          </p:nvPr>
        </p:nvSpPr>
        <p:spPr bwMode="auto">
          <a:noFill/>
          <a:ln>
            <a:solidFill>
              <a:srgbClr val="000000"/>
            </a:solidFill>
            <a:miter lim="800000"/>
            <a:headEnd/>
            <a:tailEnd/>
          </a:ln>
        </p:spPr>
      </p:sp>
      <p:sp>
        <p:nvSpPr>
          <p:cNvPr id="75778"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21658386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Placeholder 2"/>
          <p:cNvSpPr>
            <a:spLocks noGrp="1" noRot="1" noChangeAspect="1"/>
          </p:cNvSpPr>
          <p:nvPr>
            <p:ph type="sldImg"/>
          </p:nvPr>
        </p:nvSpPr>
        <p:spPr bwMode="auto">
          <a:noFill/>
          <a:ln>
            <a:solidFill>
              <a:srgbClr val="000000"/>
            </a:solidFill>
            <a:miter lim="800000"/>
            <a:headEnd/>
            <a:tailEnd/>
          </a:ln>
        </p:spPr>
      </p:sp>
      <p:sp>
        <p:nvSpPr>
          <p:cNvPr id="77826"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3345867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Placeholder 2"/>
          <p:cNvSpPr>
            <a:spLocks noGrp="1" noRot="1" noChangeAspect="1"/>
          </p:cNvSpPr>
          <p:nvPr>
            <p:ph type="sldImg"/>
          </p:nvPr>
        </p:nvSpPr>
        <p:spPr bwMode="auto">
          <a:noFill/>
          <a:ln>
            <a:solidFill>
              <a:srgbClr val="000000"/>
            </a:solidFill>
            <a:miter lim="800000"/>
            <a:headEnd/>
            <a:tailEnd/>
          </a:ln>
        </p:spPr>
      </p:sp>
      <p:sp>
        <p:nvSpPr>
          <p:cNvPr id="79874"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7629037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Placeholder 2"/>
          <p:cNvSpPr>
            <a:spLocks noGrp="1" noRot="1" noChangeAspect="1"/>
          </p:cNvSpPr>
          <p:nvPr>
            <p:ph type="sldImg"/>
          </p:nvPr>
        </p:nvSpPr>
        <p:spPr bwMode="auto">
          <a:noFill/>
          <a:ln>
            <a:solidFill>
              <a:srgbClr val="000000"/>
            </a:solidFill>
            <a:miter lim="800000"/>
            <a:headEnd/>
            <a:tailEnd/>
          </a:ln>
        </p:spPr>
      </p:sp>
      <p:sp>
        <p:nvSpPr>
          <p:cNvPr id="100355"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31345213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6D2C252-9C82-4D43-8D36-093B42A8060E}" type="slidenum">
              <a:rPr lang="en-US">
                <a:ea typeface="ＭＳ Ｐゴシック" pitchFamily="127" charset="-128"/>
                <a:cs typeface="ＭＳ Ｐゴシック" pitchFamily="127" charset="-128"/>
              </a:rPr>
              <a:pPr fontAlgn="base">
                <a:spcBef>
                  <a:spcPct val="0"/>
                </a:spcBef>
                <a:spcAft>
                  <a:spcPct val="0"/>
                </a:spcAft>
                <a:defRPr/>
              </a:pPr>
              <a:t>41</a:t>
            </a:fld>
            <a:endParaRPr lang="en-US">
              <a:ea typeface="ＭＳ Ｐゴシック" pitchFamily="127" charset="-128"/>
              <a:cs typeface="ＭＳ Ｐゴシック" pitchFamily="127" charset="-128"/>
            </a:endParaRPr>
          </a:p>
        </p:txBody>
      </p:sp>
      <p:sp>
        <p:nvSpPr>
          <p:cNvPr id="5" name="Footer Placeholder 4"/>
          <p:cNvSpPr>
            <a:spLocks noGrp="1"/>
          </p:cNvSpPr>
          <p:nvPr>
            <p:ph type="ftr" sz="quarter" idx="10"/>
          </p:nvPr>
        </p:nvSpPr>
        <p:spPr/>
        <p:txBody>
          <a:bodyPr/>
          <a:lstStyle/>
          <a:p>
            <a:pPr>
              <a:defRPr/>
            </a:pPr>
            <a:r>
              <a:rPr lang="en-US"/>
              <a:t>IT Services Technology Training Techie Festival - Summer 2011</a:t>
            </a:r>
          </a:p>
        </p:txBody>
      </p:sp>
      <p:sp>
        <p:nvSpPr>
          <p:cNvPr id="6" name="Header Placeholder 5"/>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806079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Placeholder 2"/>
          <p:cNvSpPr>
            <a:spLocks noGrp="1" noRot="1" noChangeAspect="1"/>
          </p:cNvSpPr>
          <p:nvPr>
            <p:ph type="sldImg"/>
          </p:nvPr>
        </p:nvSpPr>
        <p:spPr bwMode="auto">
          <a:noFill/>
          <a:ln>
            <a:solidFill>
              <a:srgbClr val="000000"/>
            </a:solidFill>
            <a:miter lim="800000"/>
            <a:headEnd/>
            <a:tailEnd/>
          </a:ln>
        </p:spPr>
      </p:sp>
      <p:sp>
        <p:nvSpPr>
          <p:cNvPr id="21506"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429384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Placeholder 2"/>
          <p:cNvSpPr>
            <a:spLocks noGrp="1" noRot="1" noChangeAspect="1"/>
          </p:cNvSpPr>
          <p:nvPr>
            <p:ph type="sldImg"/>
          </p:nvPr>
        </p:nvSpPr>
        <p:spPr bwMode="auto">
          <a:noFill/>
          <a:ln>
            <a:solidFill>
              <a:srgbClr val="000000"/>
            </a:solidFill>
            <a:miter lim="800000"/>
            <a:headEnd/>
            <a:tailEnd/>
          </a:ln>
        </p:spPr>
      </p:sp>
      <p:sp>
        <p:nvSpPr>
          <p:cNvPr id="97283"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2839038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Placeholder 2"/>
          <p:cNvSpPr>
            <a:spLocks noGrp="1" noRot="1" noChangeAspect="1"/>
          </p:cNvSpPr>
          <p:nvPr>
            <p:ph type="sldImg"/>
          </p:nvPr>
        </p:nvSpPr>
        <p:spPr bwMode="auto">
          <a:noFill/>
          <a:ln>
            <a:solidFill>
              <a:srgbClr val="000000"/>
            </a:solidFill>
            <a:miter lim="800000"/>
            <a:headEnd/>
            <a:tailEnd/>
          </a:ln>
        </p:spPr>
      </p:sp>
      <p:sp>
        <p:nvSpPr>
          <p:cNvPr id="24578"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1077292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Placeholder 2"/>
          <p:cNvSpPr>
            <a:spLocks noGrp="1" noRot="1" noChangeAspect="1"/>
          </p:cNvSpPr>
          <p:nvPr>
            <p:ph type="sldImg"/>
          </p:nvPr>
        </p:nvSpPr>
        <p:spPr bwMode="auto">
          <a:noFill/>
          <a:ln>
            <a:solidFill>
              <a:srgbClr val="000000"/>
            </a:solidFill>
            <a:miter lim="800000"/>
            <a:headEnd/>
            <a:tailEnd/>
          </a:ln>
        </p:spPr>
      </p:sp>
      <p:sp>
        <p:nvSpPr>
          <p:cNvPr id="26626"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2715527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Placeholder 2"/>
          <p:cNvSpPr>
            <a:spLocks noGrp="1" noRot="1" noChangeAspect="1"/>
          </p:cNvSpPr>
          <p:nvPr>
            <p:ph type="sldImg"/>
          </p:nvPr>
        </p:nvSpPr>
        <p:spPr bwMode="auto">
          <a:noFill/>
          <a:ln>
            <a:solidFill>
              <a:srgbClr val="000000"/>
            </a:solidFill>
            <a:miter lim="800000"/>
            <a:headEnd/>
            <a:tailEnd/>
          </a:ln>
        </p:spPr>
      </p:sp>
      <p:sp>
        <p:nvSpPr>
          <p:cNvPr id="28674"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2524396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Placeholder 2"/>
          <p:cNvSpPr>
            <a:spLocks noGrp="1" noRot="1" noChangeAspect="1"/>
          </p:cNvSpPr>
          <p:nvPr>
            <p:ph type="sldImg"/>
          </p:nvPr>
        </p:nvSpPr>
        <p:spPr bwMode="auto">
          <a:noFill/>
          <a:ln>
            <a:solidFill>
              <a:srgbClr val="000000"/>
            </a:solidFill>
            <a:miter lim="800000"/>
            <a:headEnd/>
            <a:tailEnd/>
          </a:ln>
        </p:spPr>
      </p:sp>
      <p:sp>
        <p:nvSpPr>
          <p:cNvPr id="98307" name="Placeholder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a:t>IT Services Technology Training Techie Festival - Summer 2011</a:t>
            </a:r>
          </a:p>
        </p:txBody>
      </p:sp>
      <p:sp>
        <p:nvSpPr>
          <p:cNvPr id="5" name="Header Placeholder 4"/>
          <p:cNvSpPr>
            <a:spLocks noGrp="1"/>
          </p:cNvSpPr>
          <p:nvPr>
            <p:ph type="hdr" sz="quarter" idx="11"/>
          </p:nvPr>
        </p:nvSpPr>
        <p:spPr/>
        <p:txBody>
          <a:bodyPr/>
          <a:lstStyle/>
          <a:p>
            <a:pPr>
              <a:defRPr/>
            </a:pPr>
            <a:r>
              <a:rPr lang="en-US"/>
              <a:t>CSS3: implementing the new features</a:t>
            </a:r>
          </a:p>
        </p:txBody>
      </p:sp>
    </p:spTree>
    <p:extLst>
      <p:ext uri="{BB962C8B-B14F-4D97-AF65-F5344CB8AC3E}">
        <p14:creationId xmlns:p14="http://schemas.microsoft.com/office/powerpoint/2010/main" val="2476789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6" name="Rectangle 5"/>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7" name="Rectangle 6"/>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9"/>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1" name="Rectangle 10"/>
          <p:cNvSpPr/>
          <p:nvPr/>
        </p:nvSpPr>
        <p:spPr>
          <a:xfrm>
            <a:off x="363538" y="401638"/>
            <a:ext cx="8504237" cy="887412"/>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3" name="Rectangle 12"/>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4" name="Rectangle 13"/>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5" name="Rectangle 14"/>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6" name="Rectangle 15"/>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7" name="Rectangle 16"/>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8" name="Rectangle 17"/>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9" name="Rectangle 18"/>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0" name="Rectangle 19"/>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8" name="Title 7"/>
          <p:cNvSpPr>
            <a:spLocks noGrp="1"/>
          </p:cNvSpPr>
          <p:nvPr>
            <p:ph type="ctrTitle"/>
          </p:nvPr>
        </p:nvSpPr>
        <p:spPr>
          <a:xfrm>
            <a:off x="533400" y="464504"/>
            <a:ext cx="8153400" cy="774192"/>
          </a:xfrm>
        </p:spPr>
        <p:txBody>
          <a:bodyPr/>
          <a:lstStyle>
            <a:lvl1pPr marR="9144" algn="r">
              <a:defRPr sz="3800"/>
            </a:lvl1pPr>
          </a:lstStyle>
          <a:p>
            <a:r>
              <a:rPr lang="en-US"/>
              <a:t>Click to edit Master title style</a:t>
            </a:r>
            <a:endParaRPr lang="en-US" dirty="0"/>
          </a:p>
        </p:txBody>
      </p:sp>
      <p:sp>
        <p:nvSpPr>
          <p:cNvPr id="9" name="Subtitle 8"/>
          <p:cNvSpPr>
            <a:spLocks noGrp="1"/>
          </p:cNvSpPr>
          <p:nvPr>
            <p:ph type="subTitle" idx="1"/>
          </p:nvPr>
        </p:nvSpPr>
        <p:spPr>
          <a:xfrm>
            <a:off x="4838381" y="1371600"/>
            <a:ext cx="3848419" cy="457200"/>
          </a:xfrm>
        </p:spPr>
        <p:txBody>
          <a:bodyPr tIns="0"/>
          <a:lstStyle>
            <a:lvl1pPr marL="0" indent="0" algn="r">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1" name="Date Placeholder 27"/>
          <p:cNvSpPr>
            <a:spLocks noGrp="1"/>
          </p:cNvSpPr>
          <p:nvPr>
            <p:ph type="dt" sz="half" idx="10"/>
          </p:nvPr>
        </p:nvSpPr>
        <p:spPr/>
        <p:txBody>
          <a:bodyPr/>
          <a:lstStyle>
            <a:lvl1pPr>
              <a:defRPr/>
            </a:lvl1pPr>
          </a:lstStyle>
          <a:p>
            <a:pPr>
              <a:defRPr/>
            </a:pPr>
            <a:fld id="{94607638-712B-DA4D-B34E-99932DD80D40}" type="datetime1">
              <a:rPr lang="en-US" smtClean="0"/>
              <a:t>10/21/2021</a:t>
            </a:fld>
            <a:endParaRPr lang="en-US"/>
          </a:p>
        </p:txBody>
      </p:sp>
      <p:sp>
        <p:nvSpPr>
          <p:cNvPr id="22" name="Footer Placeholder 16"/>
          <p:cNvSpPr>
            <a:spLocks noGrp="1"/>
          </p:cNvSpPr>
          <p:nvPr>
            <p:ph type="ftr" sz="quarter" idx="11"/>
          </p:nvPr>
        </p:nvSpPr>
        <p:spPr/>
        <p:txBody>
          <a:bodyPr/>
          <a:lstStyle>
            <a:lvl1pPr>
              <a:defRPr/>
            </a:lvl1pPr>
          </a:lstStyle>
          <a:p>
            <a:pPr>
              <a:defRPr/>
            </a:pPr>
            <a:endParaRPr lang="en-US"/>
          </a:p>
        </p:txBody>
      </p:sp>
      <p:sp>
        <p:nvSpPr>
          <p:cNvPr id="23" name="Slide Number Placeholder 28"/>
          <p:cNvSpPr>
            <a:spLocks noGrp="1"/>
          </p:cNvSpPr>
          <p:nvPr>
            <p:ph type="sldNum" sz="quarter" idx="12"/>
          </p:nvPr>
        </p:nvSpPr>
        <p:spPr/>
        <p:txBody>
          <a:bodyPr/>
          <a:lstStyle>
            <a:lvl1pPr>
              <a:defRPr/>
            </a:lvl1pPr>
          </a:lstStyle>
          <a:p>
            <a:pPr>
              <a:defRPr/>
            </a:pPr>
            <a:fld id="{04C7E7E7-3546-4A80-B721-3DC440F1B55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12763"/>
            <a:ext cx="7772400" cy="914400"/>
          </a:xfrm>
        </p:spPr>
        <p:txBody>
          <a:bodyPr/>
          <a:lstStyle/>
          <a:p>
            <a:r>
              <a:rPr lang="en-US"/>
              <a:t>Click to edit Master title style</a:t>
            </a:r>
          </a:p>
        </p:txBody>
      </p:sp>
      <p:sp>
        <p:nvSpPr>
          <p:cNvPr id="3" name="Content Placeholder 2"/>
          <p:cNvSpPr>
            <a:spLocks noGrp="1"/>
          </p:cNvSpPr>
          <p:nvPr>
            <p:ph sz="half" idx="1"/>
          </p:nvPr>
        </p:nvSpPr>
        <p:spPr>
          <a:xfrm>
            <a:off x="914400" y="178435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78435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4AD738C1-26DD-444A-820E-1E9CFDAD965D}" type="datetime1">
              <a:rPr lang="en-US" smtClean="0"/>
              <a:t>10/21/2021</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F5E7D0FD-5691-4977-8E41-11304F964BC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9278005E-2633-8C4E-86CA-90C866ED6579}" type="datetime1">
              <a:rPr lang="en-US" smtClean="0"/>
              <a:t>10/21/2021</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D1F36FB7-22BF-437F-94C5-0D59A9E3D2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2EACBD52-67AB-0F43-9328-75A6D243DCFB}" type="datetime1">
              <a:rPr lang="en-US" smtClean="0"/>
              <a:t>10/21/2021</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57E9B2D4-7D67-44C6-8401-24A80DB8D48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352800"/>
            <a:ext cx="7772400" cy="1974059"/>
          </a:xfrm>
        </p:spPr>
        <p:txBody>
          <a:bodyPr anchor="b">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lvl1pPr algn="l">
              <a:buNone/>
              <a:defRPr lang="en-US" sz="4000" b="1" cap="all" dirty="0">
                <a:ln/>
                <a:solidFill>
                  <a:schemeClr val="tx1"/>
                </a:solidFill>
                <a:effectLst>
                  <a:reflection blurRad="12700" stA="50000" endPos="50000" dir="5400000" sy="-100000" rotWithShap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914400" y="5334000"/>
            <a:ext cx="7772400" cy="1052512"/>
          </a:xfrm>
        </p:spPr>
        <p:txBody>
          <a:bodyPr/>
          <a:lstStyle>
            <a:lvl1pPr marL="374904">
              <a:buNone/>
              <a:defRPr sz="20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2386AE4-F8BD-4948-8491-5E398DA873A0}" type="datetime1">
              <a:rPr lang="en-US" smtClean="0"/>
              <a:t>10/21/2021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F3A203-28B2-4679-B3E2-425BC20D438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cxnSp>
        <p:nvCxnSpPr>
          <p:cNvPr id="5" name="Straight Connector 4"/>
          <p:cNvCxnSpPr/>
          <p:nvPr/>
        </p:nvCxnSpPr>
        <p:spPr>
          <a:xfrm rot="5400000">
            <a:off x="2305051" y="3867150"/>
            <a:ext cx="4533900" cy="3175"/>
          </a:xfrm>
          <a:prstGeom prst="line">
            <a:avLst/>
          </a:prstGeom>
          <a:ln/>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457200" y="209550"/>
            <a:ext cx="8229600" cy="1295400"/>
          </a:xfrm>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464344" y="1600200"/>
            <a:ext cx="4038600" cy="4525963"/>
          </a:xfrm>
        </p:spPr>
        <p:txBody>
          <a:bodyPr/>
          <a:lstStyle>
            <a:lvl1pPr marL="0" indent="0">
              <a:buFontTx/>
              <a:buNone/>
              <a:defRPr sz="2000"/>
            </a:lvl1pPr>
            <a:lvl2pPr>
              <a:defRPr sz="2400"/>
            </a:lvl2pPr>
            <a:lvl3pPr>
              <a:defRPr sz="2000"/>
            </a:lvl3pPr>
            <a:lvl4pPr>
              <a:defRPr sz="1800"/>
            </a:lvl4pPr>
            <a:lvl5pPr>
              <a:defRPr sz="1800"/>
            </a:lvl5pPr>
          </a:lstStyle>
          <a:p>
            <a:pPr lvl="0"/>
            <a:r>
              <a:rPr lang="en-US"/>
              <a:t>Click to edit Master text styles</a:t>
            </a:r>
          </a:p>
        </p:txBody>
      </p:sp>
      <p:sp>
        <p:nvSpPr>
          <p:cNvPr id="4" name="Content Placeholder 3"/>
          <p:cNvSpPr>
            <a:spLocks noGrp="1"/>
          </p:cNvSpPr>
          <p:nvPr>
            <p:ph sz="half" idx="2"/>
          </p:nvPr>
        </p:nvSpPr>
        <p:spPr>
          <a:xfrm>
            <a:off x="4655344" y="1600200"/>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a:lvl1pPr>
          </a:lstStyle>
          <a:p>
            <a:pPr>
              <a:defRPr/>
            </a:pPr>
            <a:fld id="{4F78302B-EF7D-3547-9918-D04B13CE2795}" type="datetime1">
              <a:rPr lang="en-US" smtClean="0"/>
              <a:t>10/21/2021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BC251196-74CD-476B-8D43-7FC8F36536A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6"/>
          <p:cNvSpPr/>
          <p:nvPr/>
        </p:nvSpPr>
        <p:spPr>
          <a:xfrm>
            <a:off x="0" y="401638"/>
            <a:ext cx="8686800" cy="887412"/>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Rectangle 8"/>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Rectangle 9"/>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2" name="Rectangle 11"/>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3" name="Rectangle 12"/>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4" name="Rectangle 13"/>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5" name="Rectangle 14"/>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6" name="Rectangle 15"/>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 name="Title 1"/>
          <p:cNvSpPr>
            <a:spLocks noGrp="1"/>
          </p:cNvSpPr>
          <p:nvPr>
            <p:ph type="title"/>
          </p:nvPr>
        </p:nvSpPr>
        <p:spPr>
          <a:xfrm>
            <a:off x="504824" y="512064"/>
            <a:ext cx="7772400" cy="914400"/>
          </a:xfrm>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2"/>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3"/>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Date Placeholder 6"/>
          <p:cNvSpPr>
            <a:spLocks noGrp="1"/>
          </p:cNvSpPr>
          <p:nvPr>
            <p:ph type="dt" sz="half" idx="10"/>
          </p:nvPr>
        </p:nvSpPr>
        <p:spPr/>
        <p:txBody>
          <a:bodyPr/>
          <a:lstStyle>
            <a:lvl1pPr>
              <a:defRPr/>
            </a:lvl1pPr>
          </a:lstStyle>
          <a:p>
            <a:pPr>
              <a:defRPr/>
            </a:pPr>
            <a:fld id="{C35F8237-6EB4-0441-BC02-A8D7B4264892}" type="datetime1">
              <a:rPr lang="en-US" smtClean="0"/>
              <a:t>10/21/2021</a:t>
            </a:fld>
            <a:endParaRPr lang="en-US"/>
          </a:p>
        </p:txBody>
      </p:sp>
      <p:sp>
        <p:nvSpPr>
          <p:cNvPr id="18" name="Footer Placeholder 7"/>
          <p:cNvSpPr>
            <a:spLocks noGrp="1"/>
          </p:cNvSpPr>
          <p:nvPr>
            <p:ph type="ftr" sz="quarter" idx="11"/>
          </p:nvPr>
        </p:nvSpPr>
        <p:spPr/>
        <p:txBody>
          <a:bodyPr/>
          <a:lstStyle>
            <a:lvl1pPr>
              <a:defRPr/>
            </a:lvl1pPr>
          </a:lstStyle>
          <a:p>
            <a:pPr>
              <a:defRPr/>
            </a:pPr>
            <a:endParaRPr lang="en-US"/>
          </a:p>
        </p:txBody>
      </p:sp>
      <p:sp>
        <p:nvSpPr>
          <p:cNvPr id="19" name="Slide Number Placeholder 8"/>
          <p:cNvSpPr>
            <a:spLocks noGrp="1"/>
          </p:cNvSpPr>
          <p:nvPr>
            <p:ph type="sldNum" sz="quarter" idx="12"/>
          </p:nvPr>
        </p:nvSpPr>
        <p:spPr/>
        <p:txBody>
          <a:bodyPr/>
          <a:lstStyle>
            <a:lvl1pPr>
              <a:defRPr/>
            </a:lvl1pPr>
          </a:lstStyle>
          <a:p>
            <a:pPr>
              <a:defRPr/>
            </a:pPr>
            <a:fld id="{311E13C3-258E-4384-B2AA-7623F6B5EC1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lstStyle>
          <a:p>
            <a:r>
              <a:rPr lang="en-US"/>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pPr>
              <a:defRPr/>
            </a:pPr>
            <a:fld id="{B7E2198D-777C-4E4C-8B5E-806209CCC15D}" type="datetime1">
              <a:rPr lang="en-US" smtClean="0"/>
              <a:t>10/21/2021</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12528C20-4E44-4B1A-88CF-1B1BEFAC9AE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C267662-159E-FC43-B300-B1E05C97CF70}" type="datetime1">
              <a:rPr lang="en-US" smtClean="0"/>
              <a:t>10/21/2021</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BD75002B-EE99-42E3-B524-F9C7008668B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lstStyle>
          <a:p>
            <a:r>
              <a:rPr lang="en-US"/>
              <a:t>Click to edit Master title style</a:t>
            </a:r>
            <a:endParaRPr lang="en-US" dirty="0"/>
          </a:p>
        </p:txBody>
      </p:sp>
      <p:sp>
        <p:nvSpPr>
          <p:cNvPr id="3" name="Text Placeholder 2"/>
          <p:cNvSpPr>
            <a:spLocks noGrp="1"/>
          </p:cNvSpPr>
          <p:nvPr>
            <p:ph type="body" idx="1"/>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2"/>
          </p:nvPr>
        </p:nvSpPr>
        <p:spPr>
          <a:xfrm>
            <a:off x="3429000" y="1435100"/>
            <a:ext cx="5486400" cy="457200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pPr>
              <a:defRPr/>
            </a:pPr>
            <a:fld id="{19AF27F5-0EB9-BD41-83F9-003B107EA2FA}" type="datetime1">
              <a:rPr lang="en-US" smtClean="0"/>
              <a:t>10/21/2021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C27CE5A2-DB7F-4BBC-AE91-B761F821683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6" name="Straight Connector 5"/>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oup 17"/>
          <p:cNvGrpSpPr>
            <a:grpSpLocks/>
          </p:cNvGrpSpPr>
          <p:nvPr/>
        </p:nvGrpSpPr>
        <p:grpSpPr bwMode="auto">
          <a:xfrm rot="5400000">
            <a:off x="8515351" y="1219200"/>
            <a:ext cx="131762" cy="128587"/>
            <a:chOff x="6668087" y="1297746"/>
            <a:chExt cx="161840" cy="156602"/>
          </a:xfrm>
        </p:grpSpPr>
        <p:cxnSp>
          <p:nvCxnSpPr>
            <p:cNvPr id="8" name="Straight Connector 7"/>
            <p:cNvCxnSpPr/>
            <p:nvPr/>
          </p:nvCxnSpPr>
          <p:spPr>
            <a:xfrm rot="16200000">
              <a:off x="6659693" y="1302242"/>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V="1">
              <a:off x="6681299" y="1395381"/>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H="1">
              <a:off x="6740613" y="13012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oup 17"/>
          <p:cNvGrpSpPr>
            <a:grpSpLocks/>
          </p:cNvGrpSpPr>
          <p:nvPr/>
        </p:nvGrpSpPr>
        <p:grpSpPr bwMode="auto">
          <a:xfrm rot="5400000">
            <a:off x="8667751" y="1371600"/>
            <a:ext cx="131762" cy="128587"/>
            <a:chOff x="6668087" y="1297746"/>
            <a:chExt cx="161840" cy="156602"/>
          </a:xfrm>
        </p:grpSpPr>
        <p:cxnSp>
          <p:nvCxnSpPr>
            <p:cNvPr id="12" name="Straight Connector 11"/>
            <p:cNvCxnSpPr/>
            <p:nvPr/>
          </p:nvCxnSpPr>
          <p:spPr>
            <a:xfrm rot="16200000">
              <a:off x="6659693" y="1302242"/>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V="1">
              <a:off x="6681299" y="1395381"/>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flipH="1">
              <a:off x="6740613" y="13012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oup 29"/>
          <p:cNvGrpSpPr>
            <a:grpSpLocks/>
          </p:cNvGrpSpPr>
          <p:nvPr/>
        </p:nvGrpSpPr>
        <p:grpSpPr bwMode="auto">
          <a:xfrm rot="5400000">
            <a:off x="8320087" y="1474788"/>
            <a:ext cx="131763" cy="128588"/>
            <a:chOff x="6668087" y="1297746"/>
            <a:chExt cx="161840" cy="156602"/>
          </a:xfrm>
        </p:grpSpPr>
        <p:cxnSp>
          <p:nvCxnSpPr>
            <p:cNvPr id="16" name="Straight Connector 15"/>
            <p:cNvCxnSpPr/>
            <p:nvPr/>
          </p:nvCxnSpPr>
          <p:spPr>
            <a:xfrm rot="16200000">
              <a:off x="6659692" y="1302240"/>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6200000" flipV="1">
              <a:off x="6681298" y="1395380"/>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H="1">
              <a:off x="6740612" y="1301265"/>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914400" y="228600"/>
            <a:ext cx="6858000" cy="914400"/>
          </a:xfrm>
        </p:spPr>
        <p:txBody>
          <a:bodyPr anchor="b"/>
          <a:lstStyle>
            <a:lvl1pPr algn="l">
              <a:buNone/>
              <a:defRPr sz="2100" b="0"/>
            </a:lvl1pPr>
          </a:lstStyle>
          <a:p>
            <a:r>
              <a:rPr lang="en-US"/>
              <a:t>Click to edit Master title style</a:t>
            </a:r>
            <a:endParaRPr lang="en-US" dirty="0"/>
          </a:p>
        </p:txBody>
      </p:sp>
      <p:sp>
        <p:nvSpPr>
          <p:cNvPr id="3" name="Picture Placeholder 2"/>
          <p:cNvSpPr>
            <a:spLocks noGrp="1"/>
          </p:cNvSpPr>
          <p:nvPr>
            <p:ph type="pic" idx="1"/>
          </p:nvPr>
        </p:nvSpPr>
        <p:spPr>
          <a:xfrm>
            <a:off x="366712" y="1905000"/>
            <a:ext cx="8778240" cy="4960144"/>
          </a:xfrm>
        </p:spPr>
        <p:txBody>
          <a:bodyPr>
            <a:normAutofit/>
          </a:bodyPr>
          <a:lstStyle>
            <a:lvl1pPr>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9" name="Date Placeholder 4"/>
          <p:cNvSpPr>
            <a:spLocks noGrp="1"/>
          </p:cNvSpPr>
          <p:nvPr>
            <p:ph type="dt" sz="half" idx="10"/>
          </p:nvPr>
        </p:nvSpPr>
        <p:spPr/>
        <p:txBody>
          <a:bodyPr/>
          <a:lstStyle>
            <a:lvl1pPr>
              <a:defRPr/>
            </a:lvl1pPr>
          </a:lstStyle>
          <a:p>
            <a:pPr>
              <a:defRPr/>
            </a:pPr>
            <a:fld id="{CC613FC1-6EE1-2249-A9AA-8DACF0A1AD43}" type="datetime1">
              <a:rPr lang="en-US" smtClean="0"/>
              <a:t>10/21/2021</a:t>
            </a:fld>
            <a:endParaRPr lang="en-US"/>
          </a:p>
        </p:txBody>
      </p:sp>
      <p:sp>
        <p:nvSpPr>
          <p:cNvPr id="20" name="Footer Placeholder 5"/>
          <p:cNvSpPr>
            <a:spLocks noGrp="1"/>
          </p:cNvSpPr>
          <p:nvPr>
            <p:ph type="ftr" sz="quarter" idx="11"/>
          </p:nvPr>
        </p:nvSpPr>
        <p:spPr/>
        <p:txBody>
          <a:bodyPr/>
          <a:lstStyle>
            <a:lvl1pPr>
              <a:defRPr/>
            </a:lvl1pPr>
          </a:lstStyle>
          <a:p>
            <a:pPr>
              <a:defRPr/>
            </a:pPr>
            <a:endParaRPr lang="en-US"/>
          </a:p>
        </p:txBody>
      </p:sp>
      <p:sp>
        <p:nvSpPr>
          <p:cNvPr id="21" name="Slide Number Placeholder 6"/>
          <p:cNvSpPr>
            <a:spLocks noGrp="1"/>
          </p:cNvSpPr>
          <p:nvPr>
            <p:ph type="sldNum" sz="quarter" idx="12"/>
          </p:nvPr>
        </p:nvSpPr>
        <p:spPr/>
        <p:txBody>
          <a:bodyPr/>
          <a:lstStyle>
            <a:lvl1pPr>
              <a:defRPr/>
            </a:lvl1pPr>
          </a:lstStyle>
          <a:p>
            <a:pPr>
              <a:defRPr/>
            </a:pPr>
            <a:fld id="{02A20903-D120-46C3-B455-81F50EB971B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2" name="Rectangle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2" name="Title Placeholder 21"/>
          <p:cNvSpPr>
            <a:spLocks noGrp="1"/>
          </p:cNvSpPr>
          <p:nvPr>
            <p:ph type="title"/>
          </p:nvPr>
        </p:nvSpPr>
        <p:spPr>
          <a:xfrm>
            <a:off x="914400" y="512763"/>
            <a:ext cx="7772400" cy="914400"/>
          </a:xfrm>
          <a:prstGeom prst="rect">
            <a:avLst/>
          </a:prstGeom>
        </p:spPr>
        <p:txBody>
          <a:bodyPr vert="horz" anchor="t">
            <a:noAutofit/>
          </a:bodyPr>
          <a:lstStyle/>
          <a:p>
            <a:r>
              <a:rPr lang="en-US"/>
              <a:t>Click to edit Master title style</a:t>
            </a:r>
            <a:endParaRPr lang="en-US" dirty="0"/>
          </a:p>
        </p:txBody>
      </p:sp>
      <p:sp>
        <p:nvSpPr>
          <p:cNvPr id="1036" name="Text Placeholder 12"/>
          <p:cNvSpPr>
            <a:spLocks noGrp="1"/>
          </p:cNvSpPr>
          <p:nvPr>
            <p:ph type="body" idx="1"/>
          </p:nvPr>
        </p:nvSpPr>
        <p:spPr bwMode="auto">
          <a:xfrm>
            <a:off x="914400" y="178435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fontAlgn="auto">
              <a:spcBef>
                <a:spcPts val="0"/>
              </a:spcBef>
              <a:spcAft>
                <a:spcPts val="0"/>
              </a:spcAft>
              <a:defRPr sz="1100">
                <a:solidFill>
                  <a:schemeClr val="tx2"/>
                </a:solidFill>
                <a:latin typeface="+mn-lt"/>
                <a:ea typeface="+mn-ea"/>
                <a:cs typeface="+mn-cs"/>
              </a:defRPr>
            </a:lvl1pPr>
          </a:lstStyle>
          <a:p>
            <a:pPr>
              <a:defRPr/>
            </a:pPr>
            <a:fld id="{AD5AB0F8-842A-554B-B69A-E286352DF71F}" type="datetime1">
              <a:rPr lang="en-US" smtClean="0"/>
              <a:t>10/21/2021</a:t>
            </a:fld>
            <a:endParaRPr lang="en-US" dirty="0"/>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fontAlgn="auto">
              <a:spcBef>
                <a:spcPts val="0"/>
              </a:spcBef>
              <a:spcAft>
                <a:spcPts val="0"/>
              </a:spcAft>
              <a:defRPr sz="1100">
                <a:solidFill>
                  <a:schemeClr val="tx2"/>
                </a:solidFill>
                <a:latin typeface="+mn-lt"/>
                <a:ea typeface="+mn-ea"/>
                <a:cs typeface="+mn-c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fontAlgn="auto">
              <a:spcBef>
                <a:spcPts val="0"/>
              </a:spcBef>
              <a:spcAft>
                <a:spcPts val="0"/>
              </a:spcAft>
              <a:defRPr sz="1200">
                <a:solidFill>
                  <a:schemeClr val="tx2"/>
                </a:solidFill>
                <a:latin typeface="+mn-lt"/>
                <a:ea typeface="+mn-ea"/>
                <a:cs typeface="+mn-cs"/>
              </a:defRPr>
            </a:lvl1pPr>
          </a:lstStyle>
          <a:p>
            <a:pPr>
              <a:defRPr/>
            </a:pPr>
            <a:fld id="{D67277AB-B03A-42B4-89AF-C554DDE52E8D}"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60" r:id="rId1"/>
    <p:sldLayoutId id="2147483659" r:id="rId2"/>
    <p:sldLayoutId id="2147483661" r:id="rId3"/>
    <p:sldLayoutId id="2147483662" r:id="rId4"/>
    <p:sldLayoutId id="2147483663" r:id="rId5"/>
    <p:sldLayoutId id="2147483658" r:id="rId6"/>
    <p:sldLayoutId id="2147483664" r:id="rId7"/>
    <p:sldLayoutId id="2147483665" r:id="rId8"/>
    <p:sldLayoutId id="2147483666" r:id="rId9"/>
    <p:sldLayoutId id="2147483657" r:id="rId10"/>
    <p:sldLayoutId id="2147483656" r:id="rId11"/>
  </p:sldLayoutIdLst>
  <p:hf sldNum="0" hdr="0" ftr="0" dt="0"/>
  <p:txStyles>
    <p:titleStyle>
      <a:lvl1pPr algn="l" rtl="0" eaLnBrk="0" fontAlgn="base" hangingPunct="0">
        <a:spcBef>
          <a:spcPct val="0"/>
        </a:spcBef>
        <a:spcAft>
          <a:spcPct val="0"/>
        </a:spcAft>
        <a:defRPr sz="4000" kern="1200" spc="-150">
          <a:solidFill>
            <a:srgbClr val="F0E8D5"/>
          </a:solidFill>
          <a:effectLst>
            <a:outerShdw blurRad="50800" dist="50800" dir="2700000" algn="tl" rotWithShape="0">
              <a:srgbClr val="000000">
                <a:alpha val="43137"/>
              </a:srgbClr>
            </a:outerShdw>
          </a:effectLst>
          <a:latin typeface="+mj-lt"/>
          <a:ea typeface="ＭＳ Ｐゴシック" pitchFamily="127" charset="-128"/>
          <a:cs typeface="ＭＳ Ｐゴシック" pitchFamily="127" charset="-128"/>
        </a:defRPr>
      </a:lvl1pPr>
      <a:lvl2pPr algn="l" rtl="0" eaLnBrk="0" fontAlgn="base" hangingPunct="0">
        <a:spcBef>
          <a:spcPct val="0"/>
        </a:spcBef>
        <a:spcAft>
          <a:spcPct val="0"/>
        </a:spcAft>
        <a:defRPr sz="4000">
          <a:solidFill>
            <a:srgbClr val="F0E8D5"/>
          </a:solidFill>
          <a:latin typeface="Corbel" pitchFamily="127" charset="0"/>
          <a:ea typeface="ＭＳ Ｐゴシック" pitchFamily="127" charset="-128"/>
          <a:cs typeface="ＭＳ Ｐゴシック" pitchFamily="127" charset="-128"/>
        </a:defRPr>
      </a:lvl2pPr>
      <a:lvl3pPr algn="l" rtl="0" eaLnBrk="0" fontAlgn="base" hangingPunct="0">
        <a:spcBef>
          <a:spcPct val="0"/>
        </a:spcBef>
        <a:spcAft>
          <a:spcPct val="0"/>
        </a:spcAft>
        <a:defRPr sz="4000">
          <a:solidFill>
            <a:srgbClr val="F0E8D5"/>
          </a:solidFill>
          <a:latin typeface="Corbel" pitchFamily="127" charset="0"/>
          <a:ea typeface="ＭＳ Ｐゴシック" pitchFamily="127" charset="-128"/>
          <a:cs typeface="ＭＳ Ｐゴシック" pitchFamily="127" charset="-128"/>
        </a:defRPr>
      </a:lvl3pPr>
      <a:lvl4pPr algn="l" rtl="0" eaLnBrk="0" fontAlgn="base" hangingPunct="0">
        <a:spcBef>
          <a:spcPct val="0"/>
        </a:spcBef>
        <a:spcAft>
          <a:spcPct val="0"/>
        </a:spcAft>
        <a:defRPr sz="4000">
          <a:solidFill>
            <a:srgbClr val="F0E8D5"/>
          </a:solidFill>
          <a:latin typeface="Corbel" pitchFamily="127" charset="0"/>
          <a:ea typeface="ＭＳ Ｐゴシック" pitchFamily="127" charset="-128"/>
          <a:cs typeface="ＭＳ Ｐゴシック" pitchFamily="127" charset="-128"/>
        </a:defRPr>
      </a:lvl4pPr>
      <a:lvl5pPr algn="l" rtl="0" eaLnBrk="0" fontAlgn="base" hangingPunct="0">
        <a:spcBef>
          <a:spcPct val="0"/>
        </a:spcBef>
        <a:spcAft>
          <a:spcPct val="0"/>
        </a:spcAft>
        <a:defRPr sz="4000">
          <a:solidFill>
            <a:srgbClr val="F0E8D5"/>
          </a:solidFill>
          <a:latin typeface="Corbel" pitchFamily="127" charset="0"/>
          <a:ea typeface="ＭＳ Ｐゴシック" pitchFamily="127" charset="-128"/>
          <a:cs typeface="ＭＳ Ｐゴシック" pitchFamily="127" charset="-128"/>
        </a:defRPr>
      </a:lvl5pPr>
      <a:lvl6pPr marL="457200" algn="l" rtl="0" fontAlgn="base">
        <a:spcBef>
          <a:spcPct val="0"/>
        </a:spcBef>
        <a:spcAft>
          <a:spcPct val="0"/>
        </a:spcAft>
        <a:defRPr sz="4000">
          <a:solidFill>
            <a:srgbClr val="F0E8D5"/>
          </a:solidFill>
          <a:latin typeface="Corbel" pitchFamily="127" charset="0"/>
          <a:ea typeface="ＭＳ Ｐゴシック" pitchFamily="127" charset="-128"/>
          <a:cs typeface="ＭＳ Ｐゴシック" pitchFamily="127" charset="-128"/>
        </a:defRPr>
      </a:lvl6pPr>
      <a:lvl7pPr marL="914400" algn="l" rtl="0" fontAlgn="base">
        <a:spcBef>
          <a:spcPct val="0"/>
        </a:spcBef>
        <a:spcAft>
          <a:spcPct val="0"/>
        </a:spcAft>
        <a:defRPr sz="4000">
          <a:solidFill>
            <a:srgbClr val="F0E8D5"/>
          </a:solidFill>
          <a:latin typeface="Corbel" pitchFamily="127" charset="0"/>
          <a:ea typeface="ＭＳ Ｐゴシック" pitchFamily="127" charset="-128"/>
          <a:cs typeface="ＭＳ Ｐゴシック" pitchFamily="127" charset="-128"/>
        </a:defRPr>
      </a:lvl7pPr>
      <a:lvl8pPr marL="1371600" algn="l" rtl="0" fontAlgn="base">
        <a:spcBef>
          <a:spcPct val="0"/>
        </a:spcBef>
        <a:spcAft>
          <a:spcPct val="0"/>
        </a:spcAft>
        <a:defRPr sz="4000">
          <a:solidFill>
            <a:srgbClr val="F0E8D5"/>
          </a:solidFill>
          <a:latin typeface="Corbel" pitchFamily="127" charset="0"/>
          <a:ea typeface="ＭＳ Ｐゴシック" pitchFamily="127" charset="-128"/>
          <a:cs typeface="ＭＳ Ｐゴシック" pitchFamily="127" charset="-128"/>
        </a:defRPr>
      </a:lvl8pPr>
      <a:lvl9pPr marL="1828800" algn="l" rtl="0" fontAlgn="base">
        <a:spcBef>
          <a:spcPct val="0"/>
        </a:spcBef>
        <a:spcAft>
          <a:spcPct val="0"/>
        </a:spcAft>
        <a:defRPr sz="4000">
          <a:solidFill>
            <a:srgbClr val="F0E8D5"/>
          </a:solidFill>
          <a:latin typeface="Corbel" pitchFamily="127" charset="0"/>
          <a:ea typeface="ＭＳ Ｐゴシック" pitchFamily="127" charset="-128"/>
          <a:cs typeface="ＭＳ Ｐゴシック" pitchFamily="127" charset="-128"/>
        </a:defRPr>
      </a:lvl9pPr>
    </p:titleStyle>
    <p:bodyStyle>
      <a:lvl1pPr marL="411163" indent="-342900" algn="l" rtl="0" eaLnBrk="0" fontAlgn="base" hangingPunct="0">
        <a:spcBef>
          <a:spcPts val="700"/>
        </a:spcBef>
        <a:spcAft>
          <a:spcPct val="0"/>
        </a:spcAft>
        <a:buSzPct val="95000"/>
        <a:buFont typeface="Wingdings" pitchFamily="127" charset="2"/>
        <a:buChar char=""/>
        <a:defRPr sz="3000" kern="1200">
          <a:solidFill>
            <a:schemeClr val="tx1"/>
          </a:solidFill>
          <a:latin typeface="+mn-lt"/>
          <a:ea typeface="ＭＳ Ｐゴシック" pitchFamily="127" charset="-128"/>
          <a:cs typeface="ＭＳ Ｐゴシック" pitchFamily="127" charset="-128"/>
        </a:defRPr>
      </a:lvl1pPr>
      <a:lvl2pPr marL="739775" indent="-285750" algn="l" rtl="0" eaLnBrk="0" fontAlgn="base" hangingPunct="0">
        <a:spcBef>
          <a:spcPct val="20000"/>
        </a:spcBef>
        <a:spcAft>
          <a:spcPct val="0"/>
        </a:spcAft>
        <a:buClr>
          <a:schemeClr val="accent2"/>
        </a:buClr>
        <a:buSzPct val="90000"/>
        <a:buFont typeface="Wingdings" pitchFamily="127" charset="2"/>
        <a:buChar char=""/>
        <a:defRPr sz="2600" kern="1200">
          <a:solidFill>
            <a:schemeClr val="tx1"/>
          </a:solidFill>
          <a:latin typeface="+mn-lt"/>
          <a:ea typeface="ＭＳ Ｐゴシック" pitchFamily="127" charset="-128"/>
          <a:cs typeface="+mn-cs"/>
        </a:defRPr>
      </a:lvl2pPr>
      <a:lvl3pPr marL="995363" indent="-228600" algn="l" rtl="0" eaLnBrk="0" fontAlgn="base" hangingPunct="0">
        <a:spcBef>
          <a:spcPct val="20000"/>
        </a:spcBef>
        <a:spcAft>
          <a:spcPct val="0"/>
        </a:spcAft>
        <a:buClr>
          <a:schemeClr val="accent2"/>
        </a:buClr>
        <a:buFont typeface="Wingdings 2" pitchFamily="127" charset="2"/>
        <a:buChar char=""/>
        <a:defRPr sz="2400" kern="1200">
          <a:solidFill>
            <a:schemeClr val="tx1"/>
          </a:solidFill>
          <a:latin typeface="+mn-lt"/>
          <a:ea typeface="ＭＳ Ｐゴシック" pitchFamily="127" charset="-128"/>
          <a:cs typeface="+mn-cs"/>
        </a:defRPr>
      </a:lvl3pPr>
      <a:lvl4pPr marL="1260475" indent="-228600" algn="l" rtl="0" eaLnBrk="0" fontAlgn="base" hangingPunct="0">
        <a:spcBef>
          <a:spcPct val="20000"/>
        </a:spcBef>
        <a:spcAft>
          <a:spcPct val="0"/>
        </a:spcAft>
        <a:buClr>
          <a:srgbClr val="A28E6A"/>
        </a:buClr>
        <a:buFont typeface="Wingdings 3" pitchFamily="127" charset="2"/>
        <a:buChar char=""/>
        <a:defRPr sz="2200" kern="1200">
          <a:solidFill>
            <a:schemeClr val="tx1"/>
          </a:solidFill>
          <a:latin typeface="+mn-lt"/>
          <a:ea typeface="ＭＳ Ｐゴシック" pitchFamily="127" charset="-128"/>
          <a:cs typeface="+mn-cs"/>
        </a:defRPr>
      </a:lvl4pPr>
      <a:lvl5pPr marL="1481138" indent="-209550" algn="l" rtl="0" eaLnBrk="0" fontAlgn="base" hangingPunct="0">
        <a:spcBef>
          <a:spcPct val="20000"/>
        </a:spcBef>
        <a:spcAft>
          <a:spcPct val="0"/>
        </a:spcAft>
        <a:buClr>
          <a:srgbClr val="A28E6A"/>
        </a:buClr>
        <a:buFont typeface="Wingdings 2" pitchFamily="127" charset="2"/>
        <a:buChar char=""/>
        <a:defRPr sz="2000" kern="1200">
          <a:solidFill>
            <a:schemeClr val="tx1"/>
          </a:solidFill>
          <a:latin typeface="+mn-lt"/>
          <a:ea typeface="ＭＳ Ｐゴシック" pitchFamily="127" charset="-128"/>
          <a:cs typeface="+mn-cs"/>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www.quirksmode.org/css/firstchild.html"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hyperlink" Target="http://www.quirksmode.org/css/onlychild.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www.quirksmode.org/css/target.html#testHash" TargetMode="External"/><Relationship Id="rId3" Type="http://schemas.openxmlformats.org/officeDocument/2006/relationships/hyperlink" Target="http://www.quirksmode.org/css/nthchild.html" TargetMode="External"/><Relationship Id="rId7" Type="http://schemas.openxmlformats.org/officeDocument/2006/relationships/hyperlink" Target="http://www.quirksmode.org/css/target.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quirksmode.org/css/empty.html" TargetMode="External"/><Relationship Id="rId5" Type="http://schemas.openxmlformats.org/officeDocument/2006/relationships/hyperlink" Target="http://www.quirksmode.org/css/root.html" TargetMode="External"/><Relationship Id="rId4" Type="http://schemas.openxmlformats.org/officeDocument/2006/relationships/hyperlink" Target="http://www.quirksmode.org/css/nthlastchild.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quirksmode.org/css/enabled.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www.quirksmode.org/css/selection.html" TargetMode="External"/><Relationship Id="rId4" Type="http://schemas.openxmlformats.org/officeDocument/2006/relationships/hyperlink" Target="http://www.quirksmode.org/css/not.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leemunroe.com/css3-animation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www.standardista.com/sxsw/#slide24" TargetMode="External"/><Relationship Id="rId5" Type="http://schemas.openxmlformats.org/officeDocument/2006/relationships/hyperlink" Target="http://www.w3schools.com/css3/tryit.asp?filename=trycss3_animation1" TargetMode="External"/><Relationship Id="rId4" Type="http://schemas.openxmlformats.org/officeDocument/2006/relationships/hyperlink" Target="http://css3.bradshawenterprises.com/animation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css3.bradshawenterprises.com/transition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estciv.com/tools/3Dtransforms/index.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css3.bradshawenterprises.com/transform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css3.info/preview/background-origin-and-background-clip/"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www.standardista.com/sxsw/#slide3" TargetMode="External"/><Relationship Id="rId5" Type="http://schemas.openxmlformats.org/officeDocument/2006/relationships/hyperlink" Target="http://css-tricks.com/5700-css3-gradients/" TargetMode="External"/><Relationship Id="rId4" Type="http://schemas.openxmlformats.org/officeDocument/2006/relationships/hyperlink" Target="http://www.stanford.edu/group/ttsclasses/cgi-bin/techietips/?p=485"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www.css3.info/preview/rounded-border/"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border-radiu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www.w3.org/TR/css3-background/#the-box-decoration-break"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www.css3.info/overflow-xoverflow-y" TargetMode="External"/><Relationship Id="rId5" Type="http://schemas.openxmlformats.org/officeDocument/2006/relationships/hyperlink" Target="http://www.standardista.com/sxsw/#slide9" TargetMode="External"/><Relationship Id="rId4" Type="http://schemas.openxmlformats.org/officeDocument/2006/relationships/hyperlink" Target="http://www.css3.info/preview/box-shadow/"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html5rocks.com/en/tutorials/flexbox/quick/"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hex2rgba.devoth.com/" TargetMode="External"/><Relationship Id="rId7" Type="http://schemas.openxmlformats.org/officeDocument/2006/relationships/hyperlink" Target="http://www.standardista.com/sxsw/#slide6"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www.css3.info/preview/opacity/" TargetMode="External"/><Relationship Id="rId5" Type="http://schemas.openxmlformats.org/officeDocument/2006/relationships/hyperlink" Target="http://www.css3.info/preview/hsl/" TargetMode="External"/><Relationship Id="rId4" Type="http://schemas.openxmlformats.org/officeDocument/2006/relationships/hyperlink" Target="http://hslpicker.com/"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www.google.com/webfonts" TargetMode="External"/><Relationship Id="rId7" Type="http://schemas.openxmlformats.org/officeDocument/2006/relationships/hyperlink" Target="http://www.w3.org/TR/css3-fonts/#font-size-adjust-prop"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www.css3.info/preview/web-fonts-with-font-face/" TargetMode="External"/><Relationship Id="rId5" Type="http://schemas.openxmlformats.org/officeDocument/2006/relationships/hyperlink" Target="http://css-tricks.com/snippets/css/using-font-face/" TargetMode="External"/><Relationship Id="rId4" Type="http://schemas.openxmlformats.org/officeDocument/2006/relationships/hyperlink" Target="http://www.fontsquirrel.com"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msdn.microsoft.com/en-us/library/ms531163(VS.85).aspx"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www.css3.info/preview/word-wrap/" TargetMode="External"/><Relationship Id="rId3" Type="http://schemas.openxmlformats.org/officeDocument/2006/relationships/hyperlink" Target="http://msdn.microsoft.com/en-us/library/ms531172(v=VS.85).aspx" TargetMode="External"/><Relationship Id="rId7" Type="http://schemas.openxmlformats.org/officeDocument/2006/relationships/hyperlink" Target="http://www.w3schools.com/cssref/tryit.asp?filename=trycss3_word-break"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www.standardista.com/sxsw/#slide9" TargetMode="External"/><Relationship Id="rId5" Type="http://schemas.openxmlformats.org/officeDocument/2006/relationships/hyperlink" Target="http://www.quirksmode.org/css/textshadow.html" TargetMode="External"/><Relationship Id="rId4" Type="http://schemas.openxmlformats.org/officeDocument/2006/relationships/hyperlink" Target="http://www.css3.info/preview/text-shadow/"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dev.w3.org/csswg/css3-grid-align"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www.xanthir.com/blog/b4580"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quirksmode.org/css/multicolumn.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www.css3.info/preview/multi-column-layout/"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www.css3.info/modules/css3-marquee-module/"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www.cssplay.co.uk/menu/css3-marquee.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w3.org/TR/css3-ruby"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www.storiesinflight.com/html5/ruby.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CSS/-moz-appearance" TargetMode="External"/><Relationship Id="rId7" Type="http://schemas.openxmlformats.org/officeDocument/2006/relationships/hyperlink" Target="http://www.css3.info/preview/resize/"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www.w3schools.com/cssref/tryit.asp?filename=trycss3_outline-offset" TargetMode="External"/><Relationship Id="rId5" Type="http://schemas.openxmlformats.org/officeDocument/2006/relationships/hyperlink" Target="http://css-tricks.com/examples/BoxSizing/" TargetMode="External"/><Relationship Id="rId4" Type="http://schemas.openxmlformats.org/officeDocument/2006/relationships/hyperlink" Target="http://davidwalsh.name/dw-content/webkit-styles.php"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w3.org/TR/css3-gcpm/#bookmarks" TargetMode="External"/><Relationship Id="rId7" Type="http://schemas.openxmlformats.org/officeDocument/2006/relationships/hyperlink" Target="http://www.w3.org/TR/css3-gcpm/#string-set"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www.quackit.com/css/properties/css_marks.cfm" TargetMode="External"/><Relationship Id="rId5" Type="http://schemas.openxmlformats.org/officeDocument/2006/relationships/hyperlink" Target="http://dev.w3.org/csswg/css3-images/#image-resolution" TargetMode="External"/><Relationship Id="rId4" Type="http://schemas.openxmlformats.org/officeDocument/2006/relationships/hyperlink" Target="http://www.w3.org/TR/css3-gcpm/#the-float-offset-property"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meyerweb.com/eric/css/tests/css3/show.php?p=hyphens" TargetMode="External"/><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hyperlink" Target="http://www.w3.org/TR/css3-images/#object-fit"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dev.w3.org/csswg/css3-page/#page-size-prop" TargetMode="External"/><Relationship Id="rId5" Type="http://schemas.openxmlformats.org/officeDocument/2006/relationships/hyperlink" Target="http://dev.w3.org/csswg/css3-images/#image-orientation" TargetMode="External"/><Relationship Id="rId4" Type="http://schemas.openxmlformats.org/officeDocument/2006/relationships/hyperlink" Target="http://www.w3.org/TR/css3-images/#object-position"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css3.info/preview/speech/" TargetMode="External"/><Relationship Id="rId2" Type="http://schemas.openxmlformats.org/officeDocument/2006/relationships/notesSlide" Target="../notesSlides/notesSlide34.xml"/><Relationship Id="rId1" Type="http://schemas.openxmlformats.org/officeDocument/2006/relationships/slideLayout" Target="../slideLayouts/slideLayout11.xml"/><Relationship Id="rId4" Type="http://schemas.openxmlformats.org/officeDocument/2006/relationships/hyperlink" Target="http://dev.w3.org/csswg/css3-speech/"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dev.w3.org/csswg/css3-linebox/#properties" TargetMode="External"/><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hyperlink" Target="http://thinkvitamin.com/design/stay-on-target/"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hyperlink" Target="http://www.uselesscode.org/blog/82/pure-css3-tab-widget" TargetMode="External"/><Relationship Id="rId4" Type="http://schemas.openxmlformats.org/officeDocument/2006/relationships/hyperlink" Target="http://virtuelvis.com/gallery/css3/target/interface.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www.w3.org/TR/css-pseudo-4/#selectordef-target-text" TargetMode="External"/><Relationship Id="rId2" Type="http://schemas.openxmlformats.org/officeDocument/2006/relationships/hyperlink" Target="https://www.w3.org/TR/css-pseudo-4/#selectordef-selection" TargetMode="External"/><Relationship Id="rId1" Type="http://schemas.openxmlformats.org/officeDocument/2006/relationships/slideLayout" Target="../slideLayouts/slideLayout2.xml"/><Relationship Id="rId5" Type="http://schemas.openxmlformats.org/officeDocument/2006/relationships/hyperlink" Target="https://www.w3.org/TR/css-pseudo-4/#selectordef-grammar-error" TargetMode="External"/><Relationship Id="rId4" Type="http://schemas.openxmlformats.org/officeDocument/2006/relationships/hyperlink" Target="https://www.w3.org/TR/css-pseudo-4/#selectordef-spelling-error" TargetMode="External"/></Relationships>
</file>

<file path=ppt/slides/_rels/slide43.xml.rels><?xml version="1.0" encoding="UTF-8" standalone="yes"?>
<Relationships xmlns="http://schemas.openxmlformats.org/package/2006/relationships"><Relationship Id="rId2" Type="http://schemas.openxmlformats.org/officeDocument/2006/relationships/hyperlink" Target="https://developer.mozilla.org/en-US/docs/Web/CS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developer.mozilla.org/en-US/docs/Web/CSS/::spelling-error#browser_compatibility"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quirksmode.org/css/contents.html" TargetMode="External"/><Relationship Id="rId4" Type="http://schemas.openxmlformats.org/officeDocument/2006/relationships/hyperlink" Target="http://www.css3.info/selectors-test/"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quirksmode.org/css/selector_sibling.html"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hyperlink" Target="http://www.quirksmode.org/css/selector_attributeAdvanced.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914400" y="1295400"/>
            <a:ext cx="7772400" cy="1974059"/>
          </a:xfrm>
        </p:spPr>
        <p:txBody>
          <a:bodyPr/>
          <a:lstStyle/>
          <a:p>
            <a:pPr eaLnBrk="1" fontAlgn="auto" hangingPunct="1">
              <a:spcAft>
                <a:spcPts val="0"/>
              </a:spcAft>
              <a:defRPr/>
            </a:pPr>
            <a:r>
              <a:rPr sz="9600">
                <a:ea typeface="+mj-ea"/>
                <a:cs typeface="+mj-cs"/>
              </a:rPr>
              <a:t>CSS3</a:t>
            </a:r>
          </a:p>
        </p:txBody>
      </p:sp>
      <p:sp>
        <p:nvSpPr>
          <p:cNvPr id="14338" name="Rectangle 4"/>
          <p:cNvSpPr>
            <a:spLocks noGrp="1"/>
          </p:cNvSpPr>
          <p:nvPr>
            <p:ph type="body" idx="1"/>
          </p:nvPr>
        </p:nvSpPr>
        <p:spPr>
          <a:xfrm>
            <a:off x="914400" y="3505200"/>
            <a:ext cx="7772400" cy="1052513"/>
          </a:xfrm>
        </p:spPr>
        <p:txBody>
          <a:bodyPr/>
          <a:lstStyle/>
          <a:p>
            <a:pPr marL="374650" eaLnBrk="1" hangingPunct="1"/>
            <a:r>
              <a:rPr lang="en-US"/>
              <a:t>implementing the new features</a:t>
            </a:r>
          </a:p>
          <a:p>
            <a:pPr marL="374650" eaLnBrk="1" hangingPunct="1"/>
            <a:endParaRPr lang="en-US"/>
          </a:p>
        </p:txBody>
      </p:sp>
      <p:sp>
        <p:nvSpPr>
          <p:cNvPr id="14339" name="Rectangle 5"/>
          <p:cNvSpPr>
            <a:spLocks noChangeArrowheads="1"/>
          </p:cNvSpPr>
          <p:nvPr/>
        </p:nvSpPr>
        <p:spPr bwMode="auto">
          <a:xfrm>
            <a:off x="4419600" y="5791200"/>
            <a:ext cx="4572000" cy="581025"/>
          </a:xfrm>
          <a:prstGeom prst="rect">
            <a:avLst/>
          </a:prstGeom>
          <a:noFill/>
          <a:ln w="9525">
            <a:noFill/>
            <a:miter lim="800000"/>
            <a:headEnd/>
            <a:tailEnd/>
          </a:ln>
        </p:spPr>
        <p:txBody>
          <a:bodyPr>
            <a:prstTxWarp prst="textNoShape">
              <a:avLst/>
            </a:prstTxWarp>
            <a:spAutoFit/>
          </a:bodyPr>
          <a:lstStyle/>
          <a:p>
            <a:pPr algn="r"/>
            <a:r>
              <a:rPr lang="en-US" sz="1600">
                <a:latin typeface="Corbel" pitchFamily="127" charset="0"/>
              </a:rPr>
              <a:t>Mark Branom, IT Services</a:t>
            </a:r>
          </a:p>
          <a:p>
            <a:pPr algn="r"/>
            <a:r>
              <a:rPr lang="en-US" sz="1600">
                <a:latin typeface="Corbel" pitchFamily="127" charset="0"/>
              </a:rPr>
              <a:t>John Foliot, Stanford Online Accessibility Program</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US" dirty="0">
                <a:effectLst/>
              </a:rPr>
              <a:t>New pseudo elements/classes!</a:t>
            </a:r>
          </a:p>
        </p:txBody>
      </p:sp>
      <p:sp>
        <p:nvSpPr>
          <p:cNvPr id="122883" name="Rectangle 3"/>
          <p:cNvSpPr>
            <a:spLocks noGrp="1"/>
          </p:cNvSpPr>
          <p:nvPr>
            <p:ph type="body" sz="half" idx="1"/>
          </p:nvPr>
        </p:nvSpPr>
        <p:spPr>
          <a:xfrm>
            <a:off x="914400" y="1784350"/>
            <a:ext cx="7848600" cy="4572000"/>
          </a:xfrm>
        </p:spPr>
        <p:txBody>
          <a:bodyPr>
            <a:normAutofit fontScale="92500" lnSpcReduction="20000"/>
          </a:bodyPr>
          <a:lstStyle/>
          <a:p>
            <a:pPr eaLnBrk="1" hangingPunct="1">
              <a:lnSpc>
                <a:spcPct val="80000"/>
              </a:lnSpc>
              <a:defRPr/>
            </a:pPr>
            <a:r>
              <a:rPr lang="en-US" sz="2400" dirty="0"/>
              <a:t>:first-of-type 	</a:t>
            </a:r>
          </a:p>
          <a:p>
            <a:pPr eaLnBrk="1" hangingPunct="1">
              <a:lnSpc>
                <a:spcPct val="80000"/>
              </a:lnSpc>
              <a:defRPr/>
            </a:pPr>
            <a:r>
              <a:rPr lang="en-US" sz="2400" dirty="0"/>
              <a:t>:last-of-type 	</a:t>
            </a:r>
          </a:p>
          <a:p>
            <a:pPr eaLnBrk="1" hangingPunct="1">
              <a:lnSpc>
                <a:spcPct val="80000"/>
              </a:lnSpc>
              <a:defRPr/>
            </a:pPr>
            <a:r>
              <a:rPr lang="en-US" sz="2400" dirty="0"/>
              <a:t>:only-of-type </a:t>
            </a:r>
          </a:p>
          <a:p>
            <a:pPr lvl="1" eaLnBrk="1" hangingPunct="1">
              <a:lnSpc>
                <a:spcPct val="80000"/>
              </a:lnSpc>
              <a:defRPr/>
            </a:pPr>
            <a:r>
              <a:rPr lang="en-US" sz="2000" i="1" dirty="0"/>
              <a:t>Select elements that are first, last, or only child of its type of its parent</a:t>
            </a:r>
          </a:p>
          <a:p>
            <a:pPr lvl="1" eaLnBrk="1" hangingPunct="1">
              <a:lnSpc>
                <a:spcPct val="80000"/>
              </a:lnSpc>
              <a:defRPr/>
            </a:pPr>
            <a:r>
              <a:rPr lang="en-US" sz="2000" dirty="0"/>
              <a:t>Example:</a:t>
            </a:r>
          </a:p>
          <a:p>
            <a:pPr lvl="1" eaLnBrk="1" hangingPunct="1">
              <a:lnSpc>
                <a:spcPct val="80000"/>
              </a:lnSpc>
              <a:buNone/>
              <a:defRPr/>
            </a:pPr>
            <a:r>
              <a:rPr lang="en-US" sz="2000" dirty="0"/>
              <a:t>	</a:t>
            </a:r>
            <a:r>
              <a:rPr lang="en-US" sz="1500" b="1" dirty="0">
                <a:solidFill>
                  <a:schemeClr val="accent1"/>
                </a:solidFill>
                <a:latin typeface="Arial" panose="020B0604020202020204" pitchFamily="34" charset="0"/>
                <a:cs typeface="Arial" panose="020B0604020202020204" pitchFamily="34" charset="0"/>
              </a:rPr>
              <a:t>p</a:t>
            </a:r>
            <a:r>
              <a:rPr lang="en-US" sz="1500" b="1" dirty="0">
                <a:latin typeface="Arial" panose="020B0604020202020204" pitchFamily="34" charset="0"/>
                <a:cs typeface="Arial" panose="020B0604020202020204" pitchFamily="34" charset="0"/>
              </a:rPr>
              <a:t>:</a:t>
            </a:r>
            <a:r>
              <a:rPr lang="en-US" sz="1500" b="1" dirty="0">
                <a:solidFill>
                  <a:srgbClr val="00B050"/>
                </a:solidFill>
                <a:latin typeface="Arial" panose="020B0604020202020204" pitchFamily="34" charset="0"/>
                <a:cs typeface="Arial" panose="020B0604020202020204" pitchFamily="34" charset="0"/>
              </a:rPr>
              <a:t>first-of-type</a:t>
            </a:r>
            <a:r>
              <a:rPr lang="en-US" sz="1500" b="1" dirty="0">
                <a:latin typeface="Arial" panose="020B0604020202020204" pitchFamily="34" charset="0"/>
                <a:cs typeface="Arial" panose="020B0604020202020204" pitchFamily="34" charset="0"/>
              </a:rPr>
              <a:t> {text-decoration:       underline;} </a:t>
            </a:r>
          </a:p>
          <a:p>
            <a:pPr lvl="1" eaLnBrk="1" hangingPunct="1">
              <a:lnSpc>
                <a:spcPct val="80000"/>
              </a:lnSpc>
              <a:buNone/>
              <a:defRPr/>
            </a:pPr>
            <a:r>
              <a:rPr lang="en-US" sz="1500" b="1" dirty="0">
                <a:latin typeface="Arial" panose="020B0604020202020204" pitchFamily="34" charset="0"/>
                <a:cs typeface="Arial" panose="020B0604020202020204" pitchFamily="34" charset="0"/>
              </a:rPr>
              <a:t>	</a:t>
            </a:r>
            <a:r>
              <a:rPr lang="en-US" sz="1500" b="1" dirty="0">
                <a:solidFill>
                  <a:schemeClr val="accent1"/>
                </a:solidFill>
                <a:latin typeface="Arial" panose="020B0604020202020204" pitchFamily="34" charset="0"/>
                <a:cs typeface="Arial" panose="020B0604020202020204" pitchFamily="34" charset="0"/>
              </a:rPr>
              <a:t>p</a:t>
            </a:r>
            <a:r>
              <a:rPr lang="en-US" sz="1500" b="1" dirty="0">
                <a:latin typeface="Arial" panose="020B0604020202020204" pitchFamily="34" charset="0"/>
                <a:cs typeface="Arial" panose="020B0604020202020204" pitchFamily="34" charset="0"/>
              </a:rPr>
              <a:t>:</a:t>
            </a:r>
            <a:r>
              <a:rPr lang="en-US" sz="1500" b="1" dirty="0">
                <a:solidFill>
                  <a:srgbClr val="00B050"/>
                </a:solidFill>
                <a:latin typeface="Arial" panose="020B0604020202020204" pitchFamily="34" charset="0"/>
                <a:cs typeface="Arial" panose="020B0604020202020204" pitchFamily="34" charset="0"/>
              </a:rPr>
              <a:t>last-of-type</a:t>
            </a:r>
            <a:r>
              <a:rPr lang="en-US" sz="1500" b="1" dirty="0">
                <a:latin typeface="Arial" panose="020B0604020202020204" pitchFamily="34" charset="0"/>
                <a:cs typeface="Arial" panose="020B0604020202020204" pitchFamily="34" charset="0"/>
              </a:rPr>
              <a:t> {color: red;} </a:t>
            </a:r>
          </a:p>
          <a:p>
            <a:pPr lvl="1" eaLnBrk="1" hangingPunct="1">
              <a:lnSpc>
                <a:spcPct val="80000"/>
              </a:lnSpc>
              <a:buNone/>
              <a:defRPr/>
            </a:pPr>
            <a:r>
              <a:rPr lang="en-US" sz="1500" b="1" dirty="0">
                <a:latin typeface="Arial" panose="020B0604020202020204" pitchFamily="34" charset="0"/>
                <a:cs typeface="Arial" panose="020B0604020202020204" pitchFamily="34" charset="0"/>
              </a:rPr>
              <a:t>      </a:t>
            </a:r>
            <a:r>
              <a:rPr lang="en-US" sz="1500" b="1" dirty="0">
                <a:solidFill>
                  <a:schemeClr val="accent1"/>
                </a:solidFill>
                <a:latin typeface="Arial" panose="020B0604020202020204" pitchFamily="34" charset="0"/>
                <a:cs typeface="Arial" panose="020B0604020202020204" pitchFamily="34" charset="0"/>
              </a:rPr>
              <a:t>p</a:t>
            </a:r>
            <a:r>
              <a:rPr lang="en-US" sz="1500" b="1" dirty="0">
                <a:latin typeface="Arial" panose="020B0604020202020204" pitchFamily="34" charset="0"/>
                <a:cs typeface="Arial" panose="020B0604020202020204" pitchFamily="34" charset="0"/>
              </a:rPr>
              <a:t>:</a:t>
            </a:r>
            <a:r>
              <a:rPr lang="en-US" sz="1500" b="1" dirty="0">
                <a:solidFill>
                  <a:srgbClr val="00B050"/>
                </a:solidFill>
                <a:latin typeface="Arial" panose="020B0604020202020204" pitchFamily="34" charset="0"/>
                <a:cs typeface="Arial" panose="020B0604020202020204" pitchFamily="34" charset="0"/>
              </a:rPr>
              <a:t>only-of-type</a:t>
            </a:r>
            <a:r>
              <a:rPr lang="en-US" sz="1500" b="1" dirty="0">
                <a:latin typeface="Arial" panose="020B0604020202020204" pitchFamily="34" charset="0"/>
                <a:cs typeface="Arial" panose="020B0604020202020204" pitchFamily="34" charset="0"/>
              </a:rPr>
              <a:t> {font-weight: bold;} </a:t>
            </a:r>
          </a:p>
          <a:p>
            <a:pPr lvl="1" eaLnBrk="1" hangingPunct="1">
              <a:lnSpc>
                <a:spcPct val="80000"/>
              </a:lnSpc>
              <a:buNone/>
              <a:defRPr/>
            </a:pPr>
            <a:endParaRPr lang="en-US" sz="1500" dirty="0"/>
          </a:p>
          <a:p>
            <a:pPr eaLnBrk="1" hangingPunct="1">
              <a:lnSpc>
                <a:spcPct val="80000"/>
              </a:lnSpc>
              <a:defRPr/>
            </a:pPr>
            <a:endParaRPr lang="en-US" sz="2400" dirty="0"/>
          </a:p>
          <a:p>
            <a:pPr eaLnBrk="1" hangingPunct="1">
              <a:lnSpc>
                <a:spcPct val="80000"/>
              </a:lnSpc>
              <a:defRPr/>
            </a:pPr>
            <a:r>
              <a:rPr lang="en-US" sz="2400" dirty="0"/>
              <a:t>:first-child</a:t>
            </a:r>
          </a:p>
          <a:p>
            <a:pPr eaLnBrk="1" hangingPunct="1">
              <a:lnSpc>
                <a:spcPct val="80000"/>
              </a:lnSpc>
              <a:defRPr/>
            </a:pPr>
            <a:r>
              <a:rPr lang="en-US" sz="2400" dirty="0"/>
              <a:t>:only-child</a:t>
            </a:r>
          </a:p>
          <a:p>
            <a:pPr eaLnBrk="1" hangingPunct="1">
              <a:lnSpc>
                <a:spcPct val="80000"/>
              </a:lnSpc>
              <a:defRPr/>
            </a:pPr>
            <a:r>
              <a:rPr lang="en-US" sz="2400" dirty="0"/>
              <a:t>:last-child 	</a:t>
            </a:r>
          </a:p>
          <a:p>
            <a:pPr lvl="1" eaLnBrk="1" hangingPunct="1">
              <a:lnSpc>
                <a:spcPct val="80000"/>
              </a:lnSpc>
              <a:defRPr/>
            </a:pPr>
            <a:r>
              <a:rPr lang="en-US" sz="2000" i="1" dirty="0"/>
              <a:t>Selects an element that is the first, only, or last child of its parent.</a:t>
            </a:r>
            <a:r>
              <a:rPr lang="en-US" sz="2000" dirty="0"/>
              <a:t> </a:t>
            </a:r>
          </a:p>
          <a:p>
            <a:pPr lvl="1" eaLnBrk="1" hangingPunct="1">
              <a:lnSpc>
                <a:spcPct val="80000"/>
              </a:lnSpc>
              <a:defRPr/>
            </a:pPr>
            <a:r>
              <a:rPr lang="en-US" sz="2000" dirty="0"/>
              <a:t>Examples:</a:t>
            </a:r>
          </a:p>
          <a:p>
            <a:pPr lvl="1" eaLnBrk="1" hangingPunct="1">
              <a:lnSpc>
                <a:spcPct val="80000"/>
              </a:lnSpc>
              <a:buNone/>
              <a:defRPr/>
            </a:pPr>
            <a:r>
              <a:rPr lang="en-US" sz="2000" dirty="0"/>
              <a:t>	</a:t>
            </a:r>
            <a:r>
              <a:rPr lang="en-US" sz="2000" dirty="0">
                <a:hlinkClick r:id="rId3"/>
              </a:rPr>
              <a:t>http://www.quirksmode.org/css/firstchild.html</a:t>
            </a:r>
            <a:endParaRPr lang="en-US" sz="2000" dirty="0"/>
          </a:p>
          <a:p>
            <a:pPr lvl="1" eaLnBrk="1" hangingPunct="1">
              <a:lnSpc>
                <a:spcPct val="80000"/>
              </a:lnSpc>
              <a:buNone/>
              <a:defRPr/>
            </a:pPr>
            <a:r>
              <a:rPr lang="en-US" sz="2000" dirty="0"/>
              <a:t>	</a:t>
            </a:r>
            <a:r>
              <a:rPr lang="en-US" sz="2000" dirty="0">
                <a:hlinkClick r:id="rId4"/>
              </a:rPr>
              <a:t>http://www.quirksmode.org/css/onlychild.html</a:t>
            </a:r>
            <a:endParaRPr lang="en-US" sz="2000" dirty="0"/>
          </a:p>
        </p:txBody>
      </p:sp>
      <p:sp>
        <p:nvSpPr>
          <p:cNvPr id="5" name="Rectangle 4"/>
          <p:cNvSpPr>
            <a:spLocks noChangeArrowheads="1"/>
          </p:cNvSpPr>
          <p:nvPr/>
        </p:nvSpPr>
        <p:spPr bwMode="auto">
          <a:xfrm>
            <a:off x="0" y="-230399"/>
            <a:ext cx="0" cy="917998"/>
          </a:xfrm>
          <a:prstGeom prst="rect">
            <a:avLst/>
          </a:prstGeom>
          <a:solidFill>
            <a:srgbClr val="EEF0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09313" tIns="317400" rIns="-3989718"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8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8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8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8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8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8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88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288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288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288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2883">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2883">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2883">
                                            <p:txEl>
                                              <p:pRg st="15" end="1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88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a:t>More new pseudo elements/classes!</a:t>
            </a:r>
          </a:p>
        </p:txBody>
      </p:sp>
      <p:sp>
        <p:nvSpPr>
          <p:cNvPr id="6" name="Content Placeholder 5"/>
          <p:cNvSpPr>
            <a:spLocks noGrp="1"/>
          </p:cNvSpPr>
          <p:nvPr>
            <p:ph idx="1"/>
          </p:nvPr>
        </p:nvSpPr>
        <p:spPr/>
        <p:txBody>
          <a:bodyPr>
            <a:normAutofit fontScale="55000" lnSpcReduction="20000"/>
          </a:bodyPr>
          <a:lstStyle/>
          <a:p>
            <a:pPr eaLnBrk="1" hangingPunct="1">
              <a:lnSpc>
                <a:spcPct val="80000"/>
              </a:lnSpc>
              <a:defRPr/>
            </a:pPr>
            <a:r>
              <a:rPr lang="en-US" sz="2400" dirty="0"/>
              <a:t>nth-</a:t>
            </a:r>
            <a:r>
              <a:rPr lang="en-US" sz="2400" dirty="0" err="1"/>
              <a:t>child(n</a:t>
            </a:r>
            <a:r>
              <a:rPr lang="en-US" sz="2400" dirty="0"/>
              <a:t>) </a:t>
            </a:r>
          </a:p>
          <a:p>
            <a:pPr eaLnBrk="1" hangingPunct="1">
              <a:lnSpc>
                <a:spcPct val="80000"/>
              </a:lnSpc>
              <a:defRPr/>
            </a:pPr>
            <a:r>
              <a:rPr lang="en-US" sz="2400" dirty="0"/>
              <a:t>:nth-of-</a:t>
            </a:r>
            <a:r>
              <a:rPr lang="en-US" sz="2400" dirty="0" err="1"/>
              <a:t>type(n</a:t>
            </a:r>
            <a:r>
              <a:rPr lang="en-US" sz="2400" dirty="0"/>
              <a:t>) 	</a:t>
            </a:r>
          </a:p>
          <a:p>
            <a:pPr lvl="1" eaLnBrk="1" hangingPunct="1">
              <a:lnSpc>
                <a:spcPct val="80000"/>
              </a:lnSpc>
              <a:defRPr/>
            </a:pPr>
            <a:r>
              <a:rPr lang="en-US" sz="2000" i="1" dirty="0"/>
              <a:t>Allows you to select elements with a formula.	</a:t>
            </a:r>
          </a:p>
          <a:p>
            <a:pPr lvl="1" eaLnBrk="1" hangingPunct="1">
              <a:lnSpc>
                <a:spcPct val="80000"/>
              </a:lnSpc>
              <a:defRPr/>
            </a:pPr>
            <a:r>
              <a:rPr lang="en-US" sz="2000" dirty="0"/>
              <a:t>Example: </a:t>
            </a:r>
          </a:p>
          <a:p>
            <a:pPr lvl="1" eaLnBrk="1" hangingPunct="1">
              <a:lnSpc>
                <a:spcPct val="80000"/>
              </a:lnSpc>
              <a:buNone/>
              <a:defRPr/>
            </a:pPr>
            <a:r>
              <a:rPr lang="en-US" sz="2000" dirty="0"/>
              <a:t>	</a:t>
            </a:r>
            <a:r>
              <a:rPr lang="en-US" sz="2000" dirty="0">
                <a:hlinkClick r:id="rId3"/>
              </a:rPr>
              <a:t>http://www.quirksmode.org/css/nthchild.html</a:t>
            </a:r>
            <a:endParaRPr lang="en-US" sz="2000" dirty="0"/>
          </a:p>
          <a:p>
            <a:pPr lvl="1" eaLnBrk="1" hangingPunct="1">
              <a:lnSpc>
                <a:spcPct val="80000"/>
              </a:lnSpc>
              <a:defRPr/>
            </a:pPr>
            <a:endParaRPr lang="en-US" sz="2000" dirty="0"/>
          </a:p>
          <a:p>
            <a:pPr eaLnBrk="1" hangingPunct="1">
              <a:lnSpc>
                <a:spcPct val="80000"/>
              </a:lnSpc>
              <a:defRPr/>
            </a:pPr>
            <a:r>
              <a:rPr lang="en-US" sz="2400" dirty="0"/>
              <a:t>:nth-last-</a:t>
            </a:r>
            <a:r>
              <a:rPr lang="en-US" sz="2400" dirty="0" err="1"/>
              <a:t>child(n</a:t>
            </a:r>
            <a:r>
              <a:rPr lang="en-US" sz="2400" dirty="0"/>
              <a:t>) </a:t>
            </a:r>
          </a:p>
          <a:p>
            <a:pPr eaLnBrk="1" hangingPunct="1">
              <a:lnSpc>
                <a:spcPct val="80000"/>
              </a:lnSpc>
              <a:defRPr/>
            </a:pPr>
            <a:r>
              <a:rPr lang="en-US" sz="2400" dirty="0"/>
              <a:t>:nth-last-of-</a:t>
            </a:r>
            <a:r>
              <a:rPr lang="en-US" sz="2400" dirty="0" err="1"/>
              <a:t>type(n</a:t>
            </a:r>
            <a:r>
              <a:rPr lang="en-US" sz="2400" dirty="0"/>
              <a:t>) </a:t>
            </a:r>
          </a:p>
          <a:p>
            <a:pPr lvl="1" eaLnBrk="1" hangingPunct="1">
              <a:lnSpc>
                <a:spcPct val="80000"/>
              </a:lnSpc>
              <a:defRPr/>
            </a:pPr>
            <a:r>
              <a:rPr lang="en-US" sz="2000" i="1" dirty="0"/>
              <a:t>Work same as nth-child, except that they start counting at the last element instead of the first.</a:t>
            </a:r>
          </a:p>
          <a:p>
            <a:pPr lvl="1" eaLnBrk="1" hangingPunct="1">
              <a:lnSpc>
                <a:spcPct val="80000"/>
              </a:lnSpc>
              <a:defRPr/>
            </a:pPr>
            <a:r>
              <a:rPr lang="en-US" sz="2000" dirty="0"/>
              <a:t>Example:</a:t>
            </a:r>
          </a:p>
          <a:p>
            <a:pPr lvl="2" eaLnBrk="1" hangingPunct="1">
              <a:lnSpc>
                <a:spcPct val="80000"/>
              </a:lnSpc>
              <a:buNone/>
              <a:defRPr/>
            </a:pPr>
            <a:r>
              <a:rPr lang="en-US" sz="1800" dirty="0">
                <a:hlinkClick r:id="rId4"/>
              </a:rPr>
              <a:t>http://www.quirksmode.org/css/nthlastchild.html</a:t>
            </a:r>
            <a:endParaRPr lang="en-US" sz="1800" dirty="0"/>
          </a:p>
          <a:p>
            <a:pPr lvl="1" eaLnBrk="1" hangingPunct="1">
              <a:lnSpc>
                <a:spcPct val="80000"/>
              </a:lnSpc>
              <a:defRPr/>
            </a:pPr>
            <a:endParaRPr lang="en-US" sz="2000" dirty="0"/>
          </a:p>
          <a:p>
            <a:pPr eaLnBrk="1" hangingPunct="1">
              <a:lnSpc>
                <a:spcPct val="80000"/>
              </a:lnSpc>
              <a:defRPr/>
            </a:pPr>
            <a:r>
              <a:rPr lang="en-US" sz="2400" dirty="0"/>
              <a:t>:root </a:t>
            </a:r>
          </a:p>
          <a:p>
            <a:pPr lvl="1" eaLnBrk="1" hangingPunct="1">
              <a:lnSpc>
                <a:spcPct val="80000"/>
              </a:lnSpc>
              <a:defRPr/>
            </a:pPr>
            <a:r>
              <a:rPr lang="en-US" sz="2000" dirty="0"/>
              <a:t>Selects the root initial containing block (in HTML, this is the &lt;html&gt; tag)</a:t>
            </a:r>
          </a:p>
          <a:p>
            <a:pPr lvl="1" eaLnBrk="1" hangingPunct="1">
              <a:lnSpc>
                <a:spcPct val="80000"/>
              </a:lnSpc>
              <a:defRPr/>
            </a:pPr>
            <a:r>
              <a:rPr lang="en-US" sz="2000" dirty="0"/>
              <a:t>Example:</a:t>
            </a:r>
          </a:p>
          <a:p>
            <a:pPr lvl="2" eaLnBrk="1" hangingPunct="1">
              <a:lnSpc>
                <a:spcPct val="80000"/>
              </a:lnSpc>
              <a:buNone/>
              <a:defRPr/>
            </a:pPr>
            <a:r>
              <a:rPr lang="en-US" sz="1800" dirty="0">
                <a:hlinkClick r:id="rId5"/>
              </a:rPr>
              <a:t>http://www.quirksmode.org/css/root.html</a:t>
            </a:r>
            <a:endParaRPr lang="en-US" sz="1800" dirty="0"/>
          </a:p>
          <a:p>
            <a:pPr lvl="1" eaLnBrk="1" hangingPunct="1">
              <a:lnSpc>
                <a:spcPct val="80000"/>
              </a:lnSpc>
              <a:defRPr/>
            </a:pPr>
            <a:endParaRPr lang="en-US" sz="2000" dirty="0"/>
          </a:p>
          <a:p>
            <a:pPr eaLnBrk="1" hangingPunct="1">
              <a:lnSpc>
                <a:spcPct val="80000"/>
              </a:lnSpc>
              <a:defRPr/>
            </a:pPr>
            <a:r>
              <a:rPr lang="en-US" sz="2400" dirty="0"/>
              <a:t>:empty </a:t>
            </a:r>
          </a:p>
          <a:p>
            <a:pPr lvl="1" eaLnBrk="1" hangingPunct="1">
              <a:lnSpc>
                <a:spcPct val="80000"/>
              </a:lnSpc>
              <a:defRPr/>
            </a:pPr>
            <a:r>
              <a:rPr lang="en-US" sz="2000" dirty="0"/>
              <a:t>Selects elements with no content (“empty”).</a:t>
            </a:r>
          </a:p>
          <a:p>
            <a:pPr lvl="1" eaLnBrk="1" hangingPunct="1">
              <a:lnSpc>
                <a:spcPct val="80000"/>
              </a:lnSpc>
              <a:defRPr/>
            </a:pPr>
            <a:r>
              <a:rPr lang="en-US" sz="2000" dirty="0"/>
              <a:t>Example:</a:t>
            </a:r>
          </a:p>
          <a:p>
            <a:pPr lvl="2" eaLnBrk="1" hangingPunct="1">
              <a:lnSpc>
                <a:spcPct val="80000"/>
              </a:lnSpc>
              <a:buNone/>
              <a:defRPr/>
            </a:pPr>
            <a:r>
              <a:rPr lang="en-US" sz="1800" dirty="0">
                <a:hlinkClick r:id="rId6"/>
              </a:rPr>
              <a:t>http://www.quirksmode.org/css/empty.html</a:t>
            </a:r>
            <a:endParaRPr lang="en-US" sz="1800" dirty="0"/>
          </a:p>
          <a:p>
            <a:pPr lvl="1" eaLnBrk="1" hangingPunct="1">
              <a:lnSpc>
                <a:spcPct val="80000"/>
              </a:lnSpc>
              <a:buFont typeface="Wingdings" pitchFamily="127" charset="2"/>
              <a:buNone/>
              <a:defRPr/>
            </a:pPr>
            <a:r>
              <a:rPr lang="en-US" sz="2000" dirty="0"/>
              <a:t>		</a:t>
            </a:r>
          </a:p>
          <a:p>
            <a:pPr eaLnBrk="1" hangingPunct="1">
              <a:lnSpc>
                <a:spcPct val="80000"/>
              </a:lnSpc>
              <a:defRPr/>
            </a:pPr>
            <a:r>
              <a:rPr lang="en-US" sz="2400" dirty="0"/>
              <a:t>:target 	</a:t>
            </a:r>
          </a:p>
          <a:p>
            <a:pPr lvl="1" eaLnBrk="1" hangingPunct="1">
              <a:lnSpc>
                <a:spcPct val="80000"/>
              </a:lnSpc>
              <a:defRPr/>
            </a:pPr>
            <a:r>
              <a:rPr lang="en-US" sz="2000" dirty="0"/>
              <a:t>Selects a targeted element – one with an ID with the same value as the URL's hash.</a:t>
            </a:r>
          </a:p>
          <a:p>
            <a:pPr lvl="1" eaLnBrk="1" hangingPunct="1">
              <a:lnSpc>
                <a:spcPct val="80000"/>
              </a:lnSpc>
              <a:defRPr/>
            </a:pPr>
            <a:r>
              <a:rPr lang="en-US" sz="2000" dirty="0"/>
              <a:t>Example:</a:t>
            </a:r>
          </a:p>
          <a:p>
            <a:pPr lvl="2" eaLnBrk="1" hangingPunct="1">
              <a:lnSpc>
                <a:spcPct val="80000"/>
              </a:lnSpc>
              <a:buNone/>
              <a:defRPr/>
            </a:pPr>
            <a:r>
              <a:rPr lang="en-US" sz="1800" dirty="0">
                <a:hlinkClick r:id="rId7"/>
              </a:rPr>
              <a:t>http://www.quirksmode.org/css/target.html</a:t>
            </a:r>
            <a:endParaRPr lang="en-US" sz="1800" dirty="0"/>
          </a:p>
          <a:p>
            <a:pPr lvl="2" eaLnBrk="1" hangingPunct="1">
              <a:lnSpc>
                <a:spcPct val="80000"/>
              </a:lnSpc>
              <a:buNone/>
              <a:defRPr/>
            </a:pPr>
            <a:r>
              <a:rPr lang="en-US" sz="1800" dirty="0">
                <a:hlinkClick r:id="rId8"/>
              </a:rPr>
              <a:t>http://www.quirksmode.org/css/target.html#testHash</a:t>
            </a:r>
            <a:endParaRPr lang="en-US" sz="18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18" end="1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19" end="1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20" end="2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xEl>
                                              <p:pRg st="22" end="22"/>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23" end="23"/>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24" end="24"/>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xEl>
                                              <p:pRg st="25" end="25"/>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
                                            <p:txEl>
                                              <p:pRg st="26" end="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for pseudo class </a:t>
            </a:r>
            <a:r>
              <a:rPr lang="en-GB" i="1" dirty="0">
                <a:solidFill>
                  <a:srgbClr val="92D050"/>
                </a:solidFill>
              </a:rPr>
              <a:t>:nth-of-type</a:t>
            </a:r>
          </a:p>
        </p:txBody>
      </p:sp>
      <p:sp>
        <p:nvSpPr>
          <p:cNvPr id="3" name="Content Placeholder 2"/>
          <p:cNvSpPr>
            <a:spLocks noGrp="1"/>
          </p:cNvSpPr>
          <p:nvPr>
            <p:ph idx="1"/>
          </p:nvPr>
        </p:nvSpPr>
        <p:spPr>
          <a:xfrm>
            <a:off x="926976" y="1628800"/>
            <a:ext cx="3873624" cy="4572000"/>
          </a:xfrm>
        </p:spPr>
        <p:txBody>
          <a:bodyPr/>
          <a:lstStyle/>
          <a:p>
            <a:pPr marL="68263" indent="0">
              <a:buNone/>
            </a:pPr>
            <a:r>
              <a:rPr lang="en-US" sz="1600" dirty="0"/>
              <a:t>HTML</a:t>
            </a:r>
          </a:p>
          <a:p>
            <a:pPr marL="68263" indent="0">
              <a:buNone/>
            </a:pPr>
            <a:r>
              <a:rPr lang="en-US" sz="1600" dirty="0"/>
              <a:t>&lt;div&gt;</a:t>
            </a:r>
          </a:p>
          <a:p>
            <a:pPr marL="68263" indent="0">
              <a:buNone/>
            </a:pPr>
            <a:r>
              <a:rPr lang="en-US" sz="1600" dirty="0"/>
              <a:t>  &lt;div&gt;This element isn't counted.&lt;/div&gt;</a:t>
            </a:r>
          </a:p>
          <a:p>
            <a:pPr marL="68263" indent="0">
              <a:buNone/>
            </a:pPr>
            <a:r>
              <a:rPr lang="en-US" sz="1600" dirty="0"/>
              <a:t>  &lt;p&gt;1st paragraph.&lt;/p&gt;</a:t>
            </a:r>
          </a:p>
          <a:p>
            <a:pPr marL="68263" indent="0">
              <a:buNone/>
            </a:pPr>
            <a:r>
              <a:rPr lang="en-US" sz="1600" dirty="0"/>
              <a:t>  &lt;p class="fancy"&gt;2nd paragraph.&lt;/p&gt;</a:t>
            </a:r>
          </a:p>
          <a:p>
            <a:pPr marL="68263" indent="0">
              <a:buNone/>
            </a:pPr>
            <a:r>
              <a:rPr lang="en-US" sz="1600" dirty="0"/>
              <a:t>  &lt;div&gt;This element isn't counted.&lt;/div&gt;</a:t>
            </a:r>
          </a:p>
          <a:p>
            <a:pPr marL="68263" indent="0">
              <a:buNone/>
            </a:pPr>
            <a:r>
              <a:rPr lang="en-US" sz="1600" dirty="0"/>
              <a:t>  &lt;p class="fancy"&gt;3rd paragraph.&lt;/p&gt;</a:t>
            </a:r>
          </a:p>
          <a:p>
            <a:pPr marL="68263" indent="0">
              <a:buNone/>
            </a:pPr>
            <a:r>
              <a:rPr lang="en-US" sz="1600" dirty="0"/>
              <a:t>  &lt;p&gt;4th paragraph.&lt;/p&gt;</a:t>
            </a:r>
          </a:p>
          <a:p>
            <a:pPr marL="68263" indent="0">
              <a:buNone/>
            </a:pPr>
            <a:r>
              <a:rPr lang="en-US" sz="1600" dirty="0"/>
              <a:t>&lt;/div&gt;</a:t>
            </a:r>
          </a:p>
          <a:p>
            <a:pPr lvl="0"/>
            <a:r>
              <a:rPr lang="en-US" sz="1600" dirty="0">
                <a:latin typeface="Consolas" panose="020B0609020204030204" pitchFamily="49" charset="0"/>
              </a:rPr>
              <a:t>/* This will match the 3rd paragraph as it will match elements which are 2n+1 AND have a class of fancy. </a:t>
            </a:r>
            <a:r>
              <a:rPr lang="en-US" sz="1600" dirty="0" err="1">
                <a:solidFill>
                  <a:srgbClr val="00B050"/>
                </a:solidFill>
                <a:latin typeface="Consolas" panose="020B0609020204030204" pitchFamily="49" charset="0"/>
              </a:rPr>
              <a:t>p.fancy:nth-of-type</a:t>
            </a:r>
            <a:r>
              <a:rPr lang="en-US" sz="1600" dirty="0">
                <a:solidFill>
                  <a:srgbClr val="00B050"/>
                </a:solidFill>
                <a:latin typeface="Consolas" panose="020B0609020204030204" pitchFamily="49" charset="0"/>
              </a:rPr>
              <a:t>(2n+1)</a:t>
            </a:r>
            <a:r>
              <a:rPr lang="en-US" sz="1600" dirty="0">
                <a:solidFill>
                  <a:srgbClr val="1B1B1B"/>
                </a:solidFill>
                <a:latin typeface="Consolas" panose="020B0609020204030204" pitchFamily="49" charset="0"/>
              </a:rPr>
              <a:t> </a:t>
            </a:r>
            <a:r>
              <a:rPr lang="en-US" sz="1600" dirty="0">
                <a:latin typeface="Consolas" panose="020B0609020204030204" pitchFamily="49" charset="0"/>
              </a:rPr>
              <a:t>{ </a:t>
            </a:r>
            <a:r>
              <a:rPr lang="en-US" sz="1600" dirty="0">
                <a:solidFill>
                  <a:srgbClr val="A30008"/>
                </a:solidFill>
                <a:latin typeface="Consolas" panose="020B0609020204030204" pitchFamily="49" charset="0"/>
              </a:rPr>
              <a:t>text-decoration</a:t>
            </a:r>
            <a:r>
              <a:rPr lang="en-US" sz="1600" dirty="0">
                <a:latin typeface="Consolas" panose="020B0609020204030204" pitchFamily="49" charset="0"/>
              </a:rPr>
              <a:t>:</a:t>
            </a:r>
            <a:r>
              <a:rPr lang="en-US" sz="1600" dirty="0">
                <a:solidFill>
                  <a:srgbClr val="1B1B1B"/>
                </a:solidFill>
                <a:latin typeface="Consolas" panose="020B0609020204030204" pitchFamily="49" charset="0"/>
              </a:rPr>
              <a:t> underline</a:t>
            </a:r>
            <a:r>
              <a:rPr lang="en-US" sz="1600" dirty="0">
                <a:latin typeface="Consolas" panose="020B0609020204030204" pitchFamily="49" charset="0"/>
              </a:rPr>
              <a:t>; }</a:t>
            </a:r>
            <a:r>
              <a:rPr lang="en-US" sz="800" dirty="0"/>
              <a:t> </a:t>
            </a:r>
            <a:endParaRPr lang="en-US" sz="3600" dirty="0">
              <a:latin typeface="Arial" panose="020B0604020202020204" pitchFamily="34" charset="0"/>
            </a:endParaRPr>
          </a:p>
          <a:p>
            <a:endParaRPr lang="en-GB" sz="1600" dirty="0"/>
          </a:p>
          <a:p>
            <a:endParaRPr lang="en-GB" sz="1600" dirty="0"/>
          </a:p>
          <a:p>
            <a:endParaRPr lang="en-GB" sz="1600" dirty="0"/>
          </a:p>
          <a:p>
            <a:pPr marL="68263" indent="0">
              <a:buNone/>
            </a:pPr>
            <a:endParaRPr lang="en-GB" sz="1600" dirty="0"/>
          </a:p>
        </p:txBody>
      </p:sp>
      <p:sp>
        <p:nvSpPr>
          <p:cNvPr id="5" name="Content Placeholder 2"/>
          <p:cNvSpPr txBox="1">
            <a:spLocks/>
          </p:cNvSpPr>
          <p:nvPr/>
        </p:nvSpPr>
        <p:spPr bwMode="auto">
          <a:xfrm>
            <a:off x="5004048" y="1556792"/>
            <a:ext cx="3873624"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11163" indent="-342900" algn="l" rtl="0" eaLnBrk="0" fontAlgn="base" hangingPunct="0">
              <a:spcBef>
                <a:spcPts val="700"/>
              </a:spcBef>
              <a:spcAft>
                <a:spcPct val="0"/>
              </a:spcAft>
              <a:buSzPct val="95000"/>
              <a:buFont typeface="Wingdings" pitchFamily="127" charset="2"/>
              <a:buChar char=""/>
              <a:defRPr sz="3000" kern="1200">
                <a:solidFill>
                  <a:schemeClr val="tx1"/>
                </a:solidFill>
                <a:latin typeface="+mn-lt"/>
                <a:ea typeface="ＭＳ Ｐゴシック" pitchFamily="127" charset="-128"/>
                <a:cs typeface="ＭＳ Ｐゴシック" pitchFamily="127" charset="-128"/>
              </a:defRPr>
            </a:lvl1pPr>
            <a:lvl2pPr marL="739775" indent="-285750" algn="l" rtl="0" eaLnBrk="0" fontAlgn="base" hangingPunct="0">
              <a:spcBef>
                <a:spcPct val="20000"/>
              </a:spcBef>
              <a:spcAft>
                <a:spcPct val="0"/>
              </a:spcAft>
              <a:buClr>
                <a:schemeClr val="accent2"/>
              </a:buClr>
              <a:buSzPct val="90000"/>
              <a:buFont typeface="Wingdings" pitchFamily="127" charset="2"/>
              <a:buChar char=""/>
              <a:defRPr sz="2600" kern="1200">
                <a:solidFill>
                  <a:schemeClr val="tx1"/>
                </a:solidFill>
                <a:latin typeface="+mn-lt"/>
                <a:ea typeface="ＭＳ Ｐゴシック" pitchFamily="127" charset="-128"/>
                <a:cs typeface="+mn-cs"/>
              </a:defRPr>
            </a:lvl2pPr>
            <a:lvl3pPr marL="995363" indent="-228600" algn="l" rtl="0" eaLnBrk="0" fontAlgn="base" hangingPunct="0">
              <a:spcBef>
                <a:spcPct val="20000"/>
              </a:spcBef>
              <a:spcAft>
                <a:spcPct val="0"/>
              </a:spcAft>
              <a:buClr>
                <a:schemeClr val="accent2"/>
              </a:buClr>
              <a:buFont typeface="Wingdings 2" pitchFamily="127" charset="2"/>
              <a:buChar char=""/>
              <a:defRPr sz="2400" kern="1200">
                <a:solidFill>
                  <a:schemeClr val="tx1"/>
                </a:solidFill>
                <a:latin typeface="+mn-lt"/>
                <a:ea typeface="ＭＳ Ｐゴシック" pitchFamily="127" charset="-128"/>
                <a:cs typeface="+mn-cs"/>
              </a:defRPr>
            </a:lvl3pPr>
            <a:lvl4pPr marL="1260475" indent="-228600" algn="l" rtl="0" eaLnBrk="0" fontAlgn="base" hangingPunct="0">
              <a:spcBef>
                <a:spcPct val="20000"/>
              </a:spcBef>
              <a:spcAft>
                <a:spcPct val="0"/>
              </a:spcAft>
              <a:buClr>
                <a:srgbClr val="A28E6A"/>
              </a:buClr>
              <a:buFont typeface="Wingdings 3" pitchFamily="127" charset="2"/>
              <a:buChar char=""/>
              <a:defRPr sz="2200" kern="1200">
                <a:solidFill>
                  <a:schemeClr val="tx1"/>
                </a:solidFill>
                <a:latin typeface="+mn-lt"/>
                <a:ea typeface="ＭＳ Ｐゴシック" pitchFamily="127" charset="-128"/>
                <a:cs typeface="+mn-cs"/>
              </a:defRPr>
            </a:lvl4pPr>
            <a:lvl5pPr marL="1481138" indent="-209550" algn="l" rtl="0" eaLnBrk="0" fontAlgn="base" hangingPunct="0">
              <a:spcBef>
                <a:spcPct val="20000"/>
              </a:spcBef>
              <a:spcAft>
                <a:spcPct val="0"/>
              </a:spcAft>
              <a:buClr>
                <a:srgbClr val="A28E6A"/>
              </a:buClr>
              <a:buFont typeface="Wingdings 2" pitchFamily="127" charset="2"/>
              <a:buChar char=""/>
              <a:defRPr sz="2000" kern="1200">
                <a:solidFill>
                  <a:schemeClr val="tx1"/>
                </a:solidFill>
                <a:latin typeface="+mn-lt"/>
                <a:ea typeface="ＭＳ Ｐゴシック" pitchFamily="127" charset="-128"/>
                <a:cs typeface="+mn-cs"/>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lstStyle>
          <a:p>
            <a:pPr marL="68263" indent="0">
              <a:buNone/>
            </a:pPr>
            <a:r>
              <a:rPr lang="en-GB" sz="1200" b="1" dirty="0"/>
              <a:t>CSS</a:t>
            </a:r>
          </a:p>
          <a:p>
            <a:pPr marL="68263" indent="0">
              <a:buNone/>
            </a:pPr>
            <a:r>
              <a:rPr lang="en-GB" sz="1200" b="1" dirty="0">
                <a:solidFill>
                  <a:schemeClr val="accent1"/>
                </a:solidFill>
              </a:rPr>
              <a:t>/* Odd paragraphs */</a:t>
            </a:r>
          </a:p>
          <a:p>
            <a:pPr marL="68263" indent="0">
              <a:buNone/>
            </a:pPr>
            <a:r>
              <a:rPr lang="en-GB" sz="1200" b="1" dirty="0"/>
              <a:t>p:nth-of-type(2n+1) {</a:t>
            </a:r>
          </a:p>
          <a:p>
            <a:pPr marL="68263" indent="0">
              <a:buNone/>
            </a:pPr>
            <a:r>
              <a:rPr lang="en-GB" sz="1200" b="1" dirty="0"/>
              <a:t>  </a:t>
            </a:r>
            <a:r>
              <a:rPr lang="en-GB" sz="1200" b="1" dirty="0" err="1"/>
              <a:t>color</a:t>
            </a:r>
            <a:r>
              <a:rPr lang="en-GB" sz="1200" b="1" dirty="0"/>
              <a:t>: red;</a:t>
            </a:r>
          </a:p>
          <a:p>
            <a:pPr marL="68263" indent="0">
              <a:buNone/>
            </a:pPr>
            <a:r>
              <a:rPr lang="en-GB" sz="1200" b="1" dirty="0"/>
              <a:t>}</a:t>
            </a:r>
          </a:p>
          <a:p>
            <a:pPr marL="68263" indent="0">
              <a:buNone/>
            </a:pPr>
            <a:r>
              <a:rPr lang="en-GB" sz="1200" b="1" dirty="0">
                <a:solidFill>
                  <a:srgbClr val="0070C0"/>
                </a:solidFill>
              </a:rPr>
              <a:t>/* Even paragraphs */</a:t>
            </a:r>
          </a:p>
          <a:p>
            <a:pPr marL="68263" indent="0">
              <a:buNone/>
            </a:pPr>
            <a:r>
              <a:rPr lang="en-GB" sz="1200" b="1" dirty="0"/>
              <a:t>p:nth-of-type(2n) {</a:t>
            </a:r>
          </a:p>
          <a:p>
            <a:pPr marL="68263" indent="0">
              <a:buNone/>
            </a:pPr>
            <a:r>
              <a:rPr lang="en-GB" sz="1200" b="1" dirty="0"/>
              <a:t>  </a:t>
            </a:r>
            <a:r>
              <a:rPr lang="en-GB" sz="1200" b="1" dirty="0" err="1"/>
              <a:t>color</a:t>
            </a:r>
            <a:r>
              <a:rPr lang="en-GB" sz="1200" b="1" dirty="0"/>
              <a:t>: blue;</a:t>
            </a:r>
          </a:p>
          <a:p>
            <a:pPr marL="68263" indent="0">
              <a:buNone/>
            </a:pPr>
            <a:r>
              <a:rPr lang="en-GB" sz="1200" b="1" dirty="0"/>
              <a:t>}</a:t>
            </a:r>
          </a:p>
          <a:p>
            <a:pPr marL="68263" indent="0">
              <a:buNone/>
            </a:pPr>
            <a:r>
              <a:rPr lang="en-GB" sz="1200" b="1" dirty="0">
                <a:solidFill>
                  <a:srgbClr val="00B050"/>
                </a:solidFill>
              </a:rPr>
              <a:t>/* First paragraph */</a:t>
            </a:r>
          </a:p>
          <a:p>
            <a:pPr marL="68263" indent="0">
              <a:buNone/>
            </a:pPr>
            <a:r>
              <a:rPr lang="en-GB" sz="1200" b="1" dirty="0"/>
              <a:t>p:nth-of-type(1) {</a:t>
            </a:r>
          </a:p>
          <a:p>
            <a:pPr marL="68263" indent="0">
              <a:buNone/>
            </a:pPr>
            <a:r>
              <a:rPr lang="en-GB" sz="1200" b="1" dirty="0"/>
              <a:t>  font-weight: bold;</a:t>
            </a:r>
          </a:p>
          <a:p>
            <a:pPr marL="68263" indent="0">
              <a:buNone/>
            </a:pPr>
            <a:r>
              <a:rPr lang="en-GB" sz="1200" b="1" dirty="0"/>
              <a:t>}</a:t>
            </a:r>
          </a:p>
          <a:p>
            <a:pPr marL="68263" indent="0">
              <a:buNone/>
            </a:pPr>
            <a:endParaRPr lang="en-GB" sz="1200" b="1" dirty="0"/>
          </a:p>
          <a:p>
            <a:r>
              <a:rPr lang="en-GB" sz="1100" dirty="0"/>
              <a:t>Reference</a:t>
            </a:r>
          </a:p>
          <a:p>
            <a:pPr marL="68263" indent="0">
              <a:buNone/>
            </a:pPr>
            <a:r>
              <a:rPr lang="en-GB" sz="1100" dirty="0"/>
              <a:t>https://developer.mozilla.org/en-US/docs/Web/CSS/:nth-of-type</a:t>
            </a:r>
          </a:p>
        </p:txBody>
      </p:sp>
    </p:spTree>
    <p:extLst>
      <p:ext uri="{BB962C8B-B14F-4D97-AF65-F5344CB8AC3E}">
        <p14:creationId xmlns:p14="http://schemas.microsoft.com/office/powerpoint/2010/main" val="4213127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a:t>Still more new pseudo elements/classes!</a:t>
            </a:r>
          </a:p>
        </p:txBody>
      </p:sp>
      <p:sp>
        <p:nvSpPr>
          <p:cNvPr id="3" name="Content Placeholder 2"/>
          <p:cNvSpPr>
            <a:spLocks noGrp="1"/>
          </p:cNvSpPr>
          <p:nvPr>
            <p:ph idx="1"/>
          </p:nvPr>
        </p:nvSpPr>
        <p:spPr/>
        <p:txBody>
          <a:bodyPr>
            <a:normAutofit fontScale="70000" lnSpcReduction="20000"/>
          </a:bodyPr>
          <a:lstStyle/>
          <a:p>
            <a:pPr eaLnBrk="1" hangingPunct="1">
              <a:lnSpc>
                <a:spcPct val="80000"/>
              </a:lnSpc>
              <a:defRPr/>
            </a:pPr>
            <a:r>
              <a:rPr lang="en-US" sz="3200" dirty="0"/>
              <a:t>:enabled 	</a:t>
            </a:r>
          </a:p>
          <a:p>
            <a:pPr eaLnBrk="1" hangingPunct="1">
              <a:lnSpc>
                <a:spcPct val="80000"/>
              </a:lnSpc>
              <a:defRPr/>
            </a:pPr>
            <a:r>
              <a:rPr lang="en-US" sz="3200" dirty="0"/>
              <a:t>:disabled 	</a:t>
            </a:r>
          </a:p>
          <a:p>
            <a:pPr eaLnBrk="1" hangingPunct="1">
              <a:lnSpc>
                <a:spcPct val="80000"/>
              </a:lnSpc>
              <a:defRPr/>
            </a:pPr>
            <a:r>
              <a:rPr lang="en-US" sz="3200" dirty="0"/>
              <a:t>:checked </a:t>
            </a:r>
          </a:p>
          <a:p>
            <a:pPr lvl="1" eaLnBrk="1" hangingPunct="1">
              <a:lnSpc>
                <a:spcPct val="80000"/>
              </a:lnSpc>
              <a:defRPr/>
            </a:pPr>
            <a:r>
              <a:rPr lang="en-US" sz="2800" i="1" dirty="0"/>
              <a:t>Allows a designer to apply style to enabled, disabled, or checked form field elements.</a:t>
            </a:r>
          </a:p>
          <a:p>
            <a:pPr lvl="1" eaLnBrk="1" hangingPunct="1">
              <a:lnSpc>
                <a:spcPct val="80000"/>
              </a:lnSpc>
              <a:defRPr/>
            </a:pPr>
            <a:r>
              <a:rPr lang="en-US" sz="2800" dirty="0"/>
              <a:t>Example:</a:t>
            </a:r>
          </a:p>
          <a:p>
            <a:pPr lvl="2" eaLnBrk="1" hangingPunct="1">
              <a:lnSpc>
                <a:spcPct val="80000"/>
              </a:lnSpc>
              <a:buNone/>
              <a:defRPr/>
            </a:pPr>
            <a:r>
              <a:rPr lang="en-US" dirty="0">
                <a:hlinkClick r:id="rId3"/>
              </a:rPr>
              <a:t>http://www.quirksmode.org/css/enabled.html</a:t>
            </a:r>
            <a:endParaRPr lang="en-US" dirty="0"/>
          </a:p>
          <a:p>
            <a:pPr lvl="1" eaLnBrk="1" hangingPunct="1">
              <a:lnSpc>
                <a:spcPct val="80000"/>
              </a:lnSpc>
              <a:defRPr/>
            </a:pPr>
            <a:endParaRPr lang="en-US" sz="2800" dirty="0"/>
          </a:p>
          <a:p>
            <a:pPr eaLnBrk="1" hangingPunct="1">
              <a:lnSpc>
                <a:spcPct val="80000"/>
              </a:lnSpc>
              <a:defRPr/>
            </a:pPr>
            <a:r>
              <a:rPr lang="en-US" sz="3200" dirty="0"/>
              <a:t>:</a:t>
            </a:r>
            <a:r>
              <a:rPr lang="en-US" sz="3200" dirty="0" err="1"/>
              <a:t>not(selector</a:t>
            </a:r>
            <a:r>
              <a:rPr lang="en-US" sz="3200" dirty="0"/>
              <a:t>) </a:t>
            </a:r>
          </a:p>
          <a:p>
            <a:pPr lvl="1" eaLnBrk="1" hangingPunct="1">
              <a:lnSpc>
                <a:spcPct val="80000"/>
              </a:lnSpc>
              <a:defRPr/>
            </a:pPr>
            <a:r>
              <a:rPr lang="en-US" sz="2800" i="1" dirty="0"/>
              <a:t>Negates a selector.</a:t>
            </a:r>
          </a:p>
          <a:p>
            <a:pPr lvl="1" eaLnBrk="1" hangingPunct="1">
              <a:lnSpc>
                <a:spcPct val="80000"/>
              </a:lnSpc>
              <a:defRPr/>
            </a:pPr>
            <a:r>
              <a:rPr lang="en-US" sz="2800" dirty="0"/>
              <a:t>Example:</a:t>
            </a:r>
          </a:p>
          <a:p>
            <a:pPr lvl="2" eaLnBrk="1" hangingPunct="1">
              <a:lnSpc>
                <a:spcPct val="80000"/>
              </a:lnSpc>
              <a:buNone/>
              <a:defRPr/>
            </a:pPr>
            <a:r>
              <a:rPr lang="en-US" dirty="0">
                <a:hlinkClick r:id="rId4"/>
              </a:rPr>
              <a:t>http://www.quirksmode.org/css/not.html</a:t>
            </a:r>
            <a:endParaRPr lang="en-US" dirty="0"/>
          </a:p>
          <a:p>
            <a:pPr lvl="1" eaLnBrk="1" hangingPunct="1">
              <a:lnSpc>
                <a:spcPct val="80000"/>
              </a:lnSpc>
              <a:defRPr/>
            </a:pPr>
            <a:endParaRPr lang="en-US" sz="2800" dirty="0"/>
          </a:p>
          <a:p>
            <a:pPr eaLnBrk="1" hangingPunct="1">
              <a:lnSpc>
                <a:spcPct val="80000"/>
              </a:lnSpc>
              <a:defRPr/>
            </a:pPr>
            <a:r>
              <a:rPr lang="en-US" sz="3200" dirty="0"/>
              <a:t>::selection </a:t>
            </a:r>
          </a:p>
          <a:p>
            <a:pPr lvl="1" eaLnBrk="1" hangingPunct="1">
              <a:lnSpc>
                <a:spcPct val="80000"/>
              </a:lnSpc>
              <a:defRPr/>
            </a:pPr>
            <a:r>
              <a:rPr lang="en-US" sz="2800" i="1" dirty="0"/>
              <a:t>Defines style for text that a user selects.</a:t>
            </a:r>
          </a:p>
          <a:p>
            <a:pPr lvl="1" eaLnBrk="1" hangingPunct="1">
              <a:lnSpc>
                <a:spcPct val="80000"/>
              </a:lnSpc>
              <a:defRPr/>
            </a:pPr>
            <a:r>
              <a:rPr lang="en-US" sz="2800" dirty="0"/>
              <a:t>Example:</a:t>
            </a:r>
          </a:p>
          <a:p>
            <a:pPr lvl="2" eaLnBrk="1" hangingPunct="1">
              <a:lnSpc>
                <a:spcPct val="80000"/>
              </a:lnSpc>
              <a:buNone/>
              <a:defRPr/>
            </a:pPr>
            <a:r>
              <a:rPr lang="en-US" dirty="0">
                <a:hlinkClick r:id="rId5"/>
              </a:rPr>
              <a:t>http://www.quirksmode.org/css/selection.html</a:t>
            </a:r>
            <a:endParaRPr lang="en-US" dirty="0"/>
          </a:p>
          <a:p>
            <a:pPr eaLnBrk="1" hangingPunct="1">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New properties! (and some new property groups!)</a:t>
            </a:r>
          </a:p>
        </p:txBody>
      </p:sp>
      <p:sp>
        <p:nvSpPr>
          <p:cNvPr id="3" name="Content Placeholder 2"/>
          <p:cNvSpPr>
            <a:spLocks noGrp="1"/>
          </p:cNvSpPr>
          <p:nvPr>
            <p:ph idx="1"/>
          </p:nvPr>
        </p:nvSpPr>
        <p:spPr>
          <a:xfrm>
            <a:off x="914400" y="2559840"/>
            <a:ext cx="7772400" cy="4069560"/>
          </a:xfrm>
        </p:spPr>
        <p:txBody>
          <a:bodyPr numCol="3">
            <a:normAutofit fontScale="77500" lnSpcReduction="20000"/>
          </a:bodyPr>
          <a:lstStyle/>
          <a:p>
            <a:pPr marL="411480" eaLnBrk="1" fontAlgn="auto" hangingPunct="1">
              <a:spcAft>
                <a:spcPts val="0"/>
              </a:spcAft>
              <a:buFont typeface="Arial"/>
              <a:buChar char="•"/>
              <a:defRPr/>
            </a:pPr>
            <a:r>
              <a:rPr lang="en-US" dirty="0">
                <a:ea typeface="+mn-ea"/>
                <a:cs typeface="+mn-cs"/>
              </a:rPr>
              <a:t>Animation</a:t>
            </a:r>
          </a:p>
          <a:p>
            <a:pPr marL="411480" eaLnBrk="1" fontAlgn="auto" hangingPunct="1">
              <a:spcAft>
                <a:spcPts val="0"/>
              </a:spcAft>
              <a:buFont typeface="Arial"/>
              <a:buChar char="•"/>
              <a:defRPr/>
            </a:pPr>
            <a:r>
              <a:rPr lang="en-US" dirty="0">
                <a:ea typeface="+mn-ea"/>
                <a:cs typeface="+mn-cs"/>
              </a:rPr>
              <a:t>Background</a:t>
            </a:r>
          </a:p>
          <a:p>
            <a:pPr marL="411480" eaLnBrk="1" fontAlgn="auto" hangingPunct="1">
              <a:spcAft>
                <a:spcPts val="0"/>
              </a:spcAft>
              <a:buFont typeface="Arial"/>
              <a:buChar char="•"/>
              <a:defRPr/>
            </a:pPr>
            <a:r>
              <a:rPr lang="en-US" dirty="0">
                <a:ea typeface="+mn-ea"/>
                <a:cs typeface="+mn-cs"/>
              </a:rPr>
              <a:t>Border and outline</a:t>
            </a:r>
          </a:p>
          <a:p>
            <a:pPr marL="411480" eaLnBrk="1" fontAlgn="auto" hangingPunct="1">
              <a:spcAft>
                <a:spcPts val="0"/>
              </a:spcAft>
              <a:buFont typeface="Arial"/>
              <a:buChar char="•"/>
              <a:defRPr/>
            </a:pPr>
            <a:r>
              <a:rPr lang="en-US" dirty="0">
                <a:ea typeface="+mn-ea"/>
                <a:cs typeface="+mn-cs"/>
              </a:rPr>
              <a:t>Box</a:t>
            </a:r>
          </a:p>
          <a:p>
            <a:pPr marL="411480" eaLnBrk="1" fontAlgn="auto" hangingPunct="1">
              <a:spcAft>
                <a:spcPts val="0"/>
              </a:spcAft>
              <a:buFont typeface="Arial"/>
              <a:buChar char="•"/>
              <a:defRPr/>
            </a:pPr>
            <a:r>
              <a:rPr lang="en-US" dirty="0">
                <a:ea typeface="+mn-ea"/>
                <a:cs typeface="+mn-cs"/>
              </a:rPr>
              <a:t>Color</a:t>
            </a:r>
          </a:p>
          <a:p>
            <a:pPr marL="411480" eaLnBrk="1" fontAlgn="auto" hangingPunct="1">
              <a:spcAft>
                <a:spcPts val="0"/>
              </a:spcAft>
              <a:buFont typeface="Arial"/>
              <a:buChar char="•"/>
              <a:defRPr/>
            </a:pPr>
            <a:r>
              <a:rPr lang="en-US" dirty="0">
                <a:ea typeface="+mn-ea"/>
                <a:cs typeface="+mn-cs"/>
              </a:rPr>
              <a:t>Content Paged Media</a:t>
            </a:r>
          </a:p>
          <a:p>
            <a:pPr marL="411480" eaLnBrk="1" fontAlgn="auto" hangingPunct="1">
              <a:spcAft>
                <a:spcPts val="0"/>
              </a:spcAft>
              <a:buFont typeface="Arial"/>
              <a:buChar char="•"/>
              <a:defRPr/>
            </a:pPr>
            <a:r>
              <a:rPr lang="en-US" dirty="0">
                <a:ea typeface="+mn-ea"/>
                <a:cs typeface="+mn-cs"/>
              </a:rPr>
              <a:t>Dimension</a:t>
            </a:r>
          </a:p>
          <a:p>
            <a:pPr marL="411480" eaLnBrk="1" fontAlgn="auto" hangingPunct="1">
              <a:spcAft>
                <a:spcPts val="0"/>
              </a:spcAft>
              <a:buFont typeface="Arial"/>
              <a:buChar char="•"/>
              <a:defRPr/>
            </a:pPr>
            <a:r>
              <a:rPr lang="en-US" dirty="0">
                <a:ea typeface="+mn-ea"/>
                <a:cs typeface="+mn-cs"/>
              </a:rPr>
              <a:t>Flexible Box</a:t>
            </a:r>
          </a:p>
          <a:p>
            <a:pPr marL="411480" eaLnBrk="1" fontAlgn="auto" hangingPunct="1">
              <a:spcAft>
                <a:spcPts val="0"/>
              </a:spcAft>
              <a:buFont typeface="Arial"/>
              <a:buChar char="•"/>
              <a:defRPr/>
            </a:pPr>
            <a:r>
              <a:rPr lang="en-US" dirty="0">
                <a:ea typeface="+mn-ea"/>
                <a:cs typeface="+mn-cs"/>
              </a:rPr>
              <a:t>Font</a:t>
            </a:r>
          </a:p>
          <a:p>
            <a:pPr marL="411480" eaLnBrk="1" fontAlgn="auto" hangingPunct="1">
              <a:spcAft>
                <a:spcPts val="0"/>
              </a:spcAft>
              <a:buFont typeface="Arial"/>
              <a:buChar char="•"/>
              <a:defRPr/>
            </a:pPr>
            <a:r>
              <a:rPr lang="en-US" dirty="0">
                <a:ea typeface="+mn-ea"/>
                <a:cs typeface="+mn-cs"/>
              </a:rPr>
              <a:t>Generated content</a:t>
            </a:r>
          </a:p>
          <a:p>
            <a:pPr marL="411480" eaLnBrk="1" fontAlgn="auto" hangingPunct="1">
              <a:spcAft>
                <a:spcPts val="0"/>
              </a:spcAft>
              <a:buFont typeface="Arial"/>
              <a:buChar char="•"/>
              <a:defRPr/>
            </a:pPr>
            <a:r>
              <a:rPr lang="en-US" dirty="0">
                <a:ea typeface="+mn-ea"/>
                <a:cs typeface="+mn-cs"/>
              </a:rPr>
              <a:t>Grid</a:t>
            </a:r>
          </a:p>
          <a:p>
            <a:pPr marL="411480" eaLnBrk="1" fontAlgn="auto" hangingPunct="1">
              <a:spcAft>
                <a:spcPts val="0"/>
              </a:spcAft>
              <a:buFont typeface="Arial"/>
              <a:buChar char="•"/>
              <a:defRPr/>
            </a:pPr>
            <a:r>
              <a:rPr lang="en-US" dirty="0">
                <a:ea typeface="+mn-ea"/>
                <a:cs typeface="+mn-cs"/>
              </a:rPr>
              <a:t>Hyperlink</a:t>
            </a:r>
          </a:p>
          <a:p>
            <a:pPr marL="411480" eaLnBrk="1" fontAlgn="auto" hangingPunct="1">
              <a:spcAft>
                <a:spcPts val="0"/>
              </a:spcAft>
              <a:buFont typeface="Arial"/>
              <a:buChar char="•"/>
              <a:defRPr/>
            </a:pPr>
            <a:r>
              <a:rPr lang="en-US" dirty="0" err="1">
                <a:ea typeface="+mn-ea"/>
                <a:cs typeface="+mn-cs"/>
              </a:rPr>
              <a:t>Linebox</a:t>
            </a:r>
            <a:endParaRPr lang="en-US" dirty="0">
              <a:ea typeface="+mn-ea"/>
              <a:cs typeface="+mn-cs"/>
            </a:endParaRPr>
          </a:p>
          <a:p>
            <a:pPr marL="411480" eaLnBrk="1" fontAlgn="auto" hangingPunct="1">
              <a:spcAft>
                <a:spcPts val="0"/>
              </a:spcAft>
              <a:buFont typeface="Arial"/>
              <a:buChar char="•"/>
              <a:defRPr/>
            </a:pPr>
            <a:r>
              <a:rPr lang="en-US" dirty="0">
                <a:ea typeface="+mn-ea"/>
                <a:cs typeface="+mn-cs"/>
              </a:rPr>
              <a:t>List</a:t>
            </a:r>
          </a:p>
          <a:p>
            <a:pPr marL="411480" eaLnBrk="1" fontAlgn="auto" hangingPunct="1">
              <a:spcAft>
                <a:spcPts val="0"/>
              </a:spcAft>
              <a:buFont typeface="Arial"/>
              <a:buChar char="•"/>
              <a:defRPr/>
            </a:pPr>
            <a:r>
              <a:rPr lang="en-US" dirty="0">
                <a:ea typeface="+mn-ea"/>
                <a:cs typeface="+mn-cs"/>
              </a:rPr>
              <a:t>Margin</a:t>
            </a:r>
          </a:p>
          <a:p>
            <a:pPr marL="411480" eaLnBrk="1" fontAlgn="auto" hangingPunct="1">
              <a:spcAft>
                <a:spcPts val="0"/>
              </a:spcAft>
              <a:buFont typeface="Arial"/>
              <a:buChar char="•"/>
              <a:defRPr/>
            </a:pPr>
            <a:r>
              <a:rPr lang="en-US" dirty="0">
                <a:ea typeface="+mn-ea"/>
                <a:cs typeface="+mn-cs"/>
              </a:rPr>
              <a:t>Marquee</a:t>
            </a:r>
          </a:p>
          <a:p>
            <a:pPr marL="411480" eaLnBrk="1" fontAlgn="auto" hangingPunct="1">
              <a:spcAft>
                <a:spcPts val="0"/>
              </a:spcAft>
              <a:buFont typeface="Arial"/>
              <a:buChar char="•"/>
              <a:defRPr/>
            </a:pPr>
            <a:r>
              <a:rPr lang="en-US" dirty="0">
                <a:ea typeface="+mn-ea"/>
                <a:cs typeface="+mn-cs"/>
              </a:rPr>
              <a:t>Multi-column</a:t>
            </a:r>
          </a:p>
          <a:p>
            <a:pPr marL="411480" eaLnBrk="1" fontAlgn="auto" hangingPunct="1">
              <a:spcAft>
                <a:spcPts val="0"/>
              </a:spcAft>
              <a:buFont typeface="Arial"/>
              <a:buChar char="•"/>
              <a:defRPr/>
            </a:pPr>
            <a:r>
              <a:rPr lang="en-US" dirty="0">
                <a:ea typeface="+mn-ea"/>
                <a:cs typeface="+mn-cs"/>
              </a:rPr>
              <a:t>Padding</a:t>
            </a:r>
          </a:p>
          <a:p>
            <a:pPr marL="411480" eaLnBrk="1" fontAlgn="auto" hangingPunct="1">
              <a:spcAft>
                <a:spcPts val="0"/>
              </a:spcAft>
              <a:buFont typeface="Arial"/>
              <a:buChar char="•"/>
              <a:defRPr/>
            </a:pPr>
            <a:r>
              <a:rPr lang="en-US" dirty="0">
                <a:ea typeface="+mn-ea"/>
                <a:cs typeface="+mn-cs"/>
              </a:rPr>
              <a:t>Paged Media</a:t>
            </a:r>
          </a:p>
          <a:p>
            <a:pPr marL="411480" eaLnBrk="1" fontAlgn="auto" hangingPunct="1">
              <a:spcAft>
                <a:spcPts val="0"/>
              </a:spcAft>
              <a:buFont typeface="Arial"/>
              <a:buChar char="•"/>
              <a:defRPr/>
            </a:pPr>
            <a:r>
              <a:rPr lang="en-US" dirty="0">
                <a:ea typeface="+mn-ea"/>
                <a:cs typeface="+mn-cs"/>
              </a:rPr>
              <a:t>Positioning</a:t>
            </a:r>
          </a:p>
          <a:p>
            <a:pPr marL="411480" eaLnBrk="1" fontAlgn="auto" hangingPunct="1">
              <a:spcAft>
                <a:spcPts val="0"/>
              </a:spcAft>
              <a:buFont typeface="Arial"/>
              <a:buChar char="•"/>
              <a:defRPr/>
            </a:pPr>
            <a:r>
              <a:rPr lang="en-US" dirty="0">
                <a:ea typeface="+mn-ea"/>
                <a:cs typeface="+mn-cs"/>
              </a:rPr>
              <a:t>Print</a:t>
            </a:r>
          </a:p>
          <a:p>
            <a:pPr marL="411480" eaLnBrk="1" fontAlgn="auto" hangingPunct="1">
              <a:spcAft>
                <a:spcPts val="0"/>
              </a:spcAft>
              <a:buFont typeface="Arial"/>
              <a:buChar char="•"/>
              <a:defRPr/>
            </a:pPr>
            <a:r>
              <a:rPr lang="en-US" dirty="0">
                <a:ea typeface="+mn-ea"/>
                <a:cs typeface="+mn-cs"/>
              </a:rPr>
              <a:t>Ruby</a:t>
            </a:r>
          </a:p>
          <a:p>
            <a:pPr marL="411480" eaLnBrk="1" fontAlgn="auto" hangingPunct="1">
              <a:spcAft>
                <a:spcPts val="0"/>
              </a:spcAft>
              <a:buFont typeface="Arial"/>
              <a:buChar char="•"/>
              <a:defRPr/>
            </a:pPr>
            <a:r>
              <a:rPr lang="en-US" dirty="0">
                <a:ea typeface="+mn-ea"/>
                <a:cs typeface="+mn-cs"/>
              </a:rPr>
              <a:t>Speech</a:t>
            </a:r>
          </a:p>
          <a:p>
            <a:pPr marL="411480" eaLnBrk="1" fontAlgn="auto" hangingPunct="1">
              <a:spcAft>
                <a:spcPts val="0"/>
              </a:spcAft>
              <a:buFont typeface="Arial"/>
              <a:buChar char="•"/>
              <a:defRPr/>
            </a:pPr>
            <a:r>
              <a:rPr lang="en-US" dirty="0">
                <a:ea typeface="+mn-ea"/>
                <a:cs typeface="+mn-cs"/>
              </a:rPr>
              <a:t>Table</a:t>
            </a:r>
          </a:p>
          <a:p>
            <a:pPr marL="411480" eaLnBrk="1" fontAlgn="auto" hangingPunct="1">
              <a:spcAft>
                <a:spcPts val="0"/>
              </a:spcAft>
              <a:buFont typeface="Arial"/>
              <a:buChar char="•"/>
              <a:defRPr/>
            </a:pPr>
            <a:r>
              <a:rPr lang="en-US" dirty="0">
                <a:ea typeface="+mn-ea"/>
                <a:cs typeface="+mn-cs"/>
              </a:rPr>
              <a:t>Text</a:t>
            </a:r>
          </a:p>
          <a:p>
            <a:pPr marL="411480" eaLnBrk="1" fontAlgn="auto" hangingPunct="1">
              <a:spcAft>
                <a:spcPts val="0"/>
              </a:spcAft>
              <a:buFont typeface="Arial"/>
              <a:buChar char="•"/>
              <a:defRPr/>
            </a:pPr>
            <a:r>
              <a:rPr lang="en-US" dirty="0">
                <a:ea typeface="+mn-ea"/>
                <a:cs typeface="+mn-cs"/>
              </a:rPr>
              <a:t>2D/3D Transform</a:t>
            </a:r>
          </a:p>
          <a:p>
            <a:pPr marL="411480" eaLnBrk="1" fontAlgn="auto" hangingPunct="1">
              <a:spcAft>
                <a:spcPts val="0"/>
              </a:spcAft>
              <a:buFont typeface="Arial"/>
              <a:buChar char="•"/>
              <a:defRPr/>
            </a:pPr>
            <a:r>
              <a:rPr lang="en-US" dirty="0">
                <a:ea typeface="+mn-ea"/>
                <a:cs typeface="+mn-cs"/>
              </a:rPr>
              <a:t>Transition</a:t>
            </a:r>
          </a:p>
          <a:p>
            <a:pPr marL="411480" eaLnBrk="1" fontAlgn="auto" hangingPunct="1">
              <a:spcAft>
                <a:spcPts val="0"/>
              </a:spcAft>
              <a:buFont typeface="Arial"/>
              <a:buChar char="•"/>
              <a:defRPr/>
            </a:pPr>
            <a:r>
              <a:rPr lang="en-US" dirty="0">
                <a:ea typeface="+mn-ea"/>
                <a:cs typeface="+mn-cs"/>
              </a:rPr>
              <a:t>User-interface</a:t>
            </a:r>
          </a:p>
          <a:p>
            <a:pPr marL="411480" eaLnBrk="1" fontAlgn="auto" hangingPunct="1">
              <a:spcAft>
                <a:spcPts val="0"/>
              </a:spcAft>
              <a:buFont typeface="Wingdings"/>
              <a:buChar char=""/>
              <a:defRPr/>
            </a:pPr>
            <a:endParaRPr lang="en-US" dirty="0">
              <a:ea typeface="+mn-ea"/>
              <a:cs typeface="+mn-cs"/>
            </a:endParaRPr>
          </a:p>
        </p:txBody>
      </p:sp>
      <p:sp>
        <p:nvSpPr>
          <p:cNvPr id="31747" name="TextBox 3"/>
          <p:cNvSpPr txBox="1">
            <a:spLocks noChangeArrowheads="1"/>
          </p:cNvSpPr>
          <p:nvPr/>
        </p:nvSpPr>
        <p:spPr bwMode="auto">
          <a:xfrm>
            <a:off x="990600" y="1990725"/>
            <a:ext cx="3375025" cy="519113"/>
          </a:xfrm>
          <a:prstGeom prst="rect">
            <a:avLst/>
          </a:prstGeom>
          <a:noFill/>
          <a:ln w="9525">
            <a:noFill/>
            <a:miter lim="800000"/>
            <a:headEnd/>
            <a:tailEnd/>
          </a:ln>
        </p:spPr>
        <p:txBody>
          <a:bodyPr wrap="none">
            <a:prstTxWarp prst="textNoShape">
              <a:avLst/>
            </a:prstTxWarp>
            <a:spAutoFit/>
          </a:bodyPr>
          <a:lstStyle/>
          <a:p>
            <a:r>
              <a:rPr lang="en-US" sz="2800">
                <a:latin typeface="Corbel" pitchFamily="127" charset="0"/>
              </a:rPr>
              <a:t>CSS Property Groups:</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Animation</a:t>
            </a:r>
          </a:p>
        </p:txBody>
      </p:sp>
      <p:sp>
        <p:nvSpPr>
          <p:cNvPr id="3" name="Content Placeholder 2"/>
          <p:cNvSpPr>
            <a:spLocks noGrp="1"/>
          </p:cNvSpPr>
          <p:nvPr>
            <p:ph idx="1"/>
          </p:nvPr>
        </p:nvSpPr>
        <p:spPr/>
        <p:txBody>
          <a:bodyPr>
            <a:normAutofit fontScale="92500" lnSpcReduction="10000"/>
          </a:bodyPr>
          <a:lstStyle/>
          <a:p>
            <a:pPr eaLnBrk="1" hangingPunct="1">
              <a:lnSpc>
                <a:spcPct val="80000"/>
              </a:lnSpc>
              <a:defRPr/>
            </a:pPr>
            <a:r>
              <a:rPr lang="en-US" sz="1400" dirty="0"/>
              <a:t>@</a:t>
            </a:r>
            <a:r>
              <a:rPr lang="en-US" sz="1400" dirty="0" err="1"/>
              <a:t>keyframes</a:t>
            </a:r>
            <a:br>
              <a:rPr lang="en-US" sz="1400" dirty="0"/>
            </a:br>
            <a:r>
              <a:rPr lang="en-US" sz="1400" i="1" dirty="0"/>
              <a:t>Specifies the animation</a:t>
            </a:r>
            <a:r>
              <a:rPr lang="en-US" sz="1400" dirty="0"/>
              <a:t>  	</a:t>
            </a:r>
          </a:p>
          <a:p>
            <a:pPr eaLnBrk="1" hangingPunct="1">
              <a:lnSpc>
                <a:spcPct val="80000"/>
              </a:lnSpc>
              <a:defRPr/>
            </a:pPr>
            <a:r>
              <a:rPr lang="en-US" sz="1400" dirty="0"/>
              <a:t>animation 	</a:t>
            </a:r>
            <a:br>
              <a:rPr lang="en-US" sz="1400" dirty="0"/>
            </a:br>
            <a:r>
              <a:rPr lang="en-US" sz="1400" i="1" dirty="0"/>
              <a:t>A shorthand property for all the animation properties below, except the animation-play-state property</a:t>
            </a:r>
            <a:endParaRPr lang="en-US" sz="1400" dirty="0"/>
          </a:p>
          <a:p>
            <a:pPr eaLnBrk="1" hangingPunct="1">
              <a:lnSpc>
                <a:spcPct val="80000"/>
              </a:lnSpc>
              <a:defRPr/>
            </a:pPr>
            <a:r>
              <a:rPr lang="en-US" sz="1400" dirty="0"/>
              <a:t>animation-name</a:t>
            </a:r>
            <a:br>
              <a:rPr lang="en-US" sz="1400" dirty="0"/>
            </a:br>
            <a:r>
              <a:rPr lang="en-US" sz="1400" i="1" dirty="0"/>
              <a:t>Specifies a name for the @</a:t>
            </a:r>
            <a:r>
              <a:rPr lang="en-US" sz="1400" i="1" dirty="0" err="1"/>
              <a:t>keyframes</a:t>
            </a:r>
            <a:r>
              <a:rPr lang="en-US" sz="1400" i="1" dirty="0"/>
              <a:t> animation</a:t>
            </a:r>
            <a:endParaRPr lang="en-US" sz="1400" dirty="0"/>
          </a:p>
          <a:p>
            <a:pPr eaLnBrk="1" hangingPunct="1">
              <a:lnSpc>
                <a:spcPct val="80000"/>
              </a:lnSpc>
              <a:defRPr/>
            </a:pPr>
            <a:r>
              <a:rPr lang="en-US" sz="1400" dirty="0"/>
              <a:t>animation-duration 	</a:t>
            </a:r>
            <a:br>
              <a:rPr lang="en-US" sz="1400" dirty="0"/>
            </a:br>
            <a:r>
              <a:rPr lang="en-US" sz="1400" i="1" dirty="0"/>
              <a:t>Specifies how many seconds or milliseconds an animation takes to complete one cycle</a:t>
            </a:r>
            <a:endParaRPr lang="en-US" sz="1400" dirty="0"/>
          </a:p>
          <a:p>
            <a:pPr eaLnBrk="1" hangingPunct="1">
              <a:lnSpc>
                <a:spcPct val="80000"/>
              </a:lnSpc>
              <a:defRPr/>
            </a:pPr>
            <a:r>
              <a:rPr lang="en-US" sz="1400" dirty="0"/>
              <a:t>animation-timing-function</a:t>
            </a:r>
            <a:br>
              <a:rPr lang="en-US" sz="1400" dirty="0"/>
            </a:br>
            <a:r>
              <a:rPr lang="en-US" sz="1400" i="1" dirty="0"/>
              <a:t>Specifies the speed curve of the animation</a:t>
            </a:r>
            <a:endParaRPr lang="en-US" sz="1400" dirty="0"/>
          </a:p>
          <a:p>
            <a:pPr eaLnBrk="1" hangingPunct="1">
              <a:lnSpc>
                <a:spcPct val="80000"/>
              </a:lnSpc>
              <a:defRPr/>
            </a:pPr>
            <a:r>
              <a:rPr lang="en-US" sz="1400" dirty="0"/>
              <a:t>animation-delay 	</a:t>
            </a:r>
            <a:br>
              <a:rPr lang="en-US" sz="1400" dirty="0"/>
            </a:br>
            <a:r>
              <a:rPr lang="en-US" sz="1400" i="1" dirty="0"/>
              <a:t>Specifies when the animation will start</a:t>
            </a:r>
            <a:endParaRPr lang="en-US" sz="1400" dirty="0"/>
          </a:p>
          <a:p>
            <a:pPr eaLnBrk="1" hangingPunct="1">
              <a:lnSpc>
                <a:spcPct val="80000"/>
              </a:lnSpc>
              <a:defRPr/>
            </a:pPr>
            <a:r>
              <a:rPr lang="en-US" sz="1400" dirty="0"/>
              <a:t>animation-iteration-count </a:t>
            </a:r>
            <a:br>
              <a:rPr lang="en-US" sz="1400" dirty="0"/>
            </a:br>
            <a:r>
              <a:rPr lang="en-US" sz="1400" i="1" dirty="0"/>
              <a:t>Specifies the number of times an animation should be played	</a:t>
            </a:r>
            <a:endParaRPr lang="en-US" sz="1400" dirty="0"/>
          </a:p>
          <a:p>
            <a:pPr eaLnBrk="1" hangingPunct="1">
              <a:lnSpc>
                <a:spcPct val="80000"/>
              </a:lnSpc>
              <a:defRPr/>
            </a:pPr>
            <a:r>
              <a:rPr lang="en-US" sz="1400" dirty="0"/>
              <a:t>animation-direction</a:t>
            </a:r>
            <a:br>
              <a:rPr lang="en-US" sz="1400" dirty="0"/>
            </a:br>
            <a:r>
              <a:rPr lang="en-US" sz="1400" i="1" dirty="0"/>
              <a:t>Specifies whether or not the animation should play in reverse on alternate cycles</a:t>
            </a:r>
            <a:endParaRPr lang="en-US" sz="1400" dirty="0"/>
          </a:p>
          <a:p>
            <a:pPr eaLnBrk="1" hangingPunct="1">
              <a:lnSpc>
                <a:spcPct val="80000"/>
              </a:lnSpc>
              <a:defRPr/>
            </a:pPr>
            <a:r>
              <a:rPr lang="en-US" sz="1400" dirty="0"/>
              <a:t>animation-play-state</a:t>
            </a:r>
            <a:br>
              <a:rPr lang="en-US" sz="1400" dirty="0"/>
            </a:br>
            <a:r>
              <a:rPr lang="en-US" sz="1400" i="1" dirty="0"/>
              <a:t>Specifies whether the animation is running or paused</a:t>
            </a:r>
          </a:p>
          <a:p>
            <a:pPr eaLnBrk="1" hangingPunct="1">
              <a:lnSpc>
                <a:spcPct val="80000"/>
              </a:lnSpc>
              <a:defRPr/>
            </a:pPr>
            <a:endParaRPr lang="en-US" sz="1400" i="1" dirty="0"/>
          </a:p>
          <a:p>
            <a:pPr eaLnBrk="1" hangingPunct="1">
              <a:lnSpc>
                <a:spcPct val="80000"/>
              </a:lnSpc>
              <a:defRPr/>
            </a:pPr>
            <a:r>
              <a:rPr lang="en-US" sz="1514" dirty="0"/>
              <a:t>Examples:</a:t>
            </a:r>
          </a:p>
          <a:p>
            <a:pPr lvl="1" eaLnBrk="1" hangingPunct="1">
              <a:lnSpc>
                <a:spcPct val="80000"/>
              </a:lnSpc>
              <a:buNone/>
              <a:defRPr/>
            </a:pPr>
            <a:r>
              <a:rPr lang="en-US" sz="1514" dirty="0">
                <a:hlinkClick r:id="rId3"/>
              </a:rPr>
              <a:t>http://www.leemunroe.com/css3-animations/</a:t>
            </a:r>
            <a:endParaRPr lang="en-US" sz="1514" dirty="0"/>
          </a:p>
          <a:p>
            <a:pPr lvl="1" eaLnBrk="1" hangingPunct="1">
              <a:lnSpc>
                <a:spcPct val="80000"/>
              </a:lnSpc>
              <a:buNone/>
              <a:defRPr/>
            </a:pPr>
            <a:r>
              <a:rPr lang="en-US" sz="1514" dirty="0">
                <a:hlinkClick r:id="rId4"/>
              </a:rPr>
              <a:t>http://css3.bradshawenterprises.com/animations/</a:t>
            </a:r>
            <a:endParaRPr lang="en-US" sz="1514" dirty="0"/>
          </a:p>
          <a:p>
            <a:pPr lvl="1" eaLnBrk="1" hangingPunct="1">
              <a:lnSpc>
                <a:spcPct val="80000"/>
              </a:lnSpc>
              <a:buNone/>
              <a:defRPr/>
            </a:pPr>
            <a:r>
              <a:rPr lang="en-US" sz="1514" dirty="0">
                <a:hlinkClick r:id="rId5"/>
              </a:rPr>
              <a:t>http://www.w3schools.com/css3/tryit.asp?filename=trycss3_animation1</a:t>
            </a:r>
            <a:endParaRPr lang="en-US" sz="1514" dirty="0"/>
          </a:p>
          <a:p>
            <a:pPr lvl="1" eaLnBrk="1" hangingPunct="1">
              <a:lnSpc>
                <a:spcPct val="80000"/>
              </a:lnSpc>
              <a:buNone/>
              <a:defRPr/>
            </a:pPr>
            <a:r>
              <a:rPr lang="en-US" sz="1514" dirty="0">
                <a:hlinkClick r:id="rId6"/>
              </a:rPr>
              <a:t>http://www.standardista.com/sxsw/#slide24</a:t>
            </a:r>
            <a:endParaRPr lang="en-US" sz="1514"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Transition</a:t>
            </a:r>
          </a:p>
        </p:txBody>
      </p:sp>
      <p:sp>
        <p:nvSpPr>
          <p:cNvPr id="3" name="Content Placeholder 2"/>
          <p:cNvSpPr>
            <a:spLocks noGrp="1"/>
          </p:cNvSpPr>
          <p:nvPr>
            <p:ph idx="1"/>
          </p:nvPr>
        </p:nvSpPr>
        <p:spPr/>
        <p:txBody>
          <a:bodyPr>
            <a:normAutofit fontScale="92500" lnSpcReduction="20000"/>
          </a:bodyPr>
          <a:lstStyle/>
          <a:p>
            <a:pPr eaLnBrk="1" hangingPunct="1">
              <a:lnSpc>
                <a:spcPct val="80000"/>
              </a:lnSpc>
              <a:defRPr/>
            </a:pPr>
            <a:r>
              <a:rPr lang="en-US" sz="2600" dirty="0"/>
              <a:t>transition </a:t>
            </a:r>
            <a:br>
              <a:rPr lang="en-US" sz="2600" dirty="0"/>
            </a:br>
            <a:r>
              <a:rPr lang="en-US" sz="2600" i="1" dirty="0"/>
              <a:t>A shorthand property for setting the four transition properties  	</a:t>
            </a:r>
            <a:endParaRPr lang="en-US" sz="2600" dirty="0"/>
          </a:p>
          <a:p>
            <a:pPr eaLnBrk="1" hangingPunct="1">
              <a:lnSpc>
                <a:spcPct val="80000"/>
              </a:lnSpc>
              <a:defRPr/>
            </a:pPr>
            <a:r>
              <a:rPr lang="en-US" sz="2600" dirty="0"/>
              <a:t>transition-property </a:t>
            </a:r>
            <a:br>
              <a:rPr lang="en-US" sz="2600" dirty="0"/>
            </a:br>
            <a:r>
              <a:rPr lang="en-US" sz="2600" i="1" dirty="0"/>
              <a:t>Specifies the name of the CSS property the transition effect is for</a:t>
            </a:r>
            <a:r>
              <a:rPr lang="en-US" sz="2600" dirty="0"/>
              <a:t> 	</a:t>
            </a:r>
          </a:p>
          <a:p>
            <a:pPr eaLnBrk="1" hangingPunct="1">
              <a:lnSpc>
                <a:spcPct val="80000"/>
              </a:lnSpc>
              <a:defRPr/>
            </a:pPr>
            <a:r>
              <a:rPr lang="en-US" sz="2600" dirty="0"/>
              <a:t>transition-duration </a:t>
            </a:r>
            <a:br>
              <a:rPr lang="en-US" sz="2600" dirty="0"/>
            </a:br>
            <a:r>
              <a:rPr lang="en-US" sz="2600" i="1" dirty="0"/>
              <a:t>Specifies how many seconds or milliseconds a transition effect takes to complete 	</a:t>
            </a:r>
          </a:p>
          <a:p>
            <a:pPr eaLnBrk="1" hangingPunct="1">
              <a:lnSpc>
                <a:spcPct val="80000"/>
              </a:lnSpc>
              <a:defRPr/>
            </a:pPr>
            <a:r>
              <a:rPr lang="en-US" sz="2600" dirty="0"/>
              <a:t>transition-timing-function </a:t>
            </a:r>
            <a:br>
              <a:rPr lang="en-US" sz="2600" dirty="0"/>
            </a:br>
            <a:r>
              <a:rPr lang="en-US" sz="2600" i="1" dirty="0"/>
              <a:t>Specifies the speed curve of the transition effect</a:t>
            </a:r>
            <a:r>
              <a:rPr lang="en-US" sz="2600" dirty="0"/>
              <a:t> 	</a:t>
            </a:r>
          </a:p>
          <a:p>
            <a:pPr eaLnBrk="1" hangingPunct="1">
              <a:lnSpc>
                <a:spcPct val="80000"/>
              </a:lnSpc>
              <a:defRPr/>
            </a:pPr>
            <a:r>
              <a:rPr lang="en-US" sz="2600" dirty="0"/>
              <a:t>transition-delay </a:t>
            </a:r>
            <a:br>
              <a:rPr lang="en-US" sz="2600" dirty="0"/>
            </a:br>
            <a:r>
              <a:rPr lang="en-US" sz="2600" i="1" dirty="0"/>
              <a:t>Specifies when the transition effect will start 	</a:t>
            </a:r>
          </a:p>
          <a:p>
            <a:pPr eaLnBrk="1" hangingPunct="1">
              <a:lnSpc>
                <a:spcPct val="80000"/>
              </a:lnSpc>
              <a:defRPr/>
            </a:pPr>
            <a:endParaRPr lang="en-US" sz="2600" dirty="0"/>
          </a:p>
          <a:p>
            <a:pPr eaLnBrk="1" hangingPunct="1">
              <a:lnSpc>
                <a:spcPct val="80000"/>
              </a:lnSpc>
              <a:defRPr/>
            </a:pPr>
            <a:r>
              <a:rPr lang="en-US" sz="2600" dirty="0"/>
              <a:t>Example:</a:t>
            </a:r>
          </a:p>
          <a:p>
            <a:pPr lvl="1" eaLnBrk="1" hangingPunct="1">
              <a:lnSpc>
                <a:spcPct val="80000"/>
              </a:lnSpc>
              <a:buNone/>
              <a:defRPr/>
            </a:pPr>
            <a:r>
              <a:rPr lang="en-US" sz="2200" dirty="0">
                <a:hlinkClick r:id="rId3"/>
              </a:rPr>
              <a:t>http://css3.bradshawenterprises.com/transitions/</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Transform</a:t>
            </a:r>
          </a:p>
        </p:txBody>
      </p:sp>
      <p:sp>
        <p:nvSpPr>
          <p:cNvPr id="3" name="Content Placeholder 2"/>
          <p:cNvSpPr>
            <a:spLocks noGrp="1"/>
          </p:cNvSpPr>
          <p:nvPr>
            <p:ph idx="1"/>
          </p:nvPr>
        </p:nvSpPr>
        <p:spPr/>
        <p:txBody>
          <a:bodyPr>
            <a:normAutofit fontScale="92500" lnSpcReduction="10000"/>
          </a:bodyPr>
          <a:lstStyle/>
          <a:p>
            <a:pPr eaLnBrk="1" hangingPunct="1">
              <a:lnSpc>
                <a:spcPct val="80000"/>
              </a:lnSpc>
              <a:defRPr/>
            </a:pPr>
            <a:r>
              <a:rPr lang="en-US" sz="2100" dirty="0"/>
              <a:t>transform </a:t>
            </a:r>
            <a:br>
              <a:rPr lang="en-US" sz="2100" dirty="0"/>
            </a:br>
            <a:r>
              <a:rPr lang="en-US" sz="2100" i="1" dirty="0"/>
              <a:t>Applies a 2D or 3D transformation to an element</a:t>
            </a:r>
            <a:r>
              <a:rPr lang="en-US" sz="2100" dirty="0"/>
              <a:t>  	</a:t>
            </a:r>
          </a:p>
          <a:p>
            <a:pPr eaLnBrk="1" hangingPunct="1">
              <a:lnSpc>
                <a:spcPct val="80000"/>
              </a:lnSpc>
              <a:defRPr/>
            </a:pPr>
            <a:r>
              <a:rPr lang="en-US" sz="2100" dirty="0"/>
              <a:t>transform-origin </a:t>
            </a:r>
            <a:br>
              <a:rPr lang="en-US" sz="2100" dirty="0"/>
            </a:br>
            <a:r>
              <a:rPr lang="en-US" sz="2100" i="1" dirty="0"/>
              <a:t>Allows you to change the position on transformed elements</a:t>
            </a:r>
            <a:r>
              <a:rPr lang="en-US" sz="2100" dirty="0"/>
              <a:t> 	</a:t>
            </a:r>
          </a:p>
          <a:p>
            <a:pPr eaLnBrk="1" hangingPunct="1">
              <a:lnSpc>
                <a:spcPct val="80000"/>
              </a:lnSpc>
              <a:defRPr/>
            </a:pPr>
            <a:r>
              <a:rPr lang="en-US" sz="2100" dirty="0"/>
              <a:t>transform-style </a:t>
            </a:r>
            <a:br>
              <a:rPr lang="en-US" sz="2100" dirty="0"/>
            </a:br>
            <a:r>
              <a:rPr lang="en-US" sz="2100" i="1" dirty="0"/>
              <a:t>Specifies how nested elements are rendered in 3D space</a:t>
            </a:r>
            <a:r>
              <a:rPr lang="en-US" sz="2100" dirty="0"/>
              <a:t> 	</a:t>
            </a:r>
          </a:p>
          <a:p>
            <a:pPr eaLnBrk="1" hangingPunct="1">
              <a:lnSpc>
                <a:spcPct val="80000"/>
              </a:lnSpc>
              <a:defRPr/>
            </a:pPr>
            <a:r>
              <a:rPr lang="en-US" sz="2100" dirty="0"/>
              <a:t>perspective </a:t>
            </a:r>
            <a:br>
              <a:rPr lang="en-US" sz="2100" dirty="0"/>
            </a:br>
            <a:r>
              <a:rPr lang="en-US" sz="2100" i="1" dirty="0"/>
              <a:t>Specifies the perspective on how 3D elements are viewed</a:t>
            </a:r>
            <a:r>
              <a:rPr lang="en-US" sz="2100" dirty="0"/>
              <a:t> 	</a:t>
            </a:r>
          </a:p>
          <a:p>
            <a:pPr eaLnBrk="1" hangingPunct="1">
              <a:lnSpc>
                <a:spcPct val="80000"/>
              </a:lnSpc>
              <a:defRPr/>
            </a:pPr>
            <a:r>
              <a:rPr lang="en-US" sz="2100" dirty="0"/>
              <a:t>perspective-origin </a:t>
            </a:r>
            <a:br>
              <a:rPr lang="en-US" sz="2100" dirty="0"/>
            </a:br>
            <a:r>
              <a:rPr lang="en-US" sz="2100" i="1" dirty="0"/>
              <a:t>Specifies the bottom position of 3D elements</a:t>
            </a:r>
            <a:r>
              <a:rPr lang="en-US" sz="2100" dirty="0"/>
              <a:t> 	</a:t>
            </a:r>
          </a:p>
          <a:p>
            <a:pPr eaLnBrk="1" hangingPunct="1">
              <a:lnSpc>
                <a:spcPct val="80000"/>
              </a:lnSpc>
              <a:defRPr/>
            </a:pPr>
            <a:r>
              <a:rPr lang="en-US" sz="2100" dirty="0" err="1"/>
              <a:t>backface</a:t>
            </a:r>
            <a:r>
              <a:rPr lang="en-US" sz="2100" dirty="0"/>
              <a:t>-visibility </a:t>
            </a:r>
            <a:br>
              <a:rPr lang="en-US" sz="2100" dirty="0"/>
            </a:br>
            <a:r>
              <a:rPr lang="en-US" sz="2100" i="1" dirty="0"/>
              <a:t>Defines whether or not an element should be visible when not facing the screen</a:t>
            </a:r>
            <a:r>
              <a:rPr lang="en-US" sz="2100" dirty="0"/>
              <a:t> </a:t>
            </a:r>
          </a:p>
          <a:p>
            <a:pPr eaLnBrk="1" hangingPunct="1">
              <a:lnSpc>
                <a:spcPct val="80000"/>
              </a:lnSpc>
              <a:defRPr/>
            </a:pPr>
            <a:endParaRPr lang="en-US" sz="2100" dirty="0"/>
          </a:p>
          <a:p>
            <a:pPr eaLnBrk="1" hangingPunct="1">
              <a:lnSpc>
                <a:spcPct val="80000"/>
              </a:lnSpc>
              <a:defRPr/>
            </a:pPr>
            <a:r>
              <a:rPr lang="en-US" sz="2100" dirty="0"/>
              <a:t>Examples:</a:t>
            </a:r>
          </a:p>
          <a:p>
            <a:pPr lvl="1" eaLnBrk="1" hangingPunct="1">
              <a:lnSpc>
                <a:spcPct val="80000"/>
              </a:lnSpc>
              <a:buNone/>
              <a:defRPr/>
            </a:pPr>
            <a:r>
              <a:rPr lang="en-US" sz="1700" dirty="0">
                <a:hlinkClick r:id="rId3"/>
              </a:rPr>
              <a:t>http://westciv.com/tools/3Dtransforms/index.html</a:t>
            </a:r>
            <a:endParaRPr lang="en-US" sz="1700" dirty="0"/>
          </a:p>
          <a:p>
            <a:pPr lvl="1" eaLnBrk="1" hangingPunct="1">
              <a:lnSpc>
                <a:spcPct val="80000"/>
              </a:lnSpc>
              <a:buNone/>
              <a:defRPr/>
            </a:pPr>
            <a:r>
              <a:rPr lang="en-US" sz="1700" dirty="0">
                <a:hlinkClick r:id="rId4"/>
              </a:rPr>
              <a:t>http://css3.bradshawenterprises.com/transforms/</a:t>
            </a:r>
            <a:r>
              <a:rPr lang="en-US" sz="1700" dirty="0"/>
              <a: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Background</a:t>
            </a:r>
          </a:p>
        </p:txBody>
      </p:sp>
      <p:sp>
        <p:nvSpPr>
          <p:cNvPr id="21506" name="Content Placeholder 2"/>
          <p:cNvSpPr>
            <a:spLocks noGrp="1"/>
          </p:cNvSpPr>
          <p:nvPr>
            <p:ph idx="1"/>
          </p:nvPr>
        </p:nvSpPr>
        <p:spPr/>
        <p:txBody>
          <a:bodyPr>
            <a:normAutofit fontScale="70000" lnSpcReduction="20000"/>
          </a:bodyPr>
          <a:lstStyle/>
          <a:p>
            <a:pPr eaLnBrk="1" hangingPunct="1">
              <a:defRPr/>
            </a:pPr>
            <a:r>
              <a:rPr lang="en-US" dirty="0"/>
              <a:t>background-clip </a:t>
            </a:r>
            <a:br>
              <a:rPr lang="en-US" dirty="0"/>
            </a:br>
            <a:r>
              <a:rPr lang="en-US" i="1" dirty="0"/>
              <a:t>Specifies the painting area of the background</a:t>
            </a:r>
          </a:p>
          <a:p>
            <a:pPr eaLnBrk="1" hangingPunct="1">
              <a:defRPr/>
            </a:pPr>
            <a:r>
              <a:rPr lang="en-US" dirty="0"/>
              <a:t>background-origin </a:t>
            </a:r>
            <a:br>
              <a:rPr lang="en-US" dirty="0"/>
            </a:br>
            <a:r>
              <a:rPr lang="en-US" i="1" dirty="0"/>
              <a:t>Specifies the positioning area of the background images	</a:t>
            </a:r>
            <a:endParaRPr lang="en-US" dirty="0"/>
          </a:p>
          <a:p>
            <a:pPr eaLnBrk="1" hangingPunct="1">
              <a:defRPr/>
            </a:pPr>
            <a:r>
              <a:rPr lang="en-US" dirty="0"/>
              <a:t>background-size</a:t>
            </a:r>
            <a:br>
              <a:rPr lang="en-US" dirty="0"/>
            </a:br>
            <a:r>
              <a:rPr lang="en-US" i="1" dirty="0"/>
              <a:t>Specifies the size of the background images</a:t>
            </a:r>
          </a:p>
          <a:p>
            <a:pPr lvl="1" eaLnBrk="1" hangingPunct="1">
              <a:defRPr/>
            </a:pPr>
            <a:r>
              <a:rPr lang="en-US" dirty="0"/>
              <a:t>Example:</a:t>
            </a:r>
          </a:p>
          <a:p>
            <a:pPr lvl="2" eaLnBrk="1" hangingPunct="1">
              <a:buNone/>
              <a:defRPr/>
            </a:pPr>
            <a:r>
              <a:rPr lang="en-US" dirty="0">
                <a:hlinkClick r:id="rId3"/>
              </a:rPr>
              <a:t>http://www.css3.info/preview/background-origin-and-background-clip/</a:t>
            </a:r>
            <a:endParaRPr lang="en-US" dirty="0"/>
          </a:p>
          <a:p>
            <a:pPr eaLnBrk="1" hangingPunct="1">
              <a:defRPr/>
            </a:pPr>
            <a:endParaRPr lang="en-US" sz="2240" dirty="0"/>
          </a:p>
          <a:p>
            <a:pPr eaLnBrk="1" hangingPunct="1">
              <a:defRPr/>
            </a:pPr>
            <a:r>
              <a:rPr lang="en-US" dirty="0"/>
              <a:t>background-gradient</a:t>
            </a:r>
            <a:br>
              <a:rPr lang="en-US" dirty="0"/>
            </a:br>
            <a:r>
              <a:rPr lang="en-US" i="1" dirty="0"/>
              <a:t>Specifies a gradient (shifting from one color to another) in the background</a:t>
            </a:r>
            <a:endParaRPr lang="en-US" dirty="0"/>
          </a:p>
          <a:p>
            <a:pPr lvl="1" eaLnBrk="1" hangingPunct="1">
              <a:defRPr/>
            </a:pPr>
            <a:r>
              <a:rPr lang="en-US" dirty="0"/>
              <a:t>Examples:</a:t>
            </a:r>
          </a:p>
          <a:p>
            <a:pPr lvl="2" eaLnBrk="1" hangingPunct="1">
              <a:buNone/>
              <a:defRPr/>
            </a:pPr>
            <a:r>
              <a:rPr lang="en-US" dirty="0">
                <a:hlinkClick r:id="rId4"/>
              </a:rPr>
              <a:t>http://www.stanford.edu/group/ttsclasses/cgi-bin/techietips/?p=485</a:t>
            </a:r>
            <a:endParaRPr lang="en-US" dirty="0"/>
          </a:p>
          <a:p>
            <a:pPr lvl="2" eaLnBrk="1" hangingPunct="1">
              <a:buNone/>
              <a:defRPr/>
            </a:pPr>
            <a:r>
              <a:rPr lang="en-US" dirty="0">
                <a:hlinkClick r:id="rId5"/>
              </a:rPr>
              <a:t>http://css-tricks.com/5700-css3-gradients/</a:t>
            </a:r>
            <a:endParaRPr lang="en-US" dirty="0"/>
          </a:p>
          <a:p>
            <a:pPr lvl="2" eaLnBrk="1" hangingPunct="1">
              <a:buNone/>
              <a:defRPr/>
            </a:pPr>
            <a:r>
              <a:rPr lang="en-US" dirty="0">
                <a:hlinkClick r:id="rId6"/>
              </a:rPr>
              <a:t>http://www.standardista.com/sxsw/#slide3</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Border</a:t>
            </a:r>
          </a:p>
        </p:txBody>
      </p:sp>
      <p:sp>
        <p:nvSpPr>
          <p:cNvPr id="3" name="Content Placeholder 2"/>
          <p:cNvSpPr>
            <a:spLocks noGrp="1"/>
          </p:cNvSpPr>
          <p:nvPr>
            <p:ph idx="1"/>
          </p:nvPr>
        </p:nvSpPr>
        <p:spPr/>
        <p:txBody>
          <a:bodyPr>
            <a:normAutofit fontScale="92500" lnSpcReduction="20000"/>
          </a:bodyPr>
          <a:lstStyle/>
          <a:p>
            <a:pPr eaLnBrk="1" hangingPunct="1">
              <a:lnSpc>
                <a:spcPct val="80000"/>
              </a:lnSpc>
              <a:defRPr/>
            </a:pPr>
            <a:r>
              <a:rPr lang="en-US" sz="1400" dirty="0"/>
              <a:t>border-bottom-left-radius </a:t>
            </a:r>
            <a:br>
              <a:rPr lang="en-US" sz="1400" dirty="0"/>
            </a:br>
            <a:r>
              <a:rPr lang="en-US" sz="1400" i="1" dirty="0"/>
              <a:t>Defines the shape of the border of the bottom-left corner</a:t>
            </a:r>
            <a:r>
              <a:rPr lang="en-US" sz="1400" dirty="0"/>
              <a:t> </a:t>
            </a:r>
          </a:p>
          <a:p>
            <a:pPr eaLnBrk="1" hangingPunct="1">
              <a:lnSpc>
                <a:spcPct val="80000"/>
              </a:lnSpc>
              <a:defRPr/>
            </a:pPr>
            <a:r>
              <a:rPr lang="en-US" sz="1400" dirty="0"/>
              <a:t>border-bottom-right-radius </a:t>
            </a:r>
            <a:br>
              <a:rPr lang="en-US" sz="1400" dirty="0"/>
            </a:br>
            <a:r>
              <a:rPr lang="en-US" sz="1400" i="1" dirty="0"/>
              <a:t>Defines the shape of the border of the bottom-right corner</a:t>
            </a:r>
            <a:r>
              <a:rPr lang="en-US" sz="1400" dirty="0"/>
              <a:t> </a:t>
            </a:r>
          </a:p>
          <a:p>
            <a:pPr eaLnBrk="1" hangingPunct="1">
              <a:lnSpc>
                <a:spcPct val="80000"/>
              </a:lnSpc>
              <a:defRPr/>
            </a:pPr>
            <a:r>
              <a:rPr lang="en-US" sz="1400" dirty="0"/>
              <a:t>border-image </a:t>
            </a:r>
            <a:br>
              <a:rPr lang="en-US" sz="1400" dirty="0"/>
            </a:br>
            <a:r>
              <a:rPr lang="en-US" sz="1400" i="1" dirty="0"/>
              <a:t>A shorthand property for setting all the border-image-* properties</a:t>
            </a:r>
            <a:r>
              <a:rPr lang="en-US" sz="1400" dirty="0"/>
              <a:t> </a:t>
            </a:r>
          </a:p>
          <a:p>
            <a:pPr eaLnBrk="1" hangingPunct="1">
              <a:lnSpc>
                <a:spcPct val="80000"/>
              </a:lnSpc>
              <a:defRPr/>
            </a:pPr>
            <a:r>
              <a:rPr lang="en-US" sz="1400" dirty="0"/>
              <a:t>border-image-outset </a:t>
            </a:r>
            <a:br>
              <a:rPr lang="en-US" sz="1400" dirty="0"/>
            </a:br>
            <a:r>
              <a:rPr lang="en-US" sz="1400" i="1" dirty="0"/>
              <a:t>Specifies the amount by which the border image area extends beyond the border box</a:t>
            </a:r>
            <a:r>
              <a:rPr lang="en-US" sz="1400" dirty="0"/>
              <a:t> 	</a:t>
            </a:r>
          </a:p>
          <a:p>
            <a:pPr eaLnBrk="1" hangingPunct="1">
              <a:lnSpc>
                <a:spcPct val="80000"/>
              </a:lnSpc>
              <a:defRPr/>
            </a:pPr>
            <a:r>
              <a:rPr lang="en-US" sz="1400" dirty="0"/>
              <a:t>border-image-repeat </a:t>
            </a:r>
            <a:br>
              <a:rPr lang="en-US" sz="1400" dirty="0"/>
            </a:br>
            <a:r>
              <a:rPr lang="en-US" sz="1400" i="1" dirty="0"/>
              <a:t>Specifies whether the image-border should be repeated, rounded or stretched</a:t>
            </a:r>
            <a:r>
              <a:rPr lang="en-US" sz="1400" dirty="0"/>
              <a:t> </a:t>
            </a:r>
          </a:p>
          <a:p>
            <a:pPr eaLnBrk="1" hangingPunct="1">
              <a:lnSpc>
                <a:spcPct val="80000"/>
              </a:lnSpc>
              <a:defRPr/>
            </a:pPr>
            <a:r>
              <a:rPr lang="en-US" sz="1400" dirty="0"/>
              <a:t>border-image-slice </a:t>
            </a:r>
            <a:br>
              <a:rPr lang="en-US" sz="1400" dirty="0"/>
            </a:br>
            <a:r>
              <a:rPr lang="en-US" sz="1400" i="1" dirty="0"/>
              <a:t>Specifies the inward offsets of the image-border</a:t>
            </a:r>
            <a:r>
              <a:rPr lang="en-US" sz="1400" dirty="0"/>
              <a:t> </a:t>
            </a:r>
          </a:p>
          <a:p>
            <a:pPr eaLnBrk="1" hangingPunct="1">
              <a:lnSpc>
                <a:spcPct val="80000"/>
              </a:lnSpc>
              <a:defRPr/>
            </a:pPr>
            <a:r>
              <a:rPr lang="en-US" sz="1400" dirty="0"/>
              <a:t>border-image-source 	</a:t>
            </a:r>
            <a:br>
              <a:rPr lang="en-US" sz="1400" dirty="0"/>
            </a:br>
            <a:r>
              <a:rPr lang="en-US" sz="1400" i="1" dirty="0"/>
              <a:t>Specifies an image to be used as a border</a:t>
            </a:r>
            <a:r>
              <a:rPr lang="en-US" sz="1400" dirty="0"/>
              <a:t> 	</a:t>
            </a:r>
          </a:p>
          <a:p>
            <a:pPr eaLnBrk="1" hangingPunct="1">
              <a:lnSpc>
                <a:spcPct val="80000"/>
              </a:lnSpc>
              <a:defRPr/>
            </a:pPr>
            <a:r>
              <a:rPr lang="en-US" sz="1400" dirty="0"/>
              <a:t>border-image-width 	</a:t>
            </a:r>
            <a:br>
              <a:rPr lang="en-US" sz="1400" dirty="0"/>
            </a:br>
            <a:r>
              <a:rPr lang="en-US" sz="1400" i="1" dirty="0"/>
              <a:t>Specifies the widths of the image-border</a:t>
            </a:r>
            <a:r>
              <a:rPr lang="en-US" sz="1400" dirty="0"/>
              <a:t> 	</a:t>
            </a:r>
          </a:p>
          <a:p>
            <a:pPr eaLnBrk="1" hangingPunct="1">
              <a:lnSpc>
                <a:spcPct val="80000"/>
              </a:lnSpc>
              <a:defRPr/>
            </a:pPr>
            <a:r>
              <a:rPr lang="en-US" sz="1400" dirty="0"/>
              <a:t>border-radius </a:t>
            </a:r>
            <a:br>
              <a:rPr lang="en-US" sz="1400" dirty="0"/>
            </a:br>
            <a:r>
              <a:rPr lang="en-US" sz="1400" i="1" dirty="0"/>
              <a:t>A shorthand property for setting all the four border-*-radius properties</a:t>
            </a:r>
            <a:r>
              <a:rPr lang="en-US" sz="1400" dirty="0"/>
              <a:t> </a:t>
            </a:r>
          </a:p>
          <a:p>
            <a:pPr eaLnBrk="1" hangingPunct="1">
              <a:lnSpc>
                <a:spcPct val="80000"/>
              </a:lnSpc>
              <a:defRPr/>
            </a:pPr>
            <a:r>
              <a:rPr lang="en-US" sz="1400" dirty="0"/>
              <a:t>border-top-left-radius </a:t>
            </a:r>
            <a:br>
              <a:rPr lang="en-US" sz="1400" dirty="0"/>
            </a:br>
            <a:r>
              <a:rPr lang="en-US" sz="1400" i="1" dirty="0"/>
              <a:t>Defines the shape of the border of the top-left corner</a:t>
            </a:r>
            <a:r>
              <a:rPr lang="en-US" sz="1400" dirty="0"/>
              <a:t> </a:t>
            </a:r>
          </a:p>
          <a:p>
            <a:pPr eaLnBrk="1" hangingPunct="1">
              <a:lnSpc>
                <a:spcPct val="80000"/>
              </a:lnSpc>
              <a:defRPr/>
            </a:pPr>
            <a:r>
              <a:rPr lang="en-US" sz="1400" dirty="0"/>
              <a:t>border-top-right-radius 	</a:t>
            </a:r>
            <a:br>
              <a:rPr lang="en-US" sz="1400" dirty="0"/>
            </a:br>
            <a:r>
              <a:rPr lang="en-US" sz="1400" i="1" dirty="0"/>
              <a:t>Defines the shape of the border of the top-right corner </a:t>
            </a:r>
          </a:p>
          <a:p>
            <a:pPr eaLnBrk="1" hangingPunct="1">
              <a:lnSpc>
                <a:spcPct val="80000"/>
              </a:lnSpc>
              <a:defRPr/>
            </a:pPr>
            <a:endParaRPr lang="en-US" sz="1400" i="1" dirty="0"/>
          </a:p>
          <a:p>
            <a:pPr eaLnBrk="1" hangingPunct="1">
              <a:lnSpc>
                <a:spcPct val="80000"/>
              </a:lnSpc>
              <a:defRPr/>
            </a:pPr>
            <a:r>
              <a:rPr lang="en-US" sz="1400" dirty="0"/>
              <a:t>Examples:</a:t>
            </a:r>
          </a:p>
          <a:p>
            <a:pPr lvl="1" eaLnBrk="1" hangingPunct="1">
              <a:lnSpc>
                <a:spcPct val="80000"/>
              </a:lnSpc>
              <a:buNone/>
              <a:defRPr/>
            </a:pPr>
            <a:r>
              <a:rPr lang="en-US" sz="1400" dirty="0">
                <a:hlinkClick r:id="rId3"/>
              </a:rPr>
              <a:t>http://www.css3.info/preview/rounded-border/</a:t>
            </a:r>
            <a:endParaRPr lang="en-US" sz="1400" dirty="0"/>
          </a:p>
          <a:p>
            <a:pPr lvl="1" eaLnBrk="1" hangingPunct="1">
              <a:lnSpc>
                <a:spcPct val="80000"/>
              </a:lnSpc>
              <a:buNone/>
              <a:defRPr/>
            </a:pPr>
            <a:r>
              <a:rPr lang="en-US" sz="1400" dirty="0">
                <a:hlinkClick r:id="rId4"/>
              </a:rPr>
              <a:t>http://border-radius.com/</a:t>
            </a:r>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Brief history… 1997-2001</a:t>
            </a:r>
          </a:p>
        </p:txBody>
      </p:sp>
      <p:sp>
        <p:nvSpPr>
          <p:cNvPr id="14338" name="Content Placeholder 2"/>
          <p:cNvSpPr>
            <a:spLocks noGrp="1"/>
          </p:cNvSpPr>
          <p:nvPr>
            <p:ph idx="1"/>
          </p:nvPr>
        </p:nvSpPr>
        <p:spPr/>
        <p:txBody>
          <a:bodyPr/>
          <a:lstStyle/>
          <a:p>
            <a:pPr eaLnBrk="1" hangingPunct="1"/>
            <a:r>
              <a:rPr lang="en-US" dirty="0"/>
              <a:t>Content: HTML 4.01</a:t>
            </a:r>
          </a:p>
          <a:p>
            <a:pPr eaLnBrk="1" hangingPunct="1"/>
            <a:r>
              <a:rPr lang="en-US" dirty="0"/>
              <a:t>Presentation: CSS1</a:t>
            </a:r>
          </a:p>
          <a:p>
            <a:pPr eaLnBrk="1" hangingPunct="1">
              <a:buFont typeface="Wingdings" pitchFamily="127" charset="2"/>
              <a:buNone/>
            </a:pPr>
            <a:endParaRPr lang="en-US" dirty="0"/>
          </a:p>
        </p:txBody>
      </p:sp>
      <p:pic>
        <p:nvPicPr>
          <p:cNvPr id="16387" name="Picture 3" descr="Picture 6.png"/>
          <p:cNvPicPr>
            <a:picLocks noChangeAspect="1"/>
          </p:cNvPicPr>
          <p:nvPr/>
        </p:nvPicPr>
        <p:blipFill>
          <a:blip r:embed="rId3"/>
          <a:srcRect/>
          <a:stretch>
            <a:fillRect/>
          </a:stretch>
        </p:blipFill>
        <p:spPr bwMode="auto">
          <a:xfrm>
            <a:off x="1066800" y="3429000"/>
            <a:ext cx="3028950" cy="3200400"/>
          </a:xfrm>
          <a:prstGeom prst="rect">
            <a:avLst/>
          </a:prstGeom>
          <a:noFill/>
          <a:ln w="9525">
            <a:noFill/>
            <a:miter lim="800000"/>
            <a:headEnd/>
            <a:tailEnd/>
          </a:ln>
        </p:spPr>
      </p:pic>
      <p:pic>
        <p:nvPicPr>
          <p:cNvPr id="16388" name="Picture 4" descr="Picture 15.png"/>
          <p:cNvPicPr>
            <a:picLocks noChangeAspect="1"/>
          </p:cNvPicPr>
          <p:nvPr/>
        </p:nvPicPr>
        <p:blipFill>
          <a:blip r:embed="rId4"/>
          <a:srcRect/>
          <a:stretch>
            <a:fillRect/>
          </a:stretch>
        </p:blipFill>
        <p:spPr bwMode="auto">
          <a:xfrm>
            <a:off x="4572000" y="3429000"/>
            <a:ext cx="4343400" cy="3198813"/>
          </a:xfrm>
          <a:prstGeom prst="rect">
            <a:avLst/>
          </a:prstGeom>
          <a:noFill/>
          <a:ln w="9525">
            <a:noFill/>
            <a:miter lim="800000"/>
            <a:headEnd/>
            <a:tailEnd/>
          </a:ln>
        </p:spPr>
      </p:pic>
      <p:sp>
        <p:nvSpPr>
          <p:cNvPr id="3" name="TextBox 2">
            <a:extLst>
              <a:ext uri="{FF2B5EF4-FFF2-40B4-BE49-F238E27FC236}">
                <a16:creationId xmlns:a16="http://schemas.microsoft.com/office/drawing/2014/main" id="{71D8F6D0-BDDA-4CF1-AC08-1A5461FBAE8D}"/>
              </a:ext>
            </a:extLst>
          </p:cNvPr>
          <p:cNvSpPr txBox="1"/>
          <p:nvPr/>
        </p:nvSpPr>
        <p:spPr>
          <a:xfrm>
            <a:off x="3200400" y="32004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Box</a:t>
            </a:r>
          </a:p>
        </p:txBody>
      </p:sp>
      <p:sp>
        <p:nvSpPr>
          <p:cNvPr id="3" name="Content Placeholder 2"/>
          <p:cNvSpPr>
            <a:spLocks noGrp="1"/>
          </p:cNvSpPr>
          <p:nvPr>
            <p:ph idx="1"/>
          </p:nvPr>
        </p:nvSpPr>
        <p:spPr/>
        <p:txBody>
          <a:bodyPr>
            <a:normAutofit lnSpcReduction="10000"/>
          </a:bodyPr>
          <a:lstStyle/>
          <a:p>
            <a:pPr eaLnBrk="1" hangingPunct="1">
              <a:lnSpc>
                <a:spcPct val="80000"/>
              </a:lnSpc>
              <a:defRPr/>
            </a:pPr>
            <a:r>
              <a:rPr lang="en-US" sz="1900" dirty="0"/>
              <a:t>box-decoration-break </a:t>
            </a:r>
            <a:br>
              <a:rPr lang="en-US" sz="1900" dirty="0"/>
            </a:br>
            <a:r>
              <a:rPr lang="en-US" sz="1900" i="1" dirty="0"/>
              <a:t>Defines a break in the box’s decoration</a:t>
            </a:r>
          </a:p>
          <a:p>
            <a:pPr lvl="1" eaLnBrk="1" hangingPunct="1">
              <a:lnSpc>
                <a:spcPct val="80000"/>
              </a:lnSpc>
              <a:defRPr/>
            </a:pPr>
            <a:r>
              <a:rPr lang="en-US" sz="1500" dirty="0"/>
              <a:t>Example: </a:t>
            </a:r>
            <a:r>
              <a:rPr lang="en-US" sz="1500" dirty="0">
                <a:hlinkClick r:id="rId3"/>
              </a:rPr>
              <a:t>http://www.w3.org/TR/css3-background/#the-box-decoration-break</a:t>
            </a:r>
            <a:endParaRPr lang="en-US" sz="1500" dirty="0"/>
          </a:p>
          <a:p>
            <a:pPr lvl="1" eaLnBrk="1" hangingPunct="1">
              <a:lnSpc>
                <a:spcPct val="80000"/>
              </a:lnSpc>
              <a:buFont typeface="Wingdings" pitchFamily="127" charset="2"/>
              <a:buNone/>
              <a:defRPr/>
            </a:pPr>
            <a:r>
              <a:rPr lang="en-US" sz="1500" dirty="0"/>
              <a:t>	  </a:t>
            </a:r>
          </a:p>
          <a:p>
            <a:pPr eaLnBrk="1" hangingPunct="1">
              <a:lnSpc>
                <a:spcPct val="80000"/>
              </a:lnSpc>
              <a:defRPr/>
            </a:pPr>
            <a:r>
              <a:rPr lang="en-US" sz="1900" dirty="0"/>
              <a:t>box-shadow 	</a:t>
            </a:r>
            <a:br>
              <a:rPr lang="en-US" sz="1900" dirty="0"/>
            </a:br>
            <a:r>
              <a:rPr lang="en-US" sz="1900" i="1" dirty="0"/>
              <a:t>Attaches one or more drop-shadows to the box</a:t>
            </a:r>
            <a:r>
              <a:rPr lang="en-US" sz="1900" dirty="0"/>
              <a:t> </a:t>
            </a:r>
          </a:p>
          <a:p>
            <a:pPr lvl="1" eaLnBrk="1" hangingPunct="1">
              <a:lnSpc>
                <a:spcPct val="80000"/>
              </a:lnSpc>
              <a:defRPr/>
            </a:pPr>
            <a:r>
              <a:rPr lang="en-US" sz="1500" dirty="0"/>
              <a:t>Examples: </a:t>
            </a:r>
          </a:p>
          <a:p>
            <a:pPr lvl="2" eaLnBrk="1" hangingPunct="1">
              <a:lnSpc>
                <a:spcPct val="80000"/>
              </a:lnSpc>
              <a:buNone/>
              <a:defRPr/>
            </a:pPr>
            <a:r>
              <a:rPr lang="en-US" sz="1300" dirty="0">
                <a:hlinkClick r:id="rId4"/>
              </a:rPr>
              <a:t>http://www.css3.info/preview/box-shadow/</a:t>
            </a:r>
            <a:endParaRPr lang="en-US" sz="1300" dirty="0"/>
          </a:p>
          <a:p>
            <a:pPr lvl="2" eaLnBrk="1" hangingPunct="1">
              <a:lnSpc>
                <a:spcPct val="80000"/>
              </a:lnSpc>
              <a:buNone/>
              <a:defRPr/>
            </a:pPr>
            <a:r>
              <a:rPr lang="en-US" sz="1300" dirty="0">
                <a:hlinkClick r:id="rId5"/>
              </a:rPr>
              <a:t>http://www.standardista.com/sxsw/#slide9</a:t>
            </a:r>
            <a:endParaRPr lang="en-US" sz="1300" dirty="0"/>
          </a:p>
          <a:p>
            <a:pPr eaLnBrk="1" hangingPunct="1">
              <a:lnSpc>
                <a:spcPct val="80000"/>
              </a:lnSpc>
              <a:defRPr/>
            </a:pPr>
            <a:endParaRPr lang="en-US" sz="1900" dirty="0"/>
          </a:p>
          <a:p>
            <a:pPr eaLnBrk="1" hangingPunct="1">
              <a:lnSpc>
                <a:spcPct val="80000"/>
              </a:lnSpc>
              <a:defRPr/>
            </a:pPr>
            <a:r>
              <a:rPr lang="en-US" sz="1900" dirty="0"/>
              <a:t>overflow-</a:t>
            </a:r>
            <a:r>
              <a:rPr lang="en-US" sz="1900" dirty="0" err="1"/>
              <a:t>x</a:t>
            </a:r>
            <a:r>
              <a:rPr lang="en-US" sz="1900" dirty="0"/>
              <a:t>  </a:t>
            </a:r>
            <a:br>
              <a:rPr lang="en-US" sz="1900" dirty="0"/>
            </a:br>
            <a:r>
              <a:rPr lang="en-US" sz="1900" i="1" dirty="0"/>
              <a:t>Specifies whether or not to clip the left/right edges of the content, if it overflows the element's content area</a:t>
            </a:r>
            <a:r>
              <a:rPr lang="en-US" sz="1900" dirty="0"/>
              <a:t>  </a:t>
            </a:r>
          </a:p>
          <a:p>
            <a:pPr eaLnBrk="1" hangingPunct="1">
              <a:lnSpc>
                <a:spcPct val="80000"/>
              </a:lnSpc>
              <a:defRPr/>
            </a:pPr>
            <a:r>
              <a:rPr lang="en-US" sz="1900" dirty="0"/>
              <a:t>overflow-</a:t>
            </a:r>
            <a:r>
              <a:rPr lang="en-US" sz="1900" dirty="0" err="1"/>
              <a:t>y</a:t>
            </a:r>
            <a:r>
              <a:rPr lang="en-US" sz="1900" dirty="0"/>
              <a:t> </a:t>
            </a:r>
            <a:br>
              <a:rPr lang="en-US" sz="1900" dirty="0"/>
            </a:br>
            <a:r>
              <a:rPr lang="en-US" sz="1900" i="1" dirty="0"/>
              <a:t>Specifies whether or not to clip the top/bottom edges of the content, if it overflows the element's content area</a:t>
            </a:r>
            <a:endParaRPr lang="en-US" sz="1900" dirty="0"/>
          </a:p>
          <a:p>
            <a:pPr eaLnBrk="1" hangingPunct="1">
              <a:lnSpc>
                <a:spcPct val="80000"/>
              </a:lnSpc>
              <a:defRPr/>
            </a:pPr>
            <a:r>
              <a:rPr lang="en-US" sz="1900" dirty="0"/>
              <a:t>overflow-style </a:t>
            </a:r>
            <a:br>
              <a:rPr lang="en-US" sz="1900" dirty="0"/>
            </a:br>
            <a:r>
              <a:rPr lang="en-US" sz="1900" i="1" dirty="0"/>
              <a:t>Specifies the preferred scrolling method for elements that overflow</a:t>
            </a:r>
            <a:r>
              <a:rPr lang="en-US" sz="1900" dirty="0"/>
              <a:t> </a:t>
            </a:r>
          </a:p>
          <a:p>
            <a:pPr lvl="1" eaLnBrk="1" hangingPunct="1">
              <a:lnSpc>
                <a:spcPct val="80000"/>
              </a:lnSpc>
              <a:defRPr/>
            </a:pPr>
            <a:r>
              <a:rPr lang="en-US" sz="1500" dirty="0"/>
              <a:t>Example: </a:t>
            </a:r>
            <a:r>
              <a:rPr lang="en-US" sz="1500" dirty="0">
                <a:hlinkClick r:id="rId6"/>
              </a:rPr>
              <a:t>http://www.css3.info/overflow-xoverflow-y</a:t>
            </a:r>
            <a:endParaRPr lang="en-US" sz="1500" dirty="0"/>
          </a:p>
          <a:p>
            <a:pPr lvl="1" eaLnBrk="1" hangingPunct="1">
              <a:lnSpc>
                <a:spcPct val="80000"/>
              </a:lnSpc>
              <a:defRPr/>
            </a:pPr>
            <a:endParaRPr lang="en-US" sz="1500" dirty="0"/>
          </a:p>
          <a:p>
            <a:pPr lvl="1" eaLnBrk="1" hangingPunct="1">
              <a:lnSpc>
                <a:spcPct val="80000"/>
              </a:lnSpc>
              <a:defRPr/>
            </a:pPr>
            <a:endParaRPr lang="en-US" sz="15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Flexible Box</a:t>
            </a:r>
          </a:p>
        </p:txBody>
      </p:sp>
      <p:sp>
        <p:nvSpPr>
          <p:cNvPr id="3" name="Content Placeholder 2"/>
          <p:cNvSpPr>
            <a:spLocks noGrp="1"/>
          </p:cNvSpPr>
          <p:nvPr>
            <p:ph idx="1"/>
          </p:nvPr>
        </p:nvSpPr>
        <p:spPr/>
        <p:txBody>
          <a:bodyPr/>
          <a:lstStyle/>
          <a:p>
            <a:pPr eaLnBrk="1" hangingPunct="1">
              <a:lnSpc>
                <a:spcPct val="80000"/>
              </a:lnSpc>
            </a:pPr>
            <a:r>
              <a:rPr lang="en-US" sz="2000" dirty="0"/>
              <a:t>Specification is still under development…Stay Tuned!!!</a:t>
            </a:r>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r>
              <a:rPr lang="en-US" sz="2000" dirty="0"/>
              <a:t>Example:</a:t>
            </a:r>
            <a:br>
              <a:rPr lang="en-US" sz="2000" dirty="0"/>
            </a:br>
            <a:r>
              <a:rPr lang="en-US" sz="2000" dirty="0">
                <a:hlinkClick r:id="rId3"/>
              </a:rPr>
              <a:t>http://www.html5rocks.com/en/tutorials/flexbox/quick/</a:t>
            </a:r>
            <a:endParaRPr lang="en-US" sz="2000" dirty="0"/>
          </a:p>
          <a:p>
            <a:pPr eaLnBrk="1" hangingPunct="1">
              <a:lnSpc>
                <a:spcPct val="80000"/>
              </a:lnSpc>
            </a:pP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Color</a:t>
            </a:r>
          </a:p>
        </p:txBody>
      </p:sp>
      <p:sp>
        <p:nvSpPr>
          <p:cNvPr id="24578" name="Content Placeholder 2"/>
          <p:cNvSpPr>
            <a:spLocks noGrp="1"/>
          </p:cNvSpPr>
          <p:nvPr>
            <p:ph idx="1"/>
          </p:nvPr>
        </p:nvSpPr>
        <p:spPr/>
        <p:txBody>
          <a:bodyPr>
            <a:normAutofit/>
          </a:bodyPr>
          <a:lstStyle/>
          <a:p>
            <a:pPr eaLnBrk="1" hangingPunct="1">
              <a:lnSpc>
                <a:spcPct val="80000"/>
              </a:lnSpc>
            </a:pPr>
            <a:r>
              <a:rPr lang="en-US" sz="1900" dirty="0"/>
              <a:t>RGBA(</a:t>
            </a:r>
            <a:r>
              <a:rPr lang="en-US" sz="1900" dirty="0" err="1"/>
              <a:t>Red,Green,Blue,Alpha</a:t>
            </a:r>
            <a:r>
              <a:rPr lang="en-US" sz="1900" dirty="0"/>
              <a:t> opacity)</a:t>
            </a:r>
            <a:br>
              <a:rPr lang="en-US" sz="1900" dirty="0"/>
            </a:br>
            <a:r>
              <a:rPr lang="en-US" sz="1900" i="1" dirty="0" err="1"/>
              <a:t>rgba</a:t>
            </a:r>
            <a:r>
              <a:rPr lang="en-US" sz="1900" i="1" dirty="0"/>
              <a:t>(100%,0%,0%,0.8) produces 80% red.</a:t>
            </a:r>
          </a:p>
          <a:p>
            <a:pPr lvl="1" eaLnBrk="1" hangingPunct="1">
              <a:lnSpc>
                <a:spcPct val="80000"/>
              </a:lnSpc>
            </a:pPr>
            <a:r>
              <a:rPr lang="en-US" sz="1600" dirty="0"/>
              <a:t>Examples:</a:t>
            </a:r>
            <a:br>
              <a:rPr lang="en-US" sz="1600" dirty="0"/>
            </a:br>
            <a:r>
              <a:rPr lang="en-US" sz="1600" dirty="0">
                <a:hlinkClick r:id="rId3"/>
              </a:rPr>
              <a:t>http://www.css3.info/preview/rgba/</a:t>
            </a:r>
            <a:br>
              <a:rPr lang="en-US" sz="1600" dirty="0">
                <a:hlinkClick r:id="rId3"/>
              </a:rPr>
            </a:br>
            <a:r>
              <a:rPr lang="en-US" sz="1600" dirty="0">
                <a:hlinkClick r:id="rId3"/>
              </a:rPr>
              <a:t>http://hex2rgba.devoth.com/</a:t>
            </a:r>
            <a:endParaRPr lang="en-US" sz="1600" dirty="0"/>
          </a:p>
          <a:p>
            <a:pPr eaLnBrk="1" hangingPunct="1">
              <a:lnSpc>
                <a:spcPct val="80000"/>
              </a:lnSpc>
            </a:pPr>
            <a:endParaRPr lang="en-US" sz="1900" dirty="0"/>
          </a:p>
          <a:p>
            <a:pPr eaLnBrk="1" hangingPunct="1">
              <a:lnSpc>
                <a:spcPct val="80000"/>
              </a:lnSpc>
            </a:pPr>
            <a:r>
              <a:rPr lang="en-US" sz="1900" dirty="0"/>
              <a:t>HSLA (Hue, Saturation, Lightness, Alpha opacity)</a:t>
            </a:r>
            <a:br>
              <a:rPr lang="en-US" sz="1900" dirty="0"/>
            </a:br>
            <a:r>
              <a:rPr lang="en-US" sz="1900" i="1" dirty="0" err="1"/>
              <a:t>hsla</a:t>
            </a:r>
            <a:r>
              <a:rPr lang="en-US" sz="1900" i="1" dirty="0"/>
              <a:t>(0,100%, 50%,1.0) produces 100% red.</a:t>
            </a:r>
          </a:p>
          <a:p>
            <a:pPr lvl="1" eaLnBrk="1" hangingPunct="1">
              <a:lnSpc>
                <a:spcPct val="80000"/>
              </a:lnSpc>
            </a:pPr>
            <a:r>
              <a:rPr lang="en-US" sz="1600" dirty="0"/>
              <a:t>Examples:</a:t>
            </a:r>
            <a:br>
              <a:rPr lang="en-US" sz="1600" dirty="0"/>
            </a:br>
            <a:r>
              <a:rPr lang="en-US" sz="1600" dirty="0">
                <a:hlinkClick r:id="rId4"/>
              </a:rPr>
              <a:t>http://hslpicker.com/</a:t>
            </a:r>
            <a:br>
              <a:rPr lang="en-US" sz="1600" dirty="0"/>
            </a:br>
            <a:r>
              <a:rPr lang="en-US" sz="1600" dirty="0">
                <a:hlinkClick r:id="rId5"/>
              </a:rPr>
              <a:t>http://www.css3.info/preview/hsl/</a:t>
            </a:r>
            <a:endParaRPr lang="en-US" sz="1600" dirty="0"/>
          </a:p>
          <a:p>
            <a:pPr eaLnBrk="1" hangingPunct="1">
              <a:lnSpc>
                <a:spcPct val="80000"/>
              </a:lnSpc>
            </a:pPr>
            <a:endParaRPr lang="en-US" sz="1900" dirty="0"/>
          </a:p>
          <a:p>
            <a:pPr eaLnBrk="1" hangingPunct="1">
              <a:lnSpc>
                <a:spcPct val="80000"/>
              </a:lnSpc>
            </a:pPr>
            <a:r>
              <a:rPr lang="en-US" sz="1900" dirty="0"/>
              <a:t>opacity </a:t>
            </a:r>
            <a:br>
              <a:rPr lang="en-US" sz="1900" dirty="0"/>
            </a:br>
            <a:r>
              <a:rPr lang="en-US" sz="1900" i="1" dirty="0"/>
              <a:t>Sets the opacity level for an element from 0 to 1.0.</a:t>
            </a:r>
          </a:p>
          <a:p>
            <a:pPr lvl="1" eaLnBrk="1" hangingPunct="1">
              <a:lnSpc>
                <a:spcPct val="80000"/>
              </a:lnSpc>
            </a:pPr>
            <a:r>
              <a:rPr lang="en-US" sz="1600" dirty="0"/>
              <a:t>Example:</a:t>
            </a:r>
            <a:br>
              <a:rPr lang="en-US" sz="1600" dirty="0"/>
            </a:br>
            <a:r>
              <a:rPr lang="en-US" sz="1600" dirty="0">
                <a:hlinkClick r:id="rId6"/>
              </a:rPr>
              <a:t>http://www.css3.info/preview/opacity/</a:t>
            </a:r>
            <a:br>
              <a:rPr lang="en-US" sz="1600" dirty="0"/>
            </a:br>
            <a:r>
              <a:rPr lang="en-US" sz="1600" dirty="0">
                <a:hlinkClick r:id="rId7"/>
              </a:rPr>
              <a:t>http://www.standardista.com/sxsw/#slide6</a:t>
            </a:r>
            <a:endParaRPr lang="en-US" sz="16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7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Font</a:t>
            </a:r>
          </a:p>
        </p:txBody>
      </p:sp>
      <p:sp>
        <p:nvSpPr>
          <p:cNvPr id="28674" name="Content Placeholder 2"/>
          <p:cNvSpPr>
            <a:spLocks noGrp="1"/>
          </p:cNvSpPr>
          <p:nvPr>
            <p:ph idx="1"/>
          </p:nvPr>
        </p:nvSpPr>
        <p:spPr/>
        <p:txBody>
          <a:bodyPr>
            <a:normAutofit fontScale="55000" lnSpcReduction="20000"/>
          </a:bodyPr>
          <a:lstStyle/>
          <a:p>
            <a:pPr eaLnBrk="1" hangingPunct="1">
              <a:defRPr/>
            </a:pPr>
            <a:r>
              <a:rPr lang="en-US" dirty="0"/>
              <a:t>Free web fonts:</a:t>
            </a:r>
            <a:br>
              <a:rPr lang="en-US" dirty="0"/>
            </a:br>
            <a:r>
              <a:rPr lang="en-US" dirty="0">
                <a:hlinkClick r:id="rId3"/>
              </a:rPr>
              <a:t>http://www.google.com/webfonts</a:t>
            </a:r>
            <a:br>
              <a:rPr lang="en-US" dirty="0"/>
            </a:br>
            <a:r>
              <a:rPr lang="en-US" dirty="0">
                <a:hlinkClick r:id="rId4"/>
              </a:rPr>
              <a:t>http://www.fontsquirrel.com</a:t>
            </a:r>
            <a:endParaRPr lang="en-US" dirty="0"/>
          </a:p>
          <a:p>
            <a:pPr eaLnBrk="1" hangingPunct="1">
              <a:buFont typeface="Wingdings" pitchFamily="127" charset="2"/>
              <a:buNone/>
              <a:defRPr/>
            </a:pPr>
            <a:endParaRPr lang="en-US" dirty="0"/>
          </a:p>
          <a:p>
            <a:pPr eaLnBrk="1" hangingPunct="1">
              <a:defRPr/>
            </a:pPr>
            <a:r>
              <a:rPr lang="en-US" dirty="0"/>
              <a:t>@font-face </a:t>
            </a:r>
            <a:br>
              <a:rPr lang="en-US" dirty="0"/>
            </a:br>
            <a:r>
              <a:rPr lang="en-US" i="1" dirty="0"/>
              <a:t>A rule that allows websites to download and use fonts other than the "web-safe" fonts</a:t>
            </a:r>
            <a:r>
              <a:rPr lang="en-US" dirty="0"/>
              <a:t> </a:t>
            </a:r>
          </a:p>
          <a:p>
            <a:pPr lvl="1" eaLnBrk="1" hangingPunct="1">
              <a:defRPr/>
            </a:pPr>
            <a:r>
              <a:rPr lang="en-US" dirty="0"/>
              <a:t>Examples: </a:t>
            </a:r>
          </a:p>
          <a:p>
            <a:pPr lvl="2" eaLnBrk="1" hangingPunct="1">
              <a:buNone/>
              <a:defRPr/>
            </a:pPr>
            <a:r>
              <a:rPr lang="en-US" dirty="0">
                <a:hlinkClick r:id="rId5"/>
              </a:rPr>
              <a:t>http://css-tricks.com/snippets/css/using-font-face/</a:t>
            </a:r>
            <a:endParaRPr lang="en-US" dirty="0"/>
          </a:p>
          <a:p>
            <a:pPr lvl="2" eaLnBrk="1" hangingPunct="1">
              <a:buNone/>
              <a:defRPr/>
            </a:pPr>
            <a:r>
              <a:rPr lang="en-US" dirty="0">
                <a:hlinkClick r:id="rId6"/>
              </a:rPr>
              <a:t>http://www.css3.info/preview/web-fonts-with-font-face/</a:t>
            </a:r>
            <a:endParaRPr lang="en-US" dirty="0"/>
          </a:p>
          <a:p>
            <a:pPr lvl="1" eaLnBrk="1" hangingPunct="1">
              <a:defRPr/>
            </a:pPr>
            <a:endParaRPr lang="en-US" dirty="0"/>
          </a:p>
          <a:p>
            <a:pPr eaLnBrk="1" hangingPunct="1">
              <a:defRPr/>
            </a:pPr>
            <a:r>
              <a:rPr lang="en-US" dirty="0"/>
              <a:t>font-size-adjust </a:t>
            </a:r>
            <a:br>
              <a:rPr lang="en-US" dirty="0"/>
            </a:br>
            <a:r>
              <a:rPr lang="en-US" i="1" dirty="0"/>
              <a:t>Preserves the readability of text when font fallback occurs</a:t>
            </a:r>
          </a:p>
          <a:p>
            <a:pPr lvl="1" eaLnBrk="1" hangingPunct="1">
              <a:defRPr/>
            </a:pPr>
            <a:r>
              <a:rPr lang="en-US" dirty="0"/>
              <a:t>Example:</a:t>
            </a:r>
          </a:p>
          <a:p>
            <a:pPr lvl="2" eaLnBrk="1" hangingPunct="1">
              <a:buNone/>
              <a:defRPr/>
            </a:pPr>
            <a:r>
              <a:rPr lang="en-US" dirty="0">
                <a:hlinkClick r:id="rId7"/>
              </a:rPr>
              <a:t>http://www.w3.org/TR/css3-fonts/#font-size-adjust-prop</a:t>
            </a:r>
            <a:endParaRPr lang="en-US" dirty="0"/>
          </a:p>
          <a:p>
            <a:pPr eaLnBrk="1" hangingPunct="1">
              <a:defRPr/>
            </a:pPr>
            <a:r>
              <a:rPr lang="en-US" dirty="0"/>
              <a:t>font-stretch </a:t>
            </a:r>
            <a:br>
              <a:rPr lang="en-US" dirty="0"/>
            </a:br>
            <a:r>
              <a:rPr lang="en-US" i="1" dirty="0"/>
              <a:t>Selects a normal, condensed, or expanded face from a font family</a:t>
            </a:r>
          </a:p>
          <a:p>
            <a:pPr lvl="1" eaLnBrk="1" hangingPunct="1">
              <a:defRPr/>
            </a:pPr>
            <a:r>
              <a:rPr lang="en-US" sz="2800" dirty="0"/>
              <a:t>Example</a:t>
            </a:r>
            <a:r>
              <a:rPr lang="en-US" sz="2800" i="1" dirty="0"/>
              <a:t>: Currently no browser supports font-stretch</a:t>
            </a:r>
            <a:endParaRPr lang="en-US" sz="2800" dirty="0"/>
          </a:p>
          <a:p>
            <a:pPr lvl="1" eaLnBrk="1" hangingPunct="1">
              <a:buFont typeface="Wingdings" pitchFamily="127" charset="2"/>
              <a:buNone/>
              <a:defRPr/>
            </a:pPr>
            <a:endParaRPr lang="en-US" i="1"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Text</a:t>
            </a:r>
          </a:p>
        </p:txBody>
      </p:sp>
      <p:sp>
        <p:nvSpPr>
          <p:cNvPr id="3" name="Content Placeholder 2"/>
          <p:cNvSpPr>
            <a:spLocks noGrp="1"/>
          </p:cNvSpPr>
          <p:nvPr>
            <p:ph idx="1"/>
          </p:nvPr>
        </p:nvSpPr>
        <p:spPr/>
        <p:txBody>
          <a:bodyPr>
            <a:normAutofit/>
          </a:bodyPr>
          <a:lstStyle/>
          <a:p>
            <a:pPr eaLnBrk="1" hangingPunct="1">
              <a:lnSpc>
                <a:spcPct val="80000"/>
              </a:lnSpc>
              <a:defRPr/>
            </a:pPr>
            <a:r>
              <a:rPr lang="en-US" sz="1400" dirty="0"/>
              <a:t>hanging-punctuation  </a:t>
            </a:r>
            <a:br>
              <a:rPr lang="en-US" sz="1400" dirty="0"/>
            </a:br>
            <a:r>
              <a:rPr lang="en-US" sz="1400" i="1" dirty="0"/>
              <a:t>Specifies whether a punctuation character may be placed outside the line box</a:t>
            </a:r>
          </a:p>
          <a:p>
            <a:pPr lvl="1" eaLnBrk="1" hangingPunct="1">
              <a:lnSpc>
                <a:spcPct val="80000"/>
              </a:lnSpc>
              <a:defRPr/>
            </a:pPr>
            <a:r>
              <a:rPr lang="en-US" sz="1400" dirty="0"/>
              <a:t>Example</a:t>
            </a:r>
            <a:r>
              <a:rPr lang="en-US" sz="1400" i="1" dirty="0"/>
              <a:t>: Currently no browser supports hanging-punctuation</a:t>
            </a:r>
            <a:endParaRPr lang="en-US" sz="1400" dirty="0"/>
          </a:p>
          <a:p>
            <a:pPr eaLnBrk="1" hangingPunct="1">
              <a:lnSpc>
                <a:spcPct val="80000"/>
              </a:lnSpc>
              <a:defRPr/>
            </a:pPr>
            <a:r>
              <a:rPr lang="en-US" sz="1400" dirty="0"/>
              <a:t>punctuation-trim </a:t>
            </a:r>
            <a:br>
              <a:rPr lang="en-US" sz="1400" dirty="0"/>
            </a:br>
            <a:r>
              <a:rPr lang="en-US" sz="1400" i="1" dirty="0"/>
              <a:t>Specifies whether a punctuation character should be trimmed</a:t>
            </a:r>
          </a:p>
          <a:p>
            <a:pPr lvl="1" eaLnBrk="1" hangingPunct="1">
              <a:lnSpc>
                <a:spcPct val="80000"/>
              </a:lnSpc>
              <a:defRPr/>
            </a:pPr>
            <a:r>
              <a:rPr lang="en-US" sz="1400" dirty="0"/>
              <a:t>Example</a:t>
            </a:r>
            <a:r>
              <a:rPr lang="en-US" sz="1400" i="1" dirty="0"/>
              <a:t>: Currently no browser supports punctuation-trim</a:t>
            </a:r>
            <a:r>
              <a:rPr lang="en-US" sz="1400" dirty="0"/>
              <a:t>	</a:t>
            </a:r>
          </a:p>
          <a:p>
            <a:pPr eaLnBrk="1" hangingPunct="1">
              <a:lnSpc>
                <a:spcPct val="80000"/>
              </a:lnSpc>
              <a:defRPr/>
            </a:pPr>
            <a:r>
              <a:rPr lang="en-US" sz="1400" dirty="0"/>
              <a:t>text-outline </a:t>
            </a:r>
            <a:br>
              <a:rPr lang="en-US" sz="1400" dirty="0"/>
            </a:br>
            <a:r>
              <a:rPr lang="en-US" sz="1400" i="1" dirty="0"/>
              <a:t>Specifies a text outline</a:t>
            </a:r>
            <a:r>
              <a:rPr lang="en-US" sz="1400" dirty="0"/>
              <a:t> </a:t>
            </a:r>
          </a:p>
          <a:p>
            <a:pPr lvl="1" eaLnBrk="1" hangingPunct="1">
              <a:lnSpc>
                <a:spcPct val="80000"/>
              </a:lnSpc>
              <a:defRPr/>
            </a:pPr>
            <a:r>
              <a:rPr lang="en-US" sz="1400" dirty="0"/>
              <a:t>Example</a:t>
            </a:r>
            <a:r>
              <a:rPr lang="en-US" sz="1400" i="1" dirty="0"/>
              <a:t>: Currently no browser supports text-outline</a:t>
            </a:r>
            <a:endParaRPr lang="en-US" sz="1400" dirty="0"/>
          </a:p>
          <a:p>
            <a:pPr lvl="1" eaLnBrk="1" hangingPunct="1">
              <a:lnSpc>
                <a:spcPct val="80000"/>
              </a:lnSpc>
              <a:defRPr/>
            </a:pPr>
            <a:endParaRPr lang="en-US" sz="1400" dirty="0"/>
          </a:p>
          <a:p>
            <a:pPr eaLnBrk="1" hangingPunct="1">
              <a:lnSpc>
                <a:spcPct val="80000"/>
              </a:lnSpc>
              <a:defRPr/>
            </a:pPr>
            <a:r>
              <a:rPr lang="en-US" sz="1400" dirty="0"/>
              <a:t>text-wrap </a:t>
            </a:r>
            <a:br>
              <a:rPr lang="en-US" sz="1400" dirty="0"/>
            </a:br>
            <a:r>
              <a:rPr lang="en-US" sz="1400" i="1" dirty="0"/>
              <a:t>Specifies line breaking rules for text</a:t>
            </a:r>
          </a:p>
          <a:p>
            <a:pPr lvl="1" eaLnBrk="1" hangingPunct="1">
              <a:lnSpc>
                <a:spcPct val="80000"/>
              </a:lnSpc>
              <a:defRPr/>
            </a:pPr>
            <a:r>
              <a:rPr lang="en-US" sz="1400" dirty="0"/>
              <a:t>Example</a:t>
            </a:r>
            <a:r>
              <a:rPr lang="en-US" sz="1400" i="1" dirty="0"/>
              <a:t>: Currently no browser supports text-wrap</a:t>
            </a:r>
            <a:r>
              <a:rPr lang="en-US" sz="1400" dirty="0"/>
              <a:t>	</a:t>
            </a:r>
          </a:p>
          <a:p>
            <a:pPr eaLnBrk="1" hangingPunct="1">
              <a:lnSpc>
                <a:spcPct val="80000"/>
              </a:lnSpc>
              <a:defRPr/>
            </a:pPr>
            <a:r>
              <a:rPr lang="en-US" sz="1400" dirty="0"/>
              <a:t>text-align-last </a:t>
            </a:r>
            <a:br>
              <a:rPr lang="en-US" sz="1400" dirty="0"/>
            </a:br>
            <a:r>
              <a:rPr lang="en-US" sz="1400" i="1" dirty="0"/>
              <a:t>Describes how the last line of a block or a line right before a forced line break is aligned when text-align is "justify"</a:t>
            </a:r>
            <a:r>
              <a:rPr lang="en-US" sz="1400" dirty="0"/>
              <a:t> </a:t>
            </a:r>
          </a:p>
          <a:p>
            <a:pPr lvl="1" eaLnBrk="1" hangingPunct="1">
              <a:lnSpc>
                <a:spcPct val="80000"/>
              </a:lnSpc>
              <a:defRPr/>
            </a:pPr>
            <a:r>
              <a:rPr lang="en-US" sz="1400" dirty="0"/>
              <a:t>Example: </a:t>
            </a:r>
            <a:br>
              <a:rPr lang="en-US" sz="1400" dirty="0"/>
            </a:br>
            <a:r>
              <a:rPr lang="en-US" sz="1400" dirty="0">
                <a:hlinkClick r:id="rId3"/>
              </a:rPr>
              <a:t>http://msdn.microsoft.com/en-us/library/ms531163(VS.85).aspx</a:t>
            </a:r>
            <a:endParaRPr lang="en-US" sz="1400" dirty="0"/>
          </a:p>
          <a:p>
            <a:pPr lvl="1" eaLnBrk="1" hangingPunct="1">
              <a:lnSpc>
                <a:spcPct val="80000"/>
              </a:lnSpc>
              <a:buFont typeface="Wingdings" pitchFamily="127" charset="2"/>
              <a:buNone/>
              <a:defRPr/>
            </a:pPr>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Text (continued)</a:t>
            </a:r>
          </a:p>
        </p:txBody>
      </p:sp>
      <p:sp>
        <p:nvSpPr>
          <p:cNvPr id="3" name="Content Placeholder 2"/>
          <p:cNvSpPr>
            <a:spLocks noGrp="1"/>
          </p:cNvSpPr>
          <p:nvPr>
            <p:ph idx="1"/>
          </p:nvPr>
        </p:nvSpPr>
        <p:spPr/>
        <p:txBody>
          <a:bodyPr>
            <a:normAutofit/>
          </a:bodyPr>
          <a:lstStyle/>
          <a:p>
            <a:pPr eaLnBrk="1" hangingPunct="1">
              <a:lnSpc>
                <a:spcPct val="80000"/>
              </a:lnSpc>
              <a:defRPr/>
            </a:pPr>
            <a:r>
              <a:rPr lang="en-US" sz="1400" dirty="0"/>
              <a:t>text-justify </a:t>
            </a:r>
            <a:br>
              <a:rPr lang="en-US" sz="1400" dirty="0"/>
            </a:br>
            <a:r>
              <a:rPr lang="en-US" sz="1400" i="1" dirty="0"/>
              <a:t>Specifies the justification method used when text-align is "justify"</a:t>
            </a:r>
            <a:r>
              <a:rPr lang="en-US" sz="1400" dirty="0"/>
              <a:t> </a:t>
            </a:r>
          </a:p>
          <a:p>
            <a:pPr lvl="1" eaLnBrk="1" hangingPunct="1">
              <a:lnSpc>
                <a:spcPct val="80000"/>
              </a:lnSpc>
              <a:defRPr/>
            </a:pPr>
            <a:r>
              <a:rPr lang="en-US" sz="1400" dirty="0"/>
              <a:t>Example:</a:t>
            </a:r>
          </a:p>
          <a:p>
            <a:pPr lvl="2" eaLnBrk="1" hangingPunct="1">
              <a:lnSpc>
                <a:spcPct val="80000"/>
              </a:lnSpc>
              <a:buNone/>
              <a:defRPr/>
            </a:pPr>
            <a:r>
              <a:rPr lang="en-US" sz="1400" dirty="0">
                <a:hlinkClick r:id="rId3"/>
              </a:rPr>
              <a:t>http://msdn.microsoft.com/en-us/library/ms531172(v=VS.85).aspx</a:t>
            </a:r>
            <a:endParaRPr lang="en-US" sz="1400" dirty="0"/>
          </a:p>
          <a:p>
            <a:pPr eaLnBrk="1" hangingPunct="1">
              <a:lnSpc>
                <a:spcPct val="80000"/>
              </a:lnSpc>
              <a:defRPr/>
            </a:pPr>
            <a:r>
              <a:rPr lang="en-US" sz="1400" dirty="0"/>
              <a:t>text-shadow </a:t>
            </a:r>
            <a:br>
              <a:rPr lang="en-US" sz="1400" dirty="0"/>
            </a:br>
            <a:r>
              <a:rPr lang="en-US" sz="1400" i="1" dirty="0"/>
              <a:t>Adds shadow to text</a:t>
            </a:r>
            <a:r>
              <a:rPr lang="en-US" sz="1400" dirty="0"/>
              <a:t> </a:t>
            </a:r>
          </a:p>
          <a:p>
            <a:pPr lvl="1" eaLnBrk="1" hangingPunct="1">
              <a:lnSpc>
                <a:spcPct val="80000"/>
              </a:lnSpc>
              <a:defRPr/>
            </a:pPr>
            <a:r>
              <a:rPr lang="en-US" sz="1400" dirty="0"/>
              <a:t>Examples:</a:t>
            </a:r>
          </a:p>
          <a:p>
            <a:pPr lvl="2" eaLnBrk="1" hangingPunct="1">
              <a:lnSpc>
                <a:spcPct val="80000"/>
              </a:lnSpc>
              <a:buNone/>
              <a:defRPr/>
            </a:pPr>
            <a:r>
              <a:rPr lang="en-US" sz="1400" dirty="0">
                <a:hlinkClick r:id="rId4"/>
              </a:rPr>
              <a:t>http://www.css3.info/preview/text-shadow/</a:t>
            </a:r>
            <a:endParaRPr lang="en-US" sz="1400" dirty="0"/>
          </a:p>
          <a:p>
            <a:pPr lvl="2" eaLnBrk="1" hangingPunct="1">
              <a:lnSpc>
                <a:spcPct val="80000"/>
              </a:lnSpc>
              <a:buNone/>
              <a:defRPr/>
            </a:pPr>
            <a:r>
              <a:rPr lang="en-US" sz="1400" dirty="0">
                <a:hlinkClick r:id="rId5"/>
              </a:rPr>
              <a:t>http://www.quirksmode.org/css/textshadow.html</a:t>
            </a:r>
            <a:endParaRPr lang="en-US" sz="1400" dirty="0"/>
          </a:p>
          <a:p>
            <a:pPr lvl="2" eaLnBrk="1" hangingPunct="1">
              <a:lnSpc>
                <a:spcPct val="80000"/>
              </a:lnSpc>
              <a:buNone/>
              <a:defRPr/>
            </a:pPr>
            <a:r>
              <a:rPr lang="en-US" sz="1400" dirty="0">
                <a:hlinkClick r:id="rId6"/>
              </a:rPr>
              <a:t>http://www.standardista.com/sxsw/#slide9</a:t>
            </a:r>
            <a:endParaRPr lang="en-US" sz="1400" dirty="0"/>
          </a:p>
          <a:p>
            <a:pPr eaLnBrk="1" hangingPunct="1">
              <a:lnSpc>
                <a:spcPct val="80000"/>
              </a:lnSpc>
              <a:defRPr/>
            </a:pPr>
            <a:r>
              <a:rPr lang="en-US" sz="1400" dirty="0"/>
              <a:t>word-break </a:t>
            </a:r>
            <a:br>
              <a:rPr lang="en-US" sz="1400" dirty="0"/>
            </a:br>
            <a:r>
              <a:rPr lang="en-US" sz="1400" i="1" dirty="0"/>
              <a:t>Specifies line breaking rules for non-CJK (Chinese/Japanese/Korean) text</a:t>
            </a:r>
            <a:r>
              <a:rPr lang="en-US" sz="1400" dirty="0"/>
              <a:t> </a:t>
            </a:r>
          </a:p>
          <a:p>
            <a:pPr lvl="1" eaLnBrk="1" hangingPunct="1">
              <a:lnSpc>
                <a:spcPct val="80000"/>
              </a:lnSpc>
              <a:defRPr/>
            </a:pPr>
            <a:r>
              <a:rPr lang="en-US" sz="1400" dirty="0"/>
              <a:t>Example:</a:t>
            </a:r>
          </a:p>
          <a:p>
            <a:pPr lvl="2" eaLnBrk="1" hangingPunct="1">
              <a:lnSpc>
                <a:spcPct val="80000"/>
              </a:lnSpc>
              <a:buNone/>
              <a:defRPr/>
            </a:pPr>
            <a:r>
              <a:rPr lang="en-US" sz="1400" dirty="0">
                <a:hlinkClick r:id="rId7"/>
              </a:rPr>
              <a:t>http://www.w3schools.com/cssref/tryit.asp?filename=trycss3_word-break</a:t>
            </a:r>
            <a:r>
              <a:rPr lang="en-US" sz="1400" dirty="0"/>
              <a:t>	</a:t>
            </a:r>
          </a:p>
          <a:p>
            <a:pPr eaLnBrk="1" hangingPunct="1">
              <a:lnSpc>
                <a:spcPct val="80000"/>
              </a:lnSpc>
              <a:defRPr/>
            </a:pPr>
            <a:r>
              <a:rPr lang="en-US" sz="1400" dirty="0"/>
              <a:t>word-wrap </a:t>
            </a:r>
            <a:br>
              <a:rPr lang="en-US" sz="1400" dirty="0"/>
            </a:br>
            <a:r>
              <a:rPr lang="en-US" sz="1400" i="1" dirty="0"/>
              <a:t>Allows long, unbreakable words to be broken and wrap to the next line </a:t>
            </a:r>
          </a:p>
          <a:p>
            <a:pPr lvl="1" eaLnBrk="1" hangingPunct="1">
              <a:lnSpc>
                <a:spcPct val="80000"/>
              </a:lnSpc>
              <a:defRPr/>
            </a:pPr>
            <a:r>
              <a:rPr lang="en-US" sz="1400" dirty="0"/>
              <a:t>Example:</a:t>
            </a:r>
          </a:p>
          <a:p>
            <a:pPr lvl="2" eaLnBrk="1" hangingPunct="1">
              <a:lnSpc>
                <a:spcPct val="80000"/>
              </a:lnSpc>
              <a:buNone/>
              <a:defRPr/>
            </a:pPr>
            <a:r>
              <a:rPr lang="en-US" sz="1400" dirty="0">
                <a:hlinkClick r:id="rId8"/>
              </a:rPr>
              <a:t>http://www.css3.info/preview/word-wrap/</a:t>
            </a:r>
            <a:r>
              <a:rPr lang="en-US" sz="1400" i="1" dirty="0"/>
              <a:t>	</a:t>
            </a:r>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Grid</a:t>
            </a:r>
          </a:p>
        </p:txBody>
      </p:sp>
      <p:sp>
        <p:nvSpPr>
          <p:cNvPr id="30722" name="Content Placeholder 2"/>
          <p:cNvSpPr>
            <a:spLocks noGrp="1"/>
          </p:cNvSpPr>
          <p:nvPr>
            <p:ph idx="1"/>
          </p:nvPr>
        </p:nvSpPr>
        <p:spPr/>
        <p:txBody>
          <a:bodyPr/>
          <a:lstStyle/>
          <a:p>
            <a:pPr eaLnBrk="1" hangingPunct="1"/>
            <a:r>
              <a:rPr lang="en-US"/>
              <a:t>grid-columns </a:t>
            </a:r>
            <a:br>
              <a:rPr lang="en-US"/>
            </a:br>
            <a:r>
              <a:rPr lang="en-US" i="1"/>
              <a:t>Specifies the width of each column in a grid</a:t>
            </a:r>
            <a:endParaRPr lang="en-US"/>
          </a:p>
          <a:p>
            <a:pPr eaLnBrk="1" hangingPunct="1"/>
            <a:r>
              <a:rPr lang="en-US"/>
              <a:t>grid-rows</a:t>
            </a:r>
            <a:br>
              <a:rPr lang="en-US"/>
            </a:br>
            <a:r>
              <a:rPr lang="en-US" i="1"/>
              <a:t>Specifies the height of each column in a grid</a:t>
            </a:r>
          </a:p>
          <a:p>
            <a:pPr eaLnBrk="1" hangingPunct="1"/>
            <a:endParaRPr lang="en-US" i="1"/>
          </a:p>
          <a:p>
            <a:pPr eaLnBrk="1" hangingPunct="1"/>
            <a:r>
              <a:rPr lang="en-US"/>
              <a:t>Examples:</a:t>
            </a:r>
            <a:br>
              <a:rPr lang="en-US"/>
            </a:br>
            <a:r>
              <a:rPr lang="en-US">
                <a:hlinkClick r:id="rId3"/>
              </a:rPr>
              <a:t>http://dev.w3.org/csswg/css3-grid-align</a:t>
            </a:r>
            <a:br>
              <a:rPr lang="en-US"/>
            </a:br>
            <a:r>
              <a:rPr lang="en-US">
                <a:hlinkClick r:id="rId4"/>
              </a:rPr>
              <a:t>http://www.xanthir.com/blog/b4580</a:t>
            </a:r>
            <a:endParaRPr lang="en-US"/>
          </a:p>
          <a:p>
            <a:pPr eaLnBrk="1" hangingPunct="1"/>
            <a:endParaRPr lang="en-US" i="1"/>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Multi-column </a:t>
            </a:r>
          </a:p>
        </p:txBody>
      </p:sp>
      <p:sp>
        <p:nvSpPr>
          <p:cNvPr id="3" name="Content Placeholder 2"/>
          <p:cNvSpPr>
            <a:spLocks noGrp="1"/>
          </p:cNvSpPr>
          <p:nvPr>
            <p:ph idx="1"/>
          </p:nvPr>
        </p:nvSpPr>
        <p:spPr/>
        <p:txBody>
          <a:bodyPr>
            <a:normAutofit fontScale="92500" lnSpcReduction="10000"/>
          </a:bodyPr>
          <a:lstStyle/>
          <a:p>
            <a:pPr eaLnBrk="1" hangingPunct="1">
              <a:lnSpc>
                <a:spcPct val="80000"/>
              </a:lnSpc>
              <a:defRPr/>
            </a:pPr>
            <a:r>
              <a:rPr lang="en-US" sz="1400" dirty="0"/>
              <a:t>column-count </a:t>
            </a:r>
            <a:br>
              <a:rPr lang="en-US" sz="1400" dirty="0"/>
            </a:br>
            <a:r>
              <a:rPr lang="en-US" sz="1400" i="1" dirty="0"/>
              <a:t>Specifies the number of columns an element should be divided into  </a:t>
            </a:r>
          </a:p>
          <a:p>
            <a:pPr eaLnBrk="1" hangingPunct="1">
              <a:lnSpc>
                <a:spcPct val="80000"/>
              </a:lnSpc>
              <a:defRPr/>
            </a:pPr>
            <a:r>
              <a:rPr lang="en-US" sz="1400" dirty="0"/>
              <a:t>column-fill </a:t>
            </a:r>
            <a:br>
              <a:rPr lang="en-US" sz="1400" dirty="0"/>
            </a:br>
            <a:r>
              <a:rPr lang="en-US" sz="1400" i="1" dirty="0"/>
              <a:t>Specifies how to fill columns</a:t>
            </a:r>
            <a:r>
              <a:rPr lang="en-US" sz="1400" dirty="0"/>
              <a:t> 	</a:t>
            </a:r>
          </a:p>
          <a:p>
            <a:pPr eaLnBrk="1" hangingPunct="1">
              <a:lnSpc>
                <a:spcPct val="80000"/>
              </a:lnSpc>
              <a:defRPr/>
            </a:pPr>
            <a:r>
              <a:rPr lang="en-US" sz="1400" dirty="0"/>
              <a:t>column-gap </a:t>
            </a:r>
            <a:br>
              <a:rPr lang="en-US" sz="1400" dirty="0"/>
            </a:br>
            <a:r>
              <a:rPr lang="en-US" sz="1400" i="1" dirty="0"/>
              <a:t>Specifies the gap between the columns</a:t>
            </a:r>
            <a:r>
              <a:rPr lang="en-US" sz="1400" dirty="0"/>
              <a:t> 	</a:t>
            </a:r>
          </a:p>
          <a:p>
            <a:pPr eaLnBrk="1" hangingPunct="1">
              <a:lnSpc>
                <a:spcPct val="80000"/>
              </a:lnSpc>
              <a:defRPr/>
            </a:pPr>
            <a:r>
              <a:rPr lang="en-US" sz="1400" dirty="0"/>
              <a:t>column-rule </a:t>
            </a:r>
            <a:br>
              <a:rPr lang="en-US" sz="1400" dirty="0"/>
            </a:br>
            <a:r>
              <a:rPr lang="en-US" sz="1400" i="1" dirty="0"/>
              <a:t>A shorthand property for setting all the column-rule-* properties</a:t>
            </a:r>
            <a:r>
              <a:rPr lang="en-US" sz="1400" dirty="0"/>
              <a:t> </a:t>
            </a:r>
          </a:p>
          <a:p>
            <a:pPr eaLnBrk="1" hangingPunct="1">
              <a:lnSpc>
                <a:spcPct val="80000"/>
              </a:lnSpc>
              <a:defRPr/>
            </a:pPr>
            <a:r>
              <a:rPr lang="en-US" sz="1400" dirty="0"/>
              <a:t>column-rule-color </a:t>
            </a:r>
            <a:br>
              <a:rPr lang="en-US" sz="1400" dirty="0"/>
            </a:br>
            <a:r>
              <a:rPr lang="en-US" sz="1400" i="1" dirty="0"/>
              <a:t>Specifies the color of the rule between columns</a:t>
            </a:r>
            <a:r>
              <a:rPr lang="en-US" sz="1400" dirty="0"/>
              <a:t> 	</a:t>
            </a:r>
          </a:p>
          <a:p>
            <a:pPr eaLnBrk="1" hangingPunct="1">
              <a:lnSpc>
                <a:spcPct val="80000"/>
              </a:lnSpc>
              <a:defRPr/>
            </a:pPr>
            <a:r>
              <a:rPr lang="en-US" sz="1400" dirty="0"/>
              <a:t>column-rule-style </a:t>
            </a:r>
            <a:br>
              <a:rPr lang="en-US" sz="1400" dirty="0"/>
            </a:br>
            <a:r>
              <a:rPr lang="en-US" sz="1400" i="1" dirty="0"/>
              <a:t>Specifies the style of the rule between columns</a:t>
            </a:r>
            <a:r>
              <a:rPr lang="en-US" sz="1400" dirty="0"/>
              <a:t> 	</a:t>
            </a:r>
          </a:p>
          <a:p>
            <a:pPr eaLnBrk="1" hangingPunct="1">
              <a:lnSpc>
                <a:spcPct val="80000"/>
              </a:lnSpc>
              <a:defRPr/>
            </a:pPr>
            <a:r>
              <a:rPr lang="en-US" sz="1400" dirty="0"/>
              <a:t>column-rule-width </a:t>
            </a:r>
            <a:br>
              <a:rPr lang="en-US" sz="1400" dirty="0"/>
            </a:br>
            <a:r>
              <a:rPr lang="en-US" sz="1400" i="1" dirty="0"/>
              <a:t>Specifies the width of the rule between columns</a:t>
            </a:r>
            <a:r>
              <a:rPr lang="en-US" sz="1400" dirty="0"/>
              <a:t> 	</a:t>
            </a:r>
          </a:p>
          <a:p>
            <a:pPr eaLnBrk="1" hangingPunct="1">
              <a:lnSpc>
                <a:spcPct val="80000"/>
              </a:lnSpc>
              <a:defRPr/>
            </a:pPr>
            <a:r>
              <a:rPr lang="en-US" sz="1400" dirty="0"/>
              <a:t>column-span </a:t>
            </a:r>
            <a:br>
              <a:rPr lang="en-US" sz="1400" dirty="0"/>
            </a:br>
            <a:r>
              <a:rPr lang="en-US" sz="1400" i="1" dirty="0"/>
              <a:t>Specifies how many columns an element should span across</a:t>
            </a:r>
            <a:r>
              <a:rPr lang="en-US" sz="1400" dirty="0"/>
              <a:t> 	</a:t>
            </a:r>
          </a:p>
          <a:p>
            <a:pPr eaLnBrk="1" hangingPunct="1">
              <a:lnSpc>
                <a:spcPct val="80000"/>
              </a:lnSpc>
              <a:defRPr/>
            </a:pPr>
            <a:r>
              <a:rPr lang="en-US" sz="1400" dirty="0"/>
              <a:t>column-width </a:t>
            </a:r>
            <a:br>
              <a:rPr lang="en-US" sz="1400" dirty="0"/>
            </a:br>
            <a:r>
              <a:rPr lang="en-US" sz="1400" i="1" dirty="0"/>
              <a:t>Specifies the width of the columns</a:t>
            </a:r>
            <a:r>
              <a:rPr lang="en-US" sz="1400" dirty="0"/>
              <a:t> 	</a:t>
            </a:r>
          </a:p>
          <a:p>
            <a:pPr eaLnBrk="1" hangingPunct="1">
              <a:lnSpc>
                <a:spcPct val="80000"/>
              </a:lnSpc>
              <a:defRPr/>
            </a:pPr>
            <a:r>
              <a:rPr lang="en-US" sz="1400" dirty="0"/>
              <a:t>columns </a:t>
            </a:r>
            <a:br>
              <a:rPr lang="en-US" sz="1400" dirty="0"/>
            </a:br>
            <a:r>
              <a:rPr lang="en-US" sz="1400" i="1" dirty="0"/>
              <a:t>A shorthand property for setting column-width and column-count</a:t>
            </a:r>
          </a:p>
          <a:p>
            <a:pPr eaLnBrk="1" hangingPunct="1">
              <a:lnSpc>
                <a:spcPct val="80000"/>
              </a:lnSpc>
              <a:defRPr/>
            </a:pPr>
            <a:endParaRPr lang="en-US" sz="1400" i="1" dirty="0"/>
          </a:p>
          <a:p>
            <a:pPr eaLnBrk="1" hangingPunct="1">
              <a:lnSpc>
                <a:spcPct val="80000"/>
              </a:lnSpc>
              <a:defRPr/>
            </a:pPr>
            <a:r>
              <a:rPr lang="en-US" sz="1400" dirty="0"/>
              <a:t>Examples:</a:t>
            </a:r>
            <a:endParaRPr lang="en-US" sz="1400" i="1" dirty="0"/>
          </a:p>
          <a:p>
            <a:pPr lvl="1" eaLnBrk="1" hangingPunct="1">
              <a:lnSpc>
                <a:spcPct val="80000"/>
              </a:lnSpc>
              <a:buNone/>
              <a:defRPr/>
            </a:pPr>
            <a:r>
              <a:rPr lang="en-US" sz="1000" dirty="0">
                <a:hlinkClick r:id="rId3"/>
              </a:rPr>
              <a:t>http://www.quirksmode.org/css/multicolumn.html</a:t>
            </a:r>
            <a:endParaRPr lang="en-US" sz="1000" dirty="0"/>
          </a:p>
          <a:p>
            <a:pPr lvl="1" eaLnBrk="1" hangingPunct="1">
              <a:lnSpc>
                <a:spcPct val="80000"/>
              </a:lnSpc>
              <a:buNone/>
              <a:defRPr/>
            </a:pPr>
            <a:r>
              <a:rPr lang="en-US" sz="1000" dirty="0">
                <a:hlinkClick r:id="rId4"/>
              </a:rPr>
              <a:t>http://www.css3.info/preview/multi-column-layout/</a:t>
            </a:r>
            <a:r>
              <a:rPr lang="en-US" sz="1000" dirty="0"/>
              <a:t> </a:t>
            </a:r>
            <a:r>
              <a:rPr lang="en-US" sz="1000" i="1" dirty="0"/>
              <a: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Marquee</a:t>
            </a:r>
          </a:p>
        </p:txBody>
      </p:sp>
      <p:sp>
        <p:nvSpPr>
          <p:cNvPr id="33794" name="Content Placeholder 2"/>
          <p:cNvSpPr>
            <a:spLocks noGrp="1"/>
          </p:cNvSpPr>
          <p:nvPr>
            <p:ph idx="1"/>
          </p:nvPr>
        </p:nvSpPr>
        <p:spPr/>
        <p:txBody>
          <a:bodyPr>
            <a:normAutofit fontScale="85000" lnSpcReduction="20000"/>
          </a:bodyPr>
          <a:lstStyle/>
          <a:p>
            <a:pPr eaLnBrk="1" hangingPunct="1">
              <a:defRPr/>
            </a:pPr>
            <a:r>
              <a:rPr lang="en-US" dirty="0"/>
              <a:t>marquee-direction </a:t>
            </a:r>
            <a:br>
              <a:rPr lang="en-US" dirty="0"/>
            </a:br>
            <a:r>
              <a:rPr lang="en-US" i="1" dirty="0"/>
              <a:t>Sets the direction of the moving content</a:t>
            </a:r>
            <a:r>
              <a:rPr lang="en-US" dirty="0"/>
              <a:t>  </a:t>
            </a:r>
          </a:p>
          <a:p>
            <a:pPr eaLnBrk="1" hangingPunct="1">
              <a:defRPr/>
            </a:pPr>
            <a:r>
              <a:rPr lang="en-US" dirty="0"/>
              <a:t>marquee-play-count </a:t>
            </a:r>
            <a:br>
              <a:rPr lang="en-US" dirty="0"/>
            </a:br>
            <a:r>
              <a:rPr lang="en-US" i="1" dirty="0"/>
              <a:t>Sets how many times the content move</a:t>
            </a:r>
            <a:r>
              <a:rPr lang="en-US" dirty="0"/>
              <a:t> </a:t>
            </a:r>
          </a:p>
          <a:p>
            <a:pPr eaLnBrk="1" hangingPunct="1">
              <a:defRPr/>
            </a:pPr>
            <a:r>
              <a:rPr lang="en-US" dirty="0"/>
              <a:t>marquee-speed</a:t>
            </a:r>
            <a:br>
              <a:rPr lang="en-US" dirty="0"/>
            </a:br>
            <a:r>
              <a:rPr lang="en-US" i="1" dirty="0"/>
              <a:t>Sets how fast the content scrolls</a:t>
            </a:r>
            <a:r>
              <a:rPr lang="en-US" dirty="0"/>
              <a:t> 	</a:t>
            </a:r>
          </a:p>
          <a:p>
            <a:pPr eaLnBrk="1" hangingPunct="1">
              <a:defRPr/>
            </a:pPr>
            <a:r>
              <a:rPr lang="en-US" dirty="0"/>
              <a:t>marquee-style </a:t>
            </a:r>
            <a:br>
              <a:rPr lang="en-US" dirty="0"/>
            </a:br>
            <a:r>
              <a:rPr lang="en-US" i="1" dirty="0"/>
              <a:t>Sets the style of the moving content</a:t>
            </a:r>
          </a:p>
          <a:p>
            <a:pPr eaLnBrk="1" hangingPunct="1">
              <a:defRPr/>
            </a:pPr>
            <a:r>
              <a:rPr lang="en-US" dirty="0"/>
              <a:t>Examples:</a:t>
            </a:r>
            <a:br>
              <a:rPr lang="en-US" dirty="0"/>
            </a:br>
            <a:r>
              <a:rPr lang="en-US" dirty="0">
                <a:hlinkClick r:id="rId3"/>
              </a:rPr>
              <a:t>http://www.css3.info/modules/css3-marquee-module/</a:t>
            </a:r>
            <a:br>
              <a:rPr lang="en-US" dirty="0"/>
            </a:br>
            <a:r>
              <a:rPr lang="en-US" dirty="0">
                <a:hlinkClick r:id="rId4"/>
              </a:rPr>
              <a:t>http://www.cssplay.co.uk/menu/css3-marquee.html</a:t>
            </a:r>
            <a:endParaRPr lang="en-US" dirty="0"/>
          </a:p>
          <a:p>
            <a:pPr eaLnBrk="1" hangingPunct="1">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Ruby</a:t>
            </a:r>
          </a:p>
        </p:txBody>
      </p:sp>
      <p:sp>
        <p:nvSpPr>
          <p:cNvPr id="3" name="Content Placeholder 2"/>
          <p:cNvSpPr>
            <a:spLocks noGrp="1"/>
          </p:cNvSpPr>
          <p:nvPr>
            <p:ph idx="1"/>
          </p:nvPr>
        </p:nvSpPr>
        <p:spPr/>
        <p:txBody>
          <a:bodyPr>
            <a:normAutofit lnSpcReduction="10000"/>
          </a:bodyPr>
          <a:lstStyle/>
          <a:p>
            <a:pPr eaLnBrk="1" hangingPunct="1">
              <a:lnSpc>
                <a:spcPct val="80000"/>
              </a:lnSpc>
              <a:defRPr/>
            </a:pPr>
            <a:r>
              <a:rPr lang="en-US" sz="2300" dirty="0"/>
              <a:t>ruby-align  </a:t>
            </a:r>
            <a:br>
              <a:rPr lang="en-US" sz="2300" dirty="0"/>
            </a:br>
            <a:r>
              <a:rPr lang="en-US" sz="2300" i="1" dirty="0"/>
              <a:t>Controls the text alignment of the ruby text and ruby base contents relative to each other  	</a:t>
            </a:r>
            <a:endParaRPr lang="en-US" sz="2300" dirty="0"/>
          </a:p>
          <a:p>
            <a:pPr eaLnBrk="1" hangingPunct="1">
              <a:lnSpc>
                <a:spcPct val="80000"/>
              </a:lnSpc>
              <a:defRPr/>
            </a:pPr>
            <a:r>
              <a:rPr lang="en-US" sz="2300" dirty="0"/>
              <a:t>ruby-overhang </a:t>
            </a:r>
            <a:br>
              <a:rPr lang="en-US" sz="2300" dirty="0"/>
            </a:br>
            <a:r>
              <a:rPr lang="en-US" sz="2300" i="1" dirty="0"/>
              <a:t>Determines whether, and on which side, ruby text is allowed to partially overhang any adjacent text in addition to its own base, when the ruby text is wider than the ruby base</a:t>
            </a:r>
            <a:r>
              <a:rPr lang="en-US" sz="2300" dirty="0"/>
              <a:t> 	</a:t>
            </a:r>
          </a:p>
          <a:p>
            <a:pPr eaLnBrk="1" hangingPunct="1">
              <a:lnSpc>
                <a:spcPct val="80000"/>
              </a:lnSpc>
              <a:defRPr/>
            </a:pPr>
            <a:r>
              <a:rPr lang="en-US" sz="2300" dirty="0"/>
              <a:t>ruby-position</a:t>
            </a:r>
            <a:br>
              <a:rPr lang="en-US" sz="2300" dirty="0"/>
            </a:br>
            <a:r>
              <a:rPr lang="en-US" sz="2300" i="1" dirty="0"/>
              <a:t>Controls the position of the ruby text with respect to its base</a:t>
            </a:r>
            <a:r>
              <a:rPr lang="en-US" sz="2300" dirty="0"/>
              <a:t> </a:t>
            </a:r>
          </a:p>
          <a:p>
            <a:pPr eaLnBrk="1" hangingPunct="1">
              <a:lnSpc>
                <a:spcPct val="80000"/>
              </a:lnSpc>
              <a:defRPr/>
            </a:pPr>
            <a:r>
              <a:rPr lang="en-US" sz="2300" dirty="0"/>
              <a:t>ruby-span</a:t>
            </a:r>
            <a:br>
              <a:rPr lang="en-US" sz="2300" dirty="0"/>
            </a:br>
            <a:r>
              <a:rPr lang="en-US" sz="2300" i="1" dirty="0"/>
              <a:t>Controls the spanning behavior of annotation elements </a:t>
            </a:r>
          </a:p>
          <a:p>
            <a:pPr eaLnBrk="1" hangingPunct="1">
              <a:lnSpc>
                <a:spcPct val="80000"/>
              </a:lnSpc>
              <a:defRPr/>
            </a:pPr>
            <a:endParaRPr lang="en-US" sz="2300" i="1" dirty="0"/>
          </a:p>
          <a:p>
            <a:pPr eaLnBrk="1" hangingPunct="1">
              <a:lnSpc>
                <a:spcPct val="80000"/>
              </a:lnSpc>
              <a:defRPr/>
            </a:pPr>
            <a:r>
              <a:rPr lang="en-US" sz="2300" dirty="0"/>
              <a:t>Examples:</a:t>
            </a:r>
          </a:p>
          <a:p>
            <a:pPr lvl="1" eaLnBrk="1" hangingPunct="1">
              <a:lnSpc>
                <a:spcPct val="80000"/>
              </a:lnSpc>
              <a:buNone/>
              <a:defRPr/>
            </a:pPr>
            <a:r>
              <a:rPr lang="en-US" sz="1900" dirty="0">
                <a:hlinkClick r:id="rId3"/>
              </a:rPr>
              <a:t>http://www.w3.org/TR/css3-ruby</a:t>
            </a:r>
            <a:endParaRPr lang="en-US" sz="1900" dirty="0"/>
          </a:p>
          <a:p>
            <a:pPr lvl="1" eaLnBrk="1" hangingPunct="1">
              <a:lnSpc>
                <a:spcPct val="80000"/>
              </a:lnSpc>
              <a:buNone/>
              <a:defRPr/>
            </a:pPr>
            <a:r>
              <a:rPr lang="en-US" sz="1900" dirty="0">
                <a:hlinkClick r:id="rId4"/>
              </a:rPr>
              <a:t>http://www.storiesinflight.com/html5/ruby.html</a:t>
            </a:r>
            <a:r>
              <a:rPr lang="en-US" sz="1900" i="1" dirty="0"/>
              <a:t>	</a:t>
            </a:r>
            <a:endParaRPr lang="en-US" sz="19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Brief history… 2001-2006</a:t>
            </a:r>
          </a:p>
        </p:txBody>
      </p:sp>
      <p:sp>
        <p:nvSpPr>
          <p:cNvPr id="15362" name="Content Placeholder 2"/>
          <p:cNvSpPr>
            <a:spLocks noGrp="1"/>
          </p:cNvSpPr>
          <p:nvPr>
            <p:ph idx="1"/>
          </p:nvPr>
        </p:nvSpPr>
        <p:spPr/>
        <p:txBody>
          <a:bodyPr/>
          <a:lstStyle/>
          <a:p>
            <a:pPr eaLnBrk="1" hangingPunct="1"/>
            <a:r>
              <a:rPr lang="en-US"/>
              <a:t>Content: XHTML 1</a:t>
            </a:r>
          </a:p>
          <a:p>
            <a:pPr eaLnBrk="1" hangingPunct="1"/>
            <a:r>
              <a:rPr lang="en-US"/>
              <a:t>Presentation: CSS2	</a:t>
            </a:r>
          </a:p>
        </p:txBody>
      </p:sp>
      <p:pic>
        <p:nvPicPr>
          <p:cNvPr id="18435" name="Picture 3" descr="Picture 7.png"/>
          <p:cNvPicPr>
            <a:picLocks noChangeAspect="1"/>
          </p:cNvPicPr>
          <p:nvPr/>
        </p:nvPicPr>
        <p:blipFill>
          <a:blip r:embed="rId3"/>
          <a:srcRect/>
          <a:stretch>
            <a:fillRect/>
          </a:stretch>
        </p:blipFill>
        <p:spPr bwMode="auto">
          <a:xfrm>
            <a:off x="990600" y="3429000"/>
            <a:ext cx="3441700" cy="3429000"/>
          </a:xfrm>
          <a:prstGeom prst="rect">
            <a:avLst/>
          </a:prstGeom>
          <a:noFill/>
          <a:ln w="9525">
            <a:noFill/>
            <a:miter lim="800000"/>
            <a:headEnd/>
            <a:tailEnd/>
          </a:ln>
        </p:spPr>
      </p:pic>
      <p:pic>
        <p:nvPicPr>
          <p:cNvPr id="18436" name="Picture 4" descr="Picture 14.png"/>
          <p:cNvPicPr>
            <a:picLocks noChangeAspect="1"/>
          </p:cNvPicPr>
          <p:nvPr/>
        </p:nvPicPr>
        <p:blipFill>
          <a:blip r:embed="rId4"/>
          <a:srcRect/>
          <a:stretch>
            <a:fillRect/>
          </a:stretch>
        </p:blipFill>
        <p:spPr bwMode="auto">
          <a:xfrm>
            <a:off x="5638800" y="3429000"/>
            <a:ext cx="3052763" cy="34290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User-Interface</a:t>
            </a:r>
          </a:p>
        </p:txBody>
      </p:sp>
      <p:sp>
        <p:nvSpPr>
          <p:cNvPr id="3" name="Content Placeholder 2"/>
          <p:cNvSpPr>
            <a:spLocks noGrp="1"/>
          </p:cNvSpPr>
          <p:nvPr>
            <p:ph idx="1"/>
          </p:nvPr>
        </p:nvSpPr>
        <p:spPr/>
        <p:txBody>
          <a:bodyPr>
            <a:normAutofit/>
          </a:bodyPr>
          <a:lstStyle/>
          <a:p>
            <a:pPr eaLnBrk="1" hangingPunct="1">
              <a:lnSpc>
                <a:spcPct val="80000"/>
              </a:lnSpc>
              <a:defRPr/>
            </a:pPr>
            <a:r>
              <a:rPr lang="en-US" sz="1400" dirty="0"/>
              <a:t>appearance </a:t>
            </a:r>
            <a:br>
              <a:rPr lang="en-US" sz="1400" dirty="0"/>
            </a:br>
            <a:r>
              <a:rPr lang="en-US" sz="1400" i="1" dirty="0"/>
              <a:t>Makes any element appear like a form element (e.g., paragraphs can look like buttons).</a:t>
            </a:r>
          </a:p>
          <a:p>
            <a:pPr lvl="1" eaLnBrk="1" hangingPunct="1">
              <a:lnSpc>
                <a:spcPct val="80000"/>
              </a:lnSpc>
              <a:defRPr/>
            </a:pPr>
            <a:r>
              <a:rPr lang="en-US" sz="1400" dirty="0"/>
              <a:t>Examples:</a:t>
            </a:r>
            <a:endParaRPr lang="en-US" sz="1400" i="1" dirty="0"/>
          </a:p>
          <a:p>
            <a:pPr lvl="2" eaLnBrk="1" hangingPunct="1">
              <a:lnSpc>
                <a:spcPct val="80000"/>
              </a:lnSpc>
              <a:buNone/>
              <a:defRPr/>
            </a:pPr>
            <a:r>
              <a:rPr lang="en-US" sz="1200" dirty="0">
                <a:hlinkClick r:id="rId3"/>
              </a:rPr>
              <a:t>https://developer.mozilla.org/en/CSS/-moz-appearance</a:t>
            </a:r>
            <a:endParaRPr lang="en-US" sz="1200" dirty="0"/>
          </a:p>
          <a:p>
            <a:pPr lvl="2" eaLnBrk="1" hangingPunct="1">
              <a:lnSpc>
                <a:spcPct val="80000"/>
              </a:lnSpc>
              <a:buNone/>
              <a:defRPr/>
            </a:pPr>
            <a:r>
              <a:rPr lang="en-US" sz="1200" dirty="0">
                <a:hlinkClick r:id="rId4"/>
              </a:rPr>
              <a:t>http://davidwalsh.name/dw-content/webkit-styles.php</a:t>
            </a:r>
            <a:endParaRPr lang="en-US" sz="1200" dirty="0"/>
          </a:p>
          <a:p>
            <a:pPr lvl="1" eaLnBrk="1" hangingPunct="1">
              <a:lnSpc>
                <a:spcPct val="80000"/>
              </a:lnSpc>
              <a:defRPr/>
            </a:pPr>
            <a:endParaRPr lang="en-US" sz="1400" dirty="0"/>
          </a:p>
          <a:p>
            <a:pPr eaLnBrk="1" hangingPunct="1">
              <a:lnSpc>
                <a:spcPct val="80000"/>
              </a:lnSpc>
              <a:defRPr/>
            </a:pPr>
            <a:r>
              <a:rPr lang="en-US" sz="1400" dirty="0"/>
              <a:t>box-sizing </a:t>
            </a:r>
            <a:br>
              <a:rPr lang="en-US" sz="1400" dirty="0"/>
            </a:br>
            <a:r>
              <a:rPr lang="en-US" sz="1400" i="1" dirty="0"/>
              <a:t>Forces an element fit inside an area.</a:t>
            </a:r>
          </a:p>
          <a:p>
            <a:pPr lvl="1" eaLnBrk="1" hangingPunct="1">
              <a:lnSpc>
                <a:spcPct val="80000"/>
              </a:lnSpc>
              <a:defRPr/>
            </a:pPr>
            <a:r>
              <a:rPr lang="en-US" sz="1400" dirty="0"/>
              <a:t>Example:</a:t>
            </a:r>
          </a:p>
          <a:p>
            <a:pPr lvl="2" eaLnBrk="1" hangingPunct="1">
              <a:lnSpc>
                <a:spcPct val="80000"/>
              </a:lnSpc>
              <a:buNone/>
              <a:defRPr/>
            </a:pPr>
            <a:r>
              <a:rPr lang="en-US" sz="1200" dirty="0">
                <a:hlinkClick r:id="rId5"/>
              </a:rPr>
              <a:t>http://css-tricks.com/examples/BoxSizing/</a:t>
            </a:r>
            <a:r>
              <a:rPr lang="en-US" sz="1200" dirty="0"/>
              <a:t> </a:t>
            </a:r>
          </a:p>
          <a:p>
            <a:pPr eaLnBrk="1" hangingPunct="1">
              <a:lnSpc>
                <a:spcPct val="80000"/>
              </a:lnSpc>
              <a:buNone/>
              <a:defRPr/>
            </a:pPr>
            <a:r>
              <a:rPr lang="en-US" sz="1400" dirty="0"/>
              <a:t>	</a:t>
            </a:r>
          </a:p>
          <a:p>
            <a:pPr eaLnBrk="1" hangingPunct="1">
              <a:lnSpc>
                <a:spcPct val="80000"/>
              </a:lnSpc>
              <a:defRPr/>
            </a:pPr>
            <a:r>
              <a:rPr lang="en-US" sz="1400" dirty="0"/>
              <a:t>outline-offset </a:t>
            </a:r>
            <a:br>
              <a:rPr lang="en-US" sz="1400" dirty="0"/>
            </a:br>
            <a:r>
              <a:rPr lang="en-US" sz="1400" i="1" dirty="0"/>
              <a:t>Offsets an outline, and draws it beyond the border edge</a:t>
            </a:r>
            <a:r>
              <a:rPr lang="en-US" sz="1400" dirty="0"/>
              <a:t> </a:t>
            </a:r>
          </a:p>
          <a:p>
            <a:pPr lvl="1" eaLnBrk="1" hangingPunct="1">
              <a:lnSpc>
                <a:spcPct val="80000"/>
              </a:lnSpc>
              <a:defRPr/>
            </a:pPr>
            <a:r>
              <a:rPr lang="en-US" sz="1400" dirty="0"/>
              <a:t>Example: </a:t>
            </a:r>
          </a:p>
          <a:p>
            <a:pPr lvl="2" eaLnBrk="1" hangingPunct="1">
              <a:lnSpc>
                <a:spcPct val="80000"/>
              </a:lnSpc>
              <a:buNone/>
              <a:defRPr/>
            </a:pPr>
            <a:r>
              <a:rPr lang="en-US" sz="1200" dirty="0">
                <a:hlinkClick r:id="rId6"/>
              </a:rPr>
              <a:t>http://www.w3schools.com/cssref/tryit.asp?filename=trycss3_outline-offset</a:t>
            </a:r>
            <a:endParaRPr lang="en-US" sz="1200" dirty="0"/>
          </a:p>
          <a:p>
            <a:pPr lvl="1" eaLnBrk="1" hangingPunct="1">
              <a:lnSpc>
                <a:spcPct val="80000"/>
              </a:lnSpc>
              <a:defRPr/>
            </a:pPr>
            <a:endParaRPr lang="en-US" sz="1400" dirty="0"/>
          </a:p>
          <a:p>
            <a:pPr eaLnBrk="1" hangingPunct="1">
              <a:lnSpc>
                <a:spcPct val="80000"/>
              </a:lnSpc>
              <a:defRPr/>
            </a:pPr>
            <a:r>
              <a:rPr lang="en-US" sz="1400" dirty="0"/>
              <a:t>resize </a:t>
            </a:r>
            <a:br>
              <a:rPr lang="en-US" sz="1400" dirty="0"/>
            </a:br>
            <a:r>
              <a:rPr lang="en-US" sz="1400" i="1" dirty="0"/>
              <a:t>Specifies whether or not an element is resizable by the user</a:t>
            </a:r>
            <a:r>
              <a:rPr lang="en-US" sz="1400" dirty="0"/>
              <a:t> </a:t>
            </a:r>
          </a:p>
          <a:p>
            <a:pPr lvl="1" eaLnBrk="1" hangingPunct="1">
              <a:lnSpc>
                <a:spcPct val="80000"/>
              </a:lnSpc>
              <a:defRPr/>
            </a:pPr>
            <a:r>
              <a:rPr lang="en-US" sz="1400" dirty="0"/>
              <a:t>Example:</a:t>
            </a:r>
          </a:p>
          <a:p>
            <a:pPr lvl="2" eaLnBrk="1" hangingPunct="1">
              <a:lnSpc>
                <a:spcPct val="80000"/>
              </a:lnSpc>
              <a:buNone/>
              <a:defRPr/>
            </a:pPr>
            <a:r>
              <a:rPr lang="en-US" sz="1200" dirty="0">
                <a:hlinkClick r:id="rId7"/>
              </a:rPr>
              <a:t>http://www.css3.info/preview/resize/</a:t>
            </a:r>
            <a:r>
              <a:rPr lang="en-US" sz="1200" dirty="0"/>
              <a: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User-Interface (continued)</a:t>
            </a:r>
          </a:p>
        </p:txBody>
      </p:sp>
      <p:sp>
        <p:nvSpPr>
          <p:cNvPr id="3" name="Content Placeholder 2"/>
          <p:cNvSpPr>
            <a:spLocks noGrp="1"/>
          </p:cNvSpPr>
          <p:nvPr>
            <p:ph idx="1"/>
          </p:nvPr>
        </p:nvSpPr>
        <p:spPr/>
        <p:txBody>
          <a:bodyPr>
            <a:normAutofit/>
          </a:bodyPr>
          <a:lstStyle/>
          <a:p>
            <a:pPr eaLnBrk="1" hangingPunct="1">
              <a:lnSpc>
                <a:spcPct val="80000"/>
              </a:lnSpc>
              <a:defRPr/>
            </a:pPr>
            <a:r>
              <a:rPr lang="en-US" sz="1400" dirty="0" err="1"/>
              <a:t>nav</a:t>
            </a:r>
            <a:r>
              <a:rPr lang="en-US" sz="1400" dirty="0"/>
              <a:t>-index </a:t>
            </a:r>
            <a:br>
              <a:rPr lang="en-US" sz="1400" dirty="0"/>
            </a:br>
            <a:r>
              <a:rPr lang="en-US" sz="1400" i="1" dirty="0"/>
              <a:t>Specifies the tabbing order for an element </a:t>
            </a:r>
          </a:p>
          <a:p>
            <a:pPr eaLnBrk="1" hangingPunct="1">
              <a:lnSpc>
                <a:spcPct val="80000"/>
              </a:lnSpc>
              <a:defRPr/>
            </a:pPr>
            <a:r>
              <a:rPr lang="en-US" sz="1400" dirty="0" err="1"/>
              <a:t>nav</a:t>
            </a:r>
            <a:r>
              <a:rPr lang="en-US" sz="1400" dirty="0"/>
              <a:t>-down </a:t>
            </a:r>
            <a:br>
              <a:rPr lang="en-US" sz="1400" dirty="0"/>
            </a:br>
            <a:r>
              <a:rPr lang="en-US" sz="1400" i="1" dirty="0"/>
              <a:t>Specifies the position of the element when using the arrow-down navigation key</a:t>
            </a:r>
            <a:r>
              <a:rPr lang="en-US" sz="1400" dirty="0"/>
              <a:t> 	</a:t>
            </a:r>
            <a:r>
              <a:rPr lang="en-US" sz="1400" i="1" dirty="0"/>
              <a:t>	</a:t>
            </a:r>
          </a:p>
          <a:p>
            <a:pPr eaLnBrk="1" hangingPunct="1">
              <a:lnSpc>
                <a:spcPct val="80000"/>
              </a:lnSpc>
              <a:defRPr/>
            </a:pPr>
            <a:r>
              <a:rPr lang="en-US" sz="1400" dirty="0" err="1"/>
              <a:t>nav</a:t>
            </a:r>
            <a:r>
              <a:rPr lang="en-US" sz="1400" dirty="0"/>
              <a:t>-left </a:t>
            </a:r>
            <a:br>
              <a:rPr lang="en-US" sz="1400" dirty="0"/>
            </a:br>
            <a:r>
              <a:rPr lang="en-US" sz="1400" i="1" dirty="0"/>
              <a:t>Specifies the position of the element when using the arrow-left navigation key</a:t>
            </a:r>
            <a:r>
              <a:rPr lang="en-US" sz="1400" dirty="0"/>
              <a:t> </a:t>
            </a:r>
          </a:p>
          <a:p>
            <a:pPr eaLnBrk="1" hangingPunct="1">
              <a:lnSpc>
                <a:spcPct val="80000"/>
              </a:lnSpc>
              <a:defRPr/>
            </a:pPr>
            <a:r>
              <a:rPr lang="en-US" sz="1400" dirty="0" err="1"/>
              <a:t>nav</a:t>
            </a:r>
            <a:r>
              <a:rPr lang="en-US" sz="1400" dirty="0"/>
              <a:t>-right </a:t>
            </a:r>
            <a:br>
              <a:rPr lang="en-US" sz="1400" dirty="0"/>
            </a:br>
            <a:r>
              <a:rPr lang="en-US" sz="1400" i="1" dirty="0"/>
              <a:t>Specifies the position of the element when using the arrow-right navigation key 	</a:t>
            </a:r>
            <a:endParaRPr lang="en-US" sz="1400" dirty="0"/>
          </a:p>
          <a:p>
            <a:pPr eaLnBrk="1" hangingPunct="1">
              <a:lnSpc>
                <a:spcPct val="80000"/>
              </a:lnSpc>
              <a:defRPr/>
            </a:pPr>
            <a:r>
              <a:rPr lang="en-US" sz="1400" dirty="0" err="1"/>
              <a:t>nav</a:t>
            </a:r>
            <a:r>
              <a:rPr lang="en-US" sz="1400" dirty="0"/>
              <a:t>-up </a:t>
            </a:r>
            <a:br>
              <a:rPr lang="en-US" sz="1400" dirty="0"/>
            </a:br>
            <a:r>
              <a:rPr lang="en-US" sz="1400" i="1" dirty="0"/>
              <a:t>Specifies the position of the element when using the arrow-up navigation key</a:t>
            </a:r>
          </a:p>
          <a:p>
            <a:pPr lvl="1" eaLnBrk="1" hangingPunct="1">
              <a:lnSpc>
                <a:spcPct val="80000"/>
              </a:lnSpc>
              <a:defRPr/>
            </a:pPr>
            <a:r>
              <a:rPr lang="en-US" sz="1400" dirty="0"/>
              <a:t>Example</a:t>
            </a:r>
            <a:r>
              <a:rPr lang="en-US" sz="1400" i="1" dirty="0"/>
              <a:t>: Currently no browser supports the </a:t>
            </a:r>
            <a:r>
              <a:rPr lang="en-US" sz="1400" i="1" dirty="0" err="1"/>
              <a:t>nav</a:t>
            </a:r>
            <a:r>
              <a:rPr lang="en-US" sz="1400" i="1" dirty="0"/>
              <a:t>* properties</a:t>
            </a:r>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Content for Paged Media (print)</a:t>
            </a:r>
          </a:p>
        </p:txBody>
      </p:sp>
      <p:sp>
        <p:nvSpPr>
          <p:cNvPr id="3" name="Content Placeholder 2"/>
          <p:cNvSpPr>
            <a:spLocks noGrp="1"/>
          </p:cNvSpPr>
          <p:nvPr>
            <p:ph idx="1"/>
          </p:nvPr>
        </p:nvSpPr>
        <p:spPr/>
        <p:txBody>
          <a:bodyPr>
            <a:normAutofit fontScale="92500" lnSpcReduction="20000"/>
          </a:bodyPr>
          <a:lstStyle/>
          <a:p>
            <a:pPr eaLnBrk="1" hangingPunct="1">
              <a:lnSpc>
                <a:spcPct val="80000"/>
              </a:lnSpc>
              <a:defRPr/>
            </a:pPr>
            <a:r>
              <a:rPr lang="en-US" sz="1400" dirty="0"/>
              <a:t>bookmark-label </a:t>
            </a:r>
            <a:br>
              <a:rPr lang="en-US" sz="1400" dirty="0"/>
            </a:br>
            <a:r>
              <a:rPr lang="en-US" sz="1400" i="1" dirty="0"/>
              <a:t>Specifies the label of the bookmark</a:t>
            </a:r>
            <a:r>
              <a:rPr lang="en-US" sz="1400" dirty="0"/>
              <a:t>  	</a:t>
            </a:r>
          </a:p>
          <a:p>
            <a:pPr eaLnBrk="1" hangingPunct="1">
              <a:lnSpc>
                <a:spcPct val="80000"/>
              </a:lnSpc>
              <a:defRPr/>
            </a:pPr>
            <a:r>
              <a:rPr lang="en-US" sz="1400" dirty="0"/>
              <a:t>bookmark-level </a:t>
            </a:r>
            <a:br>
              <a:rPr lang="en-US" sz="1400" dirty="0"/>
            </a:br>
            <a:r>
              <a:rPr lang="en-US" sz="1400" i="1" dirty="0"/>
              <a:t>Specifies the level of the bookmark</a:t>
            </a:r>
            <a:endParaRPr lang="en-US" sz="1400" dirty="0"/>
          </a:p>
          <a:p>
            <a:pPr eaLnBrk="1" hangingPunct="1">
              <a:lnSpc>
                <a:spcPct val="80000"/>
              </a:lnSpc>
              <a:defRPr/>
            </a:pPr>
            <a:r>
              <a:rPr lang="en-US" sz="1400" dirty="0"/>
              <a:t>bookmark-target </a:t>
            </a:r>
            <a:br>
              <a:rPr lang="en-US" sz="1400" dirty="0"/>
            </a:br>
            <a:r>
              <a:rPr lang="en-US" sz="1400" i="1" dirty="0"/>
              <a:t>Specifies the target of the bookmark link 	</a:t>
            </a:r>
            <a:endParaRPr lang="en-US" sz="1400" dirty="0"/>
          </a:p>
          <a:p>
            <a:pPr lvl="1" eaLnBrk="1" hangingPunct="1">
              <a:lnSpc>
                <a:spcPct val="80000"/>
              </a:lnSpc>
              <a:defRPr/>
            </a:pPr>
            <a:r>
              <a:rPr lang="en-US" sz="1400" dirty="0"/>
              <a:t>Example:</a:t>
            </a:r>
          </a:p>
          <a:p>
            <a:pPr lvl="2" eaLnBrk="1" hangingPunct="1">
              <a:lnSpc>
                <a:spcPct val="80000"/>
              </a:lnSpc>
              <a:buNone/>
              <a:defRPr/>
            </a:pPr>
            <a:r>
              <a:rPr lang="en-US" sz="1400" dirty="0">
                <a:hlinkClick r:id="rId3"/>
              </a:rPr>
              <a:t>http://www.w3.org/TR/css3-gcpm/#bookmarks</a:t>
            </a:r>
            <a:endParaRPr lang="en-US" sz="1400" dirty="0"/>
          </a:p>
          <a:p>
            <a:pPr eaLnBrk="1" hangingPunct="1">
              <a:lnSpc>
                <a:spcPct val="80000"/>
              </a:lnSpc>
              <a:defRPr/>
            </a:pPr>
            <a:endParaRPr lang="en-US" sz="1400" dirty="0"/>
          </a:p>
          <a:p>
            <a:pPr eaLnBrk="1" hangingPunct="1">
              <a:lnSpc>
                <a:spcPct val="80000"/>
              </a:lnSpc>
              <a:defRPr/>
            </a:pPr>
            <a:r>
              <a:rPr lang="en-US" sz="1400" dirty="0"/>
              <a:t>float-offset </a:t>
            </a:r>
            <a:br>
              <a:rPr lang="en-US" sz="1400" dirty="0"/>
            </a:br>
            <a:r>
              <a:rPr lang="en-US" sz="1400" i="1" dirty="0"/>
              <a:t>Pushes floated elements in the opposite direction of the where they have been floated with float</a:t>
            </a:r>
            <a:r>
              <a:rPr lang="en-US" sz="1400" dirty="0"/>
              <a:t> </a:t>
            </a:r>
          </a:p>
          <a:p>
            <a:pPr lvl="1" eaLnBrk="1" hangingPunct="1">
              <a:lnSpc>
                <a:spcPct val="80000"/>
              </a:lnSpc>
              <a:defRPr/>
            </a:pPr>
            <a:r>
              <a:rPr lang="en-US" sz="1400" dirty="0"/>
              <a:t>Example:</a:t>
            </a:r>
          </a:p>
          <a:p>
            <a:pPr lvl="2" eaLnBrk="1" hangingPunct="1">
              <a:lnSpc>
                <a:spcPct val="80000"/>
              </a:lnSpc>
              <a:buNone/>
              <a:defRPr/>
            </a:pPr>
            <a:r>
              <a:rPr lang="en-US" sz="1400" dirty="0">
                <a:hlinkClick r:id="rId4"/>
              </a:rPr>
              <a:t>http://www.w3.org/TR/css3-gcpm/#the-float-offset-property</a:t>
            </a:r>
            <a:endParaRPr lang="en-US" sz="1400" dirty="0"/>
          </a:p>
          <a:p>
            <a:pPr eaLnBrk="1" hangingPunct="1">
              <a:lnSpc>
                <a:spcPct val="80000"/>
              </a:lnSpc>
              <a:defRPr/>
            </a:pPr>
            <a:r>
              <a:rPr lang="en-US" sz="1400" dirty="0"/>
              <a:t>image-resolution </a:t>
            </a:r>
            <a:br>
              <a:rPr lang="en-US" sz="1400" dirty="0"/>
            </a:br>
            <a:r>
              <a:rPr lang="en-US" sz="1400" i="1" dirty="0"/>
              <a:t>Specifies the resolution of an image</a:t>
            </a:r>
            <a:endParaRPr lang="en-US" sz="1400" dirty="0"/>
          </a:p>
          <a:p>
            <a:pPr lvl="1" eaLnBrk="1" hangingPunct="1">
              <a:lnSpc>
                <a:spcPct val="80000"/>
              </a:lnSpc>
              <a:defRPr/>
            </a:pPr>
            <a:r>
              <a:rPr lang="en-US" sz="1400" dirty="0"/>
              <a:t>Example:</a:t>
            </a:r>
          </a:p>
          <a:p>
            <a:pPr lvl="2" eaLnBrk="1" hangingPunct="1">
              <a:lnSpc>
                <a:spcPct val="80000"/>
              </a:lnSpc>
              <a:buNone/>
              <a:defRPr/>
            </a:pPr>
            <a:r>
              <a:rPr lang="en-US" sz="1400" dirty="0">
                <a:hlinkClick r:id="rId5"/>
              </a:rPr>
              <a:t>http://dev.w3.org/csswg/css3-images/#image-resolution</a:t>
            </a:r>
            <a:endParaRPr lang="en-US" sz="1400" dirty="0"/>
          </a:p>
          <a:p>
            <a:pPr eaLnBrk="1" hangingPunct="1">
              <a:lnSpc>
                <a:spcPct val="80000"/>
              </a:lnSpc>
              <a:defRPr/>
            </a:pPr>
            <a:r>
              <a:rPr lang="en-US" sz="1400" dirty="0"/>
              <a:t>marks </a:t>
            </a:r>
            <a:br>
              <a:rPr lang="en-US" sz="1400" dirty="0"/>
            </a:br>
            <a:r>
              <a:rPr lang="en-US" sz="1400" i="1" dirty="0"/>
              <a:t>Adds crop and/or cross marks to the document</a:t>
            </a:r>
            <a:r>
              <a:rPr lang="en-US" sz="1400" dirty="0"/>
              <a:t> </a:t>
            </a:r>
          </a:p>
          <a:p>
            <a:pPr lvl="1" eaLnBrk="1" hangingPunct="1">
              <a:lnSpc>
                <a:spcPct val="80000"/>
              </a:lnSpc>
              <a:defRPr/>
            </a:pPr>
            <a:r>
              <a:rPr lang="en-US" sz="1400" dirty="0"/>
              <a:t>Example:</a:t>
            </a:r>
          </a:p>
          <a:p>
            <a:pPr lvl="2" eaLnBrk="1" hangingPunct="1">
              <a:lnSpc>
                <a:spcPct val="80000"/>
              </a:lnSpc>
              <a:buNone/>
              <a:defRPr/>
            </a:pPr>
            <a:r>
              <a:rPr lang="en-US" sz="1400" dirty="0">
                <a:hlinkClick r:id="rId6"/>
              </a:rPr>
              <a:t>http://www.quackit.com/css/properties/css_marks.cfm</a:t>
            </a:r>
            <a:endParaRPr lang="en-US" sz="1400" dirty="0"/>
          </a:p>
          <a:p>
            <a:pPr eaLnBrk="1" hangingPunct="1">
              <a:lnSpc>
                <a:spcPct val="80000"/>
              </a:lnSpc>
              <a:defRPr/>
            </a:pPr>
            <a:r>
              <a:rPr lang="en-US" sz="1400" dirty="0"/>
              <a:t>string-set 	</a:t>
            </a:r>
            <a:br>
              <a:rPr lang="en-US" sz="1400" dirty="0"/>
            </a:br>
            <a:r>
              <a:rPr lang="en-US" sz="1400" i="1" dirty="0"/>
              <a:t>Named strings are created with the ‘string-set’ property which copies a string of text into the named string. Only text is copied; not style, structure, or replaced content</a:t>
            </a:r>
          </a:p>
          <a:p>
            <a:pPr lvl="1" eaLnBrk="1" hangingPunct="1">
              <a:lnSpc>
                <a:spcPct val="80000"/>
              </a:lnSpc>
              <a:defRPr/>
            </a:pPr>
            <a:r>
              <a:rPr lang="en-US" sz="1400" dirty="0"/>
              <a:t>Example:</a:t>
            </a:r>
          </a:p>
          <a:p>
            <a:pPr lvl="2" eaLnBrk="1" hangingPunct="1">
              <a:lnSpc>
                <a:spcPct val="80000"/>
              </a:lnSpc>
              <a:buNone/>
              <a:defRPr/>
            </a:pPr>
            <a:r>
              <a:rPr lang="en-US" sz="1400" dirty="0">
                <a:hlinkClick r:id="rId7"/>
              </a:rPr>
              <a:t>http://www.w3.org/TR/css3-gcpm/#string-set</a:t>
            </a:r>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bodyPr>
          <a:lstStyle/>
          <a:p>
            <a:pPr eaLnBrk="1" hangingPunct="1">
              <a:defRPr/>
            </a:pPr>
            <a:r>
              <a:rPr lang="en-US" dirty="0">
                <a:effectLst/>
              </a:rPr>
              <a:t>Content for Paged Media (print) - continued</a:t>
            </a:r>
          </a:p>
        </p:txBody>
      </p:sp>
      <p:sp>
        <p:nvSpPr>
          <p:cNvPr id="3" name="Content Placeholder 2"/>
          <p:cNvSpPr>
            <a:spLocks noGrp="1"/>
          </p:cNvSpPr>
          <p:nvPr>
            <p:ph idx="4294967295"/>
          </p:nvPr>
        </p:nvSpPr>
        <p:spPr/>
        <p:txBody>
          <a:bodyPr/>
          <a:lstStyle/>
          <a:p>
            <a:pPr eaLnBrk="1" hangingPunct="1">
              <a:lnSpc>
                <a:spcPct val="80000"/>
              </a:lnSpc>
            </a:pPr>
            <a:endParaRPr lang="en-US" sz="1600"/>
          </a:p>
          <a:p>
            <a:pPr eaLnBrk="1" hangingPunct="1">
              <a:lnSpc>
                <a:spcPct val="80000"/>
              </a:lnSpc>
            </a:pPr>
            <a:r>
              <a:rPr lang="en-US" sz="1600"/>
              <a:t>hyphenate-after </a:t>
            </a:r>
            <a:br>
              <a:rPr lang="en-US" sz="1600"/>
            </a:br>
            <a:r>
              <a:rPr lang="en-US" sz="1600" i="1"/>
              <a:t>Specifies the minimum number of characters in a hyphenated word after the hyphenation character</a:t>
            </a:r>
            <a:r>
              <a:rPr lang="en-US" sz="1600"/>
              <a:t> </a:t>
            </a:r>
          </a:p>
          <a:p>
            <a:pPr eaLnBrk="1" hangingPunct="1">
              <a:lnSpc>
                <a:spcPct val="80000"/>
              </a:lnSpc>
            </a:pPr>
            <a:r>
              <a:rPr lang="en-US" sz="1600"/>
              <a:t>hyphenate-before 	</a:t>
            </a:r>
            <a:br>
              <a:rPr lang="en-US" sz="1600"/>
            </a:br>
            <a:r>
              <a:rPr lang="en-US" sz="1600" i="1"/>
              <a:t>Specifies the minimum number of characters in a hyphenated word before the hyphenation character</a:t>
            </a:r>
            <a:r>
              <a:rPr lang="en-US" sz="1600"/>
              <a:t> 	</a:t>
            </a:r>
          </a:p>
          <a:p>
            <a:pPr eaLnBrk="1" hangingPunct="1">
              <a:lnSpc>
                <a:spcPct val="80000"/>
              </a:lnSpc>
            </a:pPr>
            <a:r>
              <a:rPr lang="en-US" sz="1600"/>
              <a:t>hyphenate-character </a:t>
            </a:r>
            <a:br>
              <a:rPr lang="en-US" sz="1600"/>
            </a:br>
            <a:r>
              <a:rPr lang="en-US" sz="1600" i="1"/>
              <a:t>Specifies a string that is shown when a hyphenate-break occurs</a:t>
            </a:r>
            <a:endParaRPr lang="en-US" sz="1600"/>
          </a:p>
          <a:p>
            <a:pPr eaLnBrk="1" hangingPunct="1">
              <a:lnSpc>
                <a:spcPct val="80000"/>
              </a:lnSpc>
            </a:pPr>
            <a:r>
              <a:rPr lang="en-US" sz="1600"/>
              <a:t>hyphenate-lines </a:t>
            </a:r>
            <a:br>
              <a:rPr lang="en-US" sz="1600"/>
            </a:br>
            <a:r>
              <a:rPr lang="en-US" sz="1600" i="1"/>
              <a:t>Indicates the maximum number of successive hyphenated lines in an element</a:t>
            </a:r>
            <a:endParaRPr lang="en-US" sz="1600"/>
          </a:p>
          <a:p>
            <a:pPr eaLnBrk="1" hangingPunct="1">
              <a:lnSpc>
                <a:spcPct val="80000"/>
              </a:lnSpc>
            </a:pPr>
            <a:r>
              <a:rPr lang="en-US" sz="1600"/>
              <a:t>hyphenate-resource 	</a:t>
            </a:r>
            <a:br>
              <a:rPr lang="en-US" sz="1600"/>
            </a:br>
            <a:r>
              <a:rPr lang="en-US" sz="1600" i="1"/>
              <a:t>Specifies a comma-separated list of external resources that can help the browser determine hyphenation points</a:t>
            </a:r>
          </a:p>
          <a:p>
            <a:pPr eaLnBrk="1" hangingPunct="1">
              <a:lnSpc>
                <a:spcPct val="80000"/>
              </a:lnSpc>
            </a:pPr>
            <a:r>
              <a:rPr lang="en-US" sz="1600"/>
              <a:t>hyphens </a:t>
            </a:r>
            <a:br>
              <a:rPr lang="en-US" sz="1600"/>
            </a:br>
            <a:r>
              <a:rPr lang="en-US" sz="1600" i="1"/>
              <a:t>Sets how to split words to improve the layout of paragraphs</a:t>
            </a:r>
          </a:p>
          <a:p>
            <a:pPr eaLnBrk="1" hangingPunct="1">
              <a:lnSpc>
                <a:spcPct val="80000"/>
              </a:lnSpc>
            </a:pPr>
            <a:endParaRPr lang="en-US" sz="1600" i="1"/>
          </a:p>
          <a:p>
            <a:pPr eaLnBrk="1" hangingPunct="1">
              <a:lnSpc>
                <a:spcPct val="80000"/>
              </a:lnSpc>
            </a:pPr>
            <a:r>
              <a:rPr lang="en-US" sz="1600"/>
              <a:t>Example:</a:t>
            </a:r>
            <a:br>
              <a:rPr lang="en-US" sz="1600"/>
            </a:br>
            <a:r>
              <a:rPr lang="en-US" sz="1600">
                <a:hlinkClick r:id="rId3"/>
              </a:rPr>
              <a:t>http://meyerweb.com/eric/css/tests/css3/show.php?p=hyphens</a:t>
            </a:r>
            <a:endParaRPr lang="en-US" sz="160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More Paged Media Properties</a:t>
            </a:r>
          </a:p>
        </p:txBody>
      </p:sp>
      <p:sp>
        <p:nvSpPr>
          <p:cNvPr id="3" name="Content Placeholder 2"/>
          <p:cNvSpPr>
            <a:spLocks noGrp="1"/>
          </p:cNvSpPr>
          <p:nvPr>
            <p:ph idx="1"/>
          </p:nvPr>
        </p:nvSpPr>
        <p:spPr/>
        <p:txBody>
          <a:bodyPr>
            <a:normAutofit fontScale="92500" lnSpcReduction="20000"/>
          </a:bodyPr>
          <a:lstStyle/>
          <a:p>
            <a:pPr eaLnBrk="1" hangingPunct="1">
              <a:lnSpc>
                <a:spcPct val="80000"/>
              </a:lnSpc>
              <a:defRPr/>
            </a:pPr>
            <a:r>
              <a:rPr lang="en-US" sz="2300" dirty="0"/>
              <a:t>object-fit </a:t>
            </a:r>
            <a:br>
              <a:rPr lang="en-US" sz="2300" dirty="0"/>
            </a:br>
            <a:r>
              <a:rPr lang="en-US" sz="2300" i="1" dirty="0"/>
              <a:t>Gives a hint for how to scale a replaced element if neither its width nor its height property is auto</a:t>
            </a:r>
            <a:r>
              <a:rPr lang="en-US" sz="2300" dirty="0"/>
              <a:t>  	</a:t>
            </a:r>
          </a:p>
          <a:p>
            <a:pPr eaLnBrk="1" hangingPunct="1">
              <a:lnSpc>
                <a:spcPct val="80000"/>
              </a:lnSpc>
              <a:defRPr/>
            </a:pPr>
            <a:r>
              <a:rPr lang="en-US" sz="2300" dirty="0"/>
              <a:t>object-position </a:t>
            </a:r>
            <a:br>
              <a:rPr lang="en-US" sz="2300" dirty="0"/>
            </a:br>
            <a:r>
              <a:rPr lang="en-US" sz="2300" i="1" dirty="0"/>
              <a:t>Determines the alignment of the object inside the box</a:t>
            </a:r>
          </a:p>
          <a:p>
            <a:pPr lvl="1" eaLnBrk="1" hangingPunct="1">
              <a:lnSpc>
                <a:spcPct val="80000"/>
              </a:lnSpc>
              <a:defRPr/>
            </a:pPr>
            <a:r>
              <a:rPr lang="en-US" sz="1900" dirty="0"/>
              <a:t>Examples:</a:t>
            </a:r>
          </a:p>
          <a:p>
            <a:pPr lvl="2" eaLnBrk="1" hangingPunct="1">
              <a:lnSpc>
                <a:spcPct val="80000"/>
              </a:lnSpc>
              <a:buNone/>
              <a:defRPr/>
            </a:pPr>
            <a:r>
              <a:rPr lang="en-US" sz="1700" dirty="0">
                <a:hlinkClick r:id="rId3"/>
              </a:rPr>
              <a:t>http://www.w3.org/TR/css3-images/#object-fit</a:t>
            </a:r>
            <a:endParaRPr lang="en-US" sz="1700" dirty="0"/>
          </a:p>
          <a:p>
            <a:pPr lvl="2" eaLnBrk="1" hangingPunct="1">
              <a:lnSpc>
                <a:spcPct val="80000"/>
              </a:lnSpc>
              <a:buNone/>
              <a:defRPr/>
            </a:pPr>
            <a:r>
              <a:rPr lang="en-US" sz="1700" dirty="0">
                <a:hlinkClick r:id="rId4"/>
              </a:rPr>
              <a:t>http://www.w3.org/TR/css3-images/#object-position</a:t>
            </a:r>
            <a:endParaRPr lang="en-US" sz="1700" dirty="0"/>
          </a:p>
          <a:p>
            <a:pPr lvl="1" eaLnBrk="1" hangingPunct="1">
              <a:lnSpc>
                <a:spcPct val="80000"/>
              </a:lnSpc>
              <a:buFont typeface="Wingdings" pitchFamily="127" charset="2"/>
              <a:buNone/>
              <a:defRPr/>
            </a:pPr>
            <a:r>
              <a:rPr lang="en-US" sz="1900" dirty="0"/>
              <a:t> 	</a:t>
            </a:r>
          </a:p>
          <a:p>
            <a:pPr eaLnBrk="1" hangingPunct="1">
              <a:lnSpc>
                <a:spcPct val="80000"/>
              </a:lnSpc>
              <a:defRPr/>
            </a:pPr>
            <a:r>
              <a:rPr lang="en-US" sz="2300" dirty="0"/>
              <a:t>image-orientation </a:t>
            </a:r>
            <a:br>
              <a:rPr lang="en-US" sz="2300" dirty="0"/>
            </a:br>
            <a:r>
              <a:rPr lang="en-US" sz="2300" i="1" dirty="0"/>
              <a:t>Specifies a rotation in the right or clockwise direction that a user agent applies to an image</a:t>
            </a:r>
            <a:r>
              <a:rPr lang="en-US" sz="2300" dirty="0"/>
              <a:t> 	</a:t>
            </a:r>
          </a:p>
          <a:p>
            <a:pPr lvl="1" eaLnBrk="1" hangingPunct="1">
              <a:lnSpc>
                <a:spcPct val="80000"/>
              </a:lnSpc>
              <a:defRPr/>
            </a:pPr>
            <a:r>
              <a:rPr lang="en-US" sz="1900" dirty="0"/>
              <a:t>Example:</a:t>
            </a:r>
          </a:p>
          <a:p>
            <a:pPr lvl="2" eaLnBrk="1" hangingPunct="1">
              <a:lnSpc>
                <a:spcPct val="80000"/>
              </a:lnSpc>
              <a:buNone/>
              <a:defRPr/>
            </a:pPr>
            <a:r>
              <a:rPr lang="en-US" sz="1700" dirty="0">
                <a:hlinkClick r:id="rId5"/>
              </a:rPr>
              <a:t>http://dev.w3.org/csswg/css3-images/#image-orientation</a:t>
            </a:r>
            <a:endParaRPr lang="en-US" sz="1700" dirty="0"/>
          </a:p>
          <a:p>
            <a:pPr eaLnBrk="1" hangingPunct="1">
              <a:lnSpc>
                <a:spcPct val="80000"/>
              </a:lnSpc>
              <a:defRPr/>
            </a:pPr>
            <a:endParaRPr lang="en-US" sz="2300" dirty="0"/>
          </a:p>
          <a:p>
            <a:pPr eaLnBrk="1" hangingPunct="1">
              <a:lnSpc>
                <a:spcPct val="80000"/>
              </a:lnSpc>
              <a:defRPr/>
            </a:pPr>
            <a:r>
              <a:rPr lang="en-US" sz="2300" dirty="0"/>
              <a:t>size </a:t>
            </a:r>
            <a:br>
              <a:rPr lang="en-US" sz="2300" dirty="0"/>
            </a:br>
            <a:r>
              <a:rPr lang="en-US" sz="2300" i="1" dirty="0"/>
              <a:t>Specifies the size and orientation of the containing box for page content </a:t>
            </a:r>
          </a:p>
          <a:p>
            <a:pPr lvl="1" eaLnBrk="1" hangingPunct="1">
              <a:lnSpc>
                <a:spcPct val="80000"/>
              </a:lnSpc>
              <a:defRPr/>
            </a:pPr>
            <a:r>
              <a:rPr lang="en-US" sz="1900" dirty="0"/>
              <a:t>Example: </a:t>
            </a:r>
          </a:p>
          <a:p>
            <a:pPr lvl="2" eaLnBrk="1" hangingPunct="1">
              <a:lnSpc>
                <a:spcPct val="80000"/>
              </a:lnSpc>
              <a:buNone/>
              <a:defRPr/>
            </a:pPr>
            <a:r>
              <a:rPr lang="en-US" sz="1700" dirty="0">
                <a:hlinkClick r:id="rId6"/>
              </a:rPr>
              <a:t>http://dev.w3.org/csswg/css3-page/#page-size-prop</a:t>
            </a:r>
            <a:endParaRPr lang="en-US" sz="17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Speech</a:t>
            </a:r>
          </a:p>
        </p:txBody>
      </p:sp>
      <p:sp>
        <p:nvSpPr>
          <p:cNvPr id="3" name="Content Placeholder 2"/>
          <p:cNvSpPr>
            <a:spLocks noGrp="1"/>
          </p:cNvSpPr>
          <p:nvPr>
            <p:ph idx="1"/>
          </p:nvPr>
        </p:nvSpPr>
        <p:spPr/>
        <p:txBody>
          <a:bodyPr/>
          <a:lstStyle/>
          <a:p>
            <a:pPr eaLnBrk="1" hangingPunct="1">
              <a:lnSpc>
                <a:spcPct val="80000"/>
              </a:lnSpc>
            </a:pPr>
            <a:r>
              <a:rPr lang="en-US" sz="1800"/>
              <a:t>mark  </a:t>
            </a:r>
            <a:br>
              <a:rPr lang="en-US" sz="1800"/>
            </a:br>
            <a:r>
              <a:rPr lang="en-US" sz="1800" i="1"/>
              <a:t>A shorthand property for setting the mark-before and mark-after properties</a:t>
            </a:r>
            <a:r>
              <a:rPr lang="en-US" sz="1800"/>
              <a:t> 	</a:t>
            </a:r>
          </a:p>
          <a:p>
            <a:pPr eaLnBrk="1" hangingPunct="1">
              <a:lnSpc>
                <a:spcPct val="80000"/>
              </a:lnSpc>
            </a:pPr>
            <a:r>
              <a:rPr lang="en-US" sz="1800"/>
              <a:t>mark-after </a:t>
            </a:r>
            <a:br>
              <a:rPr lang="en-US" sz="1800"/>
            </a:br>
            <a:r>
              <a:rPr lang="en-US" sz="1800" i="1"/>
              <a:t>Allows named markers to be attached to the audio stream</a:t>
            </a:r>
            <a:r>
              <a:rPr lang="en-US" sz="1800"/>
              <a:t> 	</a:t>
            </a:r>
          </a:p>
          <a:p>
            <a:pPr eaLnBrk="1" hangingPunct="1">
              <a:lnSpc>
                <a:spcPct val="80000"/>
              </a:lnSpc>
            </a:pPr>
            <a:r>
              <a:rPr lang="en-US" sz="1800"/>
              <a:t>mark-before </a:t>
            </a:r>
            <a:br>
              <a:rPr lang="en-US" sz="1800"/>
            </a:br>
            <a:r>
              <a:rPr lang="en-US" sz="1800" i="1"/>
              <a:t>Allows named markers to be attached to the audio stream</a:t>
            </a:r>
            <a:r>
              <a:rPr lang="en-US" sz="1800"/>
              <a:t> 	</a:t>
            </a:r>
          </a:p>
          <a:p>
            <a:pPr eaLnBrk="1" hangingPunct="1">
              <a:lnSpc>
                <a:spcPct val="80000"/>
              </a:lnSpc>
            </a:pPr>
            <a:r>
              <a:rPr lang="en-US" sz="1800"/>
              <a:t>phonemes </a:t>
            </a:r>
            <a:br>
              <a:rPr lang="en-US" sz="1800"/>
            </a:br>
            <a:r>
              <a:rPr lang="en-US" sz="1800" i="1"/>
              <a:t>Specifies a phonetic pronunciation for the text contained by the corresponding element</a:t>
            </a:r>
            <a:r>
              <a:rPr lang="en-US" sz="1800"/>
              <a:t> 	</a:t>
            </a:r>
          </a:p>
          <a:p>
            <a:pPr eaLnBrk="1" hangingPunct="1">
              <a:lnSpc>
                <a:spcPct val="80000"/>
              </a:lnSpc>
            </a:pPr>
            <a:r>
              <a:rPr lang="en-US" sz="1800"/>
              <a:t>rest </a:t>
            </a:r>
            <a:br>
              <a:rPr lang="en-US" sz="1800"/>
            </a:br>
            <a:r>
              <a:rPr lang="en-US" sz="1800" i="1"/>
              <a:t>A shorthand property for setting the rest-before and rest-after properties</a:t>
            </a:r>
            <a:r>
              <a:rPr lang="en-US" sz="1800"/>
              <a:t> 	</a:t>
            </a:r>
          </a:p>
          <a:p>
            <a:pPr eaLnBrk="1" hangingPunct="1">
              <a:lnSpc>
                <a:spcPct val="80000"/>
              </a:lnSpc>
            </a:pPr>
            <a:r>
              <a:rPr lang="en-US" sz="1800"/>
              <a:t>rest-after </a:t>
            </a:r>
            <a:br>
              <a:rPr lang="en-US" sz="1800"/>
            </a:br>
            <a:r>
              <a:rPr lang="en-US" sz="1800" i="1"/>
              <a:t>Specifies a rest or prosodic boundary to be observed after speaking an element's content</a:t>
            </a:r>
            <a:r>
              <a:rPr lang="en-US" sz="1800"/>
              <a:t> 	</a:t>
            </a:r>
          </a:p>
          <a:p>
            <a:pPr eaLnBrk="1" hangingPunct="1">
              <a:lnSpc>
                <a:spcPct val="80000"/>
              </a:lnSpc>
            </a:pPr>
            <a:r>
              <a:rPr lang="en-US" sz="1800"/>
              <a:t>rest-before </a:t>
            </a:r>
            <a:br>
              <a:rPr lang="en-US" sz="1800"/>
            </a:br>
            <a:r>
              <a:rPr lang="en-US" sz="1800" i="1"/>
              <a:t>Specifies a rest or prosodic boundary to be observed before speaking an element's content</a:t>
            </a:r>
            <a:r>
              <a:rPr lang="en-US" sz="800"/>
              <a: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bodyPr>
          <a:lstStyle/>
          <a:p>
            <a:pPr eaLnBrk="1" hangingPunct="1">
              <a:defRPr/>
            </a:pPr>
            <a:r>
              <a:rPr lang="en-US" dirty="0">
                <a:solidFill>
                  <a:schemeClr val="tx2">
                    <a:satMod val="200000"/>
                  </a:schemeClr>
                </a:solidFill>
              </a:rPr>
              <a:t>Speech (continued)</a:t>
            </a:r>
            <a:endParaRPr lang="en-US" dirty="0">
              <a:effectLst/>
            </a:endParaRPr>
          </a:p>
        </p:txBody>
      </p:sp>
      <p:sp>
        <p:nvSpPr>
          <p:cNvPr id="3" name="Content Placeholder 2"/>
          <p:cNvSpPr>
            <a:spLocks noGrp="1"/>
          </p:cNvSpPr>
          <p:nvPr>
            <p:ph idx="4294967295"/>
          </p:nvPr>
        </p:nvSpPr>
        <p:spPr/>
        <p:txBody>
          <a:bodyPr>
            <a:normAutofit/>
          </a:bodyPr>
          <a:lstStyle/>
          <a:p>
            <a:pPr eaLnBrk="1" hangingPunct="1">
              <a:lnSpc>
                <a:spcPct val="80000"/>
              </a:lnSpc>
              <a:defRPr/>
            </a:pPr>
            <a:r>
              <a:rPr lang="en-US" sz="1800" dirty="0"/>
              <a:t>voice-balance </a:t>
            </a:r>
            <a:br>
              <a:rPr lang="en-US" sz="1800" dirty="0"/>
            </a:br>
            <a:r>
              <a:rPr lang="en-US" sz="1800" i="1" dirty="0"/>
              <a:t>Specifies the balance between left and right channels</a:t>
            </a:r>
            <a:r>
              <a:rPr lang="en-US" sz="1800" dirty="0"/>
              <a:t> 	</a:t>
            </a:r>
          </a:p>
          <a:p>
            <a:pPr eaLnBrk="1" hangingPunct="1">
              <a:lnSpc>
                <a:spcPct val="80000"/>
              </a:lnSpc>
              <a:defRPr/>
            </a:pPr>
            <a:r>
              <a:rPr lang="en-US" sz="1800" dirty="0"/>
              <a:t>voice-duration </a:t>
            </a:r>
            <a:br>
              <a:rPr lang="en-US" sz="1800" dirty="0"/>
            </a:br>
            <a:r>
              <a:rPr lang="en-US" sz="1800" i="1" dirty="0"/>
              <a:t>Specifies how long it should take to render the selected element's content</a:t>
            </a:r>
            <a:r>
              <a:rPr lang="en-US" sz="1800" dirty="0"/>
              <a:t> 	</a:t>
            </a:r>
          </a:p>
          <a:p>
            <a:pPr eaLnBrk="1" hangingPunct="1">
              <a:lnSpc>
                <a:spcPct val="80000"/>
              </a:lnSpc>
              <a:defRPr/>
            </a:pPr>
            <a:r>
              <a:rPr lang="en-US" sz="1800" dirty="0"/>
              <a:t>voice-pitch </a:t>
            </a:r>
            <a:br>
              <a:rPr lang="en-US" sz="1800" dirty="0"/>
            </a:br>
            <a:r>
              <a:rPr lang="en-US" sz="1800" i="1" dirty="0"/>
              <a:t>Specifies the average pitch (a frequency) of the speaking voice</a:t>
            </a:r>
            <a:r>
              <a:rPr lang="en-US" sz="1800" dirty="0"/>
              <a:t> 	</a:t>
            </a:r>
          </a:p>
          <a:p>
            <a:pPr eaLnBrk="1" hangingPunct="1">
              <a:lnSpc>
                <a:spcPct val="80000"/>
              </a:lnSpc>
              <a:defRPr/>
            </a:pPr>
            <a:r>
              <a:rPr lang="en-US" sz="1800" dirty="0"/>
              <a:t>voice-pitch-range </a:t>
            </a:r>
            <a:br>
              <a:rPr lang="en-US" sz="1800" dirty="0"/>
            </a:br>
            <a:r>
              <a:rPr lang="en-US" sz="1800" i="1" dirty="0"/>
              <a:t>Specifies variation in average pitch</a:t>
            </a:r>
            <a:r>
              <a:rPr lang="en-US" sz="1800" dirty="0"/>
              <a:t> 	</a:t>
            </a:r>
          </a:p>
          <a:p>
            <a:pPr eaLnBrk="1" hangingPunct="1">
              <a:lnSpc>
                <a:spcPct val="80000"/>
              </a:lnSpc>
              <a:defRPr/>
            </a:pPr>
            <a:r>
              <a:rPr lang="en-US" sz="1800" dirty="0"/>
              <a:t>voice-rate </a:t>
            </a:r>
            <a:br>
              <a:rPr lang="en-US" sz="1800" dirty="0"/>
            </a:br>
            <a:r>
              <a:rPr lang="en-US" sz="1800" i="1" dirty="0"/>
              <a:t>Controls the speaking rate</a:t>
            </a:r>
            <a:r>
              <a:rPr lang="en-US" sz="1800" dirty="0"/>
              <a:t> 	</a:t>
            </a:r>
          </a:p>
          <a:p>
            <a:pPr eaLnBrk="1" hangingPunct="1">
              <a:lnSpc>
                <a:spcPct val="80000"/>
              </a:lnSpc>
              <a:defRPr/>
            </a:pPr>
            <a:r>
              <a:rPr lang="en-US" sz="1800" dirty="0"/>
              <a:t>voice-stress </a:t>
            </a:r>
            <a:br>
              <a:rPr lang="en-US" sz="1800" dirty="0"/>
            </a:br>
            <a:r>
              <a:rPr lang="en-US" sz="1800" i="1" dirty="0"/>
              <a:t>Indicates the strength of emphasis to be applied</a:t>
            </a:r>
            <a:r>
              <a:rPr lang="en-US" sz="1800" dirty="0"/>
              <a:t> 	</a:t>
            </a:r>
          </a:p>
          <a:p>
            <a:pPr eaLnBrk="1" hangingPunct="1">
              <a:lnSpc>
                <a:spcPct val="80000"/>
              </a:lnSpc>
              <a:defRPr/>
            </a:pPr>
            <a:r>
              <a:rPr lang="en-US" sz="1800" dirty="0"/>
              <a:t>voice-volume </a:t>
            </a:r>
            <a:br>
              <a:rPr lang="en-US" sz="1800" dirty="0"/>
            </a:br>
            <a:r>
              <a:rPr lang="en-US" sz="1800" i="1" dirty="0"/>
              <a:t>Refers to the amplitude of the waveform output by the speech synthesizes</a:t>
            </a:r>
          </a:p>
          <a:p>
            <a:pPr eaLnBrk="1" hangingPunct="1">
              <a:lnSpc>
                <a:spcPct val="80000"/>
              </a:lnSpc>
              <a:defRPr/>
            </a:pPr>
            <a:r>
              <a:rPr lang="en-US" sz="1800" dirty="0"/>
              <a:t>Examples:</a:t>
            </a:r>
          </a:p>
          <a:p>
            <a:pPr lvl="1" eaLnBrk="1" hangingPunct="1">
              <a:lnSpc>
                <a:spcPct val="80000"/>
              </a:lnSpc>
              <a:buNone/>
              <a:defRPr/>
            </a:pPr>
            <a:r>
              <a:rPr lang="en-US" sz="1400" dirty="0">
                <a:hlinkClick r:id="rId3"/>
              </a:rPr>
              <a:t>http://www.css3.info/preview/speech/</a:t>
            </a:r>
            <a:endParaRPr lang="en-US" sz="1400" dirty="0"/>
          </a:p>
          <a:p>
            <a:pPr lvl="1" eaLnBrk="1" hangingPunct="1">
              <a:lnSpc>
                <a:spcPct val="80000"/>
              </a:lnSpc>
              <a:buNone/>
              <a:defRPr/>
            </a:pPr>
            <a:r>
              <a:rPr lang="en-US" sz="1400" dirty="0">
                <a:hlinkClick r:id="rId4"/>
              </a:rPr>
              <a:t>http://dev.w3.org/csswg/css3-speech/</a:t>
            </a:r>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err="1">
                <a:solidFill>
                  <a:schemeClr val="tx2">
                    <a:satMod val="200000"/>
                  </a:schemeClr>
                </a:solidFill>
                <a:ea typeface="+mj-ea"/>
                <a:cs typeface="+mj-cs"/>
              </a:rPr>
              <a:t>Linebox</a:t>
            </a:r>
            <a:endParaRPr lang="en-US" dirty="0">
              <a:solidFill>
                <a:schemeClr val="tx2">
                  <a:satMod val="200000"/>
                </a:schemeClr>
              </a:solidFill>
              <a:ea typeface="+mj-ea"/>
              <a:cs typeface="+mj-cs"/>
            </a:endParaRPr>
          </a:p>
        </p:txBody>
      </p:sp>
      <p:sp>
        <p:nvSpPr>
          <p:cNvPr id="3" name="Content Placeholder 2"/>
          <p:cNvSpPr>
            <a:spLocks noGrp="1"/>
          </p:cNvSpPr>
          <p:nvPr>
            <p:ph idx="1"/>
          </p:nvPr>
        </p:nvSpPr>
        <p:spPr/>
        <p:txBody>
          <a:bodyPr>
            <a:normAutofit lnSpcReduction="10000"/>
          </a:bodyPr>
          <a:lstStyle/>
          <a:p>
            <a:pPr eaLnBrk="1" hangingPunct="1">
              <a:lnSpc>
                <a:spcPct val="80000"/>
              </a:lnSpc>
              <a:defRPr/>
            </a:pPr>
            <a:r>
              <a:rPr lang="en-US" sz="1400" dirty="0"/>
              <a:t>alignment-adjust </a:t>
            </a:r>
            <a:br>
              <a:rPr lang="en-US" sz="1400" dirty="0"/>
            </a:br>
            <a:r>
              <a:rPr lang="en-US" sz="1400" i="1" dirty="0"/>
              <a:t>Allows more precise alignment of elements</a:t>
            </a:r>
            <a:r>
              <a:rPr lang="en-US" sz="1400" dirty="0"/>
              <a:t>  </a:t>
            </a:r>
          </a:p>
          <a:p>
            <a:pPr eaLnBrk="1" hangingPunct="1">
              <a:lnSpc>
                <a:spcPct val="80000"/>
              </a:lnSpc>
              <a:defRPr/>
            </a:pPr>
            <a:r>
              <a:rPr lang="en-US" sz="1400" dirty="0"/>
              <a:t>alignment-baseline </a:t>
            </a:r>
            <a:br>
              <a:rPr lang="en-US" sz="1400" dirty="0"/>
            </a:br>
            <a:r>
              <a:rPr lang="en-US" sz="1400" i="1" dirty="0"/>
              <a:t>Specifies how an inline-level element is aligned with respect to its parent</a:t>
            </a:r>
            <a:r>
              <a:rPr lang="en-US" sz="1400" dirty="0"/>
              <a:t> 	</a:t>
            </a:r>
          </a:p>
          <a:p>
            <a:pPr eaLnBrk="1" hangingPunct="1">
              <a:lnSpc>
                <a:spcPct val="80000"/>
              </a:lnSpc>
              <a:defRPr/>
            </a:pPr>
            <a:r>
              <a:rPr lang="en-US" sz="1400" dirty="0"/>
              <a:t>baseline-shift </a:t>
            </a:r>
            <a:br>
              <a:rPr lang="en-US" sz="1400" dirty="0"/>
            </a:br>
            <a:r>
              <a:rPr lang="en-US" sz="1400" i="1" dirty="0"/>
              <a:t>Allows repositioning of the dominant-baseline relative to the dominant-baseline</a:t>
            </a:r>
            <a:r>
              <a:rPr lang="en-US" sz="1400" dirty="0"/>
              <a:t> 	</a:t>
            </a:r>
          </a:p>
          <a:p>
            <a:pPr eaLnBrk="1" hangingPunct="1">
              <a:lnSpc>
                <a:spcPct val="80000"/>
              </a:lnSpc>
              <a:defRPr/>
            </a:pPr>
            <a:r>
              <a:rPr lang="en-US" sz="1400" dirty="0"/>
              <a:t>dominant-baseline </a:t>
            </a:r>
            <a:br>
              <a:rPr lang="en-US" sz="1400" dirty="0"/>
            </a:br>
            <a:r>
              <a:rPr lang="en-US" sz="1400" i="1" dirty="0"/>
              <a:t>Specifies a scaled-baseline-table</a:t>
            </a:r>
            <a:r>
              <a:rPr lang="en-US" sz="1400" dirty="0"/>
              <a:t> 	</a:t>
            </a:r>
          </a:p>
          <a:p>
            <a:pPr eaLnBrk="1" hangingPunct="1">
              <a:lnSpc>
                <a:spcPct val="80000"/>
              </a:lnSpc>
              <a:defRPr/>
            </a:pPr>
            <a:r>
              <a:rPr lang="en-US" sz="1400" dirty="0"/>
              <a:t>drop-initial-after-adjust </a:t>
            </a:r>
            <a:br>
              <a:rPr lang="en-US" sz="1400" dirty="0"/>
            </a:br>
            <a:r>
              <a:rPr lang="en-US" sz="1400" i="1" dirty="0"/>
              <a:t>Sets the alignment point of the drop initial for the primary connection point</a:t>
            </a:r>
            <a:r>
              <a:rPr lang="en-US" sz="1400" dirty="0"/>
              <a:t> 	</a:t>
            </a:r>
          </a:p>
          <a:p>
            <a:pPr eaLnBrk="1" hangingPunct="1">
              <a:lnSpc>
                <a:spcPct val="80000"/>
              </a:lnSpc>
              <a:defRPr/>
            </a:pPr>
            <a:r>
              <a:rPr lang="en-US" sz="1400" dirty="0"/>
              <a:t>drop-initial-after-align </a:t>
            </a:r>
            <a:br>
              <a:rPr lang="en-US" sz="1400" dirty="0"/>
            </a:br>
            <a:r>
              <a:rPr lang="en-US" sz="1400" i="1" dirty="0"/>
              <a:t>Sets which alignment line within the initial line box is used at the primary connection point with the initial letter box</a:t>
            </a:r>
            <a:r>
              <a:rPr lang="en-US" sz="1400" dirty="0"/>
              <a:t> 	</a:t>
            </a:r>
          </a:p>
          <a:p>
            <a:pPr eaLnBrk="1" hangingPunct="1">
              <a:lnSpc>
                <a:spcPct val="80000"/>
              </a:lnSpc>
              <a:defRPr/>
            </a:pPr>
            <a:r>
              <a:rPr lang="en-US" sz="1400" dirty="0"/>
              <a:t>drop-initial-before-adjust </a:t>
            </a:r>
            <a:br>
              <a:rPr lang="en-US" sz="1400" dirty="0"/>
            </a:br>
            <a:r>
              <a:rPr lang="en-US" sz="1400" i="1" dirty="0"/>
              <a:t>Sets the alignment point of the drop initial for the secondary connection point</a:t>
            </a:r>
            <a:r>
              <a:rPr lang="en-US" sz="1400" dirty="0"/>
              <a:t> 	</a:t>
            </a:r>
          </a:p>
          <a:p>
            <a:pPr eaLnBrk="1" hangingPunct="1">
              <a:lnSpc>
                <a:spcPct val="80000"/>
              </a:lnSpc>
              <a:defRPr/>
            </a:pPr>
            <a:r>
              <a:rPr lang="en-US" sz="1400" dirty="0"/>
              <a:t>drop-initial-before-align </a:t>
            </a:r>
            <a:br>
              <a:rPr lang="en-US" sz="1400" dirty="0"/>
            </a:br>
            <a:r>
              <a:rPr lang="en-US" sz="1400" i="1" dirty="0"/>
              <a:t>Sets which alignment line within the initial line box is used at the secondary connection point with the initial letter box</a:t>
            </a:r>
            <a:r>
              <a:rPr lang="en-US" sz="1400" dirty="0"/>
              <a:t> 	</a:t>
            </a:r>
          </a:p>
          <a:p>
            <a:pPr eaLnBrk="1" hangingPunct="1">
              <a:lnSpc>
                <a:spcPct val="80000"/>
              </a:lnSpc>
              <a:defRPr/>
            </a:pPr>
            <a:r>
              <a:rPr lang="en-US" sz="1400" dirty="0"/>
              <a:t>drop-initial-size </a:t>
            </a:r>
            <a:br>
              <a:rPr lang="en-US" sz="1400" dirty="0"/>
            </a:br>
            <a:r>
              <a:rPr lang="en-US" sz="1400" i="1" dirty="0"/>
              <a:t>Controls the partial sinking of the initial letter</a:t>
            </a:r>
            <a:r>
              <a:rPr lang="en-US" sz="1400" dirty="0"/>
              <a:t> 	</a:t>
            </a:r>
          </a:p>
          <a:p>
            <a:pPr eaLnBrk="1" hangingPunct="1">
              <a:lnSpc>
                <a:spcPct val="80000"/>
              </a:lnSpc>
              <a:defRPr/>
            </a:pPr>
            <a:r>
              <a:rPr lang="en-US" sz="1400" dirty="0"/>
              <a:t>drop-initial-value </a:t>
            </a:r>
            <a:br>
              <a:rPr lang="en-US" sz="1400" dirty="0"/>
            </a:br>
            <a:r>
              <a:rPr lang="en-US" sz="1400" i="1" dirty="0"/>
              <a:t>Activates a drop-initial effect 	</a:t>
            </a:r>
            <a:r>
              <a:rPr lang="en-US" sz="1400" dirty="0"/>
              <a: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wrap="square" lIns="91440" tIns="45720" rIns="91440" bIns="45720" numCol="1" anchorCtr="0" compatLnSpc="1">
            <a:prstTxWarp prst="textNoShape">
              <a:avLst/>
            </a:prstTxWarp>
          </a:bodyPr>
          <a:lstStyle/>
          <a:p>
            <a:pPr eaLnBrk="1" hangingPunct="1">
              <a:defRPr/>
            </a:pPr>
            <a:r>
              <a:rPr lang="en-US" dirty="0" err="1">
                <a:solidFill>
                  <a:schemeClr val="tx2">
                    <a:satMod val="200000"/>
                  </a:schemeClr>
                </a:solidFill>
              </a:rPr>
              <a:t>Linebox</a:t>
            </a:r>
            <a:r>
              <a:rPr lang="en-US" dirty="0">
                <a:solidFill>
                  <a:schemeClr val="tx2">
                    <a:satMod val="200000"/>
                  </a:schemeClr>
                </a:solidFill>
              </a:rPr>
              <a:t> (continued)</a:t>
            </a:r>
            <a:endParaRPr lang="en-US" dirty="0">
              <a:effectLst>
                <a:outerShdw blurRad="38100" dist="38100" dir="2700000" algn="tl">
                  <a:srgbClr val="FFFFFF"/>
                </a:outerShdw>
              </a:effectLst>
            </a:endParaRPr>
          </a:p>
        </p:txBody>
      </p:sp>
      <p:sp>
        <p:nvSpPr>
          <p:cNvPr id="3" name="Content Placeholder 2"/>
          <p:cNvSpPr>
            <a:spLocks noGrp="1"/>
          </p:cNvSpPr>
          <p:nvPr>
            <p:ph idx="4294967295"/>
          </p:nvPr>
        </p:nvSpPr>
        <p:spPr/>
        <p:txBody>
          <a:bodyPr/>
          <a:lstStyle/>
          <a:p>
            <a:pPr eaLnBrk="1" hangingPunct="1">
              <a:lnSpc>
                <a:spcPct val="80000"/>
              </a:lnSpc>
            </a:pPr>
            <a:r>
              <a:rPr lang="en-US" sz="1400" dirty="0"/>
              <a:t>inline-box-align </a:t>
            </a:r>
            <a:br>
              <a:rPr lang="en-US" sz="1400" dirty="0"/>
            </a:br>
            <a:r>
              <a:rPr lang="en-US" sz="1400" i="1" dirty="0"/>
              <a:t>Sets which line of a multi-line inline block align with the previous and next inline elements within a line</a:t>
            </a:r>
            <a:r>
              <a:rPr lang="en-US" sz="1400" dirty="0"/>
              <a:t> 	</a:t>
            </a:r>
          </a:p>
          <a:p>
            <a:pPr eaLnBrk="1" hangingPunct="1">
              <a:lnSpc>
                <a:spcPct val="80000"/>
              </a:lnSpc>
            </a:pPr>
            <a:r>
              <a:rPr lang="en-US" sz="1400" dirty="0"/>
              <a:t>line-stacking </a:t>
            </a:r>
            <a:br>
              <a:rPr lang="en-US" sz="1400" dirty="0"/>
            </a:br>
            <a:r>
              <a:rPr lang="en-US" sz="1400" i="1" dirty="0"/>
              <a:t>A shorthand property for setting the line-stacking-strategy, line-stacking-ruby, and line-stacking-shift properties</a:t>
            </a:r>
            <a:r>
              <a:rPr lang="en-US" sz="1400" dirty="0"/>
              <a:t> 	</a:t>
            </a:r>
          </a:p>
          <a:p>
            <a:pPr eaLnBrk="1" hangingPunct="1">
              <a:lnSpc>
                <a:spcPct val="80000"/>
              </a:lnSpc>
            </a:pPr>
            <a:r>
              <a:rPr lang="en-US" sz="1400" dirty="0"/>
              <a:t>line-stacking-ruby </a:t>
            </a:r>
            <a:br>
              <a:rPr lang="en-US" sz="1400" dirty="0"/>
            </a:br>
            <a:r>
              <a:rPr lang="en-US" sz="1400" i="1" dirty="0"/>
              <a:t>Sets the line stacking method for block elements containing ruby annotation elements</a:t>
            </a:r>
            <a:r>
              <a:rPr lang="en-US" sz="1400" dirty="0"/>
              <a:t> 	</a:t>
            </a:r>
          </a:p>
          <a:p>
            <a:pPr eaLnBrk="1" hangingPunct="1">
              <a:lnSpc>
                <a:spcPct val="80000"/>
              </a:lnSpc>
            </a:pPr>
            <a:r>
              <a:rPr lang="en-US" sz="1400" dirty="0"/>
              <a:t>line-stacking-shift </a:t>
            </a:r>
            <a:br>
              <a:rPr lang="en-US" sz="1400" dirty="0"/>
            </a:br>
            <a:r>
              <a:rPr lang="en-US" sz="1400" i="1" dirty="0"/>
              <a:t>Sets the line stacking method for block elements containing elements with base-shift</a:t>
            </a:r>
            <a:r>
              <a:rPr lang="en-US" sz="1400" dirty="0"/>
              <a:t> 	</a:t>
            </a:r>
          </a:p>
          <a:p>
            <a:pPr eaLnBrk="1" hangingPunct="1">
              <a:lnSpc>
                <a:spcPct val="80000"/>
              </a:lnSpc>
            </a:pPr>
            <a:r>
              <a:rPr lang="en-US" sz="1400" dirty="0"/>
              <a:t>line-stacking-strategy </a:t>
            </a:r>
            <a:br>
              <a:rPr lang="en-US" sz="1400" dirty="0"/>
            </a:br>
            <a:r>
              <a:rPr lang="en-US" sz="1400" i="1" dirty="0"/>
              <a:t>Sets the line stacking strategy for stacked line boxes within a containing block element</a:t>
            </a:r>
            <a:r>
              <a:rPr lang="en-US" sz="1400" dirty="0"/>
              <a:t> 	</a:t>
            </a:r>
          </a:p>
          <a:p>
            <a:pPr eaLnBrk="1" hangingPunct="1">
              <a:lnSpc>
                <a:spcPct val="80000"/>
              </a:lnSpc>
            </a:pPr>
            <a:r>
              <a:rPr lang="en-US" sz="1400" dirty="0"/>
              <a:t>text-height</a:t>
            </a:r>
            <a:br>
              <a:rPr lang="en-US" sz="1400" dirty="0"/>
            </a:br>
            <a:r>
              <a:rPr lang="en-US" sz="1400" i="1" dirty="0"/>
              <a:t>Sets the block-progression dimension of the text content area of an inline box</a:t>
            </a:r>
            <a:r>
              <a:rPr lang="en-US" sz="1400" dirty="0"/>
              <a:t> </a:t>
            </a:r>
          </a:p>
          <a:p>
            <a:pPr eaLnBrk="1" hangingPunct="1">
              <a:lnSpc>
                <a:spcPct val="80000"/>
              </a:lnSpc>
            </a:pPr>
            <a:endParaRPr lang="en-US" sz="1400" dirty="0"/>
          </a:p>
          <a:p>
            <a:pPr eaLnBrk="1" hangingPunct="1">
              <a:lnSpc>
                <a:spcPct val="80000"/>
              </a:lnSpc>
            </a:pPr>
            <a:r>
              <a:rPr lang="en-US" sz="1400" dirty="0"/>
              <a:t>Example:</a:t>
            </a:r>
          </a:p>
          <a:p>
            <a:pPr lvl="1" eaLnBrk="1" hangingPunct="1">
              <a:lnSpc>
                <a:spcPct val="80000"/>
              </a:lnSpc>
              <a:buNone/>
            </a:pPr>
            <a:r>
              <a:rPr lang="en-US" sz="1400" dirty="0">
                <a:hlinkClick r:id="rId3"/>
              </a:rPr>
              <a:t>http://dev.w3.org/csswg/css3-linebox/#properties</a:t>
            </a:r>
            <a:r>
              <a:rPr lang="en-US" sz="1400" dirty="0"/>
              <a: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Hyperlink</a:t>
            </a:r>
          </a:p>
        </p:txBody>
      </p:sp>
      <p:sp>
        <p:nvSpPr>
          <p:cNvPr id="3" name="Content Placeholder 2"/>
          <p:cNvSpPr>
            <a:spLocks noGrp="1"/>
          </p:cNvSpPr>
          <p:nvPr>
            <p:ph idx="1"/>
          </p:nvPr>
        </p:nvSpPr>
        <p:spPr/>
        <p:txBody>
          <a:bodyPr/>
          <a:lstStyle/>
          <a:p>
            <a:pPr eaLnBrk="1" hangingPunct="1">
              <a:lnSpc>
                <a:spcPct val="80000"/>
              </a:lnSpc>
            </a:pPr>
            <a:r>
              <a:rPr lang="en-US" sz="2000" dirty="0"/>
              <a:t>target </a:t>
            </a:r>
            <a:br>
              <a:rPr lang="en-US" sz="2000" dirty="0"/>
            </a:br>
            <a:r>
              <a:rPr lang="en-US" sz="2000" i="1" dirty="0"/>
              <a:t>A shorthand property for setting the target-name, target-new, and target-position properties</a:t>
            </a:r>
            <a:r>
              <a:rPr lang="en-US" sz="2000" dirty="0"/>
              <a:t>  </a:t>
            </a:r>
          </a:p>
          <a:p>
            <a:pPr eaLnBrk="1" hangingPunct="1">
              <a:lnSpc>
                <a:spcPct val="80000"/>
              </a:lnSpc>
            </a:pPr>
            <a:r>
              <a:rPr lang="en-US" sz="2000" dirty="0"/>
              <a:t>target-name </a:t>
            </a:r>
            <a:br>
              <a:rPr lang="en-US" sz="2000" dirty="0"/>
            </a:br>
            <a:r>
              <a:rPr lang="en-US" sz="2000" i="1" dirty="0"/>
              <a:t>Specifies where to open links (target destination)</a:t>
            </a:r>
            <a:r>
              <a:rPr lang="en-US" sz="2000" dirty="0"/>
              <a:t> </a:t>
            </a:r>
          </a:p>
          <a:p>
            <a:pPr eaLnBrk="1" hangingPunct="1">
              <a:lnSpc>
                <a:spcPct val="80000"/>
              </a:lnSpc>
            </a:pPr>
            <a:r>
              <a:rPr lang="en-US" sz="2000" dirty="0"/>
              <a:t>target-new </a:t>
            </a:r>
            <a:br>
              <a:rPr lang="en-US" sz="2000" dirty="0"/>
            </a:br>
            <a:r>
              <a:rPr lang="en-US" sz="2000" i="1" dirty="0"/>
              <a:t>Specifies whether new destination links should open in a new window or in a new tab of an existing window</a:t>
            </a:r>
            <a:r>
              <a:rPr lang="en-US" sz="2000" dirty="0"/>
              <a:t> </a:t>
            </a:r>
          </a:p>
          <a:p>
            <a:pPr eaLnBrk="1" hangingPunct="1">
              <a:lnSpc>
                <a:spcPct val="80000"/>
              </a:lnSpc>
            </a:pPr>
            <a:r>
              <a:rPr lang="en-US" sz="2000" dirty="0"/>
              <a:t>target-position 	</a:t>
            </a:r>
            <a:br>
              <a:rPr lang="en-US" sz="2000" dirty="0"/>
            </a:br>
            <a:r>
              <a:rPr lang="en-US" sz="2000" i="1" dirty="0"/>
              <a:t>Specifies where new destination links should be placed</a:t>
            </a:r>
          </a:p>
          <a:p>
            <a:pPr eaLnBrk="1" hangingPunct="1">
              <a:lnSpc>
                <a:spcPct val="80000"/>
              </a:lnSpc>
            </a:pPr>
            <a:endParaRPr lang="en-US" sz="2000" i="1" dirty="0"/>
          </a:p>
          <a:p>
            <a:pPr eaLnBrk="1" hangingPunct="1">
              <a:lnSpc>
                <a:spcPct val="80000"/>
              </a:lnSpc>
            </a:pPr>
            <a:r>
              <a:rPr lang="en-US" sz="2000" dirty="0"/>
              <a:t>Examples:</a:t>
            </a:r>
          </a:p>
          <a:p>
            <a:pPr lvl="1" eaLnBrk="1" hangingPunct="1">
              <a:lnSpc>
                <a:spcPct val="80000"/>
              </a:lnSpc>
              <a:buNone/>
            </a:pPr>
            <a:r>
              <a:rPr lang="en-US" sz="1600" dirty="0">
                <a:hlinkClick r:id="rId3"/>
              </a:rPr>
              <a:t>http://thinkvitamin.com/design/stay-on-target/</a:t>
            </a:r>
            <a:endParaRPr lang="en-US" sz="1600" dirty="0"/>
          </a:p>
          <a:p>
            <a:pPr lvl="1" eaLnBrk="1" hangingPunct="1">
              <a:lnSpc>
                <a:spcPct val="80000"/>
              </a:lnSpc>
              <a:buNone/>
            </a:pPr>
            <a:r>
              <a:rPr lang="en-US" sz="1600" dirty="0">
                <a:hlinkClick r:id="rId4"/>
              </a:rPr>
              <a:t>http://virtuelvis.com/gallery/css3/target/interface.html</a:t>
            </a:r>
            <a:endParaRPr lang="en-US" sz="1600" dirty="0"/>
          </a:p>
          <a:p>
            <a:pPr lvl="1" eaLnBrk="1" hangingPunct="1">
              <a:lnSpc>
                <a:spcPct val="80000"/>
              </a:lnSpc>
              <a:buNone/>
            </a:pPr>
            <a:r>
              <a:rPr lang="en-US" sz="1600" dirty="0">
                <a:hlinkClick r:id="rId5"/>
              </a:rPr>
              <a:t>http://www.uselesscode.org/blog/82/pure-css3-tab-widget</a:t>
            </a:r>
            <a:endParaRPr lang="en-US" sz="16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2">
                    <a:satMod val="200000"/>
                  </a:schemeClr>
                </a:solidFill>
                <a:ea typeface="+mj-ea"/>
                <a:cs typeface="+mj-cs"/>
              </a:rPr>
              <a:t>Brief history… 2007-present</a:t>
            </a:r>
          </a:p>
        </p:txBody>
      </p:sp>
      <p:sp>
        <p:nvSpPr>
          <p:cNvPr id="16386" name="Content Placeholder 2"/>
          <p:cNvSpPr>
            <a:spLocks noGrp="1"/>
          </p:cNvSpPr>
          <p:nvPr>
            <p:ph idx="1"/>
          </p:nvPr>
        </p:nvSpPr>
        <p:spPr>
          <a:xfrm>
            <a:off x="914400" y="1784350"/>
            <a:ext cx="7772400" cy="1416050"/>
          </a:xfrm>
        </p:spPr>
        <p:txBody>
          <a:bodyPr/>
          <a:lstStyle/>
          <a:p>
            <a:pPr eaLnBrk="1" hangingPunct="1"/>
            <a:r>
              <a:rPr lang="en-US"/>
              <a:t>Content: HTML5</a:t>
            </a:r>
          </a:p>
          <a:p>
            <a:pPr eaLnBrk="1" hangingPunct="1"/>
            <a:r>
              <a:rPr lang="en-US"/>
              <a:t>Presentation: CSS3</a:t>
            </a:r>
          </a:p>
          <a:p>
            <a:pPr eaLnBrk="1" hangingPunct="1">
              <a:buFont typeface="Wingdings" pitchFamily="127" charset="2"/>
              <a:buNone/>
            </a:pPr>
            <a:endParaRPr lang="en-US"/>
          </a:p>
        </p:txBody>
      </p:sp>
      <p:pic>
        <p:nvPicPr>
          <p:cNvPr id="20483" name="Picture 3" descr="Picture 10.png"/>
          <p:cNvPicPr>
            <a:picLocks noChangeAspect="1"/>
          </p:cNvPicPr>
          <p:nvPr/>
        </p:nvPicPr>
        <p:blipFill>
          <a:blip r:embed="rId3"/>
          <a:srcRect/>
          <a:stretch>
            <a:fillRect/>
          </a:stretch>
        </p:blipFill>
        <p:spPr bwMode="auto">
          <a:xfrm>
            <a:off x="685800" y="3200400"/>
            <a:ext cx="2563813" cy="3048000"/>
          </a:xfrm>
          <a:prstGeom prst="rect">
            <a:avLst/>
          </a:prstGeom>
          <a:noFill/>
          <a:ln w="9525">
            <a:noFill/>
            <a:miter lim="800000"/>
            <a:headEnd/>
            <a:tailEnd/>
          </a:ln>
        </p:spPr>
      </p:pic>
      <p:pic>
        <p:nvPicPr>
          <p:cNvPr id="20484" name="Picture 4" descr="Picture 11.png"/>
          <p:cNvPicPr>
            <a:picLocks noChangeAspect="1"/>
          </p:cNvPicPr>
          <p:nvPr/>
        </p:nvPicPr>
        <p:blipFill>
          <a:blip r:embed="rId4"/>
          <a:srcRect/>
          <a:stretch>
            <a:fillRect/>
          </a:stretch>
        </p:blipFill>
        <p:spPr bwMode="auto">
          <a:xfrm>
            <a:off x="3581400" y="3200400"/>
            <a:ext cx="3051175" cy="2919413"/>
          </a:xfrm>
          <a:prstGeom prst="rect">
            <a:avLst/>
          </a:prstGeom>
          <a:noFill/>
          <a:ln w="9525">
            <a:noFill/>
            <a:miter lim="800000"/>
            <a:headEnd/>
            <a:tailEnd/>
          </a:ln>
        </p:spPr>
      </p:pic>
      <p:pic>
        <p:nvPicPr>
          <p:cNvPr id="20485" name="Picture 5" descr="Picture 12.png"/>
          <p:cNvPicPr>
            <a:picLocks noChangeAspect="1"/>
          </p:cNvPicPr>
          <p:nvPr/>
        </p:nvPicPr>
        <p:blipFill>
          <a:blip r:embed="rId5"/>
          <a:srcRect/>
          <a:stretch>
            <a:fillRect/>
          </a:stretch>
        </p:blipFill>
        <p:spPr bwMode="auto">
          <a:xfrm>
            <a:off x="6934200" y="3200400"/>
            <a:ext cx="1885950" cy="34290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Some CSS3 Resources…</a:t>
            </a:r>
          </a:p>
        </p:txBody>
      </p:sp>
      <p:sp>
        <p:nvSpPr>
          <p:cNvPr id="3" name="Content Placeholder 2"/>
          <p:cNvSpPr>
            <a:spLocks noGrp="1"/>
          </p:cNvSpPr>
          <p:nvPr>
            <p:ph idx="1"/>
          </p:nvPr>
        </p:nvSpPr>
        <p:spPr>
          <a:xfrm>
            <a:off x="920750" y="1757362"/>
            <a:ext cx="7772400" cy="4719638"/>
          </a:xfrm>
        </p:spPr>
        <p:txBody>
          <a:bodyPr numCol="2"/>
          <a:lstStyle/>
          <a:p>
            <a:r>
              <a:rPr lang="en-US" sz="1200" dirty="0"/>
              <a:t>http://</a:t>
            </a:r>
            <a:r>
              <a:rPr lang="en-US" sz="1200" dirty="0" err="1"/>
              <a:t>www.stanford.edu/group/ttsclasses/css</a:t>
            </a:r>
            <a:r>
              <a:rPr lang="en-US" sz="1200" dirty="0"/>
              <a:t>/</a:t>
            </a:r>
          </a:p>
          <a:p>
            <a:r>
              <a:rPr lang="en-US" sz="1200" dirty="0"/>
              <a:t>http://border-</a:t>
            </a:r>
            <a:r>
              <a:rPr lang="en-US" sz="1200" dirty="0" err="1"/>
              <a:t>radius.com</a:t>
            </a:r>
            <a:r>
              <a:rPr lang="en-US" sz="1200" dirty="0"/>
              <a:t>/</a:t>
            </a:r>
          </a:p>
          <a:p>
            <a:r>
              <a:rPr lang="en-US" sz="1200" dirty="0"/>
              <a:t>http://</a:t>
            </a:r>
            <a:r>
              <a:rPr lang="en-US" sz="1200" dirty="0" err="1"/>
              <a:t>caniuse.com</a:t>
            </a:r>
            <a:r>
              <a:rPr lang="en-US" sz="1200" dirty="0"/>
              <a:t>/</a:t>
            </a:r>
          </a:p>
          <a:p>
            <a:r>
              <a:rPr lang="en-US" sz="1200" dirty="0" err="1"/>
              <a:t>http://css-tricks.com</a:t>
            </a:r>
            <a:r>
              <a:rPr lang="en-US" sz="1200" dirty="0"/>
              <a:t>/</a:t>
            </a:r>
          </a:p>
          <a:p>
            <a:r>
              <a:rPr lang="en-US" sz="1200" dirty="0"/>
              <a:t>http://css3.bradshawenterprises.com</a:t>
            </a:r>
          </a:p>
          <a:p>
            <a:r>
              <a:rPr lang="en-US" sz="1200" dirty="0"/>
              <a:t>http://css3.info/</a:t>
            </a:r>
          </a:p>
          <a:p>
            <a:r>
              <a:rPr lang="en-US" sz="1200" dirty="0"/>
              <a:t>http://cssplay.co.uk/menu/css3-marquee.html</a:t>
            </a:r>
          </a:p>
          <a:p>
            <a:r>
              <a:rPr lang="en-US" sz="1200" dirty="0" err="1"/>
              <a:t>http://davidwalsh.name/dw-content/webkit-styles.php</a:t>
            </a:r>
            <a:endParaRPr lang="en-US" sz="1200" dirty="0"/>
          </a:p>
          <a:p>
            <a:r>
              <a:rPr lang="en-US" sz="1200" dirty="0"/>
              <a:t>http://dev.w3.org/csswg/</a:t>
            </a:r>
          </a:p>
          <a:p>
            <a:r>
              <a:rPr lang="en-US" sz="1200" dirty="0"/>
              <a:t>http://</a:t>
            </a:r>
            <a:r>
              <a:rPr lang="en-US" sz="1200" dirty="0" err="1"/>
              <a:t>fontsquirrel.com</a:t>
            </a:r>
            <a:r>
              <a:rPr lang="en-US" sz="1200" dirty="0"/>
              <a:t>/</a:t>
            </a:r>
          </a:p>
          <a:p>
            <a:r>
              <a:rPr lang="en-US" sz="1200" dirty="0"/>
              <a:t>http://</a:t>
            </a:r>
            <a:r>
              <a:rPr lang="en-US" sz="1200" dirty="0" err="1"/>
              <a:t>google.com/webfonts</a:t>
            </a:r>
            <a:endParaRPr lang="en-US" sz="1200" dirty="0"/>
          </a:p>
          <a:p>
            <a:r>
              <a:rPr lang="en-US" sz="1200" dirty="0"/>
              <a:t>http://hex2rgba.devoth.com/</a:t>
            </a:r>
          </a:p>
          <a:p>
            <a:r>
              <a:rPr lang="en-US" sz="1200" dirty="0"/>
              <a:t>http://</a:t>
            </a:r>
            <a:r>
              <a:rPr lang="en-US" sz="1200" dirty="0" err="1"/>
              <a:t>hslpicker.com</a:t>
            </a:r>
            <a:r>
              <a:rPr lang="en-US" sz="1200" dirty="0"/>
              <a:t>/</a:t>
            </a:r>
          </a:p>
          <a:p>
            <a:r>
              <a:rPr lang="en-US" sz="1200" dirty="0"/>
              <a:t>http://html5rocks.com/</a:t>
            </a:r>
          </a:p>
          <a:p>
            <a:r>
              <a:rPr lang="en-US" sz="1200" dirty="0"/>
              <a:t>http://</a:t>
            </a:r>
            <a:r>
              <a:rPr lang="en-US" sz="1200" dirty="0" err="1"/>
              <a:t>leemunroe.com</a:t>
            </a:r>
            <a:endParaRPr lang="en-US" sz="1200" dirty="0"/>
          </a:p>
          <a:p>
            <a:r>
              <a:rPr lang="en-US" sz="1200" dirty="0"/>
              <a:t>http://</a:t>
            </a:r>
            <a:r>
              <a:rPr lang="en-US" sz="1200" dirty="0" err="1"/>
              <a:t>meyerweb.com/eric/css</a:t>
            </a:r>
            <a:r>
              <a:rPr lang="en-US" sz="1200" dirty="0"/>
              <a:t>/</a:t>
            </a:r>
          </a:p>
          <a:p>
            <a:r>
              <a:rPr lang="en-US" sz="1200" dirty="0"/>
              <a:t>http://</a:t>
            </a:r>
            <a:r>
              <a:rPr lang="en-US" sz="1200" dirty="0" err="1"/>
              <a:t>msdn.microsoft.com</a:t>
            </a:r>
            <a:r>
              <a:rPr lang="en-US" sz="1200" dirty="0"/>
              <a:t>/</a:t>
            </a:r>
          </a:p>
          <a:p>
            <a:r>
              <a:rPr lang="en-US" sz="1200" dirty="0"/>
              <a:t>http://</a:t>
            </a:r>
            <a:r>
              <a:rPr lang="en-US" sz="1200" dirty="0" err="1"/>
              <a:t>quackit.com/css</a:t>
            </a:r>
            <a:endParaRPr lang="en-US" sz="1200" dirty="0"/>
          </a:p>
          <a:p>
            <a:r>
              <a:rPr lang="en-US" sz="1200" dirty="0"/>
              <a:t>http://</a:t>
            </a:r>
            <a:r>
              <a:rPr lang="en-US" sz="1200" dirty="0" err="1"/>
              <a:t>quirksmode.org/css/contents.html</a:t>
            </a:r>
            <a:endParaRPr lang="en-US" sz="1200" dirty="0"/>
          </a:p>
          <a:p>
            <a:r>
              <a:rPr lang="en-US" sz="1200" dirty="0"/>
              <a:t>http://</a:t>
            </a:r>
            <a:r>
              <a:rPr lang="en-US" sz="1200" dirty="0" err="1"/>
              <a:t>standardista.com</a:t>
            </a:r>
            <a:endParaRPr lang="en-US" sz="1200" dirty="0"/>
          </a:p>
          <a:p>
            <a:r>
              <a:rPr lang="en-US" sz="1200" dirty="0"/>
              <a:t>http://</a:t>
            </a:r>
            <a:r>
              <a:rPr lang="en-US" sz="1200" dirty="0" err="1"/>
              <a:t>standardista.com/sxsw</a:t>
            </a:r>
            <a:endParaRPr lang="en-US" sz="1200" dirty="0"/>
          </a:p>
          <a:p>
            <a:r>
              <a:rPr lang="en-US" sz="1200" dirty="0"/>
              <a:t>http://storiesinflight.com/html5/ruby.html</a:t>
            </a:r>
          </a:p>
          <a:p>
            <a:r>
              <a:rPr lang="en-US" sz="1200" dirty="0"/>
              <a:t>http://</a:t>
            </a:r>
            <a:r>
              <a:rPr lang="en-US" sz="1200" dirty="0" err="1"/>
              <a:t>stubbornella.org/content/category/general/geek/css</a:t>
            </a:r>
            <a:r>
              <a:rPr lang="en-US" sz="1200" dirty="0"/>
              <a:t>/</a:t>
            </a:r>
          </a:p>
          <a:p>
            <a:r>
              <a:rPr lang="en-US" sz="1200" dirty="0"/>
              <a:t>http://</a:t>
            </a:r>
            <a:r>
              <a:rPr lang="en-US" sz="1200" dirty="0" err="1"/>
              <a:t>thinkvitamin.com</a:t>
            </a:r>
            <a:r>
              <a:rPr lang="en-US" sz="1200" dirty="0"/>
              <a:t>/design/stay-on-target/</a:t>
            </a:r>
          </a:p>
          <a:p>
            <a:r>
              <a:rPr lang="en-US" sz="1200" dirty="0"/>
              <a:t>http://uselesscode.org/blog/82/pure-css3-tab-widget</a:t>
            </a:r>
          </a:p>
          <a:p>
            <a:r>
              <a:rPr lang="en-US" sz="1200" dirty="0"/>
              <a:t>http://virtuelvis.com/gallery/css3/target/interface.html</a:t>
            </a:r>
          </a:p>
          <a:p>
            <a:r>
              <a:rPr lang="en-US" sz="1200" dirty="0"/>
              <a:t>http://w3.org/</a:t>
            </a:r>
          </a:p>
          <a:p>
            <a:r>
              <a:rPr lang="en-US" sz="1200" dirty="0"/>
              <a:t>http://w3schools.com</a:t>
            </a:r>
          </a:p>
          <a:p>
            <a:r>
              <a:rPr lang="en-US" sz="1200" dirty="0"/>
              <a:t>http://westciv.com/tools/3Dtransforms</a:t>
            </a:r>
          </a:p>
          <a:p>
            <a:r>
              <a:rPr lang="en-US" sz="1200" dirty="0"/>
              <a:t>http://</a:t>
            </a:r>
            <a:r>
              <a:rPr lang="en-US" sz="1200" dirty="0" err="1"/>
              <a:t>xanthir.com</a:t>
            </a:r>
            <a:r>
              <a:rPr lang="en-US" sz="1200" dirty="0"/>
              <a:t>/blog</a:t>
            </a:r>
          </a:p>
          <a:p>
            <a:r>
              <a:rPr lang="en-US" sz="1200" dirty="0"/>
              <a:t>http://xanthir.com/blog/b4580</a:t>
            </a:r>
          </a:p>
          <a:p>
            <a:r>
              <a:rPr lang="en-US" sz="1200" dirty="0"/>
              <a:t>http://</a:t>
            </a:r>
            <a:r>
              <a:rPr lang="en-US" sz="1200" dirty="0" err="1"/>
              <a:t>selectivizr.com</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914400" y="1295400"/>
            <a:ext cx="7772400" cy="1974059"/>
          </a:xfrm>
        </p:spPr>
        <p:txBody>
          <a:bodyPr/>
          <a:lstStyle/>
          <a:p>
            <a:pPr eaLnBrk="1" fontAlgn="auto" hangingPunct="1">
              <a:spcAft>
                <a:spcPts val="0"/>
              </a:spcAft>
              <a:defRPr/>
            </a:pPr>
            <a:r>
              <a:rPr sz="9600" dirty="0">
                <a:ea typeface="+mj-ea"/>
                <a:cs typeface="+mj-cs"/>
              </a:rPr>
              <a:t>CSS4</a:t>
            </a:r>
          </a:p>
        </p:txBody>
      </p:sp>
      <p:sp>
        <p:nvSpPr>
          <p:cNvPr id="14338" name="Rectangle 4"/>
          <p:cNvSpPr>
            <a:spLocks noGrp="1"/>
          </p:cNvSpPr>
          <p:nvPr>
            <p:ph type="body" idx="1"/>
          </p:nvPr>
        </p:nvSpPr>
        <p:spPr>
          <a:xfrm>
            <a:off x="914400" y="3505200"/>
            <a:ext cx="7772400" cy="1052513"/>
          </a:xfrm>
        </p:spPr>
        <p:txBody>
          <a:bodyPr/>
          <a:lstStyle/>
          <a:p>
            <a:pPr marL="374650" eaLnBrk="1" hangingPunct="1"/>
            <a:r>
              <a:rPr lang="en-US"/>
              <a:t>implementing the new features</a:t>
            </a:r>
          </a:p>
          <a:p>
            <a:pPr marL="374650" eaLnBrk="1" hangingPunct="1"/>
            <a:endParaRPr lang="en-US"/>
          </a:p>
        </p:txBody>
      </p:sp>
    </p:spTree>
    <p:extLst>
      <p:ext uri="{BB962C8B-B14F-4D97-AF65-F5344CB8AC3E}">
        <p14:creationId xmlns:p14="http://schemas.microsoft.com/office/powerpoint/2010/main" val="7674367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Pseudo Elements</a:t>
            </a:r>
          </a:p>
        </p:txBody>
      </p:sp>
      <p:sp>
        <p:nvSpPr>
          <p:cNvPr id="3" name="Content Placeholder 2"/>
          <p:cNvSpPr>
            <a:spLocks noGrp="1"/>
          </p:cNvSpPr>
          <p:nvPr>
            <p:ph idx="1"/>
          </p:nvPr>
        </p:nvSpPr>
        <p:spPr/>
        <p:txBody>
          <a:bodyPr/>
          <a:lstStyle/>
          <a:p>
            <a:r>
              <a:rPr lang="en-GB" b="1" dirty="0"/>
              <a:t>Highlight Pseudo-elements</a:t>
            </a:r>
          </a:p>
          <a:p>
            <a:r>
              <a:rPr lang="en-US" b="1" dirty="0">
                <a:hlinkClick r:id="rId2"/>
              </a:rPr>
              <a:t>::selection</a:t>
            </a:r>
            <a:endParaRPr lang="en-US" b="1" dirty="0"/>
          </a:p>
          <a:p>
            <a:r>
              <a:rPr lang="en-US" b="1" dirty="0">
                <a:hlinkClick r:id="rId3"/>
              </a:rPr>
              <a:t>::target-text</a:t>
            </a:r>
            <a:endParaRPr lang="en-US" b="1" dirty="0"/>
          </a:p>
          <a:p>
            <a:r>
              <a:rPr lang="en-US" b="1" dirty="0"/>
              <a:t> </a:t>
            </a:r>
            <a:r>
              <a:rPr lang="en-US" b="1" dirty="0">
                <a:hlinkClick r:id="rId4"/>
              </a:rPr>
              <a:t>::spelling-error</a:t>
            </a:r>
            <a:endParaRPr lang="en-US" b="1" dirty="0"/>
          </a:p>
          <a:p>
            <a:r>
              <a:rPr lang="en-US" b="1" dirty="0">
                <a:hlinkClick r:id="rId5"/>
              </a:rPr>
              <a:t>::grammar-error</a:t>
            </a:r>
            <a:r>
              <a:rPr lang="en-US" b="1" dirty="0"/>
              <a:t> </a:t>
            </a:r>
            <a:endParaRPr lang="en-GB" dirty="0"/>
          </a:p>
          <a:p>
            <a:endParaRPr lang="en-GB" dirty="0"/>
          </a:p>
          <a:p>
            <a:endParaRPr lang="en-GB" dirty="0"/>
          </a:p>
          <a:p>
            <a:r>
              <a:rPr lang="en-GB" sz="1600" dirty="0"/>
              <a:t>https://www.w3.org/TR/css-pseudo-4/#selectordef-target-text</a:t>
            </a:r>
          </a:p>
        </p:txBody>
      </p:sp>
    </p:spTree>
    <p:extLst>
      <p:ext uri="{BB962C8B-B14F-4D97-AF65-F5344CB8AC3E}">
        <p14:creationId xmlns:p14="http://schemas.microsoft.com/office/powerpoint/2010/main" val="1449984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::target-text</a:t>
            </a:r>
            <a:endParaRPr lang="en-GB" dirty="0"/>
          </a:p>
        </p:txBody>
      </p:sp>
      <p:sp>
        <p:nvSpPr>
          <p:cNvPr id="3" name="Content Placeholder 2"/>
          <p:cNvSpPr>
            <a:spLocks noGrp="1"/>
          </p:cNvSpPr>
          <p:nvPr>
            <p:ph idx="1"/>
          </p:nvPr>
        </p:nvSpPr>
        <p:spPr/>
        <p:txBody>
          <a:bodyPr/>
          <a:lstStyle/>
          <a:p>
            <a:pPr marL="68263" indent="0">
              <a:buNone/>
            </a:pPr>
            <a:r>
              <a:rPr lang="en-US" dirty="0"/>
              <a:t>::target-text {</a:t>
            </a:r>
          </a:p>
          <a:p>
            <a:pPr marL="68263" indent="0">
              <a:buNone/>
            </a:pPr>
            <a:r>
              <a:rPr lang="en-US" dirty="0"/>
              <a:t>  background-color: </a:t>
            </a:r>
            <a:r>
              <a:rPr lang="en-US" dirty="0" err="1"/>
              <a:t>rebeccapurple</a:t>
            </a:r>
            <a:r>
              <a:rPr lang="en-US" dirty="0"/>
              <a:t>;</a:t>
            </a:r>
          </a:p>
          <a:p>
            <a:pPr marL="68263" indent="0">
              <a:buNone/>
            </a:pPr>
            <a:r>
              <a:rPr lang="en-US" dirty="0"/>
              <a:t>  color: white;</a:t>
            </a:r>
          </a:p>
          <a:p>
            <a:pPr marL="68263" indent="0">
              <a:buNone/>
            </a:pPr>
            <a:r>
              <a:rPr lang="en-US" dirty="0"/>
              <a:t>  font-weight: bold;</a:t>
            </a:r>
          </a:p>
          <a:p>
            <a:pPr marL="68263" indent="0">
              <a:buNone/>
            </a:pPr>
            <a:r>
              <a:rPr lang="en-US" dirty="0"/>
              <a:t>}</a:t>
            </a:r>
          </a:p>
          <a:p>
            <a:endParaRPr lang="en-US" dirty="0"/>
          </a:p>
          <a:p>
            <a:r>
              <a:rPr lang="en-US" sz="1200" dirty="0"/>
              <a:t>Reference</a:t>
            </a:r>
          </a:p>
          <a:p>
            <a:r>
              <a:rPr lang="en-US" sz="1200" dirty="0">
                <a:hlinkClick r:id="rId2"/>
              </a:rPr>
              <a:t>https://developer.mozilla.org/en-US/docs/Web/CSS</a:t>
            </a:r>
            <a:r>
              <a:rPr lang="en-US" sz="1200" dirty="0"/>
              <a:t> </a:t>
            </a:r>
          </a:p>
          <a:p>
            <a:r>
              <a:rPr lang="en-US" sz="1200" dirty="0"/>
              <a:t>https://www.w3.org/TR/css-pseudo-4/#selectordef-target-text</a:t>
            </a:r>
          </a:p>
          <a:p>
            <a:endParaRPr lang="en-US" dirty="0"/>
          </a:p>
          <a:p>
            <a:endParaRPr lang="en-GB" dirty="0"/>
          </a:p>
        </p:txBody>
      </p:sp>
    </p:spTree>
    <p:extLst>
      <p:ext uri="{BB962C8B-B14F-4D97-AF65-F5344CB8AC3E}">
        <p14:creationId xmlns:p14="http://schemas.microsoft.com/office/powerpoint/2010/main" val="26833754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::spelling-error</a:t>
            </a:r>
            <a:endParaRPr lang="en-GB" dirty="0"/>
          </a:p>
        </p:txBody>
      </p:sp>
      <p:sp>
        <p:nvSpPr>
          <p:cNvPr id="3" name="Content Placeholder 2"/>
          <p:cNvSpPr>
            <a:spLocks noGrp="1"/>
          </p:cNvSpPr>
          <p:nvPr>
            <p:ph idx="1"/>
          </p:nvPr>
        </p:nvSpPr>
        <p:spPr>
          <a:xfrm>
            <a:off x="914400" y="1772816"/>
            <a:ext cx="7772400" cy="4572000"/>
          </a:xfrm>
        </p:spPr>
        <p:txBody>
          <a:bodyPr/>
          <a:lstStyle/>
          <a:p>
            <a:r>
              <a:rPr lang="en-US" dirty="0"/>
              <a:t>::spelling-error CSS pseudo-element represents a text segment which the user agent has flagged as incorrectly spelled.</a:t>
            </a:r>
          </a:p>
          <a:p>
            <a:r>
              <a:rPr lang="en-GB" dirty="0"/>
              <a:t>HTML</a:t>
            </a:r>
          </a:p>
          <a:p>
            <a:pPr marL="396875" lvl="1" indent="0">
              <a:buNone/>
            </a:pPr>
            <a:r>
              <a:rPr lang="en-GB" sz="2000" dirty="0">
                <a:cs typeface="ＭＳ Ｐゴシック" pitchFamily="127" charset="-128"/>
              </a:rPr>
              <a:t>&lt;p </a:t>
            </a:r>
            <a:r>
              <a:rPr lang="en-GB" sz="2000" dirty="0" err="1">
                <a:cs typeface="ＭＳ Ｐゴシック" pitchFamily="127" charset="-128"/>
              </a:rPr>
              <a:t>contenteditable</a:t>
            </a:r>
            <a:r>
              <a:rPr lang="en-GB" sz="2000" dirty="0">
                <a:cs typeface="ＭＳ Ｐゴシック" pitchFamily="127" charset="-128"/>
              </a:rPr>
              <a:t> spellcheck="true"&gt;My friends are </a:t>
            </a:r>
            <a:r>
              <a:rPr lang="en-GB" sz="2000" dirty="0" err="1">
                <a:cs typeface="ＭＳ Ｐゴシック" pitchFamily="127" charset="-128"/>
              </a:rPr>
              <a:t>coegdfgfddffbgning</a:t>
            </a:r>
            <a:r>
              <a:rPr lang="en-GB" sz="2000" dirty="0">
                <a:cs typeface="ＭＳ Ｐゴシック" pitchFamily="127" charset="-128"/>
              </a:rPr>
              <a:t> to the party tonight.&lt;/p&gt;</a:t>
            </a:r>
          </a:p>
          <a:p>
            <a:r>
              <a:rPr lang="en-GB" dirty="0"/>
              <a:t>CSS</a:t>
            </a:r>
          </a:p>
          <a:p>
            <a:pPr marL="68263" indent="0">
              <a:buNone/>
            </a:pPr>
            <a:r>
              <a:rPr lang="en-GB" sz="2000" dirty="0"/>
              <a:t>::spelling-error  {</a:t>
            </a:r>
          </a:p>
          <a:p>
            <a:pPr marL="68263" indent="0">
              <a:buNone/>
            </a:pPr>
            <a:r>
              <a:rPr lang="en-GB" sz="2000" dirty="0"/>
              <a:t>  text-decoration: wavy red;</a:t>
            </a:r>
          </a:p>
          <a:p>
            <a:pPr marL="68263" indent="0">
              <a:buNone/>
            </a:pPr>
            <a:r>
              <a:rPr lang="en-GB" sz="2000" dirty="0"/>
              <a:t>}</a:t>
            </a:r>
          </a:p>
          <a:p>
            <a:pPr marL="68263" indent="0">
              <a:buNone/>
            </a:pPr>
            <a:r>
              <a:rPr lang="en-GB" sz="1400" dirty="0">
                <a:hlinkClick r:id="rId2"/>
              </a:rPr>
              <a:t>https://developer.mozilla.org/en-US/docs/Web/CSS/::spelling-error</a:t>
            </a:r>
          </a:p>
          <a:p>
            <a:pPr marL="68263" indent="0">
              <a:buNone/>
            </a:pPr>
            <a:r>
              <a:rPr lang="en-GB" sz="1400" dirty="0">
                <a:hlinkClick r:id="rId2"/>
              </a:rPr>
              <a:t>https://developer.mozilla.org/en-US/docs/Web/CSS/::spelling-error#browser_compatibility</a:t>
            </a:r>
            <a:endParaRPr lang="en-GB" sz="1400" dirty="0"/>
          </a:p>
          <a:p>
            <a:pPr marL="68263" indent="0">
              <a:buNone/>
            </a:pPr>
            <a:endParaRPr lang="en-GB" sz="2000" dirty="0"/>
          </a:p>
          <a:p>
            <a:pPr marL="68263" indent="0">
              <a:buNone/>
            </a:pPr>
            <a:endParaRPr lang="en-GB" sz="2000" dirty="0"/>
          </a:p>
        </p:txBody>
      </p:sp>
    </p:spTree>
    <p:extLst>
      <p:ext uri="{BB962C8B-B14F-4D97-AF65-F5344CB8AC3E}">
        <p14:creationId xmlns:p14="http://schemas.microsoft.com/office/powerpoint/2010/main" val="41875992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Pseudo classes</a:t>
            </a:r>
          </a:p>
        </p:txBody>
      </p:sp>
      <p:sp>
        <p:nvSpPr>
          <p:cNvPr id="3" name="Content Placeholder 2"/>
          <p:cNvSpPr>
            <a:spLocks noGrp="1"/>
          </p:cNvSpPr>
          <p:nvPr>
            <p:ph idx="1"/>
          </p:nvPr>
        </p:nvSpPr>
        <p:spPr/>
        <p:txBody>
          <a:bodyPr/>
          <a:lstStyle/>
          <a:p>
            <a:r>
              <a:rPr lang="en-GB" dirty="0"/>
              <a:t>https://developer.mozilla.org/en-US/docs/Web/CSS/Pseudo-classes</a:t>
            </a:r>
          </a:p>
        </p:txBody>
      </p:sp>
    </p:spTree>
    <p:extLst>
      <p:ext uri="{BB962C8B-B14F-4D97-AF65-F5344CB8AC3E}">
        <p14:creationId xmlns:p14="http://schemas.microsoft.com/office/powerpoint/2010/main" val="25935729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:matches()</a:t>
            </a:r>
          </a:p>
          <a:p>
            <a:pPr lvl="1"/>
            <a:r>
              <a:rPr lang="en-GB" dirty="0"/>
              <a:t>Functional pseudo class selects the elements that are matched to the list contained in it (also called selector list argument)</a:t>
            </a:r>
          </a:p>
          <a:p>
            <a:pPr lvl="1"/>
            <a:r>
              <a:rPr lang="en-GB" dirty="0"/>
              <a:t>Example</a:t>
            </a:r>
          </a:p>
          <a:p>
            <a:pPr lvl="2"/>
            <a:r>
              <a:rPr lang="en-GB" dirty="0"/>
              <a:t>Header h1, section h1, article h1 { </a:t>
            </a:r>
            <a:r>
              <a:rPr lang="en-GB" dirty="0" err="1"/>
              <a:t>color</a:t>
            </a:r>
            <a:r>
              <a:rPr lang="en-GB" dirty="0"/>
              <a:t>: blue} (old method)</a:t>
            </a:r>
          </a:p>
          <a:p>
            <a:pPr lvl="2"/>
            <a:r>
              <a:rPr lang="en-GB" dirty="0"/>
              <a:t>:matches(header, section, article) h1 {</a:t>
            </a:r>
            <a:r>
              <a:rPr lang="en-GB" dirty="0" err="1"/>
              <a:t>color:blue</a:t>
            </a:r>
            <a:r>
              <a:rPr lang="en-GB" dirty="0"/>
              <a:t>}</a:t>
            </a:r>
          </a:p>
        </p:txBody>
      </p:sp>
    </p:spTree>
    <p:extLst>
      <p:ext uri="{BB962C8B-B14F-4D97-AF65-F5344CB8AC3E}">
        <p14:creationId xmlns:p14="http://schemas.microsoft.com/office/powerpoint/2010/main" val="654107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err="1"/>
              <a:t>Div:not</a:t>
            </a:r>
            <a:r>
              <a:rPr lang="en-GB" dirty="0"/>
              <a:t>(.container) {margin:10px}</a:t>
            </a:r>
          </a:p>
          <a:p>
            <a:r>
              <a:rPr lang="en-GB" dirty="0" err="1"/>
              <a:t>Div:has</a:t>
            </a:r>
            <a:r>
              <a:rPr lang="en-GB" dirty="0"/>
              <a:t>(&gt; </a:t>
            </a:r>
            <a:r>
              <a:rPr lang="en-GB" dirty="0" err="1"/>
              <a:t>img</a:t>
            </a:r>
            <a:r>
              <a:rPr lang="en-GB" dirty="0"/>
              <a:t>) {}</a:t>
            </a:r>
          </a:p>
          <a:p>
            <a:pPr lvl="1"/>
            <a:r>
              <a:rPr lang="en-GB" dirty="0"/>
              <a:t>Select the only div elements that contain &lt;</a:t>
            </a:r>
            <a:r>
              <a:rPr lang="en-GB" dirty="0" err="1"/>
              <a:t>img</a:t>
            </a:r>
            <a:r>
              <a:rPr lang="en-GB" dirty="0"/>
              <a:t>&gt; child</a:t>
            </a:r>
          </a:p>
          <a:p>
            <a:r>
              <a:rPr lang="en-GB" dirty="0" err="1"/>
              <a:t>Section:not</a:t>
            </a:r>
            <a:r>
              <a:rPr lang="en-GB" dirty="0"/>
              <a:t>(:has (h1, h2, h3)) {font-family: Arial}</a:t>
            </a:r>
          </a:p>
          <a:p>
            <a:pPr lvl="1"/>
            <a:r>
              <a:rPr lang="en-GB" dirty="0"/>
              <a:t>Select the section element that does not contain the given elements </a:t>
            </a:r>
            <a:r>
              <a:rPr lang="en-GB"/>
              <a:t>in list</a:t>
            </a:r>
            <a:endParaRPr lang="en-GB" dirty="0"/>
          </a:p>
          <a:p>
            <a:pPr lvl="1"/>
            <a:endParaRPr lang="en-GB" dirty="0"/>
          </a:p>
        </p:txBody>
      </p:sp>
    </p:spTree>
    <p:extLst>
      <p:ext uri="{BB962C8B-B14F-4D97-AF65-F5344CB8AC3E}">
        <p14:creationId xmlns:p14="http://schemas.microsoft.com/office/powerpoint/2010/main" val="2131523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Vendor Prefixes</a:t>
            </a:r>
          </a:p>
        </p:txBody>
      </p:sp>
      <p:sp>
        <p:nvSpPr>
          <p:cNvPr id="3" name="Content Placeholder 2"/>
          <p:cNvSpPr>
            <a:spLocks noGrp="1"/>
          </p:cNvSpPr>
          <p:nvPr>
            <p:ph idx="1"/>
          </p:nvPr>
        </p:nvSpPr>
        <p:spPr/>
        <p:txBody>
          <a:bodyPr>
            <a:normAutofit fontScale="62500" lnSpcReduction="20000"/>
          </a:bodyPr>
          <a:lstStyle/>
          <a:p>
            <a:pPr eaLnBrk="1" hangingPunct="1">
              <a:defRPr/>
            </a:pPr>
            <a:r>
              <a:rPr lang="en-US" dirty="0"/>
              <a:t>Some CSS rules won’t work without the vendor prefix.</a:t>
            </a:r>
          </a:p>
          <a:p>
            <a:pPr lvl="1" eaLnBrk="1" hangingPunct="1">
              <a:defRPr/>
            </a:pPr>
            <a:r>
              <a:rPr lang="en-US" dirty="0"/>
              <a:t>Mozilla Browsers (Firefox)</a:t>
            </a:r>
            <a:br>
              <a:rPr lang="en-US" dirty="0"/>
            </a:br>
            <a:r>
              <a:rPr lang="en-US" dirty="0"/>
              <a:t>	-</a:t>
            </a:r>
            <a:r>
              <a:rPr lang="en-US" dirty="0" err="1"/>
              <a:t>moz</a:t>
            </a:r>
            <a:endParaRPr lang="en-US" dirty="0"/>
          </a:p>
          <a:p>
            <a:pPr lvl="2" eaLnBrk="1" hangingPunct="1">
              <a:defRPr/>
            </a:pPr>
            <a:endParaRPr lang="en-US" dirty="0"/>
          </a:p>
          <a:p>
            <a:pPr lvl="1" eaLnBrk="1" hangingPunct="1">
              <a:defRPr/>
            </a:pPr>
            <a:r>
              <a:rPr lang="en-US" dirty="0" err="1"/>
              <a:t>Webkit</a:t>
            </a:r>
            <a:r>
              <a:rPr lang="en-US" dirty="0"/>
              <a:t> Browsers (Safari, Chrome)</a:t>
            </a:r>
            <a:br>
              <a:rPr lang="en-US" dirty="0"/>
            </a:br>
            <a:r>
              <a:rPr lang="en-US" dirty="0"/>
              <a:t>	-</a:t>
            </a:r>
            <a:r>
              <a:rPr lang="en-US" dirty="0" err="1"/>
              <a:t>webkit</a:t>
            </a:r>
            <a:endParaRPr lang="en-US" dirty="0"/>
          </a:p>
          <a:p>
            <a:pPr lvl="1" eaLnBrk="1" hangingPunct="1">
              <a:defRPr/>
            </a:pPr>
            <a:endParaRPr lang="en-US" dirty="0"/>
          </a:p>
          <a:p>
            <a:pPr lvl="1" eaLnBrk="1" hangingPunct="1">
              <a:defRPr/>
            </a:pPr>
            <a:r>
              <a:rPr lang="en-US" dirty="0"/>
              <a:t>Opera</a:t>
            </a:r>
            <a:br>
              <a:rPr lang="en-US" dirty="0"/>
            </a:br>
            <a:r>
              <a:rPr lang="en-US" dirty="0"/>
              <a:t>	-</a:t>
            </a:r>
            <a:r>
              <a:rPr lang="en-US" dirty="0" err="1"/>
              <a:t>o</a:t>
            </a:r>
            <a:endParaRPr lang="en-US" dirty="0"/>
          </a:p>
          <a:p>
            <a:pPr lvl="1" eaLnBrk="1" hangingPunct="1">
              <a:defRPr/>
            </a:pPr>
            <a:endParaRPr lang="en-US" dirty="0"/>
          </a:p>
          <a:p>
            <a:pPr lvl="1" eaLnBrk="1" hangingPunct="1">
              <a:defRPr/>
            </a:pPr>
            <a:r>
              <a:rPr lang="en-US" dirty="0"/>
              <a:t>Internet Explorer</a:t>
            </a:r>
            <a:br>
              <a:rPr lang="en-US" dirty="0"/>
            </a:br>
            <a:r>
              <a:rPr lang="en-US" dirty="0"/>
              <a:t>	-ms</a:t>
            </a:r>
          </a:p>
          <a:p>
            <a:pPr lvl="1" eaLnBrk="1" hangingPunct="1">
              <a:buFont typeface="Wingdings" pitchFamily="127" charset="2"/>
              <a:buNone/>
              <a:defRPr/>
            </a:pPr>
            <a:r>
              <a:rPr lang="en-US" dirty="0"/>
              <a:t>		&lt;!--[if IE]&gt;      &lt;![</a:t>
            </a:r>
            <a:r>
              <a:rPr lang="en-US" dirty="0" err="1"/>
              <a:t>endif</a:t>
            </a:r>
            <a:r>
              <a:rPr lang="en-US" dirty="0"/>
              <a:t>]--&gt;</a:t>
            </a:r>
          </a:p>
          <a:p>
            <a:pPr eaLnBrk="1" hangingPunct="1">
              <a:defRPr/>
            </a:pPr>
            <a:endParaRPr lang="en-US" dirty="0"/>
          </a:p>
          <a:p>
            <a:pPr eaLnBrk="1" hangingPunct="1">
              <a:defRPr/>
            </a:pPr>
            <a:r>
              <a:rPr lang="en-US" dirty="0"/>
              <a:t>Not all CSS rules work with all browsers:</a:t>
            </a:r>
          </a:p>
          <a:p>
            <a:pPr lvl="1" eaLnBrk="1" hangingPunct="1">
              <a:defRPr/>
            </a:pPr>
            <a:r>
              <a:rPr lang="en-US" dirty="0">
                <a:hlinkClick r:id="rId3"/>
              </a:rPr>
              <a:t>http://www.caniuse.com/</a:t>
            </a:r>
            <a:endParaRPr lang="en-US" dirty="0"/>
          </a:p>
          <a:p>
            <a:pPr lvl="1" eaLnBrk="1" hangingPunct="1">
              <a:defRPr/>
            </a:pPr>
            <a:r>
              <a:rPr lang="en-US" dirty="0">
                <a:hlinkClick r:id="rId4"/>
              </a:rPr>
              <a:t>http://www.css3.info/selectors-test/</a:t>
            </a:r>
            <a:endParaRPr lang="en-US" dirty="0"/>
          </a:p>
          <a:p>
            <a:pPr lvl="1" eaLnBrk="1" hangingPunct="1">
              <a:defRPr/>
            </a:pPr>
            <a:r>
              <a:rPr lang="en-US" dirty="0">
                <a:hlinkClick r:id="rId5"/>
              </a:rPr>
              <a:t>http://quirksmode.org/css/contents.html</a:t>
            </a:r>
            <a:endParaRPr lang="en-US" dirty="0"/>
          </a:p>
          <a:p>
            <a:pPr eaLnBrk="1" hangingPunct="1">
              <a:defRPr/>
            </a:pPr>
            <a:endParaRPr lang="en-US" dirty="0"/>
          </a:p>
          <a:p>
            <a:pPr eaLnBrk="1" hangingPunct="1">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2"/>
          <p:cNvSpPr>
            <a:spLocks noGrp="1"/>
          </p:cNvSpPr>
          <p:nvPr>
            <p:ph idx="1"/>
          </p:nvPr>
        </p:nvSpPr>
        <p:spPr/>
        <p:txBody>
          <a:bodyPr/>
          <a:lstStyle/>
          <a:p>
            <a:pPr eaLnBrk="1" hangingPunct="1">
              <a:buFont typeface="Wingdings" pitchFamily="127" charset="2"/>
              <a:buNone/>
            </a:pPr>
            <a:r>
              <a:rPr lang="en-US" sz="6000"/>
              <a:t>	So, what’s the big deal about CSS3?</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US" dirty="0">
                <a:effectLst/>
              </a:rPr>
              <a:t>New selectors!</a:t>
            </a:r>
          </a:p>
        </p:txBody>
      </p:sp>
      <p:sp>
        <p:nvSpPr>
          <p:cNvPr id="120835" name="Rectangle 3"/>
          <p:cNvSpPr>
            <a:spLocks noGrp="1"/>
          </p:cNvSpPr>
          <p:nvPr>
            <p:ph type="body" sz="half" idx="1"/>
          </p:nvPr>
        </p:nvSpPr>
        <p:spPr>
          <a:xfrm>
            <a:off x="914400" y="1784350"/>
            <a:ext cx="7696200" cy="4572000"/>
          </a:xfrm>
        </p:spPr>
        <p:txBody>
          <a:bodyPr/>
          <a:lstStyle/>
          <a:p>
            <a:pPr eaLnBrk="1" hangingPunct="1">
              <a:lnSpc>
                <a:spcPct val="80000"/>
              </a:lnSpc>
            </a:pPr>
            <a:r>
              <a:rPr lang="en-US" sz="2000" dirty="0"/>
              <a:t>element1~element2</a:t>
            </a:r>
            <a:br>
              <a:rPr lang="en-US" sz="2000" dirty="0"/>
            </a:br>
            <a:r>
              <a:rPr lang="en-US" sz="2000" i="1" dirty="0"/>
              <a:t>Selects an element that is a general next sibling of another element.</a:t>
            </a:r>
          </a:p>
          <a:p>
            <a:pPr lvl="1" eaLnBrk="1" hangingPunct="1">
              <a:lnSpc>
                <a:spcPct val="80000"/>
              </a:lnSpc>
              <a:buFont typeface="Wingdings" pitchFamily="127" charset="2"/>
              <a:buNone/>
            </a:pPr>
            <a:r>
              <a:rPr lang="en-US" sz="1600" dirty="0"/>
              <a:t>	Example:</a:t>
            </a:r>
            <a:br>
              <a:rPr lang="en-US" sz="1600" dirty="0"/>
            </a:br>
            <a:r>
              <a:rPr lang="en-US" sz="1600" dirty="0">
                <a:hlinkClick r:id="rId3"/>
              </a:rPr>
              <a:t>http://www.quirksmode.org/css/selector_sibling.html</a:t>
            </a:r>
            <a:endParaRPr lang="en-US" sz="1600" dirty="0"/>
          </a:p>
          <a:p>
            <a:pPr eaLnBrk="1" hangingPunct="1">
              <a:lnSpc>
                <a:spcPct val="80000"/>
              </a:lnSpc>
            </a:pPr>
            <a:endParaRPr lang="en-US" sz="2000" dirty="0"/>
          </a:p>
          <a:p>
            <a:pPr eaLnBrk="1" hangingPunct="1">
              <a:lnSpc>
                <a:spcPct val="80000"/>
              </a:lnSpc>
            </a:pPr>
            <a:r>
              <a:rPr lang="en-US" sz="2000" dirty="0"/>
              <a:t>[attribute^=value] </a:t>
            </a:r>
            <a:br>
              <a:rPr lang="en-US" sz="2000" dirty="0"/>
            </a:br>
            <a:r>
              <a:rPr lang="en-US" sz="2000" i="1" dirty="0"/>
              <a:t>Represents an element with the attribute whose value begins with the prefix </a:t>
            </a:r>
            <a:r>
              <a:rPr lang="en-US" sz="2000" b="1" i="1" dirty="0"/>
              <a:t>value</a:t>
            </a:r>
            <a:r>
              <a:rPr lang="en-US" sz="2000" i="1" dirty="0"/>
              <a:t>.</a:t>
            </a:r>
            <a:r>
              <a:rPr lang="en-US" sz="2000" dirty="0"/>
              <a:t>	</a:t>
            </a:r>
          </a:p>
          <a:p>
            <a:pPr eaLnBrk="1" hangingPunct="1">
              <a:lnSpc>
                <a:spcPct val="80000"/>
              </a:lnSpc>
            </a:pPr>
            <a:r>
              <a:rPr lang="en-US" sz="2000" dirty="0"/>
              <a:t>[attribute$=value] </a:t>
            </a:r>
            <a:br>
              <a:rPr lang="en-US" sz="2000" dirty="0"/>
            </a:br>
            <a:r>
              <a:rPr lang="en-US" sz="2000" i="1" dirty="0"/>
              <a:t>Represents an element with the attribute whose value ends with the prefix </a:t>
            </a:r>
            <a:r>
              <a:rPr lang="en-US" sz="2000" b="1" i="1" dirty="0"/>
              <a:t>value</a:t>
            </a:r>
            <a:r>
              <a:rPr lang="en-US" sz="2000" i="1" dirty="0"/>
              <a:t>.</a:t>
            </a:r>
            <a:r>
              <a:rPr lang="en-US" sz="2000" dirty="0"/>
              <a:t>	</a:t>
            </a:r>
          </a:p>
          <a:p>
            <a:pPr eaLnBrk="1" hangingPunct="1">
              <a:lnSpc>
                <a:spcPct val="80000"/>
              </a:lnSpc>
            </a:pPr>
            <a:r>
              <a:rPr lang="en-US" sz="2000" dirty="0"/>
              <a:t>[attribute*=value] </a:t>
            </a:r>
            <a:br>
              <a:rPr lang="en-US" sz="2000" dirty="0"/>
            </a:br>
            <a:r>
              <a:rPr lang="en-US" sz="2000" i="1" dirty="0"/>
              <a:t>Represents an element with the attribute whose value contains the prefix </a:t>
            </a:r>
            <a:r>
              <a:rPr lang="en-US" sz="2000" b="1" i="1" dirty="0"/>
              <a:t>value</a:t>
            </a:r>
            <a:r>
              <a:rPr lang="en-US" sz="2000" i="1" dirty="0"/>
              <a:t>.</a:t>
            </a:r>
            <a:r>
              <a:rPr lang="en-US" sz="2000" dirty="0"/>
              <a:t>	</a:t>
            </a:r>
          </a:p>
          <a:p>
            <a:pPr lvl="1" eaLnBrk="1" hangingPunct="1">
              <a:lnSpc>
                <a:spcPct val="80000"/>
              </a:lnSpc>
              <a:buFont typeface="Wingdings" pitchFamily="127" charset="2"/>
              <a:buNone/>
            </a:pPr>
            <a:r>
              <a:rPr lang="en-US" sz="1600" dirty="0"/>
              <a:t>	Example:</a:t>
            </a:r>
            <a:br>
              <a:rPr lang="en-US" sz="1600" dirty="0"/>
            </a:br>
            <a:r>
              <a:rPr lang="en-US" sz="1600" dirty="0">
                <a:hlinkClick r:id="rId4"/>
              </a:rPr>
              <a:t>http://www.quirksmode.org/css/selector_attributeAdvanced.html</a:t>
            </a:r>
            <a:endParaRPr lang="en-US" sz="1600" dirty="0"/>
          </a:p>
          <a:p>
            <a:pPr lvl="1" eaLnBrk="1" hangingPunct="1">
              <a:lnSpc>
                <a:spcPct val="80000"/>
              </a:lnSpc>
              <a:buFont typeface="Wingdings" pitchFamily="127" charset="2"/>
              <a:buNone/>
            </a:pPr>
            <a:endParaRPr lang="en-US" sz="16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8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08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08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083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08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Selector</a:t>
            </a:r>
          </a:p>
        </p:txBody>
      </p:sp>
      <p:sp>
        <p:nvSpPr>
          <p:cNvPr id="3" name="Content Placeholder 2"/>
          <p:cNvSpPr>
            <a:spLocks noGrp="1"/>
          </p:cNvSpPr>
          <p:nvPr>
            <p:ph idx="1"/>
          </p:nvPr>
        </p:nvSpPr>
        <p:spPr/>
        <p:txBody>
          <a:bodyPr/>
          <a:lstStyle/>
          <a:p>
            <a:r>
              <a:rPr lang="en-GB" dirty="0"/>
              <a:t>p[class] {</a:t>
            </a:r>
            <a:r>
              <a:rPr lang="en-GB" dirty="0" err="1"/>
              <a:t>color</a:t>
            </a:r>
            <a:r>
              <a:rPr lang="en-GB" dirty="0"/>
              <a:t>: #6374AB}</a:t>
            </a:r>
          </a:p>
          <a:p>
            <a:r>
              <a:rPr lang="en-GB" dirty="0"/>
              <a:t>p[</a:t>
            </a:r>
            <a:r>
              <a:rPr lang="en-GB" dirty="0" err="1"/>
              <a:t>ppk</a:t>
            </a:r>
            <a:r>
              <a:rPr lang="en-GB" dirty="0"/>
              <a:t>] {background-</a:t>
            </a:r>
            <a:r>
              <a:rPr lang="en-GB" dirty="0" err="1"/>
              <a:t>color</a:t>
            </a:r>
            <a:r>
              <a:rPr lang="en-GB" dirty="0"/>
              <a:t>: #CB000F; </a:t>
            </a:r>
            <a:r>
              <a:rPr lang="en-GB" dirty="0" err="1"/>
              <a:t>color</a:t>
            </a:r>
            <a:r>
              <a:rPr lang="en-GB" dirty="0"/>
              <a:t>: white}</a:t>
            </a:r>
          </a:p>
          <a:p>
            <a:r>
              <a:rPr lang="en-GB" dirty="0"/>
              <a:t>p[align=right] {border: 1px solid black;}</a:t>
            </a:r>
          </a:p>
          <a:p>
            <a:r>
              <a:rPr lang="en-GB" dirty="0"/>
              <a:t>p[</a:t>
            </a:r>
            <a:r>
              <a:rPr lang="en-GB" dirty="0" err="1"/>
              <a:t>ppk</a:t>
            </a:r>
            <a:r>
              <a:rPr lang="en-GB" dirty="0"/>
              <a:t>=false] {font-weight: 600;}</a:t>
            </a:r>
          </a:p>
          <a:p>
            <a:r>
              <a:rPr lang="en-GB" dirty="0"/>
              <a:t>p[class~=test] {text-decoration: underline;}</a:t>
            </a:r>
          </a:p>
        </p:txBody>
      </p:sp>
    </p:spTree>
    <p:extLst>
      <p:ext uri="{BB962C8B-B14F-4D97-AF65-F5344CB8AC3E}">
        <p14:creationId xmlns:p14="http://schemas.microsoft.com/office/powerpoint/2010/main" val="2752605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Selector</a:t>
            </a:r>
          </a:p>
        </p:txBody>
      </p:sp>
      <p:sp>
        <p:nvSpPr>
          <p:cNvPr id="3" name="Content Placeholder 2"/>
          <p:cNvSpPr>
            <a:spLocks noGrp="1"/>
          </p:cNvSpPr>
          <p:nvPr>
            <p:ph idx="1"/>
          </p:nvPr>
        </p:nvSpPr>
        <p:spPr/>
        <p:txBody>
          <a:bodyPr/>
          <a:lstStyle/>
          <a:p>
            <a:r>
              <a:rPr lang="en-US" dirty="0"/>
              <a:t>p[</a:t>
            </a:r>
            <a:r>
              <a:rPr lang="en-US" dirty="0" err="1"/>
              <a:t>testAttr</a:t>
            </a:r>
            <a:r>
              <a:rPr lang="en-US" dirty="0"/>
              <a:t>^=foo]: any element whose </a:t>
            </a:r>
            <a:r>
              <a:rPr lang="en-US" dirty="0" err="1"/>
              <a:t>testAttr</a:t>
            </a:r>
            <a:r>
              <a:rPr lang="en-US" dirty="0"/>
              <a:t> attribute has a value that starts with "foo".</a:t>
            </a:r>
          </a:p>
          <a:p>
            <a:r>
              <a:rPr lang="en-US" dirty="0"/>
              <a:t>p[</a:t>
            </a:r>
            <a:r>
              <a:rPr lang="en-US" dirty="0" err="1"/>
              <a:t>testAttr</a:t>
            </a:r>
            <a:r>
              <a:rPr lang="en-US" dirty="0"/>
              <a:t>$=foo]: any element whose </a:t>
            </a:r>
            <a:r>
              <a:rPr lang="en-US" dirty="0" err="1"/>
              <a:t>testAttr</a:t>
            </a:r>
            <a:r>
              <a:rPr lang="en-US" dirty="0"/>
              <a:t> attribute has a value that ends with "foo".</a:t>
            </a:r>
          </a:p>
          <a:p>
            <a:r>
              <a:rPr lang="en-US" dirty="0"/>
              <a:t>p[</a:t>
            </a:r>
            <a:r>
              <a:rPr lang="en-US" dirty="0" err="1"/>
              <a:t>testAttr</a:t>
            </a:r>
            <a:r>
              <a:rPr lang="en-US" dirty="0"/>
              <a:t>*=foo]: any element whose </a:t>
            </a:r>
            <a:r>
              <a:rPr lang="en-US" dirty="0" err="1"/>
              <a:t>testAttr</a:t>
            </a:r>
            <a:r>
              <a:rPr lang="en-US" dirty="0"/>
              <a:t> attribute has a value that contains "foo".</a:t>
            </a:r>
            <a:endParaRPr lang="en-GB" dirty="0"/>
          </a:p>
        </p:txBody>
      </p:sp>
    </p:spTree>
    <p:extLst>
      <p:ext uri="{BB962C8B-B14F-4D97-AF65-F5344CB8AC3E}">
        <p14:creationId xmlns:p14="http://schemas.microsoft.com/office/powerpoint/2010/main" val="24014863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ducingPowerPoint2007">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53000"/>
                <a:satMod val="200000"/>
              </a:schemeClr>
              <a:schemeClr val="phClr">
                <a:tint val="78000"/>
                <a:satMod val="230000"/>
              </a:schemeClr>
            </a:duotone>
          </a:blip>
          <a:tile tx="0" ty="0" sx="90000" sy="9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C1CE53D768704A9F0E3D9B14C957A8" ma:contentTypeVersion="4" ma:contentTypeDescription="Create a new document." ma:contentTypeScope="" ma:versionID="f25fc4f8c3df5500a13383ee4ec3e219">
  <xsd:schema xmlns:xsd="http://www.w3.org/2001/XMLSchema" xmlns:xs="http://www.w3.org/2001/XMLSchema" xmlns:p="http://schemas.microsoft.com/office/2006/metadata/properties" xmlns:ns2="4ee1d568-8b8d-461f-966a-1d7c693f9a60" targetNamespace="http://schemas.microsoft.com/office/2006/metadata/properties" ma:root="true" ma:fieldsID="dc077597f2bcfeb704a6b079fe1cfb0f" ns2:_="">
    <xsd:import namespace="4ee1d568-8b8d-461f-966a-1d7c693f9a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e1d568-8b8d-461f-966a-1d7c693f9a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E40718-B444-424F-B189-AF45E08C67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e1d568-8b8d-461f-966a-1d7c693f9a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6B14EB-86D9-47D5-9122-1C26CCB96CC4}">
  <ds:schemaRefs>
    <ds:schemaRef ds:uri="http://schemas.microsoft.com/sharepoint/v3/contenttype/forms"/>
  </ds:schemaRefs>
</ds:datastoreItem>
</file>

<file path=customXml/itemProps3.xml><?xml version="1.0" encoding="utf-8"?>
<ds:datastoreItem xmlns:ds="http://schemas.openxmlformats.org/officeDocument/2006/customXml" ds:itemID="{1A34059A-B3FE-4E60-A83C-7DADE18E288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IntroducingPowerPoint2007</Template>
  <TotalTime>1672</TotalTime>
  <Words>1408</Words>
  <Application>Microsoft Office PowerPoint</Application>
  <PresentationFormat>On-screen Show (4:3)</PresentationFormat>
  <Paragraphs>610</Paragraphs>
  <Slides>47</Slides>
  <Notes>39</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IntroducingPowerPoint2007</vt:lpstr>
      <vt:lpstr>CSS3</vt:lpstr>
      <vt:lpstr>Brief history… 1997-2001</vt:lpstr>
      <vt:lpstr>Brief history… 2001-2006</vt:lpstr>
      <vt:lpstr>Brief history… 2007-present</vt:lpstr>
      <vt:lpstr>Vendor Prefixes</vt:lpstr>
      <vt:lpstr>PowerPoint Presentation</vt:lpstr>
      <vt:lpstr>New selectors!</vt:lpstr>
      <vt:lpstr>Attribute Selector</vt:lpstr>
      <vt:lpstr>Attribute Selector</vt:lpstr>
      <vt:lpstr>New pseudo elements/classes!</vt:lpstr>
      <vt:lpstr>More new pseudo elements/classes!</vt:lpstr>
      <vt:lpstr>Example for pseudo class :nth-of-type</vt:lpstr>
      <vt:lpstr>Still more new pseudo elements/classes!</vt:lpstr>
      <vt:lpstr>New properties! (and some new property groups!)</vt:lpstr>
      <vt:lpstr>Animation</vt:lpstr>
      <vt:lpstr>Transition</vt:lpstr>
      <vt:lpstr>Transform</vt:lpstr>
      <vt:lpstr>Background</vt:lpstr>
      <vt:lpstr>Border</vt:lpstr>
      <vt:lpstr>Box</vt:lpstr>
      <vt:lpstr>Flexible Box</vt:lpstr>
      <vt:lpstr>Color</vt:lpstr>
      <vt:lpstr>Font</vt:lpstr>
      <vt:lpstr>Text</vt:lpstr>
      <vt:lpstr>Text (continued)</vt:lpstr>
      <vt:lpstr>Grid</vt:lpstr>
      <vt:lpstr>Multi-column </vt:lpstr>
      <vt:lpstr>Marquee</vt:lpstr>
      <vt:lpstr>Ruby</vt:lpstr>
      <vt:lpstr>User-Interface</vt:lpstr>
      <vt:lpstr>User-Interface (continued)</vt:lpstr>
      <vt:lpstr>Content for Paged Media (print)</vt:lpstr>
      <vt:lpstr>Content for Paged Media (print) - continued</vt:lpstr>
      <vt:lpstr>More Paged Media Properties</vt:lpstr>
      <vt:lpstr>Speech</vt:lpstr>
      <vt:lpstr>Speech (continued)</vt:lpstr>
      <vt:lpstr>Linebox</vt:lpstr>
      <vt:lpstr>Linebox (continued)</vt:lpstr>
      <vt:lpstr>Hyperlink</vt:lpstr>
      <vt:lpstr>Some CSS3 Resources…</vt:lpstr>
      <vt:lpstr>CSS4</vt:lpstr>
      <vt:lpstr>Pseudo Elements</vt:lpstr>
      <vt:lpstr>::target-text</vt:lpstr>
      <vt:lpstr>::spelling-error</vt:lpstr>
      <vt:lpstr>Pseudo classes</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Microsoft account</cp:lastModifiedBy>
  <cp:revision>77</cp:revision>
  <cp:lastPrinted>2011-08-17T16:46:02Z</cp:lastPrinted>
  <dcterms:created xsi:type="dcterms:W3CDTF">2011-08-17T16:42:13Z</dcterms:created>
  <dcterms:modified xsi:type="dcterms:W3CDTF">2021-10-21T09:28:16Z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ContentTypeId">
    <vt:lpwstr>0x0101007CC1CE53D768704A9F0E3D9B14C957A8</vt:lpwstr>
  </property>
</Properties>
</file>