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257" r:id="rId2"/>
    <p:sldId id="271" r:id="rId3"/>
    <p:sldId id="272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7798" autoAdjust="0"/>
  </p:normalViewPr>
  <p:slideViewPr>
    <p:cSldViewPr>
      <p:cViewPr>
        <p:scale>
          <a:sx n="83" d="100"/>
          <a:sy n="83" d="100"/>
        </p:scale>
        <p:origin x="1454" y="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F0A7-C875-452C-80ED-9C4BB60258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E95A2-AB03-471A-AD1E-38FAA549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493A5-8008-46FC-9553-972F092E5D4A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2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B3F56-03EB-48FC-8DF3-E94961081C3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85EB9-5E5E-4525-88BE-BFE3050DDB6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9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12252-4D44-455D-A9E0-6BBF162C6A3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1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06155-7F43-4597-8CD1-DCE2B3DD1A6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0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829B-F4EF-4FFA-BCCC-1DF2405E4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9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5A1446-55DF-4EC2-94FD-FA2964CB146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4299DB-7F6F-4704-B627-1C78905063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(DOM)</a:t>
            </a:r>
          </a:p>
        </p:txBody>
      </p:sp>
      <p:pic>
        <p:nvPicPr>
          <p:cNvPr id="1026" name="Picture 2" descr="Image result for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114800" cy="26701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9768" y="2895600"/>
            <a:ext cx="81534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element nodes (HTML tag)</a:t>
            </a:r>
          </a:p>
          <a:p>
            <a:pPr lvl="1"/>
            <a:r>
              <a:rPr lang="en-US" dirty="0"/>
              <a:t>can have children and/or attributes</a:t>
            </a:r>
          </a:p>
          <a:p>
            <a:r>
              <a:rPr lang="en-US" dirty="0"/>
              <a:t>text nodes (text in a block </a:t>
            </a:r>
            <a:r>
              <a:rPr lang="en-US" dirty="0" smtClean="0"/>
              <a:t>element)</a:t>
            </a:r>
          </a:p>
          <a:p>
            <a:r>
              <a:rPr lang="en-US" dirty="0" smtClean="0"/>
              <a:t>attribute </a:t>
            </a:r>
            <a:r>
              <a:rPr lang="en-US" dirty="0"/>
              <a:t>nodes (attribute/value pair)</a:t>
            </a:r>
          </a:p>
          <a:p>
            <a:pPr lvl="1"/>
            <a:r>
              <a:rPr lang="en-US" dirty="0"/>
              <a:t>text/attributes are children in an element node</a:t>
            </a:r>
          </a:p>
          <a:p>
            <a:pPr lvl="1"/>
            <a:r>
              <a:rPr lang="en-US" dirty="0"/>
              <a:t>cannot have children or attributes</a:t>
            </a:r>
          </a:p>
          <a:p>
            <a:pPr lvl="1"/>
            <a:r>
              <a:rPr lang="en-US" dirty="0"/>
              <a:t>not usually shown when drawing the DOM </a:t>
            </a:r>
            <a:r>
              <a:rPr lang="en-US" dirty="0" smtClean="0"/>
              <a:t>tree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*worth reading</a:t>
            </a:r>
          </a:p>
          <a:p>
            <a:pPr lvl="2"/>
            <a:r>
              <a:rPr lang="en-GB">
                <a:hlinkClick r:id="rId2"/>
              </a:rPr>
              <a:t>https://javascript.info/dom-nodes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562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2" y="2859110"/>
            <a:ext cx="50129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6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 Navigation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parentNode</a:t>
            </a:r>
            <a:endParaRPr lang="en-US" sz="2400" dirty="0"/>
          </a:p>
          <a:p>
            <a:r>
              <a:rPr lang="en-US" sz="2400" dirty="0" err="1"/>
              <a:t>childNodes</a:t>
            </a:r>
            <a:r>
              <a:rPr lang="en-US" sz="2400" dirty="0"/>
              <a:t>[</a:t>
            </a:r>
            <a:r>
              <a:rPr lang="en-US" sz="2400" i="1" dirty="0" err="1"/>
              <a:t>nodenumber</a:t>
            </a:r>
            <a:r>
              <a:rPr lang="en-US" sz="2400" dirty="0"/>
              <a:t>]</a:t>
            </a:r>
          </a:p>
          <a:p>
            <a:r>
              <a:rPr lang="en-US" sz="2400" dirty="0" err="1"/>
              <a:t>firstChild</a:t>
            </a:r>
            <a:endParaRPr lang="en-US" sz="2400" dirty="0"/>
          </a:p>
          <a:p>
            <a:r>
              <a:rPr lang="en-US" sz="2400" dirty="0" err="1"/>
              <a:t>lastChild</a:t>
            </a:r>
            <a:endParaRPr lang="en-US" sz="2400" dirty="0"/>
          </a:p>
          <a:p>
            <a:r>
              <a:rPr lang="en-US" sz="2400" dirty="0" err="1"/>
              <a:t>nextSibling</a:t>
            </a:r>
            <a:endParaRPr lang="en-US" sz="2400" dirty="0"/>
          </a:p>
          <a:p>
            <a:r>
              <a:rPr lang="en-US" sz="2400" dirty="0" err="1" smtClean="0"/>
              <a:t>previousSibling</a:t>
            </a:r>
            <a:endParaRPr lang="en-US" sz="2400" dirty="0" smtClean="0"/>
          </a:p>
          <a:p>
            <a:pPr marL="0" indent="0">
              <a:buNone/>
            </a:pPr>
            <a:endParaRPr lang="en-U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//first child </a:t>
            </a:r>
            <a:r>
              <a:rPr lang="en-US" sz="1600" b="1" dirty="0" err="1" smtClean="0">
                <a:solidFill>
                  <a:schemeClr val="tx2"/>
                </a:solidFill>
              </a:rPr>
              <a:t>document.write</a:t>
            </a:r>
            <a:r>
              <a:rPr lang="en-US" sz="1600" b="1" dirty="0" smtClean="0">
                <a:solidFill>
                  <a:schemeClr val="tx2"/>
                </a:solidFill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</a:rPr>
              <a:t>document.getElementById</a:t>
            </a:r>
            <a:r>
              <a:rPr lang="en-US" sz="1600" b="1" dirty="0">
                <a:solidFill>
                  <a:schemeClr val="tx2"/>
                </a:solidFill>
              </a:rPr>
              <a:t>("demo").</a:t>
            </a:r>
            <a:r>
              <a:rPr lang="en-US" sz="1600" b="1" dirty="0" err="1" smtClean="0">
                <a:solidFill>
                  <a:schemeClr val="tx2"/>
                </a:solidFill>
              </a:rPr>
              <a:t>firstChild.nodeValue</a:t>
            </a:r>
            <a:r>
              <a:rPr lang="en-US" sz="1600" b="1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childNodes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[0]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tx2"/>
                </a:solidFill>
              </a:rPr>
              <a:t>document.write</a:t>
            </a:r>
            <a:r>
              <a:rPr lang="en-US" sz="1600" b="1" dirty="0" smtClean="0">
                <a:solidFill>
                  <a:schemeClr val="tx2"/>
                </a:solidFill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</a:rPr>
              <a:t>document.getElementById</a:t>
            </a:r>
            <a:r>
              <a:rPr lang="en-US" sz="1600" b="1" dirty="0">
                <a:solidFill>
                  <a:schemeClr val="tx2"/>
                </a:solidFill>
              </a:rPr>
              <a:t>("demo").</a:t>
            </a:r>
            <a:r>
              <a:rPr lang="en-US" sz="1600" b="1" dirty="0" err="1" smtClean="0">
                <a:solidFill>
                  <a:schemeClr val="tx2"/>
                </a:solidFill>
              </a:rPr>
              <a:t>childNodes</a:t>
            </a:r>
            <a:r>
              <a:rPr lang="en-US" sz="1600" b="1" dirty="0" smtClean="0">
                <a:solidFill>
                  <a:schemeClr val="tx2"/>
                </a:solidFill>
              </a:rPr>
              <a:t>[1].</a:t>
            </a:r>
            <a:r>
              <a:rPr lang="en-US" sz="1600" b="1" dirty="0" err="1" smtClean="0">
                <a:solidFill>
                  <a:schemeClr val="tx2"/>
                </a:solidFill>
              </a:rPr>
              <a:t>nodeName</a:t>
            </a:r>
            <a:r>
              <a:rPr lang="en-US" sz="1600" b="1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* Try others in LAB Task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149335"/>
              </p:ext>
            </p:extLst>
          </p:nvPr>
        </p:nvGraphicFramePr>
        <p:xfrm>
          <a:off x="457200" y="1481138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write("string")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given string on the doucment.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writeln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("string")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given string on the doucment with newline character at the end.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getElementById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element having the given id value.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getElementsByName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name value.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getElementsByTagName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tag name.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getElementsByClassName</a:t>
                      </a: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class name.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Example</a:t>
            </a:r>
            <a:endParaRPr lang="en-GB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	&lt;head&gt;</a:t>
            </a:r>
          </a:p>
          <a:p>
            <a:r>
              <a:rPr lang="en-GB" dirty="0"/>
              <a:t>	&lt;/head&gt;	</a:t>
            </a:r>
          </a:p>
          <a:p>
            <a:r>
              <a:rPr lang="en-GB" dirty="0"/>
              <a:t>	&lt;body</a:t>
            </a:r>
            <a:r>
              <a:rPr lang="en-GB" dirty="0" smtClean="0"/>
              <a:t>&gt;</a:t>
            </a:r>
          </a:p>
          <a:p>
            <a:endParaRPr lang="en-GB" dirty="0"/>
          </a:p>
          <a:p>
            <a:r>
              <a:rPr lang="en-GB" dirty="0"/>
              <a:t>		&lt;</a:t>
            </a:r>
            <a:r>
              <a:rPr lang="en-GB" dirty="0" smtClean="0"/>
              <a:t>div id</a:t>
            </a:r>
            <a:r>
              <a:rPr lang="en-GB" smtClean="0"/>
              <a:t>=“demo”&gt;</a:t>
            </a:r>
            <a:endParaRPr lang="en-GB" dirty="0"/>
          </a:p>
          <a:p>
            <a:r>
              <a:rPr lang="en-GB" dirty="0"/>
              <a:t>			&lt;H1&gt;Heading1&lt;/H1&gt;</a:t>
            </a:r>
          </a:p>
          <a:p>
            <a:r>
              <a:rPr lang="en-GB" dirty="0"/>
              <a:t>			&lt;p&gt;First Paragraph&lt;/p&gt;</a:t>
            </a:r>
          </a:p>
          <a:p>
            <a:r>
              <a:rPr lang="en-GB" dirty="0"/>
              <a:t>			&lt;div&gt;</a:t>
            </a:r>
          </a:p>
          <a:p>
            <a:r>
              <a:rPr lang="en-GB" dirty="0"/>
              <a:t>				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r>
              <a:rPr lang="en-GB" dirty="0"/>
              <a:t>					&lt;li&gt;&lt;H2&gt;List1 Heading&lt;/H2&gt;&lt;/li&gt;</a:t>
            </a:r>
          </a:p>
          <a:p>
            <a:r>
              <a:rPr lang="en-GB" dirty="0"/>
              <a:t>					&lt;li&gt;&lt;p&gt;List1 Para&lt;/p&gt;&lt;/li&gt;</a:t>
            </a:r>
          </a:p>
          <a:p>
            <a:r>
              <a:rPr lang="en-GB" dirty="0"/>
              <a:t>					&lt;li&gt;&lt;p&gt;List2 Para&lt;/p&gt;&lt;/li&gt;</a:t>
            </a:r>
          </a:p>
          <a:p>
            <a:r>
              <a:rPr lang="en-GB" dirty="0"/>
              <a:t>				&lt;/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r>
              <a:rPr lang="en-GB" dirty="0"/>
              <a:t>				&lt;div&gt;</a:t>
            </a:r>
          </a:p>
          <a:p>
            <a:r>
              <a:rPr lang="en-GB" dirty="0"/>
              <a:t>				&lt;/div&gt;</a:t>
            </a:r>
          </a:p>
          <a:p>
            <a:r>
              <a:rPr lang="en-GB" dirty="0"/>
              <a:t>			&lt;/div&gt;</a:t>
            </a:r>
          </a:p>
          <a:p>
            <a:r>
              <a:rPr lang="en-GB" dirty="0"/>
              <a:t>		        &lt;a </a:t>
            </a:r>
            <a:r>
              <a:rPr lang="en-GB" dirty="0" err="1"/>
              <a:t>href</a:t>
            </a:r>
            <a:r>
              <a:rPr lang="en-GB" dirty="0"/>
              <a:t>="www.google.com"&gt;Google&lt;/a&gt;</a:t>
            </a:r>
          </a:p>
          <a:p>
            <a:r>
              <a:rPr lang="en-GB" dirty="0"/>
              <a:t>		&lt;/div&gt;&lt;!--First </a:t>
            </a:r>
            <a:r>
              <a:rPr lang="en-GB" dirty="0" err="1"/>
              <a:t>Div</a:t>
            </a:r>
            <a:r>
              <a:rPr lang="en-GB" dirty="0"/>
              <a:t>--&gt;</a:t>
            </a:r>
          </a:p>
          <a:p>
            <a:r>
              <a:rPr lang="en-GB" dirty="0"/>
              <a:t>                &lt;p&gt;Last Paragraph&lt;/p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&lt;script&gt;</a:t>
            </a:r>
          </a:p>
          <a:p>
            <a:r>
              <a:rPr lang="en-GB" dirty="0" smtClean="0"/>
              <a:t>&lt;/script&gt;</a:t>
            </a:r>
            <a:endParaRPr lang="en-GB" dirty="0"/>
          </a:p>
          <a:p>
            <a:r>
              <a:rPr lang="en-GB" dirty="0"/>
              <a:t>	&lt;/body&gt;</a:t>
            </a:r>
          </a:p>
          <a:p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53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81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1524000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9050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9399" y="2362200"/>
            <a:ext cx="518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div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362200"/>
            <a:ext cx="330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65858" y="2975636"/>
            <a:ext cx="28794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3210710"/>
            <a:ext cx="473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813795" y="3200400"/>
            <a:ext cx="330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825309" y="3200400"/>
            <a:ext cx="518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div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845571" y="3200400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159609" y="380901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56712" y="4037242"/>
            <a:ext cx="394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ul</a:t>
            </a:r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216746" y="465436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20331" y="4419600"/>
            <a:ext cx="4945" cy="2198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7400" y="4865230"/>
            <a:ext cx="319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984136" y="4874084"/>
            <a:ext cx="319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3871682" y="4874084"/>
            <a:ext cx="319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4781821" y="4034104"/>
            <a:ext cx="518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div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947251" y="5472016"/>
            <a:ext cx="473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946058" y="5462915"/>
            <a:ext cx="330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3897309" y="5447747"/>
            <a:ext cx="330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571429" y="27432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81399" y="2133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07351" y="2133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78164" y="29718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1487" y="29718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17859" y="29718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945340" y="29718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84354" y="3580042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81884" y="3808642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79128" y="3808642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9800" y="465436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465436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45546" y="4639431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183854" y="5243416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24200" y="5243416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38600" y="5234562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DOM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HTML content of the first &lt;p&gt; element (index 0) in the document:</a:t>
            </a:r>
          </a:p>
          <a:p>
            <a:pPr lvl="1"/>
            <a:r>
              <a:rPr lang="en-US" sz="1800" dirty="0" err="1"/>
              <a:t>document.getElementsByTagName</a:t>
            </a:r>
            <a:r>
              <a:rPr lang="en-US" sz="1800" dirty="0"/>
              <a:t>("P")[0].</a:t>
            </a:r>
            <a:r>
              <a:rPr lang="en-US" sz="1800" dirty="0" err="1"/>
              <a:t>innerHTML</a:t>
            </a:r>
            <a:r>
              <a:rPr lang="en-US" sz="1800" dirty="0"/>
              <a:t> = "Hello World!";</a:t>
            </a:r>
          </a:p>
          <a:p>
            <a:pPr marL="603504" lvl="2" indent="0">
              <a:buNone/>
            </a:pPr>
            <a:r>
              <a:rPr lang="en-GB" sz="1200" dirty="0"/>
              <a:t>&lt;script&gt;</a:t>
            </a:r>
          </a:p>
          <a:p>
            <a:pPr marL="603504" lvl="2" indent="0">
              <a:buNone/>
            </a:pPr>
            <a:r>
              <a:rPr lang="en-GB" sz="1200" dirty="0"/>
              <a:t>function </a:t>
            </a:r>
            <a:r>
              <a:rPr lang="en-GB" sz="1200" dirty="0" err="1"/>
              <a:t>myFunction</a:t>
            </a:r>
            <a:r>
              <a:rPr lang="en-GB" sz="1200" dirty="0"/>
              <a:t>() {</a:t>
            </a:r>
          </a:p>
          <a:p>
            <a:pPr marL="603504" lvl="2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var</a:t>
            </a:r>
            <a:r>
              <a:rPr lang="en-GB" sz="1200" dirty="0"/>
              <a:t> x = </a:t>
            </a:r>
            <a:r>
              <a:rPr lang="en-GB" sz="1200" dirty="0" err="1"/>
              <a:t>document.getElementsByTagName</a:t>
            </a:r>
            <a:r>
              <a:rPr lang="en-GB" sz="1200" dirty="0"/>
              <a:t>("P");</a:t>
            </a:r>
          </a:p>
          <a:p>
            <a:pPr marL="603504" lvl="2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marL="603504" lvl="2" indent="0">
              <a:buNone/>
            </a:pPr>
            <a:r>
              <a:rPr lang="en-GB" sz="1200" dirty="0"/>
              <a:t>  for (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x.length</a:t>
            </a:r>
            <a:r>
              <a:rPr lang="en-GB" sz="1200" dirty="0"/>
              <a:t>; </a:t>
            </a:r>
            <a:r>
              <a:rPr lang="en-GB" sz="1200" dirty="0" err="1"/>
              <a:t>i</a:t>
            </a:r>
            <a:r>
              <a:rPr lang="en-GB" sz="1200" dirty="0"/>
              <a:t>++) {</a:t>
            </a:r>
          </a:p>
          <a:p>
            <a:pPr marL="603504" lvl="2" indent="0">
              <a:buNone/>
            </a:pPr>
            <a:r>
              <a:rPr lang="en-GB" sz="1200" dirty="0"/>
              <a:t>    x[</a:t>
            </a:r>
            <a:r>
              <a:rPr lang="en-GB" sz="1200" dirty="0" err="1"/>
              <a:t>i</a:t>
            </a:r>
            <a:r>
              <a:rPr lang="en-GB" sz="1200" dirty="0"/>
              <a:t>].</a:t>
            </a:r>
            <a:r>
              <a:rPr lang="en-GB" sz="1200" dirty="0" err="1"/>
              <a:t>style.backgroundColor</a:t>
            </a:r>
            <a:r>
              <a:rPr lang="en-GB" sz="1200" dirty="0"/>
              <a:t> = "red";</a:t>
            </a:r>
          </a:p>
          <a:p>
            <a:pPr marL="603504" lvl="2" indent="0">
              <a:buNone/>
            </a:pPr>
            <a:r>
              <a:rPr lang="en-GB" sz="1200" dirty="0"/>
              <a:t>  }</a:t>
            </a:r>
          </a:p>
          <a:p>
            <a:pPr marL="603504" lvl="2" indent="0">
              <a:buNone/>
            </a:pPr>
            <a:r>
              <a:rPr lang="en-GB" sz="1200" dirty="0"/>
              <a:t>}</a:t>
            </a:r>
          </a:p>
          <a:p>
            <a:pPr marL="603504" lvl="2" indent="0">
              <a:buNone/>
            </a:pPr>
            <a:r>
              <a:rPr lang="en-GB" sz="1200" dirty="0"/>
              <a:t>&lt;/script&gt;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67463" cy="4593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web page is loaded, the </a:t>
            </a:r>
            <a:r>
              <a:rPr lang="en-US" b="1" dirty="0">
                <a:solidFill>
                  <a:srgbClr val="0070C0"/>
                </a:solidFill>
              </a:rPr>
              <a:t>Rendering </a:t>
            </a:r>
            <a:r>
              <a:rPr lang="en-US" b="1" dirty="0" smtClean="0">
                <a:solidFill>
                  <a:srgbClr val="0070C0"/>
                </a:solidFill>
              </a:rPr>
              <a:t>Engine</a:t>
            </a:r>
            <a:r>
              <a:rPr lang="en-US" dirty="0" smtClean="0"/>
              <a:t> in the browser creates a</a:t>
            </a:r>
            <a:r>
              <a:rPr lang="en-US" dirty="0"/>
              <a:t>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dirty="0" smtClean="0"/>
              <a:t>tree of </a:t>
            </a:r>
            <a:r>
              <a:rPr lang="en-US" dirty="0"/>
              <a:t>the </a:t>
            </a:r>
            <a:r>
              <a:rPr lang="en-US" dirty="0" smtClean="0"/>
              <a:t>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HTML elements as </a:t>
            </a:r>
            <a:r>
              <a:rPr lang="en-US" b="1" i="1" dirty="0">
                <a:solidFill>
                  <a:srgbClr val="C00000"/>
                </a:solidFill>
              </a:rPr>
              <a:t>objects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properties</a:t>
            </a:r>
            <a:r>
              <a:rPr lang="en-US" dirty="0"/>
              <a:t> of all HTML elements</a:t>
            </a: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rgbClr val="00B0F0"/>
                </a:solidFill>
              </a:rPr>
              <a:t>methods</a:t>
            </a:r>
            <a:r>
              <a:rPr lang="en-US" dirty="0"/>
              <a:t> to access all HTML elements</a:t>
            </a:r>
          </a:p>
          <a:p>
            <a:pPr lvl="1"/>
            <a:r>
              <a:rPr lang="en-US" dirty="0"/>
              <a:t>The </a:t>
            </a:r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events</a:t>
            </a:r>
            <a:r>
              <a:rPr lang="en-US" dirty="0"/>
              <a:t> for all HTML </a:t>
            </a:r>
            <a:r>
              <a:rPr lang="en-US" dirty="0" smtClean="0"/>
              <a:t>elements</a:t>
            </a:r>
          </a:p>
          <a:p>
            <a:pPr marL="457200" lvl="1" indent="0"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*How to get, add, change or delete HTML element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7992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867400" cy="4191000"/>
          </a:xfrm>
        </p:spPr>
      </p:pic>
    </p:spTree>
    <p:extLst>
      <p:ext uri="{BB962C8B-B14F-4D97-AF65-F5344CB8AC3E}">
        <p14:creationId xmlns:p14="http://schemas.microsoft.com/office/powerpoint/2010/main" val="21579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97" y="1481138"/>
            <a:ext cx="7100005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8839200" cy="114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smtClean="0"/>
              <a:t>The usual parent/child relationship between node</a:t>
            </a:r>
          </a:p>
          <a:p>
            <a:pPr eaLnBrk="1" hangingPunct="1"/>
            <a:r>
              <a:rPr lang="en-US" altLang="en-US" sz="2800" smtClean="0"/>
              <a:t>Like any other tree, you can walk this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75000"/>
            <a:ext cx="6172200" cy="337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Referencing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Objects can be referenced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by their id or name (this is the easiest way, but you need to make sure a name is unique in the hierarchy)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by their numerical position in the hierarchy, by walking the array that contains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by their relation to parent, child, or sibling, </a:t>
            </a:r>
            <a:r>
              <a:rPr lang="en-US" altLang="en-US" dirty="0" err="1" smtClean="0">
                <a:solidFill>
                  <a:srgbClr val="0070C0"/>
                </a:solidFill>
              </a:rPr>
              <a:t>parentNode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chemeClr val="accent3">
                    <a:lumMod val="75000"/>
                  </a:schemeClr>
                </a:solidFill>
              </a:rPr>
              <a:t>previousSibling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chemeClr val="accent4">
                    <a:lumMod val="75000"/>
                  </a:schemeClr>
                </a:solidFill>
              </a:rPr>
              <a:t>nextSibling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chemeClr val="accent6">
                    <a:lumMod val="50000"/>
                  </a:schemeClr>
                </a:solidFill>
              </a:rPr>
              <a:t>firstChild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chemeClr val="accent2"/>
                </a:solidFill>
              </a:rPr>
              <a:t>lastChild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or the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childNodes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274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div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div is an element with an id of </a:t>
            </a:r>
            <a:r>
              <a:rPr lang="en-US" altLang="en-US" dirty="0" err="1" smtClean="0"/>
              <a:t>mydiv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It contains a text element, which can be referenced by </a:t>
            </a:r>
            <a:r>
              <a:rPr lang="en-US" altLang="en-US" b="1" i="1" dirty="0" err="1" smtClean="0">
                <a:solidFill>
                  <a:srgbClr val="0070C0"/>
                </a:solidFill>
              </a:rPr>
              <a:t>childNodes</a:t>
            </a:r>
            <a:r>
              <a:rPr lang="en-US" altLang="en-US" b="1" i="1" dirty="0" smtClean="0">
                <a:solidFill>
                  <a:srgbClr val="0070C0"/>
                </a:solidFill>
              </a:rPr>
              <a:t>[0]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childNode</a:t>
            </a:r>
            <a:r>
              <a:rPr lang="en-US" altLang="en-US" dirty="0" smtClean="0"/>
              <a:t> being an array of all children of a node)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 the text in the div is not a value of the div, but rather the value of the first (and only) </a:t>
            </a:r>
            <a:r>
              <a:rPr lang="en-US" altLang="en-US" i="1" dirty="0" err="1" smtClean="0">
                <a:solidFill>
                  <a:srgbClr val="0070C0"/>
                </a:solidFill>
              </a:rPr>
              <a:t>childNode</a:t>
            </a:r>
            <a:r>
              <a:rPr lang="en-US" altLang="en-US" dirty="0" smtClean="0"/>
              <a:t> of the div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38200" y="1600200"/>
            <a:ext cx="4892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1" charset="-128"/>
              </a:rPr>
              <a:t>&lt;div id="mydiv"&gt;</a:t>
            </a:r>
          </a:p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1" charset="-128"/>
              </a:rPr>
              <a:t>This is some simple html to display</a:t>
            </a:r>
          </a:p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1" charset="-128"/>
              </a:rPr>
              <a:t>&lt;/div&gt;</a:t>
            </a:r>
            <a:endParaRPr lang="en-US" altLang="en-US" sz="2400"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8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As said, it's easiest to reference objects by id</a:t>
            </a:r>
          </a:p>
          <a:p>
            <a:pPr eaLnBrk="1" hangingPunct="1"/>
            <a:r>
              <a:rPr lang="en-US" altLang="en-US" sz="2800" dirty="0" smtClean="0"/>
              <a:t>To do this easily, use </a:t>
            </a:r>
            <a:r>
              <a:rPr lang="en-US" altLang="en-US" sz="2800" b="1" i="1" dirty="0" err="1" smtClean="0">
                <a:solidFill>
                  <a:schemeClr val="accent6">
                    <a:lumMod val="75000"/>
                  </a:schemeClr>
                </a:solidFill>
              </a:rPr>
              <a:t>getElementById</a:t>
            </a:r>
            <a:r>
              <a:rPr lang="en-US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en-US" sz="2800" dirty="0" smtClean="0"/>
              <a:t>, which returns the element with the given id</a:t>
            </a:r>
          </a:p>
          <a:p>
            <a:r>
              <a:rPr lang="en-US" altLang="en-US" sz="2800" dirty="0" smtClean="0"/>
              <a:t>For example, if you want to find a div with the id of "</a:t>
            </a:r>
            <a:r>
              <a:rPr lang="en-US" altLang="en-US" sz="2800" dirty="0" err="1" smtClean="0"/>
              <a:t>mydiv</a:t>
            </a:r>
            <a:r>
              <a:rPr lang="en-US" altLang="en-US" sz="2800" dirty="0" smtClean="0"/>
              <a:t>", use</a:t>
            </a:r>
            <a:br>
              <a:rPr lang="en-US" altLang="en-US" sz="2800" dirty="0" smtClean="0"/>
            </a:br>
            <a:r>
              <a:rPr lang="en-US" altLang="en-US" sz="2800" dirty="0" err="1" smtClean="0"/>
              <a:t>document.write</a:t>
            </a:r>
            <a:r>
              <a:rPr lang="en-US" altLang="en-US" sz="2800" dirty="0" smtClean="0"/>
              <a:t>(</a:t>
            </a:r>
            <a:r>
              <a:rPr lang="en-US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mydiv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").</a:t>
            </a:r>
            <a:r>
              <a:rPr lang="en-US" altLang="en-US" sz="2400" b="1" i="1" dirty="0" err="1" smtClean="0">
                <a:solidFill>
                  <a:srgbClr val="0070C0"/>
                </a:solidFill>
              </a:rPr>
              <a:t>childNodes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[0]);</a:t>
            </a:r>
            <a:endParaRPr lang="en-US" alt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sz="2800" dirty="0" smtClean="0"/>
              <a:t>Keep in mind that it's the element itself that's returned, not any particular property</a:t>
            </a:r>
          </a:p>
        </p:txBody>
      </p:sp>
    </p:spTree>
    <p:extLst>
      <p:ext uri="{BB962C8B-B14F-4D97-AF65-F5344CB8AC3E}">
        <p14:creationId xmlns:p14="http://schemas.microsoft.com/office/powerpoint/2010/main" val="81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5274</TotalTime>
  <Words>562</Words>
  <Application>Microsoft Office PowerPoint</Application>
  <PresentationFormat>On-screen Show (4:3)</PresentationFormat>
  <Paragraphs>148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MS PGothic</vt:lpstr>
      <vt:lpstr>Arial</vt:lpstr>
      <vt:lpstr>Calibri</vt:lpstr>
      <vt:lpstr>Consolas</vt:lpstr>
      <vt:lpstr>Courier New</vt:lpstr>
      <vt:lpstr>Lucida Sans Unicode</vt:lpstr>
      <vt:lpstr>Times New Roman</vt:lpstr>
      <vt:lpstr>Verdana</vt:lpstr>
      <vt:lpstr>Verdana</vt:lpstr>
      <vt:lpstr>Wingdings 2</vt:lpstr>
      <vt:lpstr>Wingdings 3</vt:lpstr>
      <vt:lpstr>Concourse</vt:lpstr>
      <vt:lpstr> (DOM)</vt:lpstr>
      <vt:lpstr>Web Browser Architecture</vt:lpstr>
      <vt:lpstr>Document Object Model</vt:lpstr>
      <vt:lpstr>HTML DOM</vt:lpstr>
      <vt:lpstr>HTML DOM</vt:lpstr>
      <vt:lpstr>DOM Tree</vt:lpstr>
      <vt:lpstr>Referencing Objects</vt:lpstr>
      <vt:lpstr>A div example</vt:lpstr>
      <vt:lpstr>Manipulating Objects</vt:lpstr>
      <vt:lpstr>Types of DOM nodes</vt:lpstr>
      <vt:lpstr>Types of DOM nodes</vt:lpstr>
      <vt:lpstr>DOM tree traversal example</vt:lpstr>
      <vt:lpstr>DOM Navigation </vt:lpstr>
      <vt:lpstr>DOM Navigation</vt:lpstr>
      <vt:lpstr>HTML Code Example</vt:lpstr>
      <vt:lpstr>HTML DOM Tree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Tahira Sadaf</dc:creator>
  <cp:lastModifiedBy>Microsoft account</cp:lastModifiedBy>
  <cp:revision>217</cp:revision>
  <dcterms:created xsi:type="dcterms:W3CDTF">2016-10-14T03:55:48Z</dcterms:created>
  <dcterms:modified xsi:type="dcterms:W3CDTF">2021-11-09T09:06:46Z</dcterms:modified>
</cp:coreProperties>
</file>