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64" r:id="rId2"/>
    <p:sldId id="257" r:id="rId3"/>
    <p:sldId id="259" r:id="rId4"/>
    <p:sldId id="331" r:id="rId5"/>
    <p:sldId id="258" r:id="rId6"/>
    <p:sldId id="269" r:id="rId7"/>
    <p:sldId id="305" r:id="rId8"/>
    <p:sldId id="321" r:id="rId9"/>
    <p:sldId id="308" r:id="rId10"/>
    <p:sldId id="260" r:id="rId11"/>
    <p:sldId id="306" r:id="rId12"/>
    <p:sldId id="307" r:id="rId13"/>
    <p:sldId id="261" r:id="rId14"/>
    <p:sldId id="325" r:id="rId15"/>
    <p:sldId id="322" r:id="rId16"/>
    <p:sldId id="267" r:id="rId17"/>
    <p:sldId id="268" r:id="rId18"/>
    <p:sldId id="316" r:id="rId19"/>
    <p:sldId id="317" r:id="rId20"/>
    <p:sldId id="318" r:id="rId21"/>
    <p:sldId id="314" r:id="rId22"/>
    <p:sldId id="315" r:id="rId23"/>
    <p:sldId id="271" r:id="rId24"/>
    <p:sldId id="272" r:id="rId25"/>
    <p:sldId id="270" r:id="rId26"/>
    <p:sldId id="273" r:id="rId27"/>
    <p:sldId id="319" r:id="rId28"/>
    <p:sldId id="320" r:id="rId29"/>
    <p:sldId id="323" r:id="rId30"/>
    <p:sldId id="274" r:id="rId31"/>
    <p:sldId id="275" r:id="rId32"/>
    <p:sldId id="276" r:id="rId33"/>
    <p:sldId id="277" r:id="rId34"/>
    <p:sldId id="278" r:id="rId35"/>
    <p:sldId id="279" r:id="rId36"/>
    <p:sldId id="280" r:id="rId37"/>
    <p:sldId id="281" r:id="rId38"/>
    <p:sldId id="282" r:id="rId39"/>
    <p:sldId id="283" r:id="rId40"/>
    <p:sldId id="284" r:id="rId41"/>
    <p:sldId id="327"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12" r:id="rId62"/>
    <p:sldId id="313" r:id="rId63"/>
    <p:sldId id="311" r:id="rId64"/>
    <p:sldId id="328" r:id="rId65"/>
    <p:sldId id="329" r:id="rId66"/>
    <p:sldId id="326" r:id="rId67"/>
    <p:sldId id="332" r:id="rId68"/>
    <p:sldId id="334" r:id="rId69"/>
    <p:sldId id="333" r:id="rId70"/>
  </p:sldIdLst>
  <p:sldSz cx="9144000" cy="6858000" type="screen4x3"/>
  <p:notesSz cx="6858000" cy="9144000"/>
  <p:defaultTextStyle>
    <a:defPPr>
      <a:defRPr lang="en-US"/>
    </a:defPPr>
    <a:lvl1pPr marL="0" algn="l" defTabSz="914210" rtl="0" eaLnBrk="1" latinLnBrk="0" hangingPunct="1">
      <a:defRPr sz="1800" kern="1200">
        <a:solidFill>
          <a:schemeClr val="tx1"/>
        </a:solidFill>
        <a:latin typeface="+mn-lt"/>
        <a:ea typeface="+mn-ea"/>
        <a:cs typeface="+mn-cs"/>
      </a:defRPr>
    </a:lvl1pPr>
    <a:lvl2pPr marL="457106" algn="l" defTabSz="914210" rtl="0" eaLnBrk="1" latinLnBrk="0" hangingPunct="1">
      <a:defRPr sz="1800" kern="1200">
        <a:solidFill>
          <a:schemeClr val="tx1"/>
        </a:solidFill>
        <a:latin typeface="+mn-lt"/>
        <a:ea typeface="+mn-ea"/>
        <a:cs typeface="+mn-cs"/>
      </a:defRPr>
    </a:lvl2pPr>
    <a:lvl3pPr marL="914210" algn="l" defTabSz="914210" rtl="0" eaLnBrk="1" latinLnBrk="0" hangingPunct="1">
      <a:defRPr sz="1800" kern="1200">
        <a:solidFill>
          <a:schemeClr val="tx1"/>
        </a:solidFill>
        <a:latin typeface="+mn-lt"/>
        <a:ea typeface="+mn-ea"/>
        <a:cs typeface="+mn-cs"/>
      </a:defRPr>
    </a:lvl3pPr>
    <a:lvl4pPr marL="1371316" algn="l" defTabSz="914210" rtl="0" eaLnBrk="1" latinLnBrk="0" hangingPunct="1">
      <a:defRPr sz="1800" kern="1200">
        <a:solidFill>
          <a:schemeClr val="tx1"/>
        </a:solidFill>
        <a:latin typeface="+mn-lt"/>
        <a:ea typeface="+mn-ea"/>
        <a:cs typeface="+mn-cs"/>
      </a:defRPr>
    </a:lvl4pPr>
    <a:lvl5pPr marL="1828421" algn="l" defTabSz="914210" rtl="0" eaLnBrk="1" latinLnBrk="0" hangingPunct="1">
      <a:defRPr sz="1800" kern="1200">
        <a:solidFill>
          <a:schemeClr val="tx1"/>
        </a:solidFill>
        <a:latin typeface="+mn-lt"/>
        <a:ea typeface="+mn-ea"/>
        <a:cs typeface="+mn-cs"/>
      </a:defRPr>
    </a:lvl5pPr>
    <a:lvl6pPr marL="2285526" algn="l" defTabSz="914210" rtl="0" eaLnBrk="1" latinLnBrk="0" hangingPunct="1">
      <a:defRPr sz="1800" kern="1200">
        <a:solidFill>
          <a:schemeClr val="tx1"/>
        </a:solidFill>
        <a:latin typeface="+mn-lt"/>
        <a:ea typeface="+mn-ea"/>
        <a:cs typeface="+mn-cs"/>
      </a:defRPr>
    </a:lvl6pPr>
    <a:lvl7pPr marL="2742630" algn="l" defTabSz="914210" rtl="0" eaLnBrk="1" latinLnBrk="0" hangingPunct="1">
      <a:defRPr sz="1800" kern="1200">
        <a:solidFill>
          <a:schemeClr val="tx1"/>
        </a:solidFill>
        <a:latin typeface="+mn-lt"/>
        <a:ea typeface="+mn-ea"/>
        <a:cs typeface="+mn-cs"/>
      </a:defRPr>
    </a:lvl7pPr>
    <a:lvl8pPr marL="3199736" algn="l" defTabSz="914210" rtl="0" eaLnBrk="1" latinLnBrk="0" hangingPunct="1">
      <a:defRPr sz="1800" kern="1200">
        <a:solidFill>
          <a:schemeClr val="tx1"/>
        </a:solidFill>
        <a:latin typeface="+mn-lt"/>
        <a:ea typeface="+mn-ea"/>
        <a:cs typeface="+mn-cs"/>
      </a:defRPr>
    </a:lvl8pPr>
    <a:lvl9pPr marL="3656841" algn="l" defTabSz="91421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p:cViewPr varScale="1">
        <p:scale>
          <a:sx n="89" d="100"/>
          <a:sy n="89" d="100"/>
        </p:scale>
        <p:origin x="1286"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E4CCC-0122-4DCA-8FF8-0A2248AA4AF5}" type="datetimeFigureOut">
              <a:rPr lang="en-US" smtClean="0"/>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D1B61-B799-460C-A247-8C7133A43995}" type="slidenum">
              <a:rPr lang="en-US" smtClean="0"/>
              <a:t>‹#›</a:t>
            </a:fld>
            <a:endParaRPr lang="en-US"/>
          </a:p>
        </p:txBody>
      </p:sp>
    </p:spTree>
    <p:extLst>
      <p:ext uri="{BB962C8B-B14F-4D97-AF65-F5344CB8AC3E}">
        <p14:creationId xmlns:p14="http://schemas.microsoft.com/office/powerpoint/2010/main" val="723200682"/>
      </p:ext>
    </p:extLst>
  </p:cSld>
  <p:clrMap bg1="lt1" tx1="dk1" bg2="lt2" tx2="dk2" accent1="accent1" accent2="accent2" accent3="accent3" accent4="accent4" accent5="accent5" accent6="accent6" hlink="hlink" folHlink="folHlink"/>
  <p:notesStyle>
    <a:lvl1pPr marL="0" algn="l" defTabSz="914210" rtl="0" eaLnBrk="1" latinLnBrk="0" hangingPunct="1">
      <a:defRPr sz="1200" kern="1200">
        <a:solidFill>
          <a:schemeClr val="tx1"/>
        </a:solidFill>
        <a:latin typeface="+mn-lt"/>
        <a:ea typeface="+mn-ea"/>
        <a:cs typeface="+mn-cs"/>
      </a:defRPr>
    </a:lvl1pPr>
    <a:lvl2pPr marL="457106" algn="l" defTabSz="914210" rtl="0" eaLnBrk="1" latinLnBrk="0" hangingPunct="1">
      <a:defRPr sz="1200" kern="1200">
        <a:solidFill>
          <a:schemeClr val="tx1"/>
        </a:solidFill>
        <a:latin typeface="+mn-lt"/>
        <a:ea typeface="+mn-ea"/>
        <a:cs typeface="+mn-cs"/>
      </a:defRPr>
    </a:lvl2pPr>
    <a:lvl3pPr marL="914210" algn="l" defTabSz="914210" rtl="0" eaLnBrk="1" latinLnBrk="0" hangingPunct="1">
      <a:defRPr sz="1200" kern="1200">
        <a:solidFill>
          <a:schemeClr val="tx1"/>
        </a:solidFill>
        <a:latin typeface="+mn-lt"/>
        <a:ea typeface="+mn-ea"/>
        <a:cs typeface="+mn-cs"/>
      </a:defRPr>
    </a:lvl3pPr>
    <a:lvl4pPr marL="1371316" algn="l" defTabSz="914210" rtl="0" eaLnBrk="1" latinLnBrk="0" hangingPunct="1">
      <a:defRPr sz="1200" kern="1200">
        <a:solidFill>
          <a:schemeClr val="tx1"/>
        </a:solidFill>
        <a:latin typeface="+mn-lt"/>
        <a:ea typeface="+mn-ea"/>
        <a:cs typeface="+mn-cs"/>
      </a:defRPr>
    </a:lvl4pPr>
    <a:lvl5pPr marL="1828421" algn="l" defTabSz="914210" rtl="0" eaLnBrk="1" latinLnBrk="0" hangingPunct="1">
      <a:defRPr sz="1200" kern="1200">
        <a:solidFill>
          <a:schemeClr val="tx1"/>
        </a:solidFill>
        <a:latin typeface="+mn-lt"/>
        <a:ea typeface="+mn-ea"/>
        <a:cs typeface="+mn-cs"/>
      </a:defRPr>
    </a:lvl5pPr>
    <a:lvl6pPr marL="2285526" algn="l" defTabSz="914210" rtl="0" eaLnBrk="1" latinLnBrk="0" hangingPunct="1">
      <a:defRPr sz="1200" kern="1200">
        <a:solidFill>
          <a:schemeClr val="tx1"/>
        </a:solidFill>
        <a:latin typeface="+mn-lt"/>
        <a:ea typeface="+mn-ea"/>
        <a:cs typeface="+mn-cs"/>
      </a:defRPr>
    </a:lvl6pPr>
    <a:lvl7pPr marL="2742630" algn="l" defTabSz="914210" rtl="0" eaLnBrk="1" latinLnBrk="0" hangingPunct="1">
      <a:defRPr sz="1200" kern="1200">
        <a:solidFill>
          <a:schemeClr val="tx1"/>
        </a:solidFill>
        <a:latin typeface="+mn-lt"/>
        <a:ea typeface="+mn-ea"/>
        <a:cs typeface="+mn-cs"/>
      </a:defRPr>
    </a:lvl7pPr>
    <a:lvl8pPr marL="3199736" algn="l" defTabSz="914210" rtl="0" eaLnBrk="1" latinLnBrk="0" hangingPunct="1">
      <a:defRPr sz="1200" kern="1200">
        <a:solidFill>
          <a:schemeClr val="tx1"/>
        </a:solidFill>
        <a:latin typeface="+mn-lt"/>
        <a:ea typeface="+mn-ea"/>
        <a:cs typeface="+mn-cs"/>
      </a:defRPr>
    </a:lvl8pPr>
    <a:lvl9pPr marL="3656841" algn="l" defTabSz="9142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90F1C97-9066-457B-8605-9CF2C876197C}" type="slidenum">
              <a:rPr lang="en-US" altLang="en-US">
                <a:latin typeface="Times New Roman" pitchFamily="18" charset="0"/>
              </a:rPr>
              <a:pPr/>
              <a:t>9</a:t>
            </a:fld>
            <a:endParaRPr lang="en-US" altLang="en-US">
              <a:latin typeface="Times New Roman" pitchFamily="18" charset="0"/>
            </a:endParaRPr>
          </a:p>
        </p:txBody>
      </p:sp>
      <p:sp>
        <p:nvSpPr>
          <p:cNvPr id="30723" name="Rectangle 2"/>
          <p:cNvSpPr>
            <a:spLocks noGrp="1" noRot="1" noChangeAspect="1" noChangeArrowheads="1" noTextEdit="1"/>
          </p:cNvSpPr>
          <p:nvPr>
            <p:ph type="sldImg"/>
          </p:nvPr>
        </p:nvSpPr>
        <p:spPr>
          <a:xfrm>
            <a:off x="1143000" y="685800"/>
            <a:ext cx="4572000" cy="3429000"/>
          </a:xfrm>
          <a:ln/>
        </p:spPr>
      </p:sp>
      <p:sp>
        <p:nvSpPr>
          <p:cNvPr id="307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2349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253A9D8-E730-46E2-8988-2741173900A6}" type="slidenum">
              <a:rPr lang="en-US" altLang="en-US">
                <a:latin typeface="Times New Roman" pitchFamily="18" charset="0"/>
              </a:rPr>
              <a:pPr/>
              <a:t>11</a:t>
            </a:fld>
            <a:endParaRPr lang="en-US" altLang="en-US">
              <a:latin typeface="Times New Roman" pitchFamily="18" charset="0"/>
            </a:endParaRPr>
          </a:p>
        </p:txBody>
      </p:sp>
      <p:sp>
        <p:nvSpPr>
          <p:cNvPr id="32771" name="Rectangle 2"/>
          <p:cNvSpPr>
            <a:spLocks noGrp="1" noRot="1" noChangeAspect="1" noChangeArrowheads="1" noTextEdit="1"/>
          </p:cNvSpPr>
          <p:nvPr>
            <p:ph type="sldImg"/>
          </p:nvPr>
        </p:nvSpPr>
        <p:spPr>
          <a:xfrm>
            <a:off x="1143000" y="685800"/>
            <a:ext cx="4572000" cy="3429000"/>
          </a:xfrm>
          <a:ln/>
        </p:spPr>
      </p:sp>
      <p:sp>
        <p:nvSpPr>
          <p:cNvPr id="3277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16246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9559592-8138-4260-8979-A9C32A387A3D}" type="slidenum">
              <a:rPr lang="en-US" altLang="en-US">
                <a:latin typeface="Times New Roman" pitchFamily="18" charset="0"/>
              </a:rPr>
              <a:pPr/>
              <a:t>12</a:t>
            </a:fld>
            <a:endParaRPr lang="en-US" altLang="en-US">
              <a:latin typeface="Times New Roman" pitchFamily="18" charset="0"/>
            </a:endParaRPr>
          </a:p>
        </p:txBody>
      </p:sp>
      <p:sp>
        <p:nvSpPr>
          <p:cNvPr id="34819" name="Rectangle 2"/>
          <p:cNvSpPr>
            <a:spLocks noGrp="1" noRot="1" noChangeAspect="1" noChangeArrowheads="1" noTextEdit="1"/>
          </p:cNvSpPr>
          <p:nvPr>
            <p:ph type="sldImg"/>
          </p:nvPr>
        </p:nvSpPr>
        <p:spPr>
          <a:xfrm>
            <a:off x="1143000" y="685800"/>
            <a:ext cx="4572000" cy="3429000"/>
          </a:xfrm>
          <a:ln/>
        </p:spPr>
      </p:sp>
      <p:sp>
        <p:nvSpPr>
          <p:cNvPr id="348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37260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1pPr>
            <a:lvl2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2pPr>
            <a:lvl3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3pPr>
            <a:lvl4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4pPr>
            <a:lvl5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bg1"/>
                </a:solidFill>
                <a:latin typeface="Arial" charset="0"/>
                <a:ea typeface="Lucida Sans Unicode" charset="0"/>
                <a:cs typeface="Lucida Sans Unicode"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bg1"/>
                </a:solidFill>
                <a:latin typeface="Arial" charset="0"/>
                <a:ea typeface="Lucida Sans Unicode" charset="0"/>
                <a:cs typeface="Lucida Sans Unicode"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bg1"/>
                </a:solidFill>
                <a:latin typeface="Arial" charset="0"/>
                <a:ea typeface="Lucida Sans Unicode" charset="0"/>
                <a:cs typeface="Lucida Sans Unicode"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bg1"/>
                </a:solidFill>
                <a:latin typeface="Arial" charset="0"/>
                <a:ea typeface="Lucida Sans Unicode" charset="0"/>
                <a:cs typeface="Lucida Sans Unicode" charset="0"/>
              </a:defRPr>
            </a:lvl9pPr>
          </a:lstStyle>
          <a:p>
            <a:pPr eaLnBrk="1"/>
            <a:fld id="{99FBA3EC-8717-4924-B3A6-7D0661EEF6E1}" type="slidenum">
              <a:rPr lang="en-US" altLang="en-US">
                <a:solidFill>
                  <a:srgbClr val="FFFFFF"/>
                </a:solidFill>
                <a:latin typeface="Times New Roman" pitchFamily="16" charset="0"/>
              </a:rPr>
              <a:pPr eaLnBrk="1"/>
              <a:t>21</a:t>
            </a:fld>
            <a:endParaRPr lang="en-US" altLang="en-US">
              <a:solidFill>
                <a:srgbClr val="FFFFFF"/>
              </a:solidFill>
              <a:latin typeface="Times New Roman" pitchFamily="16" charset="0"/>
            </a:endParaRPr>
          </a:p>
        </p:txBody>
      </p:sp>
      <p:sp>
        <p:nvSpPr>
          <p:cNvPr id="38915" name="Rectangle 1"/>
          <p:cNvSpPr txBox="1">
            <a:spLocks noGrp="1" noRot="1" noChangeAspect="1" noChangeArrowheads="1" noTextEdit="1"/>
          </p:cNvSpPr>
          <p:nvPr>
            <p:ph type="sldImg"/>
          </p:nvPr>
        </p:nvSpPr>
        <p:spPr>
          <a:xfrm>
            <a:off x="887413" y="787400"/>
            <a:ext cx="4208462" cy="3157538"/>
          </a:xfrm>
          <a:solidFill>
            <a:srgbClr val="FFFFFF"/>
          </a:solidFill>
          <a:ln>
            <a:solidFill>
              <a:srgbClr val="000000"/>
            </a:solidFill>
            <a:miter lim="800000"/>
            <a:headEnd/>
            <a:tailEnd/>
          </a:ln>
        </p:spPr>
      </p:sp>
      <p:sp>
        <p:nvSpPr>
          <p:cNvPr id="38916" name="Text Box 2"/>
          <p:cNvSpPr txBox="1">
            <a:spLocks noGrp="1" noChangeArrowheads="1"/>
          </p:cNvSpPr>
          <p:nvPr>
            <p:ph type="body" idx="1"/>
          </p:nvPr>
        </p:nvSpPr>
        <p:spPr>
          <a:xfrm>
            <a:off x="795618" y="4284807"/>
            <a:ext cx="4392706" cy="37970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lIns="83027" tIns="41352" rIns="83027" bIns="41352"/>
          <a:lstStyle/>
          <a:p>
            <a:pPr>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US" altLang="en-US" sz="900" dirty="0">
                <a:ea typeface="Lucida Sans Unicode" charset="0"/>
                <a:cs typeface="Lucida Sans Unicode" charset="0"/>
              </a:rPr>
              <a:t>This example shows a simple form. Notice the </a:t>
            </a:r>
            <a:r>
              <a:rPr lang="en-US" altLang="en-US" sz="900" b="1" dirty="0">
                <a:latin typeface="Courier New" pitchFamily="49" charset="0"/>
                <a:ea typeface="Lucida Sans Unicode" charset="0"/>
                <a:cs typeface="Lucida Sans Unicode" charset="0"/>
              </a:rPr>
              <a:t>name</a:t>
            </a:r>
            <a:r>
              <a:rPr lang="en-US" altLang="en-US" sz="900" dirty="0">
                <a:latin typeface="Courier New" pitchFamily="49" charset="0"/>
                <a:ea typeface="Lucida Sans Unicode" charset="0"/>
                <a:cs typeface="Lucida Sans Unicode" charset="0"/>
              </a:rPr>
              <a:t> </a:t>
            </a:r>
            <a:r>
              <a:rPr lang="en-US" altLang="en-US" sz="900" dirty="0">
                <a:ea typeface="Lucida Sans Unicode" charset="0"/>
                <a:cs typeface="Lucida Sans Unicode" charset="0"/>
              </a:rPr>
              <a:t>attribute is used at all points - to name the form, and to name each element within the form.</a:t>
            </a:r>
          </a:p>
          <a:p>
            <a:pPr>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endParaRPr lang="en-US" altLang="en-US" sz="900" dirty="0">
              <a:ea typeface="Lucida Sans Unicode" charset="0"/>
              <a:cs typeface="Lucida Sans Unicode" charset="0"/>
            </a:endParaRPr>
          </a:p>
        </p:txBody>
      </p:sp>
    </p:spTree>
    <p:extLst>
      <p:ext uri="{BB962C8B-B14F-4D97-AF65-F5344CB8AC3E}">
        <p14:creationId xmlns:p14="http://schemas.microsoft.com/office/powerpoint/2010/main" val="2749430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1pPr>
            <a:lvl2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2pPr>
            <a:lvl3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3pPr>
            <a:lvl4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4pPr>
            <a:lvl5pPr eaLnBrk="0">
              <a:tabLst>
                <a:tab pos="649628" algn="l"/>
                <a:tab pos="1299256" algn="l"/>
                <a:tab pos="1948884" algn="l"/>
                <a:tab pos="2598511" algn="l"/>
              </a:tabLst>
              <a:defRPr>
                <a:solidFill>
                  <a:schemeClr val="bg1"/>
                </a:solidFill>
                <a:latin typeface="Arial" charset="0"/>
                <a:ea typeface="Lucida Sans Unicode" charset="0"/>
                <a:cs typeface="Lucida Sans Unicode"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bg1"/>
                </a:solidFill>
                <a:latin typeface="Arial" charset="0"/>
                <a:ea typeface="Lucida Sans Unicode" charset="0"/>
                <a:cs typeface="Lucida Sans Unicode"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bg1"/>
                </a:solidFill>
                <a:latin typeface="Arial" charset="0"/>
                <a:ea typeface="Lucida Sans Unicode" charset="0"/>
                <a:cs typeface="Lucida Sans Unicode"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bg1"/>
                </a:solidFill>
                <a:latin typeface="Arial" charset="0"/>
                <a:ea typeface="Lucida Sans Unicode" charset="0"/>
                <a:cs typeface="Lucida Sans Unicode"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bg1"/>
                </a:solidFill>
                <a:latin typeface="Arial" charset="0"/>
                <a:ea typeface="Lucida Sans Unicode" charset="0"/>
                <a:cs typeface="Lucida Sans Unicode" charset="0"/>
              </a:defRPr>
            </a:lvl9pPr>
          </a:lstStyle>
          <a:p>
            <a:pPr eaLnBrk="1"/>
            <a:fld id="{C9B3576F-890D-48C8-B41D-D1533DCF672C}" type="slidenum">
              <a:rPr lang="en-US" altLang="en-US">
                <a:solidFill>
                  <a:srgbClr val="FFFFFF"/>
                </a:solidFill>
                <a:latin typeface="Times New Roman" pitchFamily="16" charset="0"/>
              </a:rPr>
              <a:pPr eaLnBrk="1"/>
              <a:t>22</a:t>
            </a:fld>
            <a:endParaRPr lang="en-US" altLang="en-US">
              <a:solidFill>
                <a:srgbClr val="FFFFFF"/>
              </a:solidFill>
              <a:latin typeface="Times New Roman" pitchFamily="16" charset="0"/>
            </a:endParaRPr>
          </a:p>
        </p:txBody>
      </p:sp>
      <p:sp>
        <p:nvSpPr>
          <p:cNvPr id="39939" name="Rectangle 1"/>
          <p:cNvSpPr txBox="1">
            <a:spLocks noGrp="1" noRot="1" noChangeAspect="1" noChangeArrowheads="1" noTextEdit="1"/>
          </p:cNvSpPr>
          <p:nvPr>
            <p:ph type="sldImg"/>
          </p:nvPr>
        </p:nvSpPr>
        <p:spPr>
          <a:xfrm>
            <a:off x="1293813" y="800100"/>
            <a:ext cx="4268787" cy="3201988"/>
          </a:xfrm>
          <a:solidFill>
            <a:srgbClr val="FFFFFF"/>
          </a:solidFill>
          <a:ln>
            <a:solidFill>
              <a:srgbClr val="000000"/>
            </a:solidFill>
            <a:miter lim="800000"/>
            <a:headEnd/>
            <a:tailEnd/>
          </a:ln>
        </p:spPr>
      </p:sp>
      <p:sp>
        <p:nvSpPr>
          <p:cNvPr id="39940" name="Text Box 2"/>
          <p:cNvSpPr txBox="1">
            <a:spLocks noGrp="1" noChangeArrowheads="1"/>
          </p:cNvSpPr>
          <p:nvPr>
            <p:ph type="body" idx="1"/>
          </p:nvPr>
        </p:nvSpPr>
        <p:spPr>
          <a:xfrm>
            <a:off x="911879" y="4345421"/>
            <a:ext cx="5034243" cy="38504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lIns="83027" tIns="41352" rIns="83027" bIns="41352"/>
          <a:lstStyle/>
          <a:p>
            <a:pPr>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GB" altLang="en-US" sz="900" dirty="0">
                <a:ea typeface="Lucida Sans Unicode" charset="0"/>
                <a:cs typeface="Lucida Sans Unicode" charset="0"/>
              </a:rPr>
              <a:t>To refer to the value that a user has typed in a text box, you use the following naming system:</a:t>
            </a:r>
          </a:p>
          <a:p>
            <a:pPr marL="836254" lvl="1" indent="-255008">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GB" altLang="en-US" sz="900" dirty="0" err="1">
                <a:ea typeface="Lucida Sans Unicode" charset="0"/>
                <a:cs typeface="Lucida Sans Unicode" charset="0"/>
              </a:rPr>
              <a:t>document.formname.elementname.value</a:t>
            </a:r>
            <a:r>
              <a:rPr lang="en-GB" altLang="en-US" sz="900" dirty="0">
                <a:ea typeface="Lucida Sans Unicode" charset="0"/>
                <a:cs typeface="Lucida Sans Unicode" charset="0"/>
              </a:rPr>
              <a:t>  </a:t>
            </a:r>
          </a:p>
          <a:p>
            <a:pPr>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GB" altLang="en-US" sz="900" dirty="0">
                <a:ea typeface="Lucida Sans Unicode" charset="0"/>
                <a:cs typeface="Lucida Sans Unicode" charset="0"/>
              </a:rPr>
              <a:t>This is a naming convention derived from the JavaScript object model:</a:t>
            </a:r>
          </a:p>
          <a:p>
            <a:pPr marL="836254" lvl="1" indent="-255008">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GB" altLang="en-US" sz="900" dirty="0">
                <a:ea typeface="Lucida Sans Unicode" charset="0"/>
                <a:cs typeface="Lucida Sans Unicode" charset="0"/>
              </a:rPr>
              <a:t>document refers to the page displayed in the browser.</a:t>
            </a:r>
          </a:p>
          <a:p>
            <a:pPr marL="836254" lvl="1" indent="-255008">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GB" altLang="en-US" sz="900" dirty="0" err="1">
                <a:ea typeface="Lucida Sans Unicode" charset="0"/>
                <a:cs typeface="Lucida Sans Unicode" charset="0"/>
              </a:rPr>
              <a:t>formname</a:t>
            </a:r>
            <a:r>
              <a:rPr lang="en-GB" altLang="en-US" sz="900" dirty="0">
                <a:ea typeface="Lucida Sans Unicode" charset="0"/>
                <a:cs typeface="Lucida Sans Unicode" charset="0"/>
              </a:rPr>
              <a:t> is supplied by the page author as the </a:t>
            </a:r>
            <a:r>
              <a:rPr lang="en-GB" altLang="en-US" sz="900" b="1" dirty="0">
                <a:ea typeface="Lucida Sans Unicode" charset="0"/>
                <a:cs typeface="Lucida Sans Unicode" charset="0"/>
              </a:rPr>
              <a:t>name</a:t>
            </a:r>
            <a:r>
              <a:rPr lang="en-GB" altLang="en-US" sz="900" dirty="0">
                <a:ea typeface="Lucida Sans Unicode" charset="0"/>
                <a:cs typeface="Lucida Sans Unicode" charset="0"/>
              </a:rPr>
              <a:t> attribute of the &lt;form&gt; tag - in the example it is </a:t>
            </a:r>
            <a:r>
              <a:rPr lang="en-GB" altLang="en-US" sz="900" dirty="0" err="1">
                <a:ea typeface="Lucida Sans Unicode" charset="0"/>
                <a:cs typeface="Lucida Sans Unicode" charset="0"/>
              </a:rPr>
              <a:t>addressform</a:t>
            </a:r>
            <a:r>
              <a:rPr lang="en-GB" altLang="en-US" sz="900" dirty="0">
                <a:ea typeface="Lucida Sans Unicode" charset="0"/>
                <a:cs typeface="Lucida Sans Unicode" charset="0"/>
              </a:rPr>
              <a:t> and refers to the whole form.</a:t>
            </a:r>
          </a:p>
          <a:p>
            <a:pPr marL="836254" lvl="1" indent="-255008">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GB" altLang="en-US" sz="900" dirty="0" err="1">
                <a:ea typeface="Lucida Sans Unicode" charset="0"/>
                <a:cs typeface="Lucida Sans Unicode" charset="0"/>
              </a:rPr>
              <a:t>elementname</a:t>
            </a:r>
            <a:r>
              <a:rPr lang="en-GB" altLang="en-US" sz="900" dirty="0">
                <a:ea typeface="Lucida Sans Unicode" charset="0"/>
                <a:cs typeface="Lucida Sans Unicode" charset="0"/>
              </a:rPr>
              <a:t> is supplied by the page author using the </a:t>
            </a:r>
            <a:r>
              <a:rPr lang="en-GB" altLang="en-US" sz="900" b="1" dirty="0">
                <a:ea typeface="Lucida Sans Unicode" charset="0"/>
                <a:cs typeface="Lucida Sans Unicode" charset="0"/>
              </a:rPr>
              <a:t>name</a:t>
            </a:r>
            <a:r>
              <a:rPr lang="en-GB" altLang="en-US" sz="900" dirty="0">
                <a:ea typeface="Lucida Sans Unicode" charset="0"/>
                <a:cs typeface="Lucida Sans Unicode" charset="0"/>
              </a:rPr>
              <a:t> attribute of the &lt;input&gt; tag.</a:t>
            </a:r>
          </a:p>
          <a:p>
            <a:pPr marL="836254" lvl="1" indent="-255008">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GB" altLang="en-US" sz="900" dirty="0">
                <a:ea typeface="Lucida Sans Unicode" charset="0"/>
                <a:cs typeface="Lucida Sans Unicode" charset="0"/>
              </a:rPr>
              <a:t>value is a predefined term which refers to the text typed in by the user. </a:t>
            </a:r>
          </a:p>
          <a:p>
            <a:pPr>
              <a:spcBef>
                <a:spcPts val="337"/>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endParaRPr lang="en-GB" altLang="en-US" sz="900" dirty="0">
              <a:ea typeface="Lucida Sans Unicode" charset="0"/>
              <a:cs typeface="Lucida Sans Unicode" charset="0"/>
            </a:endParaRPr>
          </a:p>
        </p:txBody>
      </p:sp>
    </p:spTree>
    <p:extLst>
      <p:ext uri="{BB962C8B-B14F-4D97-AF65-F5344CB8AC3E}">
        <p14:creationId xmlns:p14="http://schemas.microsoft.com/office/powerpoint/2010/main" val="361876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106" indent="0" algn="ctr">
              <a:buNone/>
              <a:defRPr>
                <a:solidFill>
                  <a:schemeClr val="tx1">
                    <a:tint val="75000"/>
                  </a:schemeClr>
                </a:solidFill>
              </a:defRPr>
            </a:lvl2pPr>
            <a:lvl3pPr marL="914210" indent="0" algn="ctr">
              <a:buNone/>
              <a:defRPr>
                <a:solidFill>
                  <a:schemeClr val="tx1">
                    <a:tint val="75000"/>
                  </a:schemeClr>
                </a:solidFill>
              </a:defRPr>
            </a:lvl3pPr>
            <a:lvl4pPr marL="1371316" indent="0" algn="ctr">
              <a:buNone/>
              <a:defRPr>
                <a:solidFill>
                  <a:schemeClr val="tx1">
                    <a:tint val="75000"/>
                  </a:schemeClr>
                </a:solidFill>
              </a:defRPr>
            </a:lvl4pPr>
            <a:lvl5pPr marL="1828421" indent="0" algn="ctr">
              <a:buNone/>
              <a:defRPr>
                <a:solidFill>
                  <a:schemeClr val="tx1">
                    <a:tint val="75000"/>
                  </a:schemeClr>
                </a:solidFill>
              </a:defRPr>
            </a:lvl5pPr>
            <a:lvl6pPr marL="2285526" indent="0" algn="ctr">
              <a:buNone/>
              <a:defRPr>
                <a:solidFill>
                  <a:schemeClr val="tx1">
                    <a:tint val="75000"/>
                  </a:schemeClr>
                </a:solidFill>
              </a:defRPr>
            </a:lvl6pPr>
            <a:lvl7pPr marL="2742630" indent="0" algn="ctr">
              <a:buNone/>
              <a:defRPr>
                <a:solidFill>
                  <a:schemeClr val="tx1">
                    <a:tint val="75000"/>
                  </a:schemeClr>
                </a:solidFill>
              </a:defRPr>
            </a:lvl7pPr>
            <a:lvl8pPr marL="3199736" indent="0" algn="ctr">
              <a:buNone/>
              <a:defRPr>
                <a:solidFill>
                  <a:schemeClr val="tx1">
                    <a:tint val="75000"/>
                  </a:schemeClr>
                </a:solidFill>
              </a:defRPr>
            </a:lvl8pPr>
            <a:lvl9pPr marL="365684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86737-C7A5-4F7C-9C01-24FD92488D2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265909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86737-C7A5-4F7C-9C01-24FD92488D2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404258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86737-C7A5-4F7C-9C01-24FD92488D2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74193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86737-C7A5-4F7C-9C01-24FD92488D2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95922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06" indent="0">
              <a:buNone/>
              <a:defRPr sz="1800">
                <a:solidFill>
                  <a:schemeClr val="tx1">
                    <a:tint val="75000"/>
                  </a:schemeClr>
                </a:solidFill>
              </a:defRPr>
            </a:lvl2pPr>
            <a:lvl3pPr marL="914210" indent="0">
              <a:buNone/>
              <a:defRPr sz="1600">
                <a:solidFill>
                  <a:schemeClr val="tx1">
                    <a:tint val="75000"/>
                  </a:schemeClr>
                </a:solidFill>
              </a:defRPr>
            </a:lvl3pPr>
            <a:lvl4pPr marL="1371316" indent="0">
              <a:buNone/>
              <a:defRPr sz="1400">
                <a:solidFill>
                  <a:schemeClr val="tx1">
                    <a:tint val="75000"/>
                  </a:schemeClr>
                </a:solidFill>
              </a:defRPr>
            </a:lvl4pPr>
            <a:lvl5pPr marL="1828421" indent="0">
              <a:buNone/>
              <a:defRPr sz="1400">
                <a:solidFill>
                  <a:schemeClr val="tx1">
                    <a:tint val="75000"/>
                  </a:schemeClr>
                </a:solidFill>
              </a:defRPr>
            </a:lvl5pPr>
            <a:lvl6pPr marL="2285526" indent="0">
              <a:buNone/>
              <a:defRPr sz="1400">
                <a:solidFill>
                  <a:schemeClr val="tx1">
                    <a:tint val="75000"/>
                  </a:schemeClr>
                </a:solidFill>
              </a:defRPr>
            </a:lvl6pPr>
            <a:lvl7pPr marL="2742630" indent="0">
              <a:buNone/>
              <a:defRPr sz="1400">
                <a:solidFill>
                  <a:schemeClr val="tx1">
                    <a:tint val="75000"/>
                  </a:schemeClr>
                </a:solidFill>
              </a:defRPr>
            </a:lvl7pPr>
            <a:lvl8pPr marL="3199736" indent="0">
              <a:buNone/>
              <a:defRPr sz="1400">
                <a:solidFill>
                  <a:schemeClr val="tx1">
                    <a:tint val="75000"/>
                  </a:schemeClr>
                </a:solidFill>
              </a:defRPr>
            </a:lvl8pPr>
            <a:lvl9pPr marL="3656841"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86737-C7A5-4F7C-9C01-24FD92488D24}"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134469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486737-C7A5-4F7C-9C01-24FD92488D24}"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244843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106" indent="0">
              <a:buNone/>
              <a:defRPr sz="2000" b="1"/>
            </a:lvl2pPr>
            <a:lvl3pPr marL="914210" indent="0">
              <a:buNone/>
              <a:defRPr sz="1800" b="1"/>
            </a:lvl3pPr>
            <a:lvl4pPr marL="1371316" indent="0">
              <a:buNone/>
              <a:defRPr sz="1600" b="1"/>
            </a:lvl4pPr>
            <a:lvl5pPr marL="1828421" indent="0">
              <a:buNone/>
              <a:defRPr sz="1600" b="1"/>
            </a:lvl5pPr>
            <a:lvl6pPr marL="2285526" indent="0">
              <a:buNone/>
              <a:defRPr sz="1600" b="1"/>
            </a:lvl6pPr>
            <a:lvl7pPr marL="2742630" indent="0">
              <a:buNone/>
              <a:defRPr sz="1600" b="1"/>
            </a:lvl7pPr>
            <a:lvl8pPr marL="3199736" indent="0">
              <a:buNone/>
              <a:defRPr sz="1600" b="1"/>
            </a:lvl8pPr>
            <a:lvl9pPr marL="365684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4"/>
            <a:ext cx="4041775" cy="639762"/>
          </a:xfrm>
        </p:spPr>
        <p:txBody>
          <a:bodyPr anchor="b"/>
          <a:lstStyle>
            <a:lvl1pPr marL="0" indent="0">
              <a:buNone/>
              <a:defRPr sz="2400" b="1"/>
            </a:lvl1pPr>
            <a:lvl2pPr marL="457106" indent="0">
              <a:buNone/>
              <a:defRPr sz="2000" b="1"/>
            </a:lvl2pPr>
            <a:lvl3pPr marL="914210" indent="0">
              <a:buNone/>
              <a:defRPr sz="1800" b="1"/>
            </a:lvl3pPr>
            <a:lvl4pPr marL="1371316" indent="0">
              <a:buNone/>
              <a:defRPr sz="1600" b="1"/>
            </a:lvl4pPr>
            <a:lvl5pPr marL="1828421" indent="0">
              <a:buNone/>
              <a:defRPr sz="1600" b="1"/>
            </a:lvl5pPr>
            <a:lvl6pPr marL="2285526" indent="0">
              <a:buNone/>
              <a:defRPr sz="1600" b="1"/>
            </a:lvl6pPr>
            <a:lvl7pPr marL="2742630" indent="0">
              <a:buNone/>
              <a:defRPr sz="1600" b="1"/>
            </a:lvl7pPr>
            <a:lvl8pPr marL="3199736" indent="0">
              <a:buNone/>
              <a:defRPr sz="1600" b="1"/>
            </a:lvl8pPr>
            <a:lvl9pPr marL="365684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486737-C7A5-4F7C-9C01-24FD92488D24}"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392703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486737-C7A5-4F7C-9C01-24FD92488D24}"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282218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86737-C7A5-4F7C-9C01-24FD92488D24}"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261504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2"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106" indent="0">
              <a:buNone/>
              <a:defRPr sz="1200"/>
            </a:lvl2pPr>
            <a:lvl3pPr marL="914210" indent="0">
              <a:buNone/>
              <a:defRPr sz="1000"/>
            </a:lvl3pPr>
            <a:lvl4pPr marL="1371316" indent="0">
              <a:buNone/>
              <a:defRPr sz="900"/>
            </a:lvl4pPr>
            <a:lvl5pPr marL="1828421" indent="0">
              <a:buNone/>
              <a:defRPr sz="900"/>
            </a:lvl5pPr>
            <a:lvl6pPr marL="2285526" indent="0">
              <a:buNone/>
              <a:defRPr sz="900"/>
            </a:lvl6pPr>
            <a:lvl7pPr marL="2742630" indent="0">
              <a:buNone/>
              <a:defRPr sz="900"/>
            </a:lvl7pPr>
            <a:lvl8pPr marL="3199736" indent="0">
              <a:buNone/>
              <a:defRPr sz="900"/>
            </a:lvl8pPr>
            <a:lvl9pPr marL="3656841"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86737-C7A5-4F7C-9C01-24FD92488D24}"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421874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06" indent="0">
              <a:buNone/>
              <a:defRPr sz="2800"/>
            </a:lvl2pPr>
            <a:lvl3pPr marL="914210" indent="0">
              <a:buNone/>
              <a:defRPr sz="2400"/>
            </a:lvl3pPr>
            <a:lvl4pPr marL="1371316" indent="0">
              <a:buNone/>
              <a:defRPr sz="2000"/>
            </a:lvl4pPr>
            <a:lvl5pPr marL="1828421" indent="0">
              <a:buNone/>
              <a:defRPr sz="2000"/>
            </a:lvl5pPr>
            <a:lvl6pPr marL="2285526" indent="0">
              <a:buNone/>
              <a:defRPr sz="2000"/>
            </a:lvl6pPr>
            <a:lvl7pPr marL="2742630" indent="0">
              <a:buNone/>
              <a:defRPr sz="2000"/>
            </a:lvl7pPr>
            <a:lvl8pPr marL="3199736" indent="0">
              <a:buNone/>
              <a:defRPr sz="2000"/>
            </a:lvl8pPr>
            <a:lvl9pPr marL="3656841"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06" indent="0">
              <a:buNone/>
              <a:defRPr sz="1200"/>
            </a:lvl2pPr>
            <a:lvl3pPr marL="914210" indent="0">
              <a:buNone/>
              <a:defRPr sz="1000"/>
            </a:lvl3pPr>
            <a:lvl4pPr marL="1371316" indent="0">
              <a:buNone/>
              <a:defRPr sz="900"/>
            </a:lvl4pPr>
            <a:lvl5pPr marL="1828421" indent="0">
              <a:buNone/>
              <a:defRPr sz="900"/>
            </a:lvl5pPr>
            <a:lvl6pPr marL="2285526" indent="0">
              <a:buNone/>
              <a:defRPr sz="900"/>
            </a:lvl6pPr>
            <a:lvl7pPr marL="2742630" indent="0">
              <a:buNone/>
              <a:defRPr sz="900"/>
            </a:lvl7pPr>
            <a:lvl8pPr marL="3199736" indent="0">
              <a:buNone/>
              <a:defRPr sz="900"/>
            </a:lvl8pPr>
            <a:lvl9pPr marL="3656841"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86737-C7A5-4F7C-9C01-24FD92488D24}"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4DF14-4D02-4CB2-8E8A-E843CFA72BF6}" type="slidenum">
              <a:rPr lang="en-US" smtClean="0"/>
              <a:t>‹#›</a:t>
            </a:fld>
            <a:endParaRPr lang="en-US"/>
          </a:p>
        </p:txBody>
      </p:sp>
    </p:spTree>
    <p:extLst>
      <p:ext uri="{BB962C8B-B14F-4D97-AF65-F5344CB8AC3E}">
        <p14:creationId xmlns:p14="http://schemas.microsoft.com/office/powerpoint/2010/main" val="27437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20" tIns="45711" rIns="91420" bIns="457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20" tIns="45711" rIns="91420" bIns="457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20" tIns="45711" rIns="91420" bIns="45711" rtlCol="0" anchor="ctr"/>
          <a:lstStyle>
            <a:lvl1pPr algn="l">
              <a:defRPr sz="1200">
                <a:solidFill>
                  <a:schemeClr val="tx1">
                    <a:tint val="75000"/>
                  </a:schemeClr>
                </a:solidFill>
              </a:defRPr>
            </a:lvl1pPr>
          </a:lstStyle>
          <a:p>
            <a:fld id="{F8486737-C7A5-4F7C-9C01-24FD92488D24}" type="datetimeFigureOut">
              <a:rPr lang="en-US" smtClean="0"/>
              <a:t>11/9/2021</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20" tIns="45711" rIns="91420" bIns="4571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20" tIns="45711" rIns="91420" bIns="45711" rtlCol="0" anchor="ctr"/>
          <a:lstStyle>
            <a:lvl1pPr algn="r">
              <a:defRPr sz="1200">
                <a:solidFill>
                  <a:schemeClr val="tx1">
                    <a:tint val="75000"/>
                  </a:schemeClr>
                </a:solidFill>
              </a:defRPr>
            </a:lvl1pPr>
          </a:lstStyle>
          <a:p>
            <a:fld id="{1524DF14-4D02-4CB2-8E8A-E843CFA72BF6}" type="slidenum">
              <a:rPr lang="en-US" smtClean="0"/>
              <a:t>‹#›</a:t>
            </a:fld>
            <a:endParaRPr lang="en-US"/>
          </a:p>
        </p:txBody>
      </p:sp>
    </p:spTree>
    <p:extLst>
      <p:ext uri="{BB962C8B-B14F-4D97-AF65-F5344CB8AC3E}">
        <p14:creationId xmlns:p14="http://schemas.microsoft.com/office/powerpoint/2010/main" val="194375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10" rtl="0" eaLnBrk="1" latinLnBrk="0" hangingPunct="1">
        <a:spcBef>
          <a:spcPct val="0"/>
        </a:spcBef>
        <a:buNone/>
        <a:defRPr sz="4400" kern="1200">
          <a:solidFill>
            <a:schemeClr val="tx1"/>
          </a:solidFill>
          <a:latin typeface="+mj-lt"/>
          <a:ea typeface="+mj-ea"/>
          <a:cs typeface="+mj-cs"/>
        </a:defRPr>
      </a:lvl1pPr>
    </p:titleStyle>
    <p:bodyStyle>
      <a:lvl1pPr marL="342829" indent="-342829" algn="l" defTabSz="9142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96" indent="-285690" algn="l" defTabSz="91421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764" indent="-228553" algn="l" defTabSz="91421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868"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974"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079"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84"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289"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394"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10" rtl="0" eaLnBrk="1" latinLnBrk="0" hangingPunct="1">
        <a:defRPr sz="1800" kern="1200">
          <a:solidFill>
            <a:schemeClr val="tx1"/>
          </a:solidFill>
          <a:latin typeface="+mn-lt"/>
          <a:ea typeface="+mn-ea"/>
          <a:cs typeface="+mn-cs"/>
        </a:defRPr>
      </a:lvl1pPr>
      <a:lvl2pPr marL="457106" algn="l" defTabSz="914210" rtl="0" eaLnBrk="1" latinLnBrk="0" hangingPunct="1">
        <a:defRPr sz="1800" kern="1200">
          <a:solidFill>
            <a:schemeClr val="tx1"/>
          </a:solidFill>
          <a:latin typeface="+mn-lt"/>
          <a:ea typeface="+mn-ea"/>
          <a:cs typeface="+mn-cs"/>
        </a:defRPr>
      </a:lvl2pPr>
      <a:lvl3pPr marL="914210" algn="l" defTabSz="914210" rtl="0" eaLnBrk="1" latinLnBrk="0" hangingPunct="1">
        <a:defRPr sz="1800" kern="1200">
          <a:solidFill>
            <a:schemeClr val="tx1"/>
          </a:solidFill>
          <a:latin typeface="+mn-lt"/>
          <a:ea typeface="+mn-ea"/>
          <a:cs typeface="+mn-cs"/>
        </a:defRPr>
      </a:lvl3pPr>
      <a:lvl4pPr marL="1371316" algn="l" defTabSz="914210" rtl="0" eaLnBrk="1" latinLnBrk="0" hangingPunct="1">
        <a:defRPr sz="1800" kern="1200">
          <a:solidFill>
            <a:schemeClr val="tx1"/>
          </a:solidFill>
          <a:latin typeface="+mn-lt"/>
          <a:ea typeface="+mn-ea"/>
          <a:cs typeface="+mn-cs"/>
        </a:defRPr>
      </a:lvl4pPr>
      <a:lvl5pPr marL="1828421" algn="l" defTabSz="914210" rtl="0" eaLnBrk="1" latinLnBrk="0" hangingPunct="1">
        <a:defRPr sz="1800" kern="1200">
          <a:solidFill>
            <a:schemeClr val="tx1"/>
          </a:solidFill>
          <a:latin typeface="+mn-lt"/>
          <a:ea typeface="+mn-ea"/>
          <a:cs typeface="+mn-cs"/>
        </a:defRPr>
      </a:lvl5pPr>
      <a:lvl6pPr marL="2285526" algn="l" defTabSz="914210" rtl="0" eaLnBrk="1" latinLnBrk="0" hangingPunct="1">
        <a:defRPr sz="1800" kern="1200">
          <a:solidFill>
            <a:schemeClr val="tx1"/>
          </a:solidFill>
          <a:latin typeface="+mn-lt"/>
          <a:ea typeface="+mn-ea"/>
          <a:cs typeface="+mn-cs"/>
        </a:defRPr>
      </a:lvl6pPr>
      <a:lvl7pPr marL="2742630" algn="l" defTabSz="914210" rtl="0" eaLnBrk="1" latinLnBrk="0" hangingPunct="1">
        <a:defRPr sz="1800" kern="1200">
          <a:solidFill>
            <a:schemeClr val="tx1"/>
          </a:solidFill>
          <a:latin typeface="+mn-lt"/>
          <a:ea typeface="+mn-ea"/>
          <a:cs typeface="+mn-cs"/>
        </a:defRPr>
      </a:lvl7pPr>
      <a:lvl8pPr marL="3199736" algn="l" defTabSz="914210" rtl="0" eaLnBrk="1" latinLnBrk="0" hangingPunct="1">
        <a:defRPr sz="1800" kern="1200">
          <a:solidFill>
            <a:schemeClr val="tx1"/>
          </a:solidFill>
          <a:latin typeface="+mn-lt"/>
          <a:ea typeface="+mn-ea"/>
          <a:cs typeface="+mn-cs"/>
        </a:defRPr>
      </a:lvl8pPr>
      <a:lvl9pPr marL="3656841" algn="l" defTabSz="91421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sz="quarter"/>
          </p:nvPr>
        </p:nvSpPr>
        <p:spPr>
          <a:xfrm>
            <a:off x="685800" y="685800"/>
            <a:ext cx="7772400" cy="1470025"/>
          </a:xfrm>
        </p:spPr>
        <p:txBody>
          <a:bodyPr/>
          <a:lstStyle/>
          <a:p>
            <a:r>
              <a:rPr lang="en-US" altLang="en-US" dirty="0" smtClean="0"/>
              <a:t>Introduction to</a:t>
            </a:r>
          </a:p>
        </p:txBody>
      </p:sp>
      <p:pic>
        <p:nvPicPr>
          <p:cNvPr id="55298" name="Picture 2" descr="Image result for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7" y="2362200"/>
            <a:ext cx="4365625" cy="3725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342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include JavaScript in html?</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JavaScript programs require the &lt;SCRIPT&gt; tag in .html files</a:t>
            </a:r>
          </a:p>
          <a:p>
            <a:endParaRPr lang="en-US" dirty="0"/>
          </a:p>
          <a:p>
            <a:pPr marL="0" indent="0">
              <a:buNone/>
            </a:pPr>
            <a:r>
              <a:rPr lang="en-US" dirty="0" smtClean="0"/>
              <a:t>	</a:t>
            </a:r>
          </a:p>
          <a:p>
            <a:pPr marL="0" indent="0">
              <a:buNone/>
            </a:pPr>
            <a:endParaRPr lang="en-US" dirty="0"/>
          </a:p>
          <a:p>
            <a:r>
              <a:rPr lang="en-US" dirty="0" smtClean="0"/>
              <a:t>These can appear in either the &lt;HEAD&gt; or &lt;BODY&gt; section of an html document</a:t>
            </a:r>
          </a:p>
          <a:p>
            <a:r>
              <a:rPr lang="en-US" dirty="0" smtClean="0"/>
              <a:t>Functions and code that may execute multiple times is typically placed in the &lt;HEAD&gt;</a:t>
            </a:r>
          </a:p>
          <a:p>
            <a:r>
              <a:rPr lang="en-US" dirty="0" smtClean="0"/>
              <a:t>These are only interpreted when the relevant function or event-handler are called</a:t>
            </a:r>
          </a:p>
          <a:p>
            <a:pPr marL="342829" lvl="2" indent="-342829"/>
            <a:r>
              <a:rPr lang="en-US" altLang="en-US" sz="3200" dirty="0"/>
              <a:t>Code that needs to be executed only once, when the document is first loaded is placed in the &lt;BODY&gt;</a:t>
            </a:r>
          </a:p>
          <a:p>
            <a:endParaRPr lang="en-US" dirty="0" smtClean="0"/>
          </a:p>
          <a:p>
            <a:endParaRPr lang="en-US" dirty="0"/>
          </a:p>
        </p:txBody>
      </p:sp>
      <p:sp>
        <p:nvSpPr>
          <p:cNvPr id="5" name="Rectangle 4"/>
          <p:cNvSpPr>
            <a:spLocks noChangeArrowheads="1"/>
          </p:cNvSpPr>
          <p:nvPr/>
        </p:nvSpPr>
        <p:spPr bwMode="auto">
          <a:xfrm>
            <a:off x="838200" y="2048470"/>
            <a:ext cx="7620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dirty="0" smtClean="0"/>
              <a:t>	&lt;script </a:t>
            </a:r>
            <a:r>
              <a:rPr lang="en-US" dirty="0" smtClean="0"/>
              <a:t>&gt;</a:t>
            </a:r>
            <a:endParaRPr lang="en-US" dirty="0" smtClean="0"/>
          </a:p>
          <a:p>
            <a:r>
              <a:rPr lang="en-US" dirty="0" smtClean="0"/>
              <a:t>		ACTUAL JavaScript code here</a:t>
            </a:r>
          </a:p>
          <a:p>
            <a:r>
              <a:rPr lang="en-US" dirty="0" smtClean="0"/>
              <a:t>	&lt;/script&gt;</a:t>
            </a:r>
          </a:p>
        </p:txBody>
      </p:sp>
    </p:spTree>
    <p:extLst>
      <p:ext uri="{BB962C8B-B14F-4D97-AF65-F5344CB8AC3E}">
        <p14:creationId xmlns:p14="http://schemas.microsoft.com/office/powerpoint/2010/main" val="8137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28600" y="1219200"/>
            <a:ext cx="861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600" dirty="0">
                <a:latin typeface="Courier New" pitchFamily="49" charset="0"/>
              </a:rPr>
              <a:t>&lt;HTML&gt;&lt;HEAD&gt;&lt;TITLE&gt;Document Object&lt;/TITLE&gt;</a:t>
            </a:r>
          </a:p>
          <a:p>
            <a:pPr>
              <a:spcBef>
                <a:spcPct val="0"/>
              </a:spcBef>
              <a:buClrTx/>
              <a:buSzTx/>
              <a:buFontTx/>
              <a:buNone/>
            </a:pPr>
            <a:r>
              <a:rPr lang="en-US" altLang="en-US" sz="1600" dirty="0">
                <a:latin typeface="Courier New" pitchFamily="49" charset="0"/>
              </a:rPr>
              <a:t>&lt;/HEAD&gt;</a:t>
            </a:r>
          </a:p>
          <a:p>
            <a:pPr>
              <a:spcBef>
                <a:spcPct val="0"/>
              </a:spcBef>
              <a:buClrTx/>
              <a:buSzTx/>
              <a:buFontTx/>
              <a:buNone/>
            </a:pPr>
            <a:r>
              <a:rPr lang="en-US" altLang="en-US" sz="1600" dirty="0">
                <a:latin typeface="Courier New" pitchFamily="49" charset="0"/>
              </a:rPr>
              <a:t>&lt;BODY </a:t>
            </a:r>
            <a:r>
              <a:rPr lang="en-US" altLang="en-US" sz="1600" dirty="0" err="1">
                <a:latin typeface="Courier New" pitchFamily="49" charset="0"/>
              </a:rPr>
              <a:t>bgColor</a:t>
            </a:r>
            <a:r>
              <a:rPr lang="en-US" altLang="en-US" sz="1600" dirty="0">
                <a:latin typeface="Courier New" pitchFamily="49" charset="0"/>
              </a:rPr>
              <a:t>=#</a:t>
            </a:r>
            <a:r>
              <a:rPr lang="en-US" altLang="en-US" sz="1600" dirty="0" err="1">
                <a:latin typeface="Courier New" pitchFamily="49" charset="0"/>
              </a:rPr>
              <a:t>ccccff</a:t>
            </a:r>
            <a:r>
              <a:rPr lang="en-US" altLang="en-US" sz="1600" dirty="0">
                <a:latin typeface="Courier New" pitchFamily="49" charset="0"/>
              </a:rPr>
              <a:t>&gt;</a:t>
            </a:r>
          </a:p>
          <a:p>
            <a:pPr>
              <a:spcBef>
                <a:spcPct val="0"/>
              </a:spcBef>
              <a:buClrTx/>
              <a:buSzTx/>
              <a:buFontTx/>
              <a:buNone/>
            </a:pPr>
            <a:r>
              <a:rPr lang="en-US" altLang="en-US" sz="1600" dirty="0" smtClean="0">
                <a:latin typeface="Courier New" pitchFamily="49" charset="0"/>
              </a:rPr>
              <a:t>&lt;</a:t>
            </a:r>
            <a:r>
              <a:rPr lang="en-US" altLang="en-US" sz="1600" dirty="0">
                <a:latin typeface="Courier New" pitchFamily="49" charset="0"/>
              </a:rPr>
              <a:t>H2&gt;Document Object &lt;/H2&gt;</a:t>
            </a:r>
          </a:p>
          <a:p>
            <a:pPr>
              <a:spcBef>
                <a:spcPct val="0"/>
              </a:spcBef>
              <a:buClrTx/>
              <a:buSzTx/>
              <a:buFontTx/>
              <a:buNone/>
            </a:pPr>
            <a:r>
              <a:rPr lang="en-US" altLang="en-US" sz="1600" dirty="0">
                <a:latin typeface="Courier New" pitchFamily="49" charset="0"/>
              </a:rPr>
              <a:t>&lt;SCRIPT language=JavaScript&gt;</a:t>
            </a:r>
          </a:p>
          <a:p>
            <a:pPr>
              <a:spcBef>
                <a:spcPct val="0"/>
              </a:spcBef>
              <a:buClrTx/>
              <a:buSzTx/>
              <a:buFontTx/>
              <a:buNone/>
            </a:pPr>
            <a:r>
              <a:rPr lang="en-US" altLang="en-US" sz="1600" dirty="0">
                <a:latin typeface="Courier New" pitchFamily="49" charset="0"/>
              </a:rPr>
              <a:t>  </a:t>
            </a:r>
            <a:r>
              <a:rPr lang="en-US" altLang="en-US" sz="1600" dirty="0" err="1">
                <a:latin typeface="Courier New" pitchFamily="49" charset="0"/>
              </a:rPr>
              <a:t>document.write</a:t>
            </a:r>
            <a:r>
              <a:rPr lang="en-US" altLang="en-US" sz="1600" dirty="0">
                <a:latin typeface="Courier New" pitchFamily="49" charset="0"/>
              </a:rPr>
              <a:t>("This page was last modified on”  </a:t>
            </a:r>
          </a:p>
          <a:p>
            <a:pPr>
              <a:spcBef>
                <a:spcPct val="0"/>
              </a:spcBef>
              <a:buClrTx/>
              <a:buSzTx/>
              <a:buFontTx/>
              <a:buNone/>
            </a:pPr>
            <a:r>
              <a:rPr lang="en-US" altLang="en-US" sz="1600" dirty="0">
                <a:latin typeface="Courier New" pitchFamily="49" charset="0"/>
              </a:rPr>
              <a:t>                   + </a:t>
            </a:r>
            <a:r>
              <a:rPr lang="en-US" altLang="en-US" sz="1600" dirty="0" err="1">
                <a:latin typeface="Courier New" pitchFamily="49" charset="0"/>
              </a:rPr>
              <a:t>document.lastModified</a:t>
            </a:r>
            <a:r>
              <a:rPr lang="en-US" altLang="en-US" sz="1600" dirty="0">
                <a:latin typeface="Courier New" pitchFamily="49" charset="0"/>
              </a:rPr>
              <a:t>);</a:t>
            </a:r>
          </a:p>
          <a:p>
            <a:pPr>
              <a:spcBef>
                <a:spcPct val="0"/>
              </a:spcBef>
              <a:buClrTx/>
              <a:buSzTx/>
              <a:buFontTx/>
              <a:buNone/>
            </a:pPr>
            <a:r>
              <a:rPr lang="en-US" altLang="en-US" sz="1600" dirty="0">
                <a:latin typeface="Courier New" pitchFamily="49" charset="0"/>
              </a:rPr>
              <a:t>&lt;/SCRIPT&gt;</a:t>
            </a:r>
          </a:p>
          <a:p>
            <a:pPr>
              <a:spcBef>
                <a:spcPct val="0"/>
              </a:spcBef>
              <a:buClrTx/>
              <a:buSzTx/>
              <a:buFontTx/>
              <a:buNone/>
            </a:pPr>
            <a:r>
              <a:rPr lang="en-US" altLang="en-US" sz="1600" dirty="0" smtClean="0">
                <a:latin typeface="Courier New" pitchFamily="49" charset="0"/>
              </a:rPr>
              <a:t>&lt;/BODY</a:t>
            </a:r>
            <a:r>
              <a:rPr lang="en-US" altLang="en-US" sz="1600" dirty="0">
                <a:latin typeface="Courier New" pitchFamily="49" charset="0"/>
              </a:rPr>
              <a:t>&gt;&lt;/HTML&gt;</a:t>
            </a:r>
          </a:p>
        </p:txBody>
      </p:sp>
      <p:sp>
        <p:nvSpPr>
          <p:cNvPr id="31747" name="Text Box 4"/>
          <p:cNvSpPr txBox="1">
            <a:spLocks noChangeArrowheads="1"/>
          </p:cNvSpPr>
          <p:nvPr/>
        </p:nvSpPr>
        <p:spPr bwMode="auto">
          <a:xfrm>
            <a:off x="1404938" y="180975"/>
            <a:ext cx="5956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lgn="ctr">
              <a:spcBef>
                <a:spcPct val="0"/>
              </a:spcBef>
              <a:buClrTx/>
              <a:buSzTx/>
              <a:buFontTx/>
              <a:buNone/>
            </a:pPr>
            <a:r>
              <a:rPr lang="en-US" altLang="en-US" dirty="0">
                <a:latin typeface="Times New Roman" pitchFamily="18" charset="0"/>
              </a:rPr>
              <a:t>JavaScript that Runs as Page Loads</a:t>
            </a:r>
          </a:p>
        </p:txBody>
      </p:sp>
      <p:sp>
        <p:nvSpPr>
          <p:cNvPr id="31748" name="Text Box 7"/>
          <p:cNvSpPr txBox="1">
            <a:spLocks noChangeArrowheads="1"/>
          </p:cNvSpPr>
          <p:nvPr/>
        </p:nvSpPr>
        <p:spPr bwMode="auto">
          <a:xfrm>
            <a:off x="5638800" y="1447800"/>
            <a:ext cx="2551113" cy="530225"/>
          </a:xfrm>
          <a:prstGeom prst="rect">
            <a:avLst/>
          </a:prstGeom>
          <a:solidFill>
            <a:srgbClr val="FFCC66"/>
          </a:solidFill>
          <a:ln w="12699">
            <a:solidFill>
              <a:srgbClr val="FFCC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400" b="1"/>
              <a:t>Enter JavaScript. Within the</a:t>
            </a:r>
          </a:p>
          <a:p>
            <a:pPr>
              <a:spcBef>
                <a:spcPct val="0"/>
              </a:spcBef>
              <a:buClrTx/>
              <a:buSzTx/>
              <a:buFontTx/>
              <a:buNone/>
            </a:pPr>
            <a:r>
              <a:rPr lang="en-US" altLang="en-US" sz="1400" b="1"/>
              <a:t>html body (in this case)</a:t>
            </a:r>
          </a:p>
        </p:txBody>
      </p:sp>
      <p:sp>
        <p:nvSpPr>
          <p:cNvPr id="31749" name="Line 8"/>
          <p:cNvSpPr>
            <a:spLocks noChangeShapeType="1"/>
          </p:cNvSpPr>
          <p:nvPr/>
        </p:nvSpPr>
        <p:spPr bwMode="auto">
          <a:xfrm flipV="1">
            <a:off x="3505200" y="1600200"/>
            <a:ext cx="2209800" cy="609600"/>
          </a:xfrm>
          <a:prstGeom prst="line">
            <a:avLst/>
          </a:prstGeom>
          <a:noFill/>
          <a:ln w="12699">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Text Box 9"/>
          <p:cNvSpPr txBox="1">
            <a:spLocks noChangeArrowheads="1"/>
          </p:cNvSpPr>
          <p:nvPr/>
        </p:nvSpPr>
        <p:spPr bwMode="auto">
          <a:xfrm>
            <a:off x="6629400" y="1066800"/>
            <a:ext cx="1800225" cy="304800"/>
          </a:xfrm>
          <a:prstGeom prst="rect">
            <a:avLst/>
          </a:prstGeom>
          <a:solidFill>
            <a:schemeClr val="tx2">
              <a:lumMod val="40000"/>
              <a:lumOff val="60000"/>
            </a:schemeClr>
          </a:solidFill>
          <a:ln>
            <a:noFill/>
          </a:ln>
          <a:effec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400" b="1" dirty="0"/>
              <a:t>Normal HTML code</a:t>
            </a:r>
          </a:p>
        </p:txBody>
      </p:sp>
      <p:sp>
        <p:nvSpPr>
          <p:cNvPr id="31751" name="Line 10"/>
          <p:cNvSpPr>
            <a:spLocks noChangeShapeType="1"/>
          </p:cNvSpPr>
          <p:nvPr/>
        </p:nvSpPr>
        <p:spPr bwMode="auto">
          <a:xfrm flipV="1">
            <a:off x="5486400" y="1219200"/>
            <a:ext cx="1143000" cy="152400"/>
          </a:xfrm>
          <a:prstGeom prst="line">
            <a:avLst/>
          </a:prstGeom>
          <a:noFill/>
          <a:ln w="12699">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Text Box 11"/>
          <p:cNvSpPr txBox="1">
            <a:spLocks noChangeArrowheads="1"/>
          </p:cNvSpPr>
          <p:nvPr/>
        </p:nvSpPr>
        <p:spPr bwMode="auto">
          <a:xfrm>
            <a:off x="6099395" y="2698750"/>
            <a:ext cx="3276600" cy="639763"/>
          </a:xfrm>
          <a:prstGeom prst="rect">
            <a:avLst/>
          </a:prstGeom>
          <a:solidFill>
            <a:schemeClr val="tx2">
              <a:lumMod val="40000"/>
              <a:lumOff val="60000"/>
            </a:schemeClr>
          </a:solidFill>
          <a:ln>
            <a:noFill/>
          </a:ln>
          <a:effectLst/>
        </p:spPr>
        <p:txBody>
          <a:bodyPr>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200" b="1" dirty="0" err="1"/>
              <a:t>document.write</a:t>
            </a:r>
            <a:r>
              <a:rPr lang="en-US" altLang="en-US" sz="1200" b="1" dirty="0"/>
              <a:t> like  print.</a:t>
            </a:r>
          </a:p>
          <a:p>
            <a:pPr>
              <a:spcBef>
                <a:spcPct val="0"/>
              </a:spcBef>
              <a:buClrTx/>
              <a:buSzTx/>
              <a:buFontTx/>
              <a:buNone/>
            </a:pPr>
            <a:r>
              <a:rPr lang="en-US" altLang="en-US" sz="1200" b="1" dirty="0"/>
              <a:t> Get </a:t>
            </a:r>
            <a:r>
              <a:rPr lang="en-US" altLang="en-US" sz="1200" b="1" dirty="0" err="1"/>
              <a:t>lastModified</a:t>
            </a:r>
            <a:r>
              <a:rPr lang="en-US" altLang="en-US" sz="1200" b="1" dirty="0"/>
              <a:t> browser </a:t>
            </a:r>
            <a:r>
              <a:rPr lang="en-US" altLang="en-US" sz="1200" b="1" dirty="0" err="1"/>
              <a:t>vrbl</a:t>
            </a:r>
            <a:r>
              <a:rPr lang="en-US" altLang="en-US" sz="1200" b="1" dirty="0"/>
              <a:t>. .  The + is catenation.</a:t>
            </a:r>
          </a:p>
        </p:txBody>
      </p:sp>
      <p:sp>
        <p:nvSpPr>
          <p:cNvPr id="31753" name="Line 12"/>
          <p:cNvSpPr>
            <a:spLocks noChangeShapeType="1"/>
          </p:cNvSpPr>
          <p:nvPr/>
        </p:nvSpPr>
        <p:spPr bwMode="auto">
          <a:xfrm flipV="1">
            <a:off x="4306888" y="2262981"/>
            <a:ext cx="1676400" cy="228600"/>
          </a:xfrm>
          <a:prstGeom prst="line">
            <a:avLst/>
          </a:prstGeom>
          <a:noFill/>
          <a:ln w="12699">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Text Box 13"/>
          <p:cNvSpPr txBox="1">
            <a:spLocks noChangeArrowheads="1"/>
          </p:cNvSpPr>
          <p:nvPr/>
        </p:nvSpPr>
        <p:spPr bwMode="auto">
          <a:xfrm>
            <a:off x="5638800" y="3352800"/>
            <a:ext cx="3505200" cy="457200"/>
          </a:xfrm>
          <a:prstGeom prst="rect">
            <a:avLst/>
          </a:prstGeom>
          <a:solidFill>
            <a:srgbClr val="FFCC66"/>
          </a:solidFill>
          <a:ln>
            <a:noFill/>
          </a:ln>
          <a:effectLst/>
          <a:extLs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200" b="1"/>
              <a:t>Calls function to get current date and output date</a:t>
            </a:r>
          </a:p>
        </p:txBody>
      </p:sp>
      <p:sp>
        <p:nvSpPr>
          <p:cNvPr id="31755" name="Line 14"/>
          <p:cNvSpPr>
            <a:spLocks noChangeShapeType="1"/>
          </p:cNvSpPr>
          <p:nvPr/>
        </p:nvSpPr>
        <p:spPr bwMode="auto">
          <a:xfrm>
            <a:off x="4306888" y="2971800"/>
            <a:ext cx="2322512" cy="381000"/>
          </a:xfrm>
          <a:prstGeom prst="line">
            <a:avLst/>
          </a:prstGeom>
          <a:noFill/>
          <a:ln w="12699">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Rectangle 18"/>
          <p:cNvSpPr>
            <a:spLocks noChangeArrowheads="1"/>
          </p:cNvSpPr>
          <p:nvPr/>
        </p:nvSpPr>
        <p:spPr bwMode="auto">
          <a:xfrm>
            <a:off x="228600" y="5715000"/>
            <a:ext cx="845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600"/>
              <a:t>document.write("This page was last modified on”  + document.lastModified);</a:t>
            </a:r>
          </a:p>
        </p:txBody>
      </p:sp>
      <p:sp>
        <p:nvSpPr>
          <p:cNvPr id="31757" name="Text Box 19"/>
          <p:cNvSpPr txBox="1">
            <a:spLocks noChangeArrowheads="1"/>
          </p:cNvSpPr>
          <p:nvPr/>
        </p:nvSpPr>
        <p:spPr bwMode="auto">
          <a:xfrm>
            <a:off x="304800" y="6324600"/>
            <a:ext cx="4191000" cy="336550"/>
          </a:xfrm>
          <a:prstGeom prst="rect">
            <a:avLst/>
          </a:prstGeom>
          <a:solidFill>
            <a:srgbClr val="FFCC66"/>
          </a:solidFill>
          <a:ln>
            <a:noFill/>
          </a:ln>
          <a:effectLst/>
          <a:extLs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600" b="1"/>
              <a:t>Output  this set of text (called a string)</a:t>
            </a:r>
          </a:p>
        </p:txBody>
      </p:sp>
      <p:sp>
        <p:nvSpPr>
          <p:cNvPr id="31758" name="Text Box 20"/>
          <p:cNvSpPr txBox="1">
            <a:spLocks noChangeArrowheads="1"/>
          </p:cNvSpPr>
          <p:nvPr/>
        </p:nvSpPr>
        <p:spPr bwMode="auto">
          <a:xfrm>
            <a:off x="4724400" y="6324600"/>
            <a:ext cx="4191000" cy="336550"/>
          </a:xfrm>
          <a:prstGeom prst="rect">
            <a:avLst/>
          </a:prstGeom>
          <a:solidFill>
            <a:schemeClr val="tx2">
              <a:lumMod val="40000"/>
              <a:lumOff val="60000"/>
            </a:schemeClr>
          </a:solidFill>
          <a:ln>
            <a:noFill/>
          </a:ln>
          <a:effectLst/>
        </p:spPr>
        <p:txBody>
          <a:bodyPr>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600" b="1"/>
              <a:t>Output  the result of this ‘command’</a:t>
            </a:r>
          </a:p>
        </p:txBody>
      </p:sp>
      <p:sp>
        <p:nvSpPr>
          <p:cNvPr id="31759" name="Line 21"/>
          <p:cNvSpPr>
            <a:spLocks noChangeShapeType="1"/>
          </p:cNvSpPr>
          <p:nvPr/>
        </p:nvSpPr>
        <p:spPr bwMode="auto">
          <a:xfrm>
            <a:off x="7239000" y="5943600"/>
            <a:ext cx="1143000" cy="381000"/>
          </a:xfrm>
          <a:prstGeom prst="line">
            <a:avLst/>
          </a:prstGeom>
          <a:noFill/>
          <a:ln w="12699">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0" name="Line 22"/>
          <p:cNvSpPr>
            <a:spLocks noChangeShapeType="1"/>
          </p:cNvSpPr>
          <p:nvPr/>
        </p:nvSpPr>
        <p:spPr bwMode="auto">
          <a:xfrm>
            <a:off x="3352800" y="5943600"/>
            <a:ext cx="1143000" cy="381000"/>
          </a:xfrm>
          <a:prstGeom prst="line">
            <a:avLst/>
          </a:prstGeom>
          <a:noFill/>
          <a:ln w="12699">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76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83013"/>
            <a:ext cx="4986338"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924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533400" y="1112838"/>
            <a:ext cx="869315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400" dirty="0">
                <a:latin typeface="Courier New" pitchFamily="49" charset="0"/>
              </a:rPr>
              <a:t>&lt;html&gt; &lt;head&gt; &lt;title&gt; Java Example 2 &lt;/title&gt; &lt;/head&gt; &lt;body </a:t>
            </a:r>
            <a:r>
              <a:rPr lang="en-US" altLang="en-US" sz="1400" dirty="0" err="1">
                <a:latin typeface="Courier New" pitchFamily="49" charset="0"/>
              </a:rPr>
              <a:t>onload</a:t>
            </a:r>
            <a:r>
              <a:rPr lang="en-US" altLang="en-US" sz="1400" dirty="0">
                <a:latin typeface="Courier New" pitchFamily="49" charset="0"/>
              </a:rPr>
              <a:t>=</a:t>
            </a:r>
            <a:r>
              <a:rPr lang="en-US" altLang="en-US" sz="1400" dirty="0" err="1">
                <a:latin typeface="Courier New" pitchFamily="49" charset="0"/>
              </a:rPr>
              <a:t>waitLittle</a:t>
            </a:r>
            <a:r>
              <a:rPr lang="en-US" altLang="en-US" sz="1400" dirty="0">
                <a:latin typeface="Courier New" pitchFamily="49" charset="0"/>
              </a:rPr>
              <a:t>()&gt;</a:t>
            </a:r>
          </a:p>
          <a:p>
            <a:pPr>
              <a:spcBef>
                <a:spcPct val="0"/>
              </a:spcBef>
              <a:buClrTx/>
              <a:buSzTx/>
              <a:buFontTx/>
              <a:buNone/>
            </a:pPr>
            <a:r>
              <a:rPr lang="en-US" altLang="en-US" sz="1400" dirty="0">
                <a:latin typeface="Courier New" pitchFamily="49" charset="0"/>
              </a:rPr>
              <a:t>&lt;font size=4 color=blue&gt; welcome to my page &lt;/font&gt;</a:t>
            </a:r>
          </a:p>
          <a:p>
            <a:pPr>
              <a:spcBef>
                <a:spcPct val="0"/>
              </a:spcBef>
              <a:buClrTx/>
              <a:buSzTx/>
              <a:buFontTx/>
              <a:buNone/>
            </a:pPr>
            <a:r>
              <a:rPr lang="en-US" altLang="en-US" sz="1400" dirty="0">
                <a:latin typeface="Courier New" pitchFamily="49" charset="0"/>
              </a:rPr>
              <a:t>&lt;</a:t>
            </a:r>
            <a:r>
              <a:rPr lang="en-US" altLang="en-US" sz="1400" dirty="0" err="1">
                <a:latin typeface="Courier New" pitchFamily="49" charset="0"/>
              </a:rPr>
              <a:t>br</a:t>
            </a:r>
            <a:r>
              <a:rPr lang="en-US" altLang="en-US" sz="1400" dirty="0">
                <a:latin typeface="Courier New" pitchFamily="49" charset="0"/>
              </a:rPr>
              <a:t>&gt;Here is my stuff</a:t>
            </a:r>
          </a:p>
          <a:p>
            <a:pPr>
              <a:spcBef>
                <a:spcPct val="0"/>
              </a:spcBef>
              <a:buClrTx/>
              <a:buSzTx/>
              <a:buFontTx/>
              <a:buNone/>
            </a:pPr>
            <a:r>
              <a:rPr lang="en-US" altLang="en-US" sz="1400" dirty="0">
                <a:latin typeface="Courier New" pitchFamily="49" charset="0"/>
              </a:rPr>
              <a:t>&lt;</a:t>
            </a:r>
            <a:r>
              <a:rPr lang="en-US" altLang="en-US" sz="1400" dirty="0" err="1">
                <a:latin typeface="Courier New" pitchFamily="49" charset="0"/>
              </a:rPr>
              <a:t>br</a:t>
            </a:r>
            <a:r>
              <a:rPr lang="en-US" altLang="en-US" sz="1400" dirty="0">
                <a:latin typeface="Courier New" pitchFamily="49" charset="0"/>
              </a:rPr>
              <a:t>&gt; &lt;</a:t>
            </a:r>
            <a:r>
              <a:rPr lang="en-US" altLang="en-US" sz="1400" dirty="0" err="1">
                <a:latin typeface="Courier New" pitchFamily="49" charset="0"/>
              </a:rPr>
              <a:t>br</a:t>
            </a:r>
            <a:r>
              <a:rPr lang="en-US" altLang="en-US" sz="1400" dirty="0">
                <a:latin typeface="Courier New" pitchFamily="49" charset="0"/>
              </a:rPr>
              <a:t>&gt;</a:t>
            </a:r>
          </a:p>
          <a:p>
            <a:pPr>
              <a:spcBef>
                <a:spcPct val="0"/>
              </a:spcBef>
              <a:buClrTx/>
              <a:buSzTx/>
              <a:buFontTx/>
              <a:buNone/>
            </a:pPr>
            <a:endParaRPr lang="en-US" altLang="en-US" sz="1400" dirty="0">
              <a:latin typeface="Courier New" pitchFamily="49" charset="0"/>
            </a:endParaRPr>
          </a:p>
          <a:p>
            <a:pPr>
              <a:spcBef>
                <a:spcPct val="0"/>
              </a:spcBef>
              <a:buClrTx/>
              <a:buSzTx/>
              <a:buFontTx/>
              <a:buNone/>
            </a:pPr>
            <a:r>
              <a:rPr lang="en-US" altLang="en-US" sz="1400" dirty="0">
                <a:latin typeface="Courier New" pitchFamily="49" charset="0"/>
              </a:rPr>
              <a:t>&lt;script language="JavaScript"&gt;</a:t>
            </a:r>
          </a:p>
          <a:p>
            <a:pPr>
              <a:spcBef>
                <a:spcPct val="0"/>
              </a:spcBef>
              <a:buClrTx/>
              <a:buSzTx/>
              <a:buFontTx/>
              <a:buNone/>
            </a:pPr>
            <a:r>
              <a:rPr lang="en-US" altLang="en-US" sz="1400" dirty="0">
                <a:latin typeface="Courier New" pitchFamily="49" charset="0"/>
              </a:rPr>
              <a:t>function </a:t>
            </a:r>
            <a:r>
              <a:rPr lang="en-US" altLang="en-US" sz="1400" dirty="0" err="1">
                <a:latin typeface="Courier New" pitchFamily="49" charset="0"/>
              </a:rPr>
              <a:t>waitLittle</a:t>
            </a:r>
            <a:r>
              <a:rPr lang="en-US" altLang="en-US" sz="1400" dirty="0">
                <a:latin typeface="Courier New" pitchFamily="49" charset="0"/>
              </a:rPr>
              <a:t>()</a:t>
            </a:r>
          </a:p>
          <a:p>
            <a:pPr>
              <a:spcBef>
                <a:spcPct val="0"/>
              </a:spcBef>
              <a:buClrTx/>
              <a:buSzTx/>
              <a:buFontTx/>
              <a:buNone/>
            </a:pPr>
            <a:r>
              <a:rPr lang="en-US" altLang="en-US" sz="1400" dirty="0">
                <a:latin typeface="Courier New" pitchFamily="49" charset="0"/>
              </a:rPr>
              <a:t>{</a:t>
            </a:r>
          </a:p>
          <a:p>
            <a:pPr>
              <a:spcBef>
                <a:spcPct val="0"/>
              </a:spcBef>
              <a:buClrTx/>
              <a:buSzTx/>
              <a:buFontTx/>
              <a:buNone/>
            </a:pPr>
            <a:r>
              <a:rPr lang="en-US" altLang="en-US" sz="1400" dirty="0">
                <a:latin typeface="Courier New" pitchFamily="49" charset="0"/>
              </a:rPr>
              <a:t>        </a:t>
            </a:r>
            <a:r>
              <a:rPr lang="en-US" altLang="en-US" sz="1400" dirty="0" err="1">
                <a:latin typeface="Courier New" pitchFamily="49" charset="0"/>
              </a:rPr>
              <a:t>setTimeout</a:t>
            </a:r>
            <a:r>
              <a:rPr lang="en-US" altLang="en-US" sz="1400" dirty="0">
                <a:latin typeface="Courier New" pitchFamily="49" charset="0"/>
              </a:rPr>
              <a:t>( "</a:t>
            </a:r>
            <a:r>
              <a:rPr lang="en-US" altLang="en-US" sz="1400" dirty="0" err="1">
                <a:latin typeface="Courier New" pitchFamily="49" charset="0"/>
              </a:rPr>
              <a:t>alertMe</a:t>
            </a:r>
            <a:r>
              <a:rPr lang="en-US" altLang="en-US" sz="1400" dirty="0">
                <a:latin typeface="Courier New" pitchFamily="49" charset="0"/>
              </a:rPr>
              <a:t>()", 5000 );</a:t>
            </a:r>
          </a:p>
          <a:p>
            <a:pPr>
              <a:spcBef>
                <a:spcPct val="0"/>
              </a:spcBef>
              <a:buClrTx/>
              <a:buSzTx/>
              <a:buFontTx/>
              <a:buNone/>
            </a:pPr>
            <a:r>
              <a:rPr lang="en-US" altLang="en-US" sz="1400" dirty="0">
                <a:latin typeface="Courier New" pitchFamily="49" charset="0"/>
              </a:rPr>
              <a:t>}</a:t>
            </a:r>
          </a:p>
          <a:p>
            <a:pPr>
              <a:spcBef>
                <a:spcPct val="0"/>
              </a:spcBef>
              <a:buClrTx/>
              <a:buSzTx/>
              <a:buFontTx/>
              <a:buNone/>
            </a:pPr>
            <a:r>
              <a:rPr lang="en-US" altLang="en-US" sz="1400" dirty="0">
                <a:latin typeface="Courier New" pitchFamily="49" charset="0"/>
              </a:rPr>
              <a:t>function </a:t>
            </a:r>
            <a:r>
              <a:rPr lang="en-US" altLang="en-US" sz="1400" dirty="0" err="1">
                <a:latin typeface="Courier New" pitchFamily="49" charset="0"/>
              </a:rPr>
              <a:t>alertMe</a:t>
            </a:r>
            <a:r>
              <a:rPr lang="en-US" altLang="en-US" sz="1400" dirty="0">
                <a:latin typeface="Courier New" pitchFamily="49" charset="0"/>
              </a:rPr>
              <a:t>()</a:t>
            </a:r>
          </a:p>
          <a:p>
            <a:pPr>
              <a:spcBef>
                <a:spcPct val="0"/>
              </a:spcBef>
              <a:buClrTx/>
              <a:buSzTx/>
              <a:buFontTx/>
              <a:buNone/>
            </a:pPr>
            <a:r>
              <a:rPr lang="en-US" altLang="en-US" sz="1400" dirty="0">
                <a:latin typeface="Courier New" pitchFamily="49" charset="0"/>
              </a:rPr>
              <a:t>{</a:t>
            </a:r>
          </a:p>
          <a:p>
            <a:pPr>
              <a:spcBef>
                <a:spcPct val="0"/>
              </a:spcBef>
              <a:buClrTx/>
              <a:buSzTx/>
              <a:buFontTx/>
              <a:buNone/>
            </a:pPr>
            <a:r>
              <a:rPr lang="en-US" altLang="en-US" sz="1400" dirty="0">
                <a:latin typeface="Courier New" pitchFamily="49" charset="0"/>
              </a:rPr>
              <a:t>        alert('test');</a:t>
            </a:r>
          </a:p>
          <a:p>
            <a:pPr>
              <a:spcBef>
                <a:spcPct val="0"/>
              </a:spcBef>
              <a:buClrTx/>
              <a:buSzTx/>
              <a:buFontTx/>
              <a:buNone/>
            </a:pPr>
            <a:r>
              <a:rPr lang="en-US" altLang="en-US" sz="1400" dirty="0">
                <a:latin typeface="Courier New" pitchFamily="49" charset="0"/>
              </a:rPr>
              <a:t>}</a:t>
            </a:r>
          </a:p>
          <a:p>
            <a:pPr>
              <a:spcBef>
                <a:spcPct val="0"/>
              </a:spcBef>
              <a:buClrTx/>
              <a:buSzTx/>
              <a:buFontTx/>
              <a:buNone/>
            </a:pPr>
            <a:r>
              <a:rPr lang="en-US" altLang="en-US" sz="1400" dirty="0">
                <a:latin typeface="Courier New" pitchFamily="49" charset="0"/>
              </a:rPr>
              <a:t>&lt;/script&gt;</a:t>
            </a:r>
          </a:p>
          <a:p>
            <a:pPr>
              <a:spcBef>
                <a:spcPct val="0"/>
              </a:spcBef>
              <a:buClrTx/>
              <a:buSzTx/>
              <a:buFontTx/>
              <a:buNone/>
            </a:pPr>
            <a:r>
              <a:rPr lang="en-US" altLang="en-US" sz="1400" dirty="0">
                <a:latin typeface="Courier New" pitchFamily="49" charset="0"/>
              </a:rPr>
              <a:t>This is some text over here.</a:t>
            </a:r>
          </a:p>
          <a:p>
            <a:pPr>
              <a:spcBef>
                <a:spcPct val="0"/>
              </a:spcBef>
              <a:buClrTx/>
              <a:buSzTx/>
              <a:buFontTx/>
              <a:buNone/>
            </a:pPr>
            <a:r>
              <a:rPr lang="en-US" altLang="en-US" sz="1400" dirty="0">
                <a:latin typeface="Courier New" pitchFamily="49" charset="0"/>
              </a:rPr>
              <a:t>&lt;/body&gt; &lt;/html&gt;</a:t>
            </a:r>
          </a:p>
        </p:txBody>
      </p:sp>
      <p:sp>
        <p:nvSpPr>
          <p:cNvPr id="33795" name="Text Box 6"/>
          <p:cNvSpPr txBox="1">
            <a:spLocks noChangeArrowheads="1"/>
          </p:cNvSpPr>
          <p:nvPr/>
        </p:nvSpPr>
        <p:spPr bwMode="auto">
          <a:xfrm>
            <a:off x="914400" y="304800"/>
            <a:ext cx="6704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lgn="ctr">
              <a:spcBef>
                <a:spcPct val="0"/>
              </a:spcBef>
              <a:buClrTx/>
              <a:buSzTx/>
              <a:buFontTx/>
              <a:buNone/>
            </a:pPr>
            <a:r>
              <a:rPr lang="en-US" altLang="en-US" sz="2800">
                <a:latin typeface="Times New Roman" pitchFamily="18" charset="0"/>
              </a:rPr>
              <a:t>JavaScript that Runs when Loading Complete</a:t>
            </a:r>
          </a:p>
        </p:txBody>
      </p:sp>
      <p:sp>
        <p:nvSpPr>
          <p:cNvPr id="33796" name="Text Box 7"/>
          <p:cNvSpPr txBox="1">
            <a:spLocks noChangeArrowheads="1"/>
          </p:cNvSpPr>
          <p:nvPr/>
        </p:nvSpPr>
        <p:spPr bwMode="auto">
          <a:xfrm>
            <a:off x="4114800" y="1828800"/>
            <a:ext cx="2362200" cy="517525"/>
          </a:xfrm>
          <a:prstGeom prst="rect">
            <a:avLst/>
          </a:prstGeom>
          <a:solidFill>
            <a:schemeClr val="tx2">
              <a:lumMod val="40000"/>
              <a:lumOff val="60000"/>
            </a:schemeClr>
          </a:solidFill>
          <a:ln>
            <a:noFill/>
          </a:ln>
          <a:effectLst/>
        </p:spPr>
        <p:txBody>
          <a:bodyPr>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400" b="1"/>
              <a:t>Run ‘allertMe’ code call after 5000 miliseconds</a:t>
            </a:r>
          </a:p>
        </p:txBody>
      </p:sp>
      <p:sp>
        <p:nvSpPr>
          <p:cNvPr id="33797" name="Line 8"/>
          <p:cNvSpPr>
            <a:spLocks noChangeShapeType="1"/>
          </p:cNvSpPr>
          <p:nvPr/>
        </p:nvSpPr>
        <p:spPr bwMode="auto">
          <a:xfrm flipV="1">
            <a:off x="3810000" y="2346324"/>
            <a:ext cx="1143000" cy="396875"/>
          </a:xfrm>
          <a:prstGeom prst="line">
            <a:avLst/>
          </a:prstGeom>
          <a:noFill/>
          <a:ln w="12699">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Text Box 9"/>
          <p:cNvSpPr txBox="1">
            <a:spLocks noChangeArrowheads="1"/>
          </p:cNvSpPr>
          <p:nvPr/>
        </p:nvSpPr>
        <p:spPr bwMode="auto">
          <a:xfrm>
            <a:off x="4953000" y="2971800"/>
            <a:ext cx="3271838" cy="304800"/>
          </a:xfrm>
          <a:prstGeom prst="rect">
            <a:avLst/>
          </a:prstGeom>
          <a:solidFill>
            <a:srgbClr val="FFCC66"/>
          </a:solidFill>
          <a:ln>
            <a:noFill/>
          </a:ln>
          <a:effectLst/>
          <a:extLs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400" b="1"/>
              <a:t>Create a pop-up box with test as text</a:t>
            </a:r>
          </a:p>
        </p:txBody>
      </p:sp>
      <p:sp>
        <p:nvSpPr>
          <p:cNvPr id="33799" name="Line 10"/>
          <p:cNvSpPr>
            <a:spLocks noChangeShapeType="1"/>
          </p:cNvSpPr>
          <p:nvPr/>
        </p:nvSpPr>
        <p:spPr bwMode="auto">
          <a:xfrm flipV="1">
            <a:off x="3048000" y="3124200"/>
            <a:ext cx="1752600" cy="609600"/>
          </a:xfrm>
          <a:prstGeom prst="line">
            <a:avLst/>
          </a:prstGeom>
          <a:noFill/>
          <a:ln w="12699">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380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870450"/>
            <a:ext cx="5353050"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5181600"/>
            <a:ext cx="19907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2" name="Text Box 13"/>
          <p:cNvSpPr txBox="1">
            <a:spLocks noChangeArrowheads="1"/>
          </p:cNvSpPr>
          <p:nvPr/>
        </p:nvSpPr>
        <p:spPr bwMode="auto">
          <a:xfrm>
            <a:off x="5029200" y="4114800"/>
            <a:ext cx="2663825" cy="304800"/>
          </a:xfrm>
          <a:prstGeom prst="rect">
            <a:avLst/>
          </a:prstGeom>
          <a:solidFill>
            <a:schemeClr val="tx2">
              <a:lumMod val="40000"/>
              <a:lumOff val="60000"/>
            </a:schemeClr>
          </a:solidFill>
          <a:ln>
            <a:noFill/>
          </a:ln>
          <a:effec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400" b="1"/>
              <a:t>After 5000 milisecond pop-up</a:t>
            </a:r>
          </a:p>
        </p:txBody>
      </p:sp>
      <p:sp>
        <p:nvSpPr>
          <p:cNvPr id="33803" name="Line 14"/>
          <p:cNvSpPr>
            <a:spLocks noChangeShapeType="1"/>
          </p:cNvSpPr>
          <p:nvPr/>
        </p:nvSpPr>
        <p:spPr bwMode="auto">
          <a:xfrm flipV="1">
            <a:off x="5334000" y="4419600"/>
            <a:ext cx="1676400" cy="914400"/>
          </a:xfrm>
          <a:prstGeom prst="line">
            <a:avLst/>
          </a:prstGeom>
          <a:noFill/>
          <a:ln w="12699">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Text Box 15"/>
          <p:cNvSpPr txBox="1">
            <a:spLocks noChangeArrowheads="1"/>
          </p:cNvSpPr>
          <p:nvPr/>
        </p:nvSpPr>
        <p:spPr bwMode="auto">
          <a:xfrm>
            <a:off x="7010400" y="1828800"/>
            <a:ext cx="2133600" cy="517525"/>
          </a:xfrm>
          <a:prstGeom prst="rect">
            <a:avLst/>
          </a:prstGeom>
          <a:solidFill>
            <a:srgbClr val="FFCC66"/>
          </a:solidFill>
          <a:ln>
            <a:noFill/>
          </a:ln>
          <a:effectLst/>
          <a:extLs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400" b="1"/>
              <a:t>Run ‘waitLittle’ when page is loaded</a:t>
            </a:r>
          </a:p>
        </p:txBody>
      </p:sp>
      <p:sp>
        <p:nvSpPr>
          <p:cNvPr id="33805" name="Line 16"/>
          <p:cNvSpPr>
            <a:spLocks noChangeShapeType="1"/>
          </p:cNvSpPr>
          <p:nvPr/>
        </p:nvSpPr>
        <p:spPr bwMode="auto">
          <a:xfrm flipH="1">
            <a:off x="7772400" y="1371600"/>
            <a:ext cx="685800" cy="457200"/>
          </a:xfrm>
          <a:prstGeom prst="line">
            <a:avLst/>
          </a:prstGeom>
          <a:noFill/>
          <a:ln w="12699">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82390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mj-lt"/>
                <a:ea typeface="+mj-ea"/>
                <a:cs typeface="+mj-cs"/>
              </a:rPr>
              <a:t>Dealing with Browsers that don’t Support JavaScript</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r>
              <a:rPr lang="en-US" sz="2200" dirty="0" smtClean="0"/>
              <a:t>Some browsers may not support scripting </a:t>
            </a:r>
            <a:r>
              <a:rPr lang="en-US" sz="2200" dirty="0"/>
              <a:t>o</a:t>
            </a:r>
            <a:r>
              <a:rPr lang="en-US" altLang="en-US" sz="2200" dirty="0" smtClean="0"/>
              <a:t>r users may disable </a:t>
            </a:r>
            <a:r>
              <a:rPr lang="en-US" altLang="en-US" sz="2200" dirty="0"/>
              <a:t>J</a:t>
            </a:r>
            <a:r>
              <a:rPr lang="en-US" altLang="en-US" sz="2200" dirty="0" smtClean="0"/>
              <a:t>avaScript. </a:t>
            </a:r>
          </a:p>
          <a:p>
            <a:pPr>
              <a:spcBef>
                <a:spcPct val="0"/>
              </a:spcBef>
              <a:buClrTx/>
              <a:buSzTx/>
              <a:buFontTx/>
              <a:buNone/>
            </a:pPr>
            <a:r>
              <a:rPr lang="en-US" altLang="en-US" sz="2200" dirty="0" smtClean="0"/>
              <a:t>	&lt;</a:t>
            </a:r>
            <a:r>
              <a:rPr lang="en-US" altLang="en-US" sz="2200" dirty="0"/>
              <a:t>script language=“JavaScript”&gt;</a:t>
            </a:r>
          </a:p>
          <a:p>
            <a:pPr>
              <a:spcBef>
                <a:spcPct val="0"/>
              </a:spcBef>
              <a:buClrTx/>
              <a:buSzTx/>
              <a:buFontTx/>
              <a:buNone/>
            </a:pPr>
            <a:r>
              <a:rPr lang="en-US" altLang="en-US" sz="2200" dirty="0"/>
              <a:t>		</a:t>
            </a:r>
            <a:r>
              <a:rPr lang="en-US" altLang="en-US" sz="2200" b="1" dirty="0" smtClean="0">
                <a:latin typeface="Courier New" pitchFamily="49" charset="0"/>
              </a:rPr>
              <a:t> &lt;!--</a:t>
            </a:r>
            <a:endParaRPr lang="en-US" altLang="en-US" sz="2200" dirty="0" smtClean="0">
              <a:latin typeface="Courier New" pitchFamily="49" charset="0"/>
            </a:endParaRPr>
          </a:p>
          <a:p>
            <a:pPr>
              <a:spcBef>
                <a:spcPct val="0"/>
              </a:spcBef>
              <a:buClrTx/>
              <a:buSzTx/>
              <a:buFontTx/>
              <a:buNone/>
            </a:pPr>
            <a:r>
              <a:rPr lang="en-US" altLang="en-US" sz="2200" dirty="0" smtClean="0">
                <a:latin typeface="Courier New" pitchFamily="49" charset="0"/>
              </a:rPr>
              <a:t>			</a:t>
            </a:r>
            <a:r>
              <a:rPr lang="en-US" altLang="en-US" sz="2200" i="1" dirty="0" err="1" smtClean="0">
                <a:latin typeface="Times New Roman" pitchFamily="18" charset="0"/>
              </a:rPr>
              <a:t>Javascript</a:t>
            </a:r>
            <a:r>
              <a:rPr lang="en-US" altLang="en-US" sz="2200" i="1" dirty="0" smtClean="0">
                <a:latin typeface="Times New Roman" pitchFamily="18" charset="0"/>
              </a:rPr>
              <a:t> code</a:t>
            </a:r>
          </a:p>
          <a:p>
            <a:pPr>
              <a:spcBef>
                <a:spcPct val="0"/>
              </a:spcBef>
              <a:buClrTx/>
              <a:buSzTx/>
              <a:buFontTx/>
              <a:buNone/>
            </a:pPr>
            <a:r>
              <a:rPr lang="en-US" altLang="en-US" sz="2200" i="1" dirty="0" smtClean="0">
                <a:latin typeface="Times New Roman" pitchFamily="18" charset="0"/>
              </a:rPr>
              <a:t>		</a:t>
            </a:r>
            <a:r>
              <a:rPr lang="en-US" altLang="en-US" sz="2200" b="1" dirty="0" smtClean="0">
                <a:latin typeface="Courier New" pitchFamily="49" charset="0"/>
              </a:rPr>
              <a:t>//--&gt; </a:t>
            </a:r>
            <a:r>
              <a:rPr lang="en-US" altLang="en-US" sz="2200" dirty="0" smtClean="0"/>
              <a:t>&lt;/script&gt;</a:t>
            </a:r>
          </a:p>
          <a:p>
            <a:pPr>
              <a:spcBef>
                <a:spcPct val="0"/>
              </a:spcBef>
            </a:pPr>
            <a:r>
              <a:rPr lang="en-US" altLang="en-US" sz="2200" dirty="0" smtClean="0"/>
              <a:t>This makes the script invisible to browsers that don’t support JavaScript by “commenting it out”.  In addition, you can provide some page content that only displays when the browser DOESN’T handle JavaScript:</a:t>
            </a:r>
          </a:p>
          <a:p>
            <a:pPr>
              <a:spcBef>
                <a:spcPct val="0"/>
              </a:spcBef>
              <a:buClrTx/>
              <a:buSzTx/>
              <a:buFontTx/>
              <a:buNone/>
            </a:pPr>
            <a:r>
              <a:rPr lang="en-US" altLang="en-US" sz="2200" dirty="0"/>
              <a:t>	</a:t>
            </a:r>
            <a:r>
              <a:rPr lang="en-US" altLang="en-US" sz="2200" dirty="0" smtClean="0"/>
              <a:t>	&lt;</a:t>
            </a:r>
            <a:r>
              <a:rPr lang="en-US" altLang="en-US" sz="2200" dirty="0" err="1"/>
              <a:t>noscript</a:t>
            </a:r>
            <a:r>
              <a:rPr lang="en-US" altLang="en-US" sz="2200" dirty="0"/>
              <a:t>&gt;</a:t>
            </a:r>
          </a:p>
          <a:p>
            <a:pPr>
              <a:spcBef>
                <a:spcPct val="0"/>
              </a:spcBef>
              <a:buClrTx/>
              <a:buSzTx/>
              <a:buFontTx/>
              <a:buNone/>
            </a:pPr>
            <a:r>
              <a:rPr lang="en-US" altLang="en-US" sz="2200" dirty="0"/>
              <a:t>		</a:t>
            </a:r>
            <a:r>
              <a:rPr lang="en-US" altLang="en-US" sz="2200" dirty="0" smtClean="0"/>
              <a:t>	Your </a:t>
            </a:r>
            <a:r>
              <a:rPr lang="en-US" altLang="en-US" sz="2200" dirty="0"/>
              <a:t>browser doesn’t support </a:t>
            </a:r>
            <a:r>
              <a:rPr lang="en-US" altLang="en-US" sz="2200" dirty="0" err="1"/>
              <a:t>Javascript</a:t>
            </a:r>
            <a:endParaRPr lang="en-US" altLang="en-US" sz="2200" dirty="0"/>
          </a:p>
          <a:p>
            <a:pPr>
              <a:spcBef>
                <a:spcPct val="0"/>
              </a:spcBef>
              <a:buClrTx/>
              <a:buSzTx/>
              <a:buFontTx/>
              <a:buNone/>
            </a:pPr>
            <a:r>
              <a:rPr lang="en-US" altLang="en-US" sz="2200" dirty="0"/>
              <a:t>	</a:t>
            </a:r>
            <a:r>
              <a:rPr lang="en-US" altLang="en-US" sz="2200" dirty="0" smtClean="0"/>
              <a:t>	&lt;/</a:t>
            </a:r>
            <a:r>
              <a:rPr lang="en-US" altLang="en-US" sz="2200" dirty="0" err="1"/>
              <a:t>noscript</a:t>
            </a:r>
            <a:r>
              <a:rPr lang="en-US" altLang="en-US" sz="2200" dirty="0"/>
              <a:t>&gt;</a:t>
            </a:r>
          </a:p>
          <a:p>
            <a:pPr>
              <a:spcBef>
                <a:spcPct val="0"/>
              </a:spcBef>
            </a:pPr>
            <a:r>
              <a:rPr lang="en-US" altLang="en-US" sz="2200" dirty="0" smtClean="0"/>
              <a:t>The </a:t>
            </a:r>
            <a:r>
              <a:rPr lang="en-US" altLang="en-US" sz="2200" dirty="0"/>
              <a:t>only limitation with this is that this will NOT be displayed by Netscape </a:t>
            </a:r>
            <a:r>
              <a:rPr lang="en-US" altLang="en-US" sz="2200" dirty="0" smtClean="0"/>
              <a:t>if the </a:t>
            </a:r>
            <a:r>
              <a:rPr lang="en-US" altLang="en-US" sz="2200" dirty="0"/>
              <a:t>user has JavaScript just disabled.</a:t>
            </a:r>
            <a:endParaRPr lang="en-US" sz="2200" dirty="0"/>
          </a:p>
        </p:txBody>
      </p:sp>
      <p:sp>
        <p:nvSpPr>
          <p:cNvPr id="7" name="Text Box 12"/>
          <p:cNvSpPr txBox="1">
            <a:spLocks noChangeArrowheads="1"/>
          </p:cNvSpPr>
          <p:nvPr/>
        </p:nvSpPr>
        <p:spPr bwMode="auto">
          <a:xfrm>
            <a:off x="4572000" y="2748290"/>
            <a:ext cx="4315605" cy="523220"/>
          </a:xfrm>
          <a:prstGeom prst="rect">
            <a:avLst/>
          </a:prstGeom>
          <a:solidFill>
            <a:schemeClr val="tx2">
              <a:lumMod val="20000"/>
              <a:lumOff val="80000"/>
            </a:schemeClr>
          </a:solidFill>
          <a:ln>
            <a:solidFill>
              <a:schemeClr val="accent1">
                <a:shade val="50000"/>
              </a:schemeClr>
            </a:solidFill>
          </a:ln>
          <a:effec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spcBef>
                <a:spcPct val="0"/>
              </a:spcBef>
              <a:buClrTx/>
              <a:buSzTx/>
              <a:buFontTx/>
              <a:buNone/>
            </a:pPr>
            <a:r>
              <a:rPr lang="en-US" altLang="en-US" sz="1400" dirty="0" smtClean="0"/>
              <a:t>“//” is a </a:t>
            </a:r>
            <a:r>
              <a:rPr lang="en-US" altLang="en-US" sz="1400" dirty="0" err="1" smtClean="0"/>
              <a:t>javascript</a:t>
            </a:r>
            <a:r>
              <a:rPr lang="en-US" altLang="en-US" sz="1400" dirty="0" smtClean="0"/>
              <a:t> comment which will stop </a:t>
            </a:r>
            <a:r>
              <a:rPr lang="en-US" altLang="en-US" sz="1400" dirty="0" err="1" smtClean="0"/>
              <a:t>JavaSript</a:t>
            </a:r>
            <a:endParaRPr lang="en-US" altLang="en-US" sz="1400" dirty="0" smtClean="0"/>
          </a:p>
          <a:p>
            <a:pPr>
              <a:spcBef>
                <a:spcPct val="0"/>
              </a:spcBef>
              <a:buClrTx/>
              <a:buSzTx/>
              <a:buFontTx/>
              <a:buNone/>
            </a:pPr>
            <a:r>
              <a:rPr lang="en-US" altLang="en-US" sz="1400" dirty="0" smtClean="0"/>
              <a:t>From processing the “--&gt;”characters</a:t>
            </a:r>
            <a:endParaRPr lang="en-US" altLang="en-US" sz="1400" dirty="0"/>
          </a:p>
        </p:txBody>
      </p:sp>
    </p:spTree>
    <p:extLst>
      <p:ext uri="{BB962C8B-B14F-4D97-AF65-F5344CB8AC3E}">
        <p14:creationId xmlns:p14="http://schemas.microsoft.com/office/powerpoint/2010/main" val="224692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601" y="381000"/>
            <a:ext cx="8457120" cy="1143480"/>
          </a:xfrm>
        </p:spPr>
        <p:txBody>
          <a:bodyPr/>
          <a:lstStyle/>
          <a:p>
            <a:pPr eaLnBrk="1"/>
            <a:r>
              <a:rPr lang="en-US" altLang="en-US" dirty="0" smtClean="0"/>
              <a:t>  Using Separate JavaScript Files.</a:t>
            </a:r>
          </a:p>
        </p:txBody>
      </p:sp>
      <p:sp>
        <p:nvSpPr>
          <p:cNvPr id="30723" name="Rectangle 3"/>
          <p:cNvSpPr>
            <a:spLocks noGrp="1" noChangeArrowheads="1"/>
          </p:cNvSpPr>
          <p:nvPr>
            <p:ph type="body" idx="1"/>
          </p:nvPr>
        </p:nvSpPr>
        <p:spPr>
          <a:xfrm>
            <a:off x="685440" y="1676400"/>
            <a:ext cx="8076960" cy="4114512"/>
          </a:xfrm>
        </p:spPr>
        <p:txBody>
          <a:bodyPr/>
          <a:lstStyle/>
          <a:p>
            <a:r>
              <a:rPr lang="en-US" altLang="en-US" dirty="0" smtClean="0"/>
              <a:t>Linking can be </a:t>
            </a:r>
            <a:r>
              <a:rPr lang="en-US" altLang="en-US" dirty="0" smtClean="0">
                <a:cs typeface="Times" charset="0"/>
              </a:rPr>
              <a:t>advantageous</a:t>
            </a:r>
            <a:r>
              <a:rPr lang="en-US" altLang="en-US" dirty="0" smtClean="0"/>
              <a:t> if many pages use the same script.</a:t>
            </a:r>
          </a:p>
          <a:p>
            <a:r>
              <a:rPr lang="en-US" altLang="en-US" dirty="0" smtClean="0"/>
              <a:t>Use the source element to link to the script file.</a:t>
            </a:r>
          </a:p>
        </p:txBody>
      </p:sp>
      <p:sp>
        <p:nvSpPr>
          <p:cNvPr id="30724" name="Text Box 4"/>
          <p:cNvSpPr txBox="1">
            <a:spLocks noChangeArrowheads="1"/>
          </p:cNvSpPr>
          <p:nvPr/>
        </p:nvSpPr>
        <p:spPr bwMode="auto">
          <a:xfrm>
            <a:off x="1676400" y="3885529"/>
            <a:ext cx="5181120" cy="169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p>
            <a:pPr>
              <a:spcBef>
                <a:spcPct val="40000"/>
              </a:spcBef>
            </a:pPr>
            <a:r>
              <a:rPr lang="en-US" altLang="en-US" sz="2000" b="1" dirty="0">
                <a:latin typeface="Courier New" pitchFamily="49" charset="0"/>
              </a:rPr>
              <a:t>&lt;script </a:t>
            </a:r>
            <a:r>
              <a:rPr lang="en-US" altLang="en-US" sz="2000" b="1" dirty="0" err="1">
                <a:latin typeface="Courier New" pitchFamily="49" charset="0"/>
              </a:rPr>
              <a:t>src</a:t>
            </a:r>
            <a:r>
              <a:rPr lang="en-US" altLang="en-US" sz="2000" b="1" dirty="0">
                <a:latin typeface="Courier New" pitchFamily="49" charset="0"/>
              </a:rPr>
              <a:t>="myjavascript.js”</a:t>
            </a:r>
          </a:p>
          <a:p>
            <a:pPr>
              <a:spcBef>
                <a:spcPct val="40000"/>
              </a:spcBef>
            </a:pPr>
            <a:r>
              <a:rPr lang="en-US" altLang="en-US" sz="2000" b="1" dirty="0">
                <a:latin typeface="Courier New" pitchFamily="49" charset="0"/>
              </a:rPr>
              <a:t>   language="JavaScript1.2”</a:t>
            </a:r>
          </a:p>
          <a:p>
            <a:pPr>
              <a:spcBef>
                <a:spcPct val="40000"/>
              </a:spcBef>
            </a:pPr>
            <a:r>
              <a:rPr lang="en-US" altLang="en-US" sz="2000" b="1" dirty="0">
                <a:latin typeface="Courier New" pitchFamily="49" charset="0"/>
              </a:rPr>
              <a:t>   type="text/</a:t>
            </a:r>
            <a:r>
              <a:rPr lang="en-US" altLang="en-US" sz="2000" b="1" dirty="0" err="1">
                <a:latin typeface="Courier New" pitchFamily="49" charset="0"/>
              </a:rPr>
              <a:t>javascript</a:t>
            </a:r>
            <a:r>
              <a:rPr lang="en-US" altLang="en-US" sz="2000" b="1" dirty="0">
                <a:latin typeface="Courier New" pitchFamily="49" charset="0"/>
              </a:rPr>
              <a:t>"&gt;</a:t>
            </a:r>
          </a:p>
          <a:p>
            <a:pPr>
              <a:spcBef>
                <a:spcPct val="40000"/>
              </a:spcBef>
            </a:pPr>
            <a:r>
              <a:rPr lang="en-US" altLang="en-US" sz="2000" b="1" dirty="0">
                <a:latin typeface="Courier New" pitchFamily="49" charset="0"/>
              </a:rPr>
              <a:t>&lt;/script&gt;</a:t>
            </a:r>
            <a:endParaRPr lang="en-US" altLang="en-US" dirty="0"/>
          </a:p>
        </p:txBody>
      </p:sp>
    </p:spTree>
    <p:extLst>
      <p:ext uri="{BB962C8B-B14F-4D97-AF65-F5344CB8AC3E}">
        <p14:creationId xmlns:p14="http://schemas.microsoft.com/office/powerpoint/2010/main" val="113088745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2286000"/>
            <a:ext cx="3219450" cy="1657350"/>
          </a:xfrm>
          <a:prstGeom prst="rect">
            <a:avLst/>
          </a:prstGeom>
          <a:ln>
            <a:solidFill>
              <a:schemeClr val="accent3">
                <a:lumMod val="75000"/>
              </a:schemeClr>
            </a:solidFill>
          </a:ln>
          <a:effectLst>
            <a:reflection blurRad="6350" stA="50000" endA="300" endPos="55000" dir="5400000" sy="-100000" algn="bl" rotWithShape="0"/>
          </a:effectLst>
          <a:scene3d>
            <a:camera prst="perspectiveContrastingRightFacing"/>
            <a:lightRig rig="threePt" dir="t"/>
          </a:scene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305050"/>
            <a:ext cx="3505200" cy="1657350"/>
          </a:xfrm>
          <a:prstGeom prst="rect">
            <a:avLst/>
          </a:prstGeom>
          <a:ln>
            <a:solidFill>
              <a:schemeClr val="accent2">
                <a:lumMod val="60000"/>
                <a:lumOff val="40000"/>
              </a:schemeClr>
            </a:solidFill>
          </a:ln>
          <a:effectLst>
            <a:reflection blurRad="6350" stA="50000" endA="300" endPos="55000" dir="5400000" sy="-100000" algn="bl" rotWithShape="0"/>
          </a:effectLst>
          <a:scene3d>
            <a:camera prst="perspectiveContrastingLeftFacing"/>
            <a:lightRig rig="threePt" dir="t"/>
          </a:scene3d>
        </p:spPr>
      </p:pic>
      <p:sp>
        <p:nvSpPr>
          <p:cNvPr id="7" name="Title 4"/>
          <p:cNvSpPr txBox="1">
            <a:spLocks/>
          </p:cNvSpPr>
          <p:nvPr/>
        </p:nvSpPr>
        <p:spPr>
          <a:xfrm>
            <a:off x="1600200" y="5257800"/>
            <a:ext cx="6172200" cy="685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t>JavaScript Terminology</a:t>
            </a:r>
            <a:endParaRPr lang="en-US" b="1" dirty="0"/>
          </a:p>
        </p:txBody>
      </p:sp>
    </p:spTree>
    <p:extLst>
      <p:ext uri="{BB962C8B-B14F-4D97-AF65-F5344CB8AC3E}">
        <p14:creationId xmlns:p14="http://schemas.microsoft.com/office/powerpoint/2010/main" val="43853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JavaScript Terminology</a:t>
            </a:r>
          </a:p>
        </p:txBody>
      </p:sp>
      <p:sp>
        <p:nvSpPr>
          <p:cNvPr id="6147" name="Content Placeholder 2"/>
          <p:cNvSpPr>
            <a:spLocks noGrp="1"/>
          </p:cNvSpPr>
          <p:nvPr>
            <p:ph idx="1"/>
          </p:nvPr>
        </p:nvSpPr>
        <p:spPr/>
        <p:txBody>
          <a:bodyPr/>
          <a:lstStyle/>
          <a:p>
            <a:r>
              <a:rPr lang="en-US" altLang="en-US" dirty="0" smtClean="0"/>
              <a:t>JavaScript programming uses specialized terminology.</a:t>
            </a:r>
          </a:p>
          <a:p>
            <a:r>
              <a:rPr lang="en-US" altLang="en-US" dirty="0" smtClean="0"/>
              <a:t>Understanding JavaScript terms is fundamental to understanding the script.</a:t>
            </a:r>
          </a:p>
          <a:p>
            <a:r>
              <a:rPr lang="en-US" altLang="en-US" dirty="0" smtClean="0"/>
              <a:t>Objects, Properties, Methods, Events, Functions, Values, Variables, Expressions, Operators</a:t>
            </a:r>
          </a:p>
        </p:txBody>
      </p:sp>
    </p:spTree>
    <p:extLst>
      <p:ext uri="{BB962C8B-B14F-4D97-AF65-F5344CB8AC3E}">
        <p14:creationId xmlns:p14="http://schemas.microsoft.com/office/powerpoint/2010/main" val="1788012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Objects</a:t>
            </a:r>
          </a:p>
        </p:txBody>
      </p:sp>
      <p:sp>
        <p:nvSpPr>
          <p:cNvPr id="7171" name="Content Placeholder 2"/>
          <p:cNvSpPr>
            <a:spLocks noGrp="1"/>
          </p:cNvSpPr>
          <p:nvPr>
            <p:ph idx="1"/>
          </p:nvPr>
        </p:nvSpPr>
        <p:spPr/>
        <p:txBody>
          <a:bodyPr/>
          <a:lstStyle/>
          <a:p>
            <a:r>
              <a:rPr lang="en-US" altLang="en-US" dirty="0" smtClean="0"/>
              <a:t>Objects refers to windows, documents,    images, tables, forms, buttons or links, etc. </a:t>
            </a:r>
          </a:p>
          <a:p>
            <a:r>
              <a:rPr lang="en-US" altLang="en-US" dirty="0" smtClean="0"/>
              <a:t>Objects should be named. </a:t>
            </a:r>
          </a:p>
          <a:p>
            <a:r>
              <a:rPr lang="en-US" altLang="en-US" dirty="0" smtClean="0"/>
              <a:t>Objects have properties that act as modifiers. </a:t>
            </a:r>
            <a:br>
              <a:rPr lang="en-US" altLang="en-US" dirty="0" smtClean="0"/>
            </a:br>
            <a:endParaRPr lang="en-US" altLang="en-US" dirty="0" smtClean="0"/>
          </a:p>
        </p:txBody>
      </p:sp>
    </p:spTree>
    <p:extLst>
      <p:ext uri="{BB962C8B-B14F-4D97-AF65-F5344CB8AC3E}">
        <p14:creationId xmlns:p14="http://schemas.microsoft.com/office/powerpoint/2010/main" val="300961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a:r>
              <a:rPr lang="en-US" altLang="en-US" smtClean="0"/>
              <a:t>Properties</a:t>
            </a:r>
          </a:p>
        </p:txBody>
      </p:sp>
      <p:sp>
        <p:nvSpPr>
          <p:cNvPr id="23555" name="Rectangle 3"/>
          <p:cNvSpPr>
            <a:spLocks noGrp="1" noChangeArrowheads="1"/>
          </p:cNvSpPr>
          <p:nvPr>
            <p:ph type="body" idx="1"/>
          </p:nvPr>
        </p:nvSpPr>
        <p:spPr/>
        <p:txBody>
          <a:bodyPr/>
          <a:lstStyle/>
          <a:p>
            <a:r>
              <a:rPr lang="en-US" altLang="en-US" dirty="0" smtClean="0"/>
              <a:t>Properties are object attributes. </a:t>
            </a:r>
          </a:p>
          <a:p>
            <a:r>
              <a:rPr lang="en-US" altLang="en-US" dirty="0" smtClean="0"/>
              <a:t>Object properties are defined by using the object's name and the property name. </a:t>
            </a:r>
          </a:p>
          <a:p>
            <a:pPr lvl="2">
              <a:buFont typeface="Times New Roman" pitchFamily="16" charset="0"/>
              <a:buNone/>
            </a:pPr>
            <a:r>
              <a:rPr lang="en-US" altLang="en-US" dirty="0" smtClean="0"/>
              <a:t>e.g., background color is expressed by: </a:t>
            </a:r>
            <a:r>
              <a:rPr lang="en-US" altLang="en-US" b="1" dirty="0" err="1" smtClean="0">
                <a:latin typeface="Courier New" pitchFamily="49" charset="0"/>
              </a:rPr>
              <a:t>document.bgcolor</a:t>
            </a:r>
            <a:r>
              <a:rPr lang="en-US" altLang="en-US" dirty="0" smtClean="0"/>
              <a:t> . </a:t>
            </a:r>
          </a:p>
          <a:p>
            <a:pPr lvl="2">
              <a:buFont typeface="Times New Roman" pitchFamily="16" charset="0"/>
              <a:buNone/>
            </a:pPr>
            <a:r>
              <a:rPr lang="en-US" altLang="en-US" b="1" dirty="0" smtClean="0">
                <a:latin typeface="Courier New" pitchFamily="49" charset="0"/>
              </a:rPr>
              <a:t>	</a:t>
            </a:r>
            <a:r>
              <a:rPr lang="en-US" altLang="en-US" b="1" dirty="0" smtClean="0">
                <a:solidFill>
                  <a:schemeClr val="accent2"/>
                </a:solidFill>
                <a:latin typeface="Courier New" pitchFamily="49" charset="0"/>
              </a:rPr>
              <a:t>document </a:t>
            </a:r>
            <a:r>
              <a:rPr lang="en-US" altLang="en-US" dirty="0" smtClean="0">
                <a:solidFill>
                  <a:schemeClr val="accent2"/>
                </a:solidFill>
              </a:rPr>
              <a:t>is the object.</a:t>
            </a:r>
          </a:p>
          <a:p>
            <a:pPr lvl="2">
              <a:buFont typeface="Times New Roman" pitchFamily="16" charset="0"/>
              <a:buNone/>
            </a:pPr>
            <a:r>
              <a:rPr lang="en-US" altLang="en-US" b="1" dirty="0" smtClean="0">
                <a:solidFill>
                  <a:schemeClr val="accent2"/>
                </a:solidFill>
                <a:latin typeface="Courier New" pitchFamily="49" charset="0"/>
              </a:rPr>
              <a:t>	</a:t>
            </a:r>
            <a:r>
              <a:rPr lang="en-US" altLang="en-US" b="1" dirty="0" err="1" smtClean="0">
                <a:solidFill>
                  <a:schemeClr val="accent2"/>
                </a:solidFill>
                <a:latin typeface="Courier New" pitchFamily="49" charset="0"/>
              </a:rPr>
              <a:t>bgcolor</a:t>
            </a:r>
            <a:r>
              <a:rPr lang="en-US" altLang="en-US" b="1" dirty="0" smtClean="0">
                <a:solidFill>
                  <a:schemeClr val="accent2"/>
                </a:solidFill>
                <a:latin typeface="Courier New" pitchFamily="49" charset="0"/>
              </a:rPr>
              <a:t> </a:t>
            </a:r>
            <a:r>
              <a:rPr lang="en-US" altLang="en-US" dirty="0" smtClean="0">
                <a:solidFill>
                  <a:schemeClr val="accent2"/>
                </a:solidFill>
              </a:rPr>
              <a:t>is the property.</a:t>
            </a:r>
          </a:p>
        </p:txBody>
      </p:sp>
    </p:spTree>
    <p:extLst>
      <p:ext uri="{BB962C8B-B14F-4D97-AF65-F5344CB8AC3E}">
        <p14:creationId xmlns:p14="http://schemas.microsoft.com/office/powerpoint/2010/main" val="171918532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a:r>
              <a:rPr lang="en-US" altLang="en-US" smtClean="0"/>
              <a:t>Methods</a:t>
            </a:r>
          </a:p>
        </p:txBody>
      </p:sp>
      <p:sp>
        <p:nvSpPr>
          <p:cNvPr id="24579" name="Rectangle 3"/>
          <p:cNvSpPr>
            <a:spLocks noGrp="1" noChangeArrowheads="1"/>
          </p:cNvSpPr>
          <p:nvPr>
            <p:ph type="body" idx="1"/>
          </p:nvPr>
        </p:nvSpPr>
        <p:spPr>
          <a:xfrm>
            <a:off x="685440" y="1828800"/>
            <a:ext cx="7773120" cy="3581656"/>
          </a:xfrm>
        </p:spPr>
        <p:txBody>
          <a:bodyPr/>
          <a:lstStyle/>
          <a:p>
            <a:pPr eaLnBrk="1">
              <a:buFont typeface="Times New Roman" pitchFamily="16" charset="0"/>
              <a:buNone/>
            </a:pPr>
            <a:r>
              <a:rPr lang="en-US" altLang="en-US" dirty="0" smtClean="0"/>
              <a:t>Methods are actions applied to particular objects.  Methods are what objects can do.</a:t>
            </a:r>
          </a:p>
          <a:p>
            <a:pPr lvl="1" eaLnBrk="1">
              <a:buFont typeface="Times New Roman" pitchFamily="16" charset="0"/>
              <a:buNone/>
            </a:pPr>
            <a:r>
              <a:rPr lang="en-US" altLang="en-US" dirty="0" smtClean="0"/>
              <a:t>e.g.,  </a:t>
            </a:r>
            <a:r>
              <a:rPr lang="en-US" altLang="en-US" b="1" dirty="0" err="1" smtClean="0">
                <a:latin typeface="Courier New" pitchFamily="49" charset="0"/>
              </a:rPr>
              <a:t>document.write</a:t>
            </a:r>
            <a:r>
              <a:rPr lang="en-US" altLang="en-US" b="1" dirty="0" smtClean="0">
                <a:latin typeface="Courier New" pitchFamily="49" charset="0"/>
              </a:rPr>
              <a:t>(”Hello World")</a:t>
            </a:r>
            <a:endParaRPr lang="en-US" altLang="en-US" dirty="0" smtClean="0"/>
          </a:p>
          <a:p>
            <a:pPr lvl="1" eaLnBrk="1">
              <a:buFont typeface="Times New Roman" pitchFamily="16" charset="0"/>
              <a:buNone/>
            </a:pPr>
            <a:r>
              <a:rPr lang="en-US" altLang="en-US" b="1" dirty="0" smtClean="0">
                <a:solidFill>
                  <a:schemeClr val="accent2"/>
                </a:solidFill>
                <a:latin typeface="Courier New" pitchFamily="49" charset="0"/>
              </a:rPr>
              <a:t>document</a:t>
            </a:r>
            <a:r>
              <a:rPr lang="en-US" altLang="en-US" dirty="0" smtClean="0">
                <a:solidFill>
                  <a:schemeClr val="accent2"/>
                </a:solidFill>
              </a:rPr>
              <a:t> is the object.</a:t>
            </a:r>
          </a:p>
          <a:p>
            <a:pPr lvl="1" eaLnBrk="1">
              <a:buFont typeface="Times New Roman" pitchFamily="16" charset="0"/>
              <a:buNone/>
            </a:pPr>
            <a:r>
              <a:rPr lang="en-US" altLang="en-US" b="1" dirty="0" smtClean="0">
                <a:solidFill>
                  <a:schemeClr val="accent2"/>
                </a:solidFill>
                <a:latin typeface="Courier New" pitchFamily="49" charset="0"/>
              </a:rPr>
              <a:t>write</a:t>
            </a:r>
            <a:r>
              <a:rPr lang="en-US" altLang="en-US" dirty="0" smtClean="0">
                <a:solidFill>
                  <a:schemeClr val="accent2"/>
                </a:solidFill>
              </a:rPr>
              <a:t> is the method.            </a:t>
            </a:r>
          </a:p>
        </p:txBody>
      </p:sp>
    </p:spTree>
    <p:extLst>
      <p:ext uri="{BB962C8B-B14F-4D97-AF65-F5344CB8AC3E}">
        <p14:creationId xmlns:p14="http://schemas.microsoft.com/office/powerpoint/2010/main" val="237809042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History</a:t>
            </a:r>
            <a:endParaRPr lang="en-US" dirty="0"/>
          </a:p>
        </p:txBody>
      </p:sp>
      <p:sp>
        <p:nvSpPr>
          <p:cNvPr id="3" name="Content Placeholder 2"/>
          <p:cNvSpPr>
            <a:spLocks noGrp="1"/>
          </p:cNvSpPr>
          <p:nvPr>
            <p:ph idx="1"/>
          </p:nvPr>
        </p:nvSpPr>
        <p:spPr/>
        <p:txBody>
          <a:bodyPr/>
          <a:lstStyle/>
          <a:p>
            <a:r>
              <a:rPr lang="en-US" dirty="0" smtClean="0"/>
              <a:t>First web scripting language</a:t>
            </a:r>
          </a:p>
          <a:p>
            <a:r>
              <a:rPr lang="en-US" dirty="0" smtClean="0"/>
              <a:t>Developed by Netscape and Sun</a:t>
            </a:r>
          </a:p>
          <a:p>
            <a:r>
              <a:rPr lang="en-US" dirty="0" smtClean="0"/>
              <a:t>Initiated by Netscape and called </a:t>
            </a:r>
            <a:r>
              <a:rPr lang="en-US" dirty="0" err="1" smtClean="0"/>
              <a:t>LiveScript</a:t>
            </a:r>
            <a:endParaRPr lang="en-US" dirty="0" smtClean="0"/>
          </a:p>
          <a:p>
            <a:r>
              <a:rPr lang="en-US" dirty="0" smtClean="0"/>
              <a:t>In parallel with this, Sun was developing Java</a:t>
            </a:r>
          </a:p>
          <a:p>
            <a:r>
              <a:rPr lang="en-US" dirty="0" smtClean="0"/>
              <a:t>Statements in JavaScript resemble statements in Java, because both languages borrowed heavily from the C language</a:t>
            </a:r>
          </a:p>
          <a:p>
            <a:r>
              <a:rPr lang="en-US" dirty="0" smtClean="0"/>
              <a:t>JavaScript is reasonably platform-independent</a:t>
            </a:r>
          </a:p>
          <a:p>
            <a:endParaRPr lang="en-US" dirty="0" smtClean="0"/>
          </a:p>
          <a:p>
            <a:endParaRPr lang="en-US" dirty="0" smtClean="0"/>
          </a:p>
          <a:p>
            <a:endParaRPr lang="en-US" dirty="0"/>
          </a:p>
        </p:txBody>
      </p:sp>
    </p:spTree>
    <p:extLst>
      <p:ext uri="{BB962C8B-B14F-4D97-AF65-F5344CB8AC3E}">
        <p14:creationId xmlns:p14="http://schemas.microsoft.com/office/powerpoint/2010/main" val="2245687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a:r>
              <a:rPr lang="en-US" altLang="en-US" smtClean="0"/>
              <a:t>Functions</a:t>
            </a:r>
          </a:p>
        </p:txBody>
      </p:sp>
      <p:sp>
        <p:nvSpPr>
          <p:cNvPr id="25603" name="Rectangle 3"/>
          <p:cNvSpPr>
            <a:spLocks noGrp="1" noChangeArrowheads="1"/>
          </p:cNvSpPr>
          <p:nvPr>
            <p:ph type="body" idx="1"/>
          </p:nvPr>
        </p:nvSpPr>
        <p:spPr>
          <a:xfrm>
            <a:off x="685440" y="1676400"/>
            <a:ext cx="7773120" cy="3810640"/>
          </a:xfrm>
        </p:spPr>
        <p:txBody>
          <a:bodyPr>
            <a:normAutofit fontScale="92500" lnSpcReduction="10000"/>
          </a:bodyPr>
          <a:lstStyle/>
          <a:p>
            <a:r>
              <a:rPr lang="en-US" altLang="en-US" dirty="0" smtClean="0"/>
              <a:t>Functions are named statements that performs tasks. </a:t>
            </a:r>
          </a:p>
          <a:p>
            <a:pPr lvl="1"/>
            <a:r>
              <a:rPr lang="en-US" altLang="en-US" dirty="0" smtClean="0"/>
              <a:t>e.g. </a:t>
            </a:r>
            <a:r>
              <a:rPr lang="en-US" altLang="en-US" b="1" dirty="0" smtClean="0">
                <a:latin typeface="Courier New" pitchFamily="49" charset="0"/>
              </a:rPr>
              <a:t>function sum () </a:t>
            </a:r>
          </a:p>
          <a:p>
            <a:pPr lvl="1"/>
            <a:r>
              <a:rPr lang="en-US" altLang="en-US" b="1" dirty="0" smtClean="0">
                <a:latin typeface="Courier New" pitchFamily="49" charset="0"/>
              </a:rPr>
              <a:t>{statement here}</a:t>
            </a:r>
          </a:p>
          <a:p>
            <a:pPr lvl="1"/>
            <a:r>
              <a:rPr lang="en-US" altLang="en-US" dirty="0" smtClean="0"/>
              <a:t>The curly braces contain the statements of the function.</a:t>
            </a:r>
          </a:p>
          <a:p>
            <a:r>
              <a:rPr lang="en-US" altLang="en-US" dirty="0" smtClean="0"/>
              <a:t>JavaScript has built-in functions</a:t>
            </a:r>
          </a:p>
          <a:p>
            <a:r>
              <a:rPr lang="en-US" altLang="en-US" dirty="0" smtClean="0"/>
              <a:t>Functions can be defined by the programmer</a:t>
            </a:r>
          </a:p>
        </p:txBody>
      </p:sp>
    </p:spTree>
    <p:extLst>
      <p:ext uri="{BB962C8B-B14F-4D97-AF65-F5344CB8AC3E}">
        <p14:creationId xmlns:p14="http://schemas.microsoft.com/office/powerpoint/2010/main" val="3633905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659520" y="345637"/>
            <a:ext cx="7611840" cy="676871"/>
          </a:xfrm>
        </p:spPr>
        <p:txBody>
          <a:bodyPr lIns="83598" tIns="41799" rIns="83598" bIns="41799" anchor="t">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mtClean="0"/>
              <a:t>Naming Form Elements in HTML </a:t>
            </a:r>
          </a:p>
        </p:txBody>
      </p:sp>
      <p:sp>
        <p:nvSpPr>
          <p:cNvPr id="20483" name="Rectangle 2"/>
          <p:cNvSpPr>
            <a:spLocks noGrp="1" noChangeArrowheads="1"/>
          </p:cNvSpPr>
          <p:nvPr>
            <p:ph type="body" idx="1"/>
          </p:nvPr>
        </p:nvSpPr>
        <p:spPr>
          <a:xfrm>
            <a:off x="649440" y="1143481"/>
            <a:ext cx="7632000" cy="4324774"/>
          </a:xfrm>
        </p:spPr>
        <p:txBody>
          <a:bodyPr lIns="83598" tIns="41799" rIns="83598" bIns="41799">
            <a:noAutofit/>
          </a:bodyPr>
          <a:lstStyle/>
          <a:p>
            <a:pPr>
              <a:lnSpc>
                <a:spcPct val="90000"/>
              </a:lnSpc>
              <a:spcAft>
                <a:spcPct val="0"/>
              </a:spcAft>
              <a:buSzPct val="75000"/>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endParaRPr lang="en-GB" altLang="en-US" dirty="0"/>
          </a:p>
          <a:p>
            <a:pPr>
              <a:lnSpc>
                <a:spcPct val="90000"/>
              </a:lnSpc>
              <a:spcAft>
                <a:spcPct val="0"/>
              </a:spcAft>
              <a:buSzPct val="75000"/>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endParaRPr lang="en-GB" altLang="en-US" dirty="0"/>
          </a:p>
          <a:p>
            <a:pPr>
              <a:lnSpc>
                <a:spcPct val="90000"/>
              </a:lnSpc>
              <a:spcAft>
                <a:spcPct val="0"/>
              </a:spcAft>
              <a:buSzPct val="75000"/>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endParaRPr lang="en-GB" altLang="en-US" dirty="0"/>
          </a:p>
          <a:p>
            <a:pPr>
              <a:lnSpc>
                <a:spcPct val="90000"/>
              </a:lnSpc>
              <a:spcAft>
                <a:spcPct val="0"/>
              </a:spcAft>
              <a:buSzPct val="75000"/>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endParaRPr lang="en-GB" altLang="en-US" dirty="0"/>
          </a:p>
          <a:p>
            <a:pPr marL="399968" lvl="2" indent="0">
              <a:lnSpc>
                <a:spcPct val="90000"/>
              </a:lnSpc>
              <a:spcAft>
                <a:spcPts val="272"/>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dirty="0" smtClean="0"/>
              <a:t>&lt;</a:t>
            </a:r>
            <a:r>
              <a:rPr lang="en-GB" altLang="en-US" dirty="0"/>
              <a:t>form name="</a:t>
            </a:r>
            <a:r>
              <a:rPr lang="en-GB" altLang="en-US" dirty="0" err="1"/>
              <a:t>addressform</a:t>
            </a:r>
            <a:r>
              <a:rPr lang="en-GB" altLang="en-US" dirty="0"/>
              <a:t>"&gt;</a:t>
            </a:r>
          </a:p>
          <a:p>
            <a:pPr marL="399968" lvl="2" indent="0">
              <a:lnSpc>
                <a:spcPct val="90000"/>
              </a:lnSpc>
              <a:spcAft>
                <a:spcPts val="272"/>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dirty="0"/>
              <a:t>Name:  &lt;input name="</a:t>
            </a:r>
            <a:r>
              <a:rPr lang="en-GB" altLang="en-US" dirty="0" err="1"/>
              <a:t>yourname</a:t>
            </a:r>
            <a:r>
              <a:rPr lang="en-GB" altLang="en-US" dirty="0"/>
              <a:t>"&gt;&lt;</a:t>
            </a:r>
            <a:r>
              <a:rPr lang="en-GB" altLang="en-US" dirty="0" err="1"/>
              <a:t>br</a:t>
            </a:r>
            <a:r>
              <a:rPr lang="en-GB" altLang="en-US" dirty="0"/>
              <a:t> /&gt;</a:t>
            </a:r>
          </a:p>
          <a:p>
            <a:pPr marL="399968" lvl="2" indent="0">
              <a:lnSpc>
                <a:spcPct val="90000"/>
              </a:lnSpc>
              <a:spcAft>
                <a:spcPts val="272"/>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dirty="0"/>
              <a:t>Phone: &lt;input name="phone"&gt;&lt;</a:t>
            </a:r>
            <a:r>
              <a:rPr lang="en-GB" altLang="en-US" dirty="0" err="1"/>
              <a:t>br</a:t>
            </a:r>
            <a:r>
              <a:rPr lang="en-GB" altLang="en-US" dirty="0"/>
              <a:t> /&gt;</a:t>
            </a:r>
          </a:p>
          <a:p>
            <a:pPr marL="399968" lvl="2" indent="0">
              <a:lnSpc>
                <a:spcPct val="90000"/>
              </a:lnSpc>
              <a:spcAft>
                <a:spcPts val="272"/>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dirty="0"/>
              <a:t>Email: &lt;input name="email"&gt;&lt;</a:t>
            </a:r>
            <a:r>
              <a:rPr lang="en-GB" altLang="en-US" dirty="0" err="1"/>
              <a:t>br</a:t>
            </a:r>
            <a:r>
              <a:rPr lang="en-GB" altLang="en-US" dirty="0"/>
              <a:t> /&gt;</a:t>
            </a:r>
          </a:p>
          <a:p>
            <a:pPr marL="399968" lvl="2" indent="0">
              <a:lnSpc>
                <a:spcPct val="90000"/>
              </a:lnSpc>
              <a:spcAft>
                <a:spcPts val="272"/>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dirty="0"/>
              <a:t>&lt;/form&gt;</a:t>
            </a:r>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520" y="1447800"/>
            <a:ext cx="4425120" cy="1810271"/>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401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671040" y="380201"/>
            <a:ext cx="7744320" cy="745998"/>
          </a:xfrm>
        </p:spPr>
        <p:txBody>
          <a:bodyPr lIns="83598" tIns="41799" rIns="83598" bIns="41799" anchor="t">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mtClean="0"/>
              <a:t>Forms and JavaScript</a:t>
            </a:r>
          </a:p>
        </p:txBody>
      </p:sp>
      <p:sp>
        <p:nvSpPr>
          <p:cNvPr id="21507" name="Rectangle 2"/>
          <p:cNvSpPr>
            <a:spLocks noGrp="1" noChangeArrowheads="1"/>
          </p:cNvSpPr>
          <p:nvPr>
            <p:ph type="body" idx="1"/>
          </p:nvPr>
        </p:nvSpPr>
        <p:spPr>
          <a:xfrm>
            <a:off x="660960" y="1260133"/>
            <a:ext cx="7764480" cy="4768340"/>
          </a:xfrm>
        </p:spPr>
        <p:txBody>
          <a:bodyPr lIns="83598" tIns="41799" rIns="83598" bIns="41799"/>
          <a:lstStyle/>
          <a:p>
            <a:pPr marL="264964" indent="-263524">
              <a:spcBef>
                <a:spcPts val="544"/>
              </a:spcBef>
              <a:spcAft>
                <a:spcPct val="0"/>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sz="2200" i="1" dirty="0" err="1" smtClean="0">
                <a:latin typeface="Courier New" pitchFamily="49" charset="0"/>
              </a:rPr>
              <a:t>document.</a:t>
            </a:r>
            <a:r>
              <a:rPr lang="en-GB" altLang="en-US" sz="2200" b="1" i="1" dirty="0" err="1" smtClean="0">
                <a:latin typeface="Courier New" pitchFamily="49" charset="0"/>
              </a:rPr>
              <a:t>formname.elementname</a:t>
            </a:r>
            <a:r>
              <a:rPr lang="en-GB" altLang="en-US" sz="2200" i="1" dirty="0" err="1" smtClean="0">
                <a:latin typeface="Courier New" pitchFamily="49" charset="0"/>
              </a:rPr>
              <a:t>.value</a:t>
            </a:r>
            <a:endParaRPr lang="en-GB" altLang="en-US" sz="2200" i="1" dirty="0">
              <a:latin typeface="Courier New" pitchFamily="49" charset="0"/>
            </a:endParaRPr>
          </a:p>
          <a:p>
            <a:pPr marL="264964" indent="-263524">
              <a:spcBef>
                <a:spcPts val="544"/>
              </a:spcBef>
              <a:spcAft>
                <a:spcPct val="0"/>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sz="2200" dirty="0"/>
              <a:t>Thus</a:t>
            </a:r>
            <a:r>
              <a:rPr lang="en-GB" altLang="en-US" sz="2200" dirty="0" smtClean="0"/>
              <a:t>:</a:t>
            </a:r>
            <a:endParaRPr lang="en-GB" altLang="en-US" sz="2200" dirty="0"/>
          </a:p>
          <a:p>
            <a:pPr marL="264964" indent="-263524">
              <a:spcBef>
                <a:spcPts val="544"/>
              </a:spcBef>
              <a:spcAft>
                <a:spcPct val="0"/>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sz="2200" dirty="0" smtClean="0">
                <a:latin typeface="Courier New" pitchFamily="49" charset="0"/>
              </a:rPr>
              <a:t>	</a:t>
            </a:r>
            <a:r>
              <a:rPr lang="en-GB" altLang="en-US" sz="2200" dirty="0" err="1" smtClean="0">
                <a:latin typeface="Courier New" pitchFamily="49" charset="0"/>
              </a:rPr>
              <a:t>document.</a:t>
            </a:r>
            <a:r>
              <a:rPr lang="en-GB" altLang="en-US" sz="2200" b="1" dirty="0" err="1" smtClean="0">
                <a:latin typeface="Courier New" pitchFamily="49" charset="0"/>
              </a:rPr>
              <a:t>addressform.yourname</a:t>
            </a:r>
            <a:r>
              <a:rPr lang="en-GB" altLang="en-US" sz="2200" dirty="0" err="1" smtClean="0">
                <a:latin typeface="Courier New" pitchFamily="49" charset="0"/>
              </a:rPr>
              <a:t>.value</a:t>
            </a:r>
            <a:endParaRPr lang="en-GB" altLang="en-US" sz="2200" dirty="0">
              <a:latin typeface="Courier New" pitchFamily="49" charset="0"/>
            </a:endParaRPr>
          </a:p>
          <a:p>
            <a:pPr marL="264964" indent="-263524">
              <a:spcBef>
                <a:spcPts val="544"/>
              </a:spcBef>
              <a:spcAft>
                <a:spcPct val="0"/>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sz="2200" dirty="0" smtClean="0">
                <a:latin typeface="Courier New" pitchFamily="49" charset="0"/>
              </a:rPr>
              <a:t>	</a:t>
            </a:r>
            <a:r>
              <a:rPr lang="en-GB" altLang="en-US" sz="2200" dirty="0" err="1" smtClean="0">
                <a:latin typeface="Courier New" pitchFamily="49" charset="0"/>
              </a:rPr>
              <a:t>document.addressform.phone.value</a:t>
            </a:r>
            <a:endParaRPr lang="en-GB" altLang="en-US" sz="2200" dirty="0">
              <a:latin typeface="Courier New" pitchFamily="49" charset="0"/>
            </a:endParaRPr>
          </a:p>
          <a:p>
            <a:pPr marL="264964" indent="-263524">
              <a:spcBef>
                <a:spcPts val="544"/>
              </a:spcBef>
              <a:spcAft>
                <a:spcPct val="0"/>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r>
              <a:rPr lang="en-GB" altLang="en-US" sz="2200" dirty="0" smtClean="0">
                <a:latin typeface="Courier New" pitchFamily="49" charset="0"/>
              </a:rPr>
              <a:t>		</a:t>
            </a:r>
            <a:r>
              <a:rPr lang="en-GB" altLang="en-US" sz="2200" dirty="0" err="1" smtClean="0">
                <a:latin typeface="Courier New" pitchFamily="49" charset="0"/>
              </a:rPr>
              <a:t>document.addressform.email.value</a:t>
            </a:r>
            <a:endParaRPr lang="en-GB" altLang="en-US" sz="2200" dirty="0">
              <a:latin typeface="Courier New" pitchFamily="49" charset="0"/>
            </a:endParaRPr>
          </a:p>
          <a:p>
            <a:pPr marL="264964" indent="-263524">
              <a:spcBef>
                <a:spcPts val="544"/>
              </a:spcBef>
              <a:spcAft>
                <a:spcPct val="0"/>
              </a:spcAft>
              <a:buSzPct val="75000"/>
              <a:buNone/>
              <a:tabLst>
                <a:tab pos="264964" algn="l"/>
                <a:tab pos="367206" algn="l"/>
                <a:tab pos="781932" algn="l"/>
                <a:tab pos="1196658" algn="l"/>
                <a:tab pos="1611384" algn="l"/>
                <a:tab pos="2026110" algn="l"/>
                <a:tab pos="2440836" algn="l"/>
                <a:tab pos="2855563" algn="l"/>
                <a:tab pos="3270289" algn="l"/>
                <a:tab pos="3685015" algn="l"/>
                <a:tab pos="4099741" algn="l"/>
                <a:tab pos="4514467" algn="l"/>
                <a:tab pos="4929193" algn="l"/>
                <a:tab pos="5343919" algn="l"/>
                <a:tab pos="5758645" algn="l"/>
                <a:tab pos="6173372" algn="l"/>
                <a:tab pos="6588098" algn="l"/>
                <a:tab pos="7002824" algn="l"/>
                <a:tab pos="7417550" algn="l"/>
                <a:tab pos="7832276" algn="l"/>
                <a:tab pos="8247002" algn="l"/>
              </a:tabLst>
            </a:pPr>
            <a:endParaRPr lang="en-GB" altLang="en-US" sz="2200" dirty="0">
              <a:latin typeface="Courier New" pitchFamily="49" charset="0"/>
            </a:endParaRPr>
          </a:p>
        </p:txBody>
      </p:sp>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240" y="3490350"/>
            <a:ext cx="4501440" cy="1996050"/>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pic>
      <p:grpSp>
        <p:nvGrpSpPr>
          <p:cNvPr id="21509" name="Group 4"/>
          <p:cNvGrpSpPr>
            <a:grpSpLocks/>
          </p:cNvGrpSpPr>
          <p:nvPr/>
        </p:nvGrpSpPr>
        <p:grpSpPr bwMode="auto">
          <a:xfrm>
            <a:off x="2318160" y="2378553"/>
            <a:ext cx="4235040" cy="1445912"/>
            <a:chOff x="1382" y="2393"/>
            <a:chExt cx="2941" cy="1004"/>
          </a:xfrm>
        </p:grpSpPr>
        <p:sp>
          <p:nvSpPr>
            <p:cNvPr id="21510" name="Line 5"/>
            <p:cNvSpPr>
              <a:spLocks noChangeShapeType="1"/>
            </p:cNvSpPr>
            <p:nvPr/>
          </p:nvSpPr>
          <p:spPr bwMode="auto">
            <a:xfrm flipH="1">
              <a:off x="3145" y="2430"/>
              <a:ext cx="1180" cy="967"/>
            </a:xfrm>
            <a:prstGeom prst="line">
              <a:avLst/>
            </a:prstGeom>
            <a:noFill/>
            <a:ln w="36720" cap="sq">
              <a:solidFill>
                <a:srgbClr val="3DEB3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6"/>
            <p:cNvSpPr>
              <a:spLocks noChangeShapeType="1"/>
            </p:cNvSpPr>
            <p:nvPr/>
          </p:nvSpPr>
          <p:spPr bwMode="auto">
            <a:xfrm flipH="1">
              <a:off x="2421" y="2419"/>
              <a:ext cx="1155" cy="825"/>
            </a:xfrm>
            <a:prstGeom prst="line">
              <a:avLst/>
            </a:prstGeom>
            <a:noFill/>
            <a:ln w="36720" cap="sq">
              <a:solidFill>
                <a:srgbClr val="3DEB3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7"/>
            <p:cNvSpPr>
              <a:spLocks noChangeShapeType="1"/>
            </p:cNvSpPr>
            <p:nvPr/>
          </p:nvSpPr>
          <p:spPr bwMode="auto">
            <a:xfrm flipH="1">
              <a:off x="1381" y="2393"/>
              <a:ext cx="975" cy="728"/>
            </a:xfrm>
            <a:prstGeom prst="line">
              <a:avLst/>
            </a:prstGeom>
            <a:noFill/>
            <a:ln w="36720" cap="sq">
              <a:solidFill>
                <a:srgbClr val="3DEB3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8"/>
            <p:cNvSpPr>
              <a:spLocks noChangeShapeType="1"/>
            </p:cNvSpPr>
            <p:nvPr/>
          </p:nvSpPr>
          <p:spPr bwMode="auto">
            <a:xfrm flipH="1">
              <a:off x="2998" y="3398"/>
              <a:ext cx="473" cy="0"/>
            </a:xfrm>
            <a:prstGeom prst="line">
              <a:avLst/>
            </a:prstGeom>
            <a:noFill/>
            <a:ln w="36720" cap="sq">
              <a:solidFill>
                <a:srgbClr val="3DEB3D"/>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1232771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Variables</a:t>
            </a:r>
          </a:p>
        </p:txBody>
      </p:sp>
      <p:sp>
        <p:nvSpPr>
          <p:cNvPr id="10243" name="Rectangle 3"/>
          <p:cNvSpPr>
            <a:spLocks noGrp="1" noChangeArrowheads="1"/>
          </p:cNvSpPr>
          <p:nvPr>
            <p:ph type="body" idx="1"/>
          </p:nvPr>
        </p:nvSpPr>
        <p:spPr/>
        <p:txBody>
          <a:bodyPr/>
          <a:lstStyle/>
          <a:p>
            <a:r>
              <a:rPr lang="en-US" altLang="en-US" smtClean="0"/>
              <a:t>A variable is a name associated with a piece of data</a:t>
            </a:r>
          </a:p>
          <a:p>
            <a:r>
              <a:rPr lang="en-US" altLang="en-US" smtClean="0"/>
              <a:t>Variables allow you to store and manipulate data in your programs</a:t>
            </a:r>
          </a:p>
          <a:p>
            <a:r>
              <a:rPr lang="en-US" altLang="en-US" smtClean="0"/>
              <a:t>Think of a variable as a mailbox which holds a specific piece of information</a:t>
            </a:r>
          </a:p>
          <a:p>
            <a:endParaRPr lang="en-US" altLang="en-US" smtClean="0"/>
          </a:p>
        </p:txBody>
      </p:sp>
    </p:spTree>
    <p:extLst>
      <p:ext uri="{BB962C8B-B14F-4D97-AF65-F5344CB8AC3E}">
        <p14:creationId xmlns:p14="http://schemas.microsoft.com/office/powerpoint/2010/main" val="1949295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t>Variables</a:t>
            </a:r>
          </a:p>
        </p:txBody>
      </p:sp>
      <p:sp>
        <p:nvSpPr>
          <p:cNvPr id="11267" name="Rectangle 3"/>
          <p:cNvSpPr>
            <a:spLocks noGrp="1" noChangeArrowheads="1"/>
          </p:cNvSpPr>
          <p:nvPr>
            <p:ph type="body" sz="half" idx="1"/>
          </p:nvPr>
        </p:nvSpPr>
        <p:spPr/>
        <p:txBody>
          <a:bodyPr/>
          <a:lstStyle/>
          <a:p>
            <a:r>
              <a:rPr lang="en-US" altLang="en-US" smtClean="0"/>
              <a:t>In JavaScript variables are created using the keyword </a:t>
            </a:r>
            <a:r>
              <a:rPr lang="en-US" altLang="en-US" smtClean="0">
                <a:latin typeface="Courier" charset="0"/>
              </a:rPr>
              <a:t>var</a:t>
            </a:r>
            <a:endParaRPr lang="en-US" altLang="en-US" smtClean="0"/>
          </a:p>
        </p:txBody>
      </p:sp>
      <p:sp>
        <p:nvSpPr>
          <p:cNvPr id="11268" name="Rectangle 4"/>
          <p:cNvSpPr>
            <a:spLocks noGrp="1" noChangeArrowheads="1"/>
          </p:cNvSpPr>
          <p:nvPr>
            <p:ph type="body" sz="half" idx="2"/>
          </p:nvPr>
        </p:nvSpPr>
        <p:spPr/>
        <p:txBody>
          <a:bodyPr/>
          <a:lstStyle/>
          <a:p>
            <a:r>
              <a:rPr lang="en-US" altLang="en-US" dirty="0" smtClean="0"/>
              <a:t>Example:</a:t>
            </a:r>
            <a:endParaRPr lang="en-US" altLang="en-US" sz="2000" dirty="0" smtClean="0"/>
          </a:p>
          <a:p>
            <a:pPr>
              <a:buFont typeface="Monotype Sorts" charset="2"/>
              <a:buNone/>
            </a:pPr>
            <a:endParaRPr lang="en-US" altLang="en-US" sz="2000" dirty="0" smtClean="0"/>
          </a:p>
          <a:p>
            <a:pPr>
              <a:buFont typeface="Monotype Sorts" charset="2"/>
              <a:buNone/>
            </a:pPr>
            <a:r>
              <a:rPr lang="en-US" altLang="en-US" dirty="0" err="1" smtClean="0"/>
              <a:t>var</a:t>
            </a:r>
            <a:r>
              <a:rPr lang="en-US" altLang="en-US" dirty="0" smtClean="0"/>
              <a:t> x = 10;</a:t>
            </a:r>
            <a:endParaRPr lang="en-US" altLang="en-US" sz="2000" dirty="0" smtClean="0"/>
          </a:p>
          <a:p>
            <a:pPr>
              <a:buFont typeface="Monotype Sorts" charset="2"/>
              <a:buNone/>
            </a:pPr>
            <a:endParaRPr lang="en-US" altLang="en-US" sz="2000" dirty="0" smtClean="0"/>
          </a:p>
          <a:p>
            <a:pPr>
              <a:buFont typeface="Monotype Sorts" charset="2"/>
              <a:buNone/>
            </a:pPr>
            <a:r>
              <a:rPr lang="en-US" altLang="en-US" dirty="0" err="1" smtClean="0"/>
              <a:t>var</a:t>
            </a:r>
            <a:r>
              <a:rPr lang="en-US" altLang="en-US" dirty="0" smtClean="0"/>
              <a:t> y = 17;</a:t>
            </a:r>
            <a:endParaRPr lang="en-US" altLang="en-US" sz="2000" dirty="0" smtClean="0"/>
          </a:p>
          <a:p>
            <a:pPr>
              <a:buFont typeface="Monotype Sorts" charset="2"/>
              <a:buNone/>
            </a:pPr>
            <a:endParaRPr lang="en-US" altLang="en-US" sz="2000" dirty="0" smtClean="0"/>
          </a:p>
          <a:p>
            <a:pPr>
              <a:buFont typeface="Monotype Sorts" charset="2"/>
              <a:buNone/>
            </a:pPr>
            <a:r>
              <a:rPr lang="en-US" altLang="en-US" dirty="0" err="1" smtClean="0"/>
              <a:t>var</a:t>
            </a:r>
            <a:r>
              <a:rPr lang="en-US" altLang="en-US" dirty="0" smtClean="0"/>
              <a:t> color = “red”;</a:t>
            </a:r>
            <a:endParaRPr lang="en-US" altLang="en-US" sz="2000" dirty="0" smtClean="0"/>
          </a:p>
          <a:p>
            <a:pPr>
              <a:buFont typeface="Monotype Sorts" charset="2"/>
              <a:buNone/>
            </a:pPr>
            <a:endParaRPr lang="en-US" altLang="en-US" sz="2000" dirty="0" smtClean="0"/>
          </a:p>
          <a:p>
            <a:pPr>
              <a:buFont typeface="Monotype Sorts" charset="2"/>
              <a:buNone/>
            </a:pPr>
            <a:r>
              <a:rPr lang="en-US" altLang="en-US" dirty="0" err="1" smtClean="0"/>
              <a:t>var</a:t>
            </a:r>
            <a:r>
              <a:rPr lang="en-US" altLang="en-US" dirty="0" smtClean="0"/>
              <a:t> name = “Katie”;</a:t>
            </a:r>
          </a:p>
        </p:txBody>
      </p:sp>
    </p:spTree>
    <p:extLst>
      <p:ext uri="{BB962C8B-B14F-4D97-AF65-F5344CB8AC3E}">
        <p14:creationId xmlns:p14="http://schemas.microsoft.com/office/powerpoint/2010/main" val="8852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Variables</a:t>
            </a:r>
          </a:p>
        </p:txBody>
      </p:sp>
      <p:sp>
        <p:nvSpPr>
          <p:cNvPr id="9219" name="Content Placeholder 2"/>
          <p:cNvSpPr>
            <a:spLocks noGrp="1"/>
          </p:cNvSpPr>
          <p:nvPr>
            <p:ph idx="1"/>
          </p:nvPr>
        </p:nvSpPr>
        <p:spPr/>
        <p:txBody>
          <a:bodyPr>
            <a:noAutofit/>
          </a:bodyPr>
          <a:lstStyle/>
          <a:p>
            <a:pPr marL="399967" lvl="1" indent="0">
              <a:buNone/>
            </a:pPr>
            <a:r>
              <a:rPr lang="en-US" altLang="en-US" sz="1800" dirty="0" smtClean="0"/>
              <a:t>&lt;html&gt;&lt;head&gt;</a:t>
            </a:r>
          </a:p>
          <a:p>
            <a:pPr marL="399967" lvl="1" indent="0">
              <a:buNone/>
            </a:pPr>
            <a:r>
              <a:rPr lang="en-US" altLang="en-US" sz="1800" dirty="0" smtClean="0"/>
              <a:t>&lt;script&gt;</a:t>
            </a:r>
          </a:p>
          <a:p>
            <a:pPr marL="399967" lvl="1" indent="0">
              <a:buNone/>
            </a:pPr>
            <a:r>
              <a:rPr lang="en-US" altLang="en-US" sz="1800" dirty="0" err="1"/>
              <a:t>v</a:t>
            </a:r>
            <a:r>
              <a:rPr lang="en-US" altLang="en-US" sz="1800" dirty="0" err="1" smtClean="0"/>
              <a:t>ar</a:t>
            </a:r>
            <a:r>
              <a:rPr lang="en-US" altLang="en-US" sz="1800" dirty="0" smtClean="0"/>
              <a:t> X;</a:t>
            </a:r>
          </a:p>
          <a:p>
            <a:pPr marL="399967" lvl="1" indent="0">
              <a:buNone/>
            </a:pPr>
            <a:r>
              <a:rPr lang="en-US" altLang="en-US" sz="1800" dirty="0" smtClean="0"/>
              <a:t>function test() {</a:t>
            </a:r>
          </a:p>
          <a:p>
            <a:pPr lvl="1">
              <a:buFont typeface="Monotype Sorts" charset="2"/>
              <a:buNone/>
            </a:pPr>
            <a:r>
              <a:rPr lang="en-US" altLang="en-US" sz="1800" dirty="0" err="1"/>
              <a:t>var</a:t>
            </a:r>
            <a:r>
              <a:rPr lang="en-US" altLang="en-US" sz="1800" dirty="0"/>
              <a:t> x = 10</a:t>
            </a:r>
            <a:r>
              <a:rPr lang="en-US" altLang="en-US" sz="1800" dirty="0" smtClean="0"/>
              <a:t>;</a:t>
            </a:r>
            <a:endParaRPr lang="en-US" altLang="en-US" sz="1800" dirty="0"/>
          </a:p>
          <a:p>
            <a:pPr lvl="1">
              <a:buFont typeface="Monotype Sorts" charset="2"/>
              <a:buNone/>
            </a:pPr>
            <a:r>
              <a:rPr lang="en-US" altLang="en-US" sz="1800" dirty="0" err="1"/>
              <a:t>var</a:t>
            </a:r>
            <a:r>
              <a:rPr lang="en-US" altLang="en-US" sz="1800" dirty="0"/>
              <a:t> y = 17</a:t>
            </a:r>
            <a:r>
              <a:rPr lang="en-US" altLang="en-US" sz="1800" dirty="0" smtClean="0"/>
              <a:t>;</a:t>
            </a:r>
            <a:endParaRPr lang="en-US" altLang="en-US" sz="1800" dirty="0"/>
          </a:p>
          <a:p>
            <a:pPr lvl="1">
              <a:buFont typeface="Monotype Sorts" charset="2"/>
              <a:buNone/>
            </a:pPr>
            <a:r>
              <a:rPr lang="en-US" altLang="en-US" sz="1800" dirty="0" err="1"/>
              <a:t>var</a:t>
            </a:r>
            <a:r>
              <a:rPr lang="en-US" altLang="en-US" sz="1800" dirty="0"/>
              <a:t> color = “red</a:t>
            </a:r>
            <a:r>
              <a:rPr lang="en-US" altLang="en-US" sz="1800" dirty="0" smtClean="0"/>
              <a:t>”;</a:t>
            </a:r>
          </a:p>
          <a:p>
            <a:pPr lvl="1">
              <a:buFont typeface="Monotype Sorts" charset="2"/>
              <a:buNone/>
            </a:pPr>
            <a:r>
              <a:rPr lang="en-US" altLang="en-US" sz="1800" dirty="0"/>
              <a:t>a</a:t>
            </a:r>
            <a:r>
              <a:rPr lang="en-US" altLang="en-US" sz="1800" dirty="0" smtClean="0"/>
              <a:t>lert(“Color: ”+color);}</a:t>
            </a:r>
          </a:p>
          <a:p>
            <a:pPr marL="399967" lvl="1" indent="0">
              <a:buNone/>
            </a:pPr>
            <a:r>
              <a:rPr lang="en-US" altLang="en-US" sz="1800" dirty="0" smtClean="0"/>
              <a:t>&lt;/script&gt;</a:t>
            </a:r>
          </a:p>
          <a:p>
            <a:pPr marL="399967" lvl="1" indent="0">
              <a:buNone/>
            </a:pPr>
            <a:r>
              <a:rPr lang="en-US" altLang="en-US" sz="1800" dirty="0" smtClean="0"/>
              <a:t> &lt;/head&gt;</a:t>
            </a:r>
          </a:p>
          <a:p>
            <a:pPr marL="399967" lvl="1" indent="0">
              <a:buNone/>
            </a:pPr>
            <a:r>
              <a:rPr lang="en-US" altLang="en-US" sz="1800" dirty="0" smtClean="0"/>
              <a:t>&lt;body&gt;</a:t>
            </a:r>
          </a:p>
          <a:p>
            <a:pPr marL="399967" lvl="1" indent="0">
              <a:buNone/>
            </a:pPr>
            <a:r>
              <a:rPr lang="en-US" altLang="en-US" sz="1800" dirty="0" smtClean="0"/>
              <a:t>&lt;h1&gt; Introduction to JavaScript&lt;/h1&gt;</a:t>
            </a:r>
          </a:p>
          <a:p>
            <a:pPr marL="399967" lvl="1" indent="0">
              <a:buNone/>
            </a:pPr>
            <a:r>
              <a:rPr lang="en-US" altLang="en-US" sz="1800" dirty="0" smtClean="0"/>
              <a:t>&lt;p id="demo"&gt;A Paragraph&lt;/p&gt;</a:t>
            </a:r>
          </a:p>
          <a:p>
            <a:pPr marL="399967" lvl="1" indent="0">
              <a:buNone/>
            </a:pPr>
            <a:r>
              <a:rPr lang="en-US" altLang="en-US" sz="1800" dirty="0" smtClean="0"/>
              <a:t>&lt;button type="button" </a:t>
            </a:r>
            <a:r>
              <a:rPr lang="en-US" altLang="en-US" sz="1800" dirty="0" err="1" smtClean="0"/>
              <a:t>onClick</a:t>
            </a:r>
            <a:r>
              <a:rPr lang="en-US" altLang="en-US" sz="1800" dirty="0" smtClean="0"/>
              <a:t>=“test()"&gt; Try it &lt;/button&gt;</a:t>
            </a:r>
          </a:p>
          <a:p>
            <a:pPr marL="399967" lvl="1" indent="0">
              <a:buNone/>
            </a:pPr>
            <a:r>
              <a:rPr lang="en-US" altLang="en-US" sz="1800" dirty="0" smtClean="0"/>
              <a:t>&lt;/body&gt;&lt;/html&gt;</a:t>
            </a:r>
          </a:p>
        </p:txBody>
      </p:sp>
    </p:spTree>
    <p:extLst>
      <p:ext uri="{BB962C8B-B14F-4D97-AF65-F5344CB8AC3E}">
        <p14:creationId xmlns:p14="http://schemas.microsoft.com/office/powerpoint/2010/main" val="3669154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Variables</a:t>
            </a:r>
          </a:p>
        </p:txBody>
      </p:sp>
      <p:sp>
        <p:nvSpPr>
          <p:cNvPr id="12291" name="Rectangle 3"/>
          <p:cNvSpPr>
            <a:spLocks noGrp="1" noChangeArrowheads="1"/>
          </p:cNvSpPr>
          <p:nvPr>
            <p:ph type="body" idx="1"/>
          </p:nvPr>
        </p:nvSpPr>
        <p:spPr/>
        <p:txBody>
          <a:bodyPr/>
          <a:lstStyle/>
          <a:p>
            <a:pPr>
              <a:lnSpc>
                <a:spcPct val="90000"/>
              </a:lnSpc>
            </a:pPr>
            <a:r>
              <a:rPr lang="en-US" altLang="en-US" smtClean="0"/>
              <a:t>It is vitally important to distinguish between the </a:t>
            </a:r>
            <a:r>
              <a:rPr lang="en-US" altLang="en-US" i="1" smtClean="0"/>
              <a:t>name</a:t>
            </a:r>
            <a:r>
              <a:rPr lang="en-US" altLang="en-US" smtClean="0"/>
              <a:t> of the variable and the </a:t>
            </a:r>
            <a:r>
              <a:rPr lang="en-US" altLang="en-US" i="1" smtClean="0"/>
              <a:t>value </a:t>
            </a:r>
            <a:r>
              <a:rPr lang="en-US" altLang="en-US" smtClean="0"/>
              <a:t>of the variable</a:t>
            </a:r>
          </a:p>
          <a:p>
            <a:pPr>
              <a:lnSpc>
                <a:spcPct val="90000"/>
              </a:lnSpc>
            </a:pPr>
            <a:r>
              <a:rPr lang="en-US" altLang="en-US" smtClean="0"/>
              <a:t>For example, in the expression </a:t>
            </a:r>
            <a:r>
              <a:rPr lang="en-US" altLang="en-US" smtClean="0">
                <a:latin typeface="Courier" charset="0"/>
              </a:rPr>
              <a:t>var color=“red”</a:t>
            </a:r>
            <a:r>
              <a:rPr lang="en-US" altLang="en-US" smtClean="0"/>
              <a:t>, color is the name of the variable and red is the value. In other words, color is the name of the box while red is what is inside the box</a:t>
            </a:r>
          </a:p>
        </p:txBody>
      </p:sp>
    </p:spTree>
    <p:extLst>
      <p:ext uri="{BB962C8B-B14F-4D97-AF65-F5344CB8AC3E}">
        <p14:creationId xmlns:p14="http://schemas.microsoft.com/office/powerpoint/2010/main" val="3904329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and Global Variables</a:t>
            </a:r>
            <a:endParaRPr lang="en-US" dirty="0"/>
          </a:p>
        </p:txBody>
      </p:sp>
      <p:sp>
        <p:nvSpPr>
          <p:cNvPr id="3" name="Content Placeholder 2"/>
          <p:cNvSpPr>
            <a:spLocks noGrp="1"/>
          </p:cNvSpPr>
          <p:nvPr>
            <p:ph idx="1"/>
          </p:nvPr>
        </p:nvSpPr>
        <p:spPr/>
        <p:txBody>
          <a:bodyPr>
            <a:normAutofit/>
          </a:bodyPr>
          <a:lstStyle/>
          <a:p>
            <a:r>
              <a:rPr lang="en-US" dirty="0"/>
              <a:t>Variables declared within a JavaScript function, become </a:t>
            </a:r>
            <a:r>
              <a:rPr lang="en-US" b="1" dirty="0"/>
              <a:t>LOCAL</a:t>
            </a:r>
            <a:r>
              <a:rPr lang="en-US" dirty="0"/>
              <a:t> to the function.</a:t>
            </a:r>
          </a:p>
          <a:p>
            <a:r>
              <a:rPr lang="en-US" dirty="0"/>
              <a:t>Local variables have </a:t>
            </a:r>
            <a:r>
              <a:rPr lang="en-US" b="1" dirty="0"/>
              <a:t>local scope</a:t>
            </a:r>
            <a:r>
              <a:rPr lang="en-US" dirty="0"/>
              <a:t>: They can only be accessed within the function.</a:t>
            </a:r>
          </a:p>
          <a:p>
            <a:pPr marL="857074" lvl="2" indent="0">
              <a:buNone/>
            </a:pPr>
            <a:r>
              <a:rPr lang="en-US" dirty="0"/>
              <a:t>function </a:t>
            </a:r>
            <a:r>
              <a:rPr lang="en-US" dirty="0" err="1"/>
              <a:t>myFunction</a:t>
            </a:r>
            <a:r>
              <a:rPr lang="en-US" dirty="0"/>
              <a:t>() {</a:t>
            </a:r>
            <a:r>
              <a:rPr lang="en-US" dirty="0" smtClean="0"/>
              <a:t/>
            </a:r>
            <a:br>
              <a:rPr lang="en-US" dirty="0" smtClean="0"/>
            </a:br>
            <a:r>
              <a:rPr lang="en-US" dirty="0"/>
              <a:t>    </a:t>
            </a:r>
            <a:r>
              <a:rPr lang="en-US" dirty="0" err="1"/>
              <a:t>var</a:t>
            </a:r>
            <a:r>
              <a:rPr lang="en-US" dirty="0"/>
              <a:t> </a:t>
            </a:r>
            <a:r>
              <a:rPr lang="en-US" dirty="0" err="1"/>
              <a:t>carName</a:t>
            </a:r>
            <a:r>
              <a:rPr lang="en-US" dirty="0"/>
              <a:t> = </a:t>
            </a:r>
            <a:r>
              <a:rPr lang="en-US" dirty="0" smtClean="0"/>
              <a:t>“</a:t>
            </a:r>
            <a:r>
              <a:rPr lang="en-US" dirty="0" err="1" smtClean="0"/>
              <a:t>Cultus</a:t>
            </a:r>
            <a:r>
              <a:rPr lang="en-US" dirty="0" smtClean="0"/>
              <a:t>";</a:t>
            </a:r>
            <a:br>
              <a:rPr lang="en-US" dirty="0" smtClean="0"/>
            </a:br>
            <a:r>
              <a:rPr lang="en-US" dirty="0"/>
              <a:t>    // code here can use </a:t>
            </a:r>
            <a:r>
              <a:rPr lang="en-US" dirty="0" err="1" smtClean="0"/>
              <a:t>carName</a:t>
            </a: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3568345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sp>
        <p:nvSpPr>
          <p:cNvPr id="3" name="Content Placeholder 2"/>
          <p:cNvSpPr>
            <a:spLocks noGrp="1"/>
          </p:cNvSpPr>
          <p:nvPr>
            <p:ph idx="1"/>
          </p:nvPr>
        </p:nvSpPr>
        <p:spPr/>
        <p:txBody>
          <a:bodyPr>
            <a:normAutofit lnSpcReduction="10000"/>
          </a:bodyPr>
          <a:lstStyle/>
          <a:p>
            <a:r>
              <a:rPr lang="en-US" dirty="0"/>
              <a:t>With JavaScript, the global scope is the complete JavaScript environment.</a:t>
            </a:r>
          </a:p>
          <a:p>
            <a:r>
              <a:rPr lang="en-US" dirty="0"/>
              <a:t>In HTML, the global scope is the window object. All global variables belong to the window object</a:t>
            </a:r>
            <a:r>
              <a:rPr lang="en-US" dirty="0" smtClean="0"/>
              <a:t>.</a:t>
            </a:r>
          </a:p>
          <a:p>
            <a:pPr marL="57139" indent="0">
              <a:buNone/>
            </a:pPr>
            <a:r>
              <a:rPr lang="en-US" dirty="0"/>
              <a:t> </a:t>
            </a:r>
            <a:r>
              <a:rPr lang="en-US" dirty="0" smtClean="0"/>
              <a:t>     </a:t>
            </a:r>
            <a:r>
              <a:rPr lang="en-US" sz="2200" dirty="0" err="1" smtClean="0"/>
              <a:t>var</a:t>
            </a:r>
            <a:r>
              <a:rPr lang="en-US" sz="2200" dirty="0"/>
              <a:t> </a:t>
            </a:r>
            <a:r>
              <a:rPr lang="en-US" sz="2200" dirty="0" err="1"/>
              <a:t>carName</a:t>
            </a:r>
            <a:r>
              <a:rPr lang="en-US" sz="2200" dirty="0"/>
              <a:t> = “</a:t>
            </a:r>
            <a:r>
              <a:rPr lang="en-US" sz="2200" dirty="0" err="1"/>
              <a:t>Cultus</a:t>
            </a:r>
            <a:r>
              <a:rPr lang="en-US" sz="2200" dirty="0"/>
              <a:t>";</a:t>
            </a:r>
          </a:p>
          <a:p>
            <a:pPr marL="457106" lvl="1" indent="0">
              <a:buNone/>
            </a:pPr>
            <a:r>
              <a:rPr lang="en-US" sz="2200" dirty="0"/>
              <a:t> </a:t>
            </a:r>
            <a:r>
              <a:rPr lang="en-US" sz="2200" dirty="0" smtClean="0"/>
              <a:t> function </a:t>
            </a:r>
            <a:r>
              <a:rPr lang="en-US" sz="2200" dirty="0" err="1" smtClean="0"/>
              <a:t>myFunction</a:t>
            </a:r>
            <a:r>
              <a:rPr lang="en-US" sz="2200" smtClean="0"/>
              <a:t>() </a:t>
            </a:r>
            <a:r>
              <a:rPr lang="en-US" sz="2200" dirty="0" smtClean="0"/>
              <a:t>{</a:t>
            </a:r>
          </a:p>
          <a:p>
            <a:pPr marL="457106" lvl="1" indent="0">
              <a:buNone/>
            </a:pPr>
            <a:r>
              <a:rPr lang="en-US" sz="2200" dirty="0"/>
              <a:t>	</a:t>
            </a:r>
            <a:r>
              <a:rPr lang="en-US" sz="2200" dirty="0" smtClean="0"/>
              <a:t>alert(“Car Model: ”+ </a:t>
            </a:r>
            <a:r>
              <a:rPr lang="en-US" sz="2200" dirty="0" err="1" smtClean="0"/>
              <a:t>carName</a:t>
            </a:r>
            <a:r>
              <a:rPr lang="en-US" sz="2200" dirty="0" smtClean="0"/>
              <a:t>);</a:t>
            </a:r>
            <a:br>
              <a:rPr lang="en-US" sz="2200" dirty="0" smtClean="0"/>
            </a:br>
            <a:r>
              <a:rPr lang="en-US" sz="2200" dirty="0" smtClean="0"/>
              <a:t>    // code here can use </a:t>
            </a:r>
            <a:r>
              <a:rPr lang="en-US" sz="2200" dirty="0" err="1" smtClean="0"/>
              <a:t>carName</a:t>
            </a:r>
            <a:r>
              <a:rPr lang="en-US" sz="2200" dirty="0" smtClean="0"/>
              <a:t/>
            </a:r>
            <a:br>
              <a:rPr lang="en-US" sz="2200" dirty="0" smtClean="0"/>
            </a:br>
            <a:r>
              <a:rPr lang="en-US" sz="2200" dirty="0" smtClean="0"/>
              <a:t>}</a:t>
            </a:r>
            <a:endParaRPr lang="en-US" sz="2200" dirty="0"/>
          </a:p>
          <a:p>
            <a:endParaRPr lang="en-US" dirty="0"/>
          </a:p>
        </p:txBody>
      </p:sp>
    </p:spTree>
    <p:extLst>
      <p:ext uri="{BB962C8B-B14F-4D97-AF65-F5344CB8AC3E}">
        <p14:creationId xmlns:p14="http://schemas.microsoft.com/office/powerpoint/2010/main" val="4128337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057400"/>
            <a:ext cx="5562600" cy="3313019"/>
          </a:xfrm>
          <a:prstGeom prst="rect">
            <a:avLst/>
          </a:prstGeom>
          <a:ln>
            <a:solidFill>
              <a:srgbClr val="000000"/>
            </a:solidFill>
          </a:ln>
        </p:spPr>
      </p:pic>
    </p:spTree>
    <p:extLst>
      <p:ext uri="{BB962C8B-B14F-4D97-AF65-F5344CB8AC3E}">
        <p14:creationId xmlns:p14="http://schemas.microsoft.com/office/powerpoint/2010/main" val="279985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What is JavaScript?</a:t>
            </a:r>
            <a:endParaRPr lang="en-US" dirty="0"/>
          </a:p>
        </p:txBody>
      </p:sp>
      <p:sp>
        <p:nvSpPr>
          <p:cNvPr id="3" name="Content Placeholder 2"/>
          <p:cNvSpPr>
            <a:spLocks noGrp="1"/>
          </p:cNvSpPr>
          <p:nvPr>
            <p:ph idx="1"/>
          </p:nvPr>
        </p:nvSpPr>
        <p:spPr/>
        <p:txBody>
          <a:bodyPr>
            <a:normAutofit lnSpcReduction="10000"/>
          </a:bodyPr>
          <a:lstStyle/>
          <a:p>
            <a:r>
              <a:rPr lang="en-US" dirty="0" smtClean="0"/>
              <a:t>Primary purpose is for "client-end" processing of HTML documents</a:t>
            </a:r>
          </a:p>
          <a:p>
            <a:r>
              <a:rPr lang="en-US" dirty="0" smtClean="0"/>
              <a:t>JavaScript code is embedded within the html of a document</a:t>
            </a:r>
          </a:p>
          <a:p>
            <a:r>
              <a:rPr lang="en-US" dirty="0" smtClean="0"/>
              <a:t>An interpreter in the browser interprets the JavaScript code when appropriate</a:t>
            </a:r>
          </a:p>
          <a:p>
            <a:r>
              <a:rPr lang="en-US" dirty="0" smtClean="0"/>
              <a:t>Code typically allows for "preprocessing" of forms and can add "dynamic content" to a Web page</a:t>
            </a:r>
          </a:p>
          <a:p>
            <a:endParaRPr lang="en-US" dirty="0"/>
          </a:p>
        </p:txBody>
      </p:sp>
    </p:spTree>
    <p:extLst>
      <p:ext uri="{BB962C8B-B14F-4D97-AF65-F5344CB8AC3E}">
        <p14:creationId xmlns:p14="http://schemas.microsoft.com/office/powerpoint/2010/main" val="2041416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Data Types</a:t>
            </a:r>
          </a:p>
        </p:txBody>
      </p:sp>
      <p:sp>
        <p:nvSpPr>
          <p:cNvPr id="13315" name="Rectangle 3"/>
          <p:cNvSpPr>
            <a:spLocks noGrp="1" noChangeArrowheads="1"/>
          </p:cNvSpPr>
          <p:nvPr>
            <p:ph type="body" idx="1"/>
          </p:nvPr>
        </p:nvSpPr>
        <p:spPr/>
        <p:txBody>
          <a:bodyPr/>
          <a:lstStyle/>
          <a:p>
            <a:pPr>
              <a:lnSpc>
                <a:spcPct val="90000"/>
              </a:lnSpc>
            </a:pPr>
            <a:r>
              <a:rPr lang="en-US" altLang="en-US" smtClean="0"/>
              <a:t>Primitive Data Types</a:t>
            </a:r>
          </a:p>
          <a:p>
            <a:pPr lvl="1">
              <a:lnSpc>
                <a:spcPct val="90000"/>
              </a:lnSpc>
            </a:pPr>
            <a:r>
              <a:rPr lang="en-US" altLang="en-US" smtClean="0"/>
              <a:t>Numbers</a:t>
            </a:r>
          </a:p>
          <a:p>
            <a:pPr lvl="1">
              <a:lnSpc>
                <a:spcPct val="90000"/>
              </a:lnSpc>
            </a:pPr>
            <a:r>
              <a:rPr lang="en-US" altLang="en-US" smtClean="0"/>
              <a:t>Strings</a:t>
            </a:r>
          </a:p>
          <a:p>
            <a:pPr lvl="1">
              <a:lnSpc>
                <a:spcPct val="90000"/>
              </a:lnSpc>
            </a:pPr>
            <a:r>
              <a:rPr lang="en-US" altLang="en-US" smtClean="0"/>
              <a:t>Boolean (True, False)</a:t>
            </a:r>
          </a:p>
          <a:p>
            <a:pPr>
              <a:lnSpc>
                <a:spcPct val="90000"/>
              </a:lnSpc>
            </a:pPr>
            <a:r>
              <a:rPr lang="en-US" altLang="en-US" smtClean="0"/>
              <a:t>Composite Data Types</a:t>
            </a:r>
          </a:p>
          <a:p>
            <a:pPr lvl="1">
              <a:lnSpc>
                <a:spcPct val="90000"/>
              </a:lnSpc>
            </a:pPr>
            <a:r>
              <a:rPr lang="en-US" altLang="en-US" smtClean="0"/>
              <a:t>Arrays</a:t>
            </a:r>
          </a:p>
          <a:p>
            <a:pPr lvl="1">
              <a:lnSpc>
                <a:spcPct val="90000"/>
              </a:lnSpc>
            </a:pPr>
            <a:r>
              <a:rPr lang="en-US" altLang="en-US" smtClean="0"/>
              <a:t>Objects</a:t>
            </a:r>
          </a:p>
          <a:p>
            <a:pPr>
              <a:lnSpc>
                <a:spcPct val="90000"/>
              </a:lnSpc>
              <a:buFont typeface="Monotype Sorts" charset="2"/>
              <a:buNone/>
            </a:pPr>
            <a:endParaRPr lang="en-US" altLang="en-US" smtClean="0"/>
          </a:p>
        </p:txBody>
      </p:sp>
    </p:spTree>
    <p:extLst>
      <p:ext uri="{BB962C8B-B14F-4D97-AF65-F5344CB8AC3E}">
        <p14:creationId xmlns:p14="http://schemas.microsoft.com/office/powerpoint/2010/main" val="3718505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Primitive Data Types</a:t>
            </a:r>
          </a:p>
        </p:txBody>
      </p:sp>
      <p:sp>
        <p:nvSpPr>
          <p:cNvPr id="14339" name="Rectangle 3"/>
          <p:cNvSpPr>
            <a:spLocks noGrp="1" noChangeArrowheads="1"/>
          </p:cNvSpPr>
          <p:nvPr>
            <p:ph type="body" idx="1"/>
          </p:nvPr>
        </p:nvSpPr>
        <p:spPr/>
        <p:txBody>
          <a:bodyPr/>
          <a:lstStyle/>
          <a:p>
            <a:pPr>
              <a:lnSpc>
                <a:spcPct val="90000"/>
              </a:lnSpc>
            </a:pPr>
            <a:r>
              <a:rPr lang="en-US" altLang="en-US" b="1" smtClean="0"/>
              <a:t>Numbers</a:t>
            </a:r>
            <a:r>
              <a:rPr lang="en-US" altLang="en-US" smtClean="0"/>
              <a:t> - A number can be either an integer or a decimal </a:t>
            </a:r>
          </a:p>
          <a:p>
            <a:pPr>
              <a:lnSpc>
                <a:spcPct val="90000"/>
              </a:lnSpc>
            </a:pPr>
            <a:r>
              <a:rPr lang="en-US" altLang="en-US" b="1" smtClean="0"/>
              <a:t>Strings - </a:t>
            </a:r>
            <a:r>
              <a:rPr lang="en-US" altLang="en-US" smtClean="0"/>
              <a:t>A string is a sequence of letters or numbers enclosed in single or double quotes</a:t>
            </a:r>
          </a:p>
          <a:p>
            <a:pPr>
              <a:lnSpc>
                <a:spcPct val="90000"/>
              </a:lnSpc>
            </a:pPr>
            <a:r>
              <a:rPr lang="en-US" altLang="en-US" b="1" smtClean="0"/>
              <a:t>Boolean</a:t>
            </a:r>
            <a:r>
              <a:rPr lang="en-US" altLang="en-US" smtClean="0"/>
              <a:t> - True or False</a:t>
            </a:r>
          </a:p>
          <a:p>
            <a:pPr>
              <a:lnSpc>
                <a:spcPct val="90000"/>
              </a:lnSpc>
            </a:pPr>
            <a:endParaRPr lang="en-US" altLang="en-US" smtClean="0"/>
          </a:p>
        </p:txBody>
      </p:sp>
    </p:spTree>
    <p:extLst>
      <p:ext uri="{BB962C8B-B14F-4D97-AF65-F5344CB8AC3E}">
        <p14:creationId xmlns:p14="http://schemas.microsoft.com/office/powerpoint/2010/main" val="3635409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Variables &amp; Data Types  </a:t>
            </a:r>
          </a:p>
        </p:txBody>
      </p:sp>
      <p:sp>
        <p:nvSpPr>
          <p:cNvPr id="15363" name="Rectangle 3"/>
          <p:cNvSpPr>
            <a:spLocks noGrp="1" noChangeArrowheads="1"/>
          </p:cNvSpPr>
          <p:nvPr>
            <p:ph type="body" idx="1"/>
          </p:nvPr>
        </p:nvSpPr>
        <p:spPr>
          <a:xfrm>
            <a:off x="685800" y="1676400"/>
            <a:ext cx="7772400" cy="4114800"/>
          </a:xfrm>
        </p:spPr>
        <p:txBody>
          <a:bodyPr/>
          <a:lstStyle/>
          <a:p>
            <a:r>
              <a:rPr lang="en-US" altLang="en-US" dirty="0" smtClean="0"/>
              <a:t>JavaScript is </a:t>
            </a:r>
            <a:r>
              <a:rPr lang="en-US" altLang="en-US" i="1" dirty="0" err="1" smtClean="0"/>
              <a:t>untyped</a:t>
            </a:r>
            <a:r>
              <a:rPr lang="en-US" altLang="en-US" dirty="0" smtClean="0"/>
              <a:t>; It does not have explicit data types</a:t>
            </a:r>
          </a:p>
          <a:p>
            <a:r>
              <a:rPr lang="en-US" altLang="en-US" dirty="0" smtClean="0"/>
              <a:t>For instance, there is no way to specify that a particular variable represents an integer, string, or real number</a:t>
            </a:r>
          </a:p>
          <a:p>
            <a:r>
              <a:rPr lang="en-US" altLang="en-US" dirty="0" smtClean="0"/>
              <a:t>The same variable can have different data types in different contexts </a:t>
            </a:r>
          </a:p>
        </p:txBody>
      </p:sp>
    </p:spTree>
    <p:extLst>
      <p:ext uri="{BB962C8B-B14F-4D97-AF65-F5344CB8AC3E}">
        <p14:creationId xmlns:p14="http://schemas.microsoft.com/office/powerpoint/2010/main" val="808672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Implicit Data Types</a:t>
            </a:r>
          </a:p>
        </p:txBody>
      </p:sp>
      <p:sp>
        <p:nvSpPr>
          <p:cNvPr id="16387" name="Rectangle 3"/>
          <p:cNvSpPr>
            <a:spLocks noGrp="1" noChangeArrowheads="1"/>
          </p:cNvSpPr>
          <p:nvPr>
            <p:ph type="body" idx="1"/>
          </p:nvPr>
        </p:nvSpPr>
        <p:spPr/>
        <p:txBody>
          <a:bodyPr/>
          <a:lstStyle/>
          <a:p>
            <a:pPr>
              <a:buClr>
                <a:schemeClr val="tx1"/>
              </a:buClr>
            </a:pPr>
            <a:r>
              <a:rPr lang="en-US" altLang="en-US" smtClean="0"/>
              <a:t>Although JavaScript does not have explicit data types, it does have implicit data types </a:t>
            </a:r>
          </a:p>
          <a:p>
            <a:r>
              <a:rPr lang="en-US" altLang="en-US" smtClean="0"/>
              <a:t>If you have an expression which combines two numbers, it will evaluate to a number</a:t>
            </a:r>
          </a:p>
          <a:p>
            <a:r>
              <a:rPr lang="en-US" altLang="en-US" smtClean="0"/>
              <a:t>If you have an expression which combines a string and a number, it will evaluate to a string</a:t>
            </a:r>
          </a:p>
          <a:p>
            <a:pPr>
              <a:buFont typeface="Monotype Sorts" charset="2"/>
              <a:buNone/>
            </a:pPr>
            <a:endParaRPr lang="en-US" altLang="en-US" smtClean="0"/>
          </a:p>
          <a:p>
            <a:endParaRPr lang="en-US" altLang="en-US" sz="2400" smtClean="0"/>
          </a:p>
          <a:p>
            <a:pPr>
              <a:buFont typeface="Monotype Sorts" charset="2"/>
              <a:buNone/>
            </a:pPr>
            <a:endParaRPr lang="en-US" altLang="en-US" sz="2400" smtClean="0"/>
          </a:p>
        </p:txBody>
      </p:sp>
    </p:spTree>
    <p:extLst>
      <p:ext uri="{BB962C8B-B14F-4D97-AF65-F5344CB8AC3E}">
        <p14:creationId xmlns:p14="http://schemas.microsoft.com/office/powerpoint/2010/main" val="1830377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Example: Variables</a:t>
            </a:r>
          </a:p>
        </p:txBody>
      </p:sp>
      <p:sp>
        <p:nvSpPr>
          <p:cNvPr id="17411" name="Rectangle 3"/>
          <p:cNvSpPr>
            <a:spLocks noGrp="1" noChangeArrowheads="1"/>
          </p:cNvSpPr>
          <p:nvPr>
            <p:ph type="body" sz="half" idx="1"/>
          </p:nvPr>
        </p:nvSpPr>
        <p:spPr/>
        <p:txBody>
          <a:bodyPr/>
          <a:lstStyle/>
          <a:p>
            <a:pPr>
              <a:buFont typeface="Monotype Sorts" charset="2"/>
              <a:buNone/>
            </a:pPr>
            <a:r>
              <a:rPr lang="en-US" altLang="en-US" dirty="0" err="1" smtClean="0"/>
              <a:t>var</a:t>
            </a:r>
            <a:r>
              <a:rPr lang="en-US" altLang="en-US" dirty="0" smtClean="0"/>
              <a:t> x = 4;</a:t>
            </a:r>
          </a:p>
          <a:p>
            <a:pPr>
              <a:buFont typeface="Monotype Sorts" charset="2"/>
              <a:buNone/>
            </a:pPr>
            <a:endParaRPr lang="en-US" altLang="en-US" dirty="0" smtClean="0"/>
          </a:p>
          <a:p>
            <a:pPr>
              <a:buFont typeface="Monotype Sorts" charset="2"/>
              <a:buNone/>
            </a:pPr>
            <a:r>
              <a:rPr lang="en-US" altLang="en-US" dirty="0" err="1" smtClean="0"/>
              <a:t>var</a:t>
            </a:r>
            <a:r>
              <a:rPr lang="en-US" altLang="en-US" dirty="0" smtClean="0"/>
              <a:t> y = 11;</a:t>
            </a:r>
          </a:p>
          <a:p>
            <a:pPr>
              <a:buFont typeface="Monotype Sorts" charset="2"/>
              <a:buNone/>
            </a:pPr>
            <a:endParaRPr lang="en-US" altLang="en-US" dirty="0" smtClean="0"/>
          </a:p>
          <a:p>
            <a:pPr>
              <a:buFont typeface="Monotype Sorts" charset="2"/>
              <a:buNone/>
            </a:pPr>
            <a:r>
              <a:rPr lang="en-US" altLang="en-US" dirty="0" err="1" smtClean="0"/>
              <a:t>var</a:t>
            </a:r>
            <a:r>
              <a:rPr lang="en-US" altLang="en-US" dirty="0" smtClean="0"/>
              <a:t> z = “cat”;</a:t>
            </a:r>
          </a:p>
          <a:p>
            <a:pPr>
              <a:buFont typeface="Monotype Sorts" charset="2"/>
              <a:buNone/>
            </a:pPr>
            <a:endParaRPr lang="en-US" altLang="en-US" dirty="0" smtClean="0"/>
          </a:p>
          <a:p>
            <a:pPr>
              <a:buFont typeface="Monotype Sorts" charset="2"/>
              <a:buNone/>
            </a:pPr>
            <a:r>
              <a:rPr lang="en-US" altLang="en-US" dirty="0" err="1" smtClean="0"/>
              <a:t>var</a:t>
            </a:r>
            <a:r>
              <a:rPr lang="en-US" altLang="en-US" dirty="0" smtClean="0"/>
              <a:t> q = “17”;</a:t>
            </a:r>
          </a:p>
          <a:p>
            <a:pPr>
              <a:buFont typeface="Monotype Sorts" charset="2"/>
              <a:buNone/>
            </a:pPr>
            <a:r>
              <a:rPr lang="en-US" altLang="en-US" dirty="0" err="1" smtClean="0"/>
              <a:t>var</a:t>
            </a:r>
            <a:r>
              <a:rPr lang="en-US" altLang="en-US" smtClean="0"/>
              <a:t> j=“10”;</a:t>
            </a:r>
          </a:p>
          <a:p>
            <a:pPr>
              <a:buFont typeface="Monotype Sorts" charset="2"/>
              <a:buNone/>
            </a:pPr>
            <a:endParaRPr lang="en-US" altLang="en-US" dirty="0" smtClean="0"/>
          </a:p>
          <a:p>
            <a:pPr>
              <a:buFont typeface="Monotype Sorts" charset="2"/>
              <a:buNone/>
            </a:pPr>
            <a:endParaRPr lang="en-US" altLang="en-US" dirty="0" smtClean="0"/>
          </a:p>
          <a:p>
            <a:pPr>
              <a:buFont typeface="Monotype Sorts" charset="2"/>
              <a:buNone/>
            </a:pPr>
            <a:endParaRPr lang="en-US" altLang="en-US" dirty="0" smtClean="0"/>
          </a:p>
          <a:p>
            <a:pPr>
              <a:buFont typeface="Monotype Sorts" charset="2"/>
              <a:buNone/>
            </a:pPr>
            <a:endParaRPr lang="en-US" altLang="en-US" dirty="0" smtClean="0"/>
          </a:p>
        </p:txBody>
      </p:sp>
      <p:sp>
        <p:nvSpPr>
          <p:cNvPr id="17412" name="Rectangle 4"/>
          <p:cNvSpPr>
            <a:spLocks noGrp="1" noChangeArrowheads="1"/>
          </p:cNvSpPr>
          <p:nvPr>
            <p:ph type="body" sz="half" idx="2"/>
          </p:nvPr>
        </p:nvSpPr>
        <p:spPr/>
        <p:txBody>
          <a:bodyPr/>
          <a:lstStyle/>
          <a:p>
            <a:pPr>
              <a:buFont typeface="Monotype Sorts" charset="2"/>
              <a:buNone/>
            </a:pPr>
            <a:r>
              <a:rPr lang="en-US" altLang="en-US" dirty="0" err="1" smtClean="0"/>
              <a:t>Ans</a:t>
            </a:r>
            <a:r>
              <a:rPr lang="en-US" altLang="en-US" dirty="0" smtClean="0"/>
              <a:t> = x + y;</a:t>
            </a:r>
          </a:p>
          <a:p>
            <a:pPr>
              <a:buFont typeface="Monotype Sorts" charset="2"/>
              <a:buNone/>
            </a:pPr>
            <a:r>
              <a:rPr lang="en-US" altLang="en-US" dirty="0" smtClean="0"/>
              <a:t>	</a:t>
            </a:r>
            <a:r>
              <a:rPr lang="en-US" altLang="en-US" dirty="0" err="1" smtClean="0"/>
              <a:t>Ans</a:t>
            </a:r>
            <a:r>
              <a:rPr lang="en-US" altLang="en-US" dirty="0" smtClean="0"/>
              <a:t> =&gt; 15</a:t>
            </a:r>
          </a:p>
          <a:p>
            <a:pPr>
              <a:buFont typeface="Monotype Sorts" charset="2"/>
              <a:buNone/>
            </a:pPr>
            <a:endParaRPr lang="en-US" altLang="en-US" dirty="0" smtClean="0"/>
          </a:p>
          <a:p>
            <a:pPr>
              <a:buFont typeface="Monotype Sorts" charset="2"/>
              <a:buNone/>
            </a:pPr>
            <a:r>
              <a:rPr lang="en-US" altLang="en-US" dirty="0" err="1" smtClean="0"/>
              <a:t>Ans</a:t>
            </a:r>
            <a:r>
              <a:rPr lang="en-US" altLang="en-US" dirty="0" smtClean="0"/>
              <a:t> = z + x;</a:t>
            </a:r>
          </a:p>
          <a:p>
            <a:pPr>
              <a:buFont typeface="Monotype Sorts" charset="2"/>
              <a:buNone/>
            </a:pPr>
            <a:r>
              <a:rPr lang="en-US" altLang="en-US" dirty="0" smtClean="0"/>
              <a:t>	</a:t>
            </a:r>
            <a:r>
              <a:rPr lang="en-US" altLang="en-US" dirty="0" err="1" smtClean="0"/>
              <a:t>Ans</a:t>
            </a:r>
            <a:r>
              <a:rPr lang="en-US" altLang="en-US" dirty="0" smtClean="0"/>
              <a:t> =&gt; cat4</a:t>
            </a:r>
          </a:p>
          <a:p>
            <a:pPr>
              <a:buFont typeface="Monotype Sorts" charset="2"/>
              <a:buNone/>
            </a:pPr>
            <a:endParaRPr lang="en-US" altLang="en-US" dirty="0" smtClean="0"/>
          </a:p>
          <a:p>
            <a:pPr>
              <a:buFont typeface="Monotype Sorts" charset="2"/>
              <a:buNone/>
            </a:pPr>
            <a:r>
              <a:rPr lang="en-US" altLang="en-US" dirty="0" err="1" smtClean="0"/>
              <a:t>Ans</a:t>
            </a:r>
            <a:r>
              <a:rPr lang="en-US" altLang="en-US" dirty="0" smtClean="0"/>
              <a:t> = x + q;</a:t>
            </a:r>
          </a:p>
          <a:p>
            <a:pPr>
              <a:buFont typeface="Monotype Sorts" charset="2"/>
              <a:buNone/>
            </a:pPr>
            <a:r>
              <a:rPr lang="en-US" altLang="en-US" dirty="0" smtClean="0"/>
              <a:t>	</a:t>
            </a:r>
            <a:r>
              <a:rPr lang="en-US" altLang="en-US" dirty="0" err="1" smtClean="0"/>
              <a:t>Ans</a:t>
            </a:r>
            <a:r>
              <a:rPr lang="en-US" altLang="en-US" dirty="0" smtClean="0"/>
              <a:t> =&gt; 417</a:t>
            </a:r>
          </a:p>
        </p:txBody>
      </p:sp>
    </p:spTree>
    <p:extLst>
      <p:ext uri="{BB962C8B-B14F-4D97-AF65-F5344CB8AC3E}">
        <p14:creationId xmlns:p14="http://schemas.microsoft.com/office/powerpoint/2010/main" val="3170236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More Examples</a:t>
            </a:r>
          </a:p>
        </p:txBody>
      </p:sp>
      <p:sp>
        <p:nvSpPr>
          <p:cNvPr id="18435" name="Rectangle 3"/>
          <p:cNvSpPr>
            <a:spLocks noGrp="1" noChangeArrowheads="1"/>
          </p:cNvSpPr>
          <p:nvPr>
            <p:ph type="body" sz="half" idx="1"/>
          </p:nvPr>
        </p:nvSpPr>
        <p:spPr/>
        <p:txBody>
          <a:bodyPr/>
          <a:lstStyle/>
          <a:p>
            <a:pPr>
              <a:buFont typeface="Monotype Sorts" charset="2"/>
              <a:buNone/>
            </a:pPr>
            <a:r>
              <a:rPr lang="en-US" altLang="en-US" smtClean="0"/>
              <a:t>var x = 4;</a:t>
            </a:r>
          </a:p>
          <a:p>
            <a:pPr>
              <a:buFont typeface="Monotype Sorts" charset="2"/>
              <a:buNone/>
            </a:pPr>
            <a:endParaRPr lang="en-US" altLang="en-US" smtClean="0"/>
          </a:p>
          <a:p>
            <a:pPr>
              <a:buFont typeface="Monotype Sorts" charset="2"/>
              <a:buNone/>
            </a:pPr>
            <a:r>
              <a:rPr lang="en-US" altLang="en-US" smtClean="0"/>
              <a:t>var y = 11;</a:t>
            </a:r>
          </a:p>
          <a:p>
            <a:pPr>
              <a:buFont typeface="Monotype Sorts" charset="2"/>
              <a:buNone/>
            </a:pPr>
            <a:endParaRPr lang="en-US" altLang="en-US" smtClean="0"/>
          </a:p>
          <a:p>
            <a:pPr>
              <a:buFont typeface="Monotype Sorts" charset="2"/>
              <a:buNone/>
            </a:pPr>
            <a:r>
              <a:rPr lang="en-US" altLang="en-US" smtClean="0"/>
              <a:t>var z = “cat”;</a:t>
            </a:r>
          </a:p>
          <a:p>
            <a:pPr>
              <a:buFont typeface="Monotype Sorts" charset="2"/>
              <a:buNone/>
            </a:pPr>
            <a:endParaRPr lang="en-US" altLang="en-US" smtClean="0"/>
          </a:p>
          <a:p>
            <a:pPr>
              <a:buFont typeface="Monotype Sorts" charset="2"/>
              <a:buNone/>
            </a:pPr>
            <a:r>
              <a:rPr lang="en-US" altLang="en-US" smtClean="0"/>
              <a:t>var q = “17”;</a:t>
            </a:r>
          </a:p>
          <a:p>
            <a:pPr>
              <a:buFont typeface="Monotype Sorts" charset="2"/>
              <a:buNone/>
            </a:pPr>
            <a:endParaRPr lang="en-US" altLang="en-US" smtClean="0"/>
          </a:p>
          <a:p>
            <a:pPr>
              <a:buFont typeface="Monotype Sorts" charset="2"/>
              <a:buNone/>
            </a:pPr>
            <a:endParaRPr lang="en-US" altLang="en-US" smtClean="0"/>
          </a:p>
        </p:txBody>
      </p:sp>
      <p:sp>
        <p:nvSpPr>
          <p:cNvPr id="18436" name="Rectangle 4"/>
          <p:cNvSpPr>
            <a:spLocks noGrp="1" noChangeArrowheads="1"/>
          </p:cNvSpPr>
          <p:nvPr>
            <p:ph type="body" sz="half" idx="2"/>
          </p:nvPr>
        </p:nvSpPr>
        <p:spPr/>
        <p:txBody>
          <a:bodyPr/>
          <a:lstStyle/>
          <a:p>
            <a:pPr>
              <a:buFont typeface="Monotype Sorts" charset="2"/>
              <a:buNone/>
            </a:pPr>
            <a:r>
              <a:rPr lang="en-US" altLang="en-US" smtClean="0"/>
              <a:t>Ans = x + y + z;</a:t>
            </a:r>
          </a:p>
          <a:p>
            <a:pPr>
              <a:buFont typeface="Monotype Sorts" charset="2"/>
              <a:buNone/>
            </a:pPr>
            <a:r>
              <a:rPr lang="en-US" altLang="en-US" smtClean="0"/>
              <a:t>	Ans =&gt; 15cat</a:t>
            </a:r>
          </a:p>
          <a:p>
            <a:pPr>
              <a:buFont typeface="Monotype Sorts" charset="2"/>
              <a:buNone/>
            </a:pPr>
            <a:endParaRPr lang="en-US" altLang="en-US" smtClean="0"/>
          </a:p>
          <a:p>
            <a:pPr>
              <a:buFont typeface="Monotype Sorts" charset="2"/>
              <a:buNone/>
            </a:pPr>
            <a:r>
              <a:rPr lang="en-US" altLang="en-US" smtClean="0"/>
              <a:t>Ans = q + x + y;</a:t>
            </a:r>
          </a:p>
          <a:p>
            <a:pPr>
              <a:buFont typeface="Monotype Sorts" charset="2"/>
              <a:buNone/>
            </a:pPr>
            <a:r>
              <a:rPr lang="en-US" altLang="en-US" smtClean="0"/>
              <a:t>	Ans =&gt; 17411</a:t>
            </a:r>
          </a:p>
        </p:txBody>
      </p:sp>
    </p:spTree>
    <p:extLst>
      <p:ext uri="{BB962C8B-B14F-4D97-AF65-F5344CB8AC3E}">
        <p14:creationId xmlns:p14="http://schemas.microsoft.com/office/powerpoint/2010/main" val="1963151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Arrays</a:t>
            </a:r>
          </a:p>
        </p:txBody>
      </p:sp>
      <p:sp>
        <p:nvSpPr>
          <p:cNvPr id="19459" name="Rectangle 3"/>
          <p:cNvSpPr>
            <a:spLocks noGrp="1" noChangeArrowheads="1"/>
          </p:cNvSpPr>
          <p:nvPr>
            <p:ph type="body" idx="1"/>
          </p:nvPr>
        </p:nvSpPr>
        <p:spPr/>
        <p:txBody>
          <a:bodyPr/>
          <a:lstStyle/>
          <a:p>
            <a:pPr>
              <a:lnSpc>
                <a:spcPct val="90000"/>
              </a:lnSpc>
              <a:buClr>
                <a:schemeClr val="tx1"/>
              </a:buClr>
            </a:pPr>
            <a:r>
              <a:rPr lang="en-US" altLang="en-US" dirty="0" smtClean="0"/>
              <a:t>An array is a compound data type that stores numbered pieces of data</a:t>
            </a:r>
          </a:p>
          <a:p>
            <a:pPr>
              <a:lnSpc>
                <a:spcPct val="90000"/>
              </a:lnSpc>
            </a:pPr>
            <a:r>
              <a:rPr lang="en-US" altLang="en-US" dirty="0" smtClean="0"/>
              <a:t>Each numbered data is called an </a:t>
            </a:r>
            <a:r>
              <a:rPr lang="en-US" altLang="en-US" i="1" dirty="0" smtClean="0"/>
              <a:t>element </a:t>
            </a:r>
            <a:r>
              <a:rPr lang="en-US" altLang="en-US" dirty="0" smtClean="0"/>
              <a:t>of the array and the number assigned to it is called an </a:t>
            </a:r>
            <a:r>
              <a:rPr lang="en-US" altLang="en-US" i="1" dirty="0" smtClean="0"/>
              <a:t>index</a:t>
            </a:r>
            <a:r>
              <a:rPr lang="en-US" altLang="en-US" dirty="0" smtClean="0"/>
              <a:t>.</a:t>
            </a:r>
          </a:p>
          <a:p>
            <a:pPr>
              <a:lnSpc>
                <a:spcPct val="90000"/>
              </a:lnSpc>
            </a:pPr>
            <a:r>
              <a:rPr lang="en-US" altLang="en-US" dirty="0" smtClean="0"/>
              <a:t>The elements of an array may be of any type. A single array can even store elements of different type.</a:t>
            </a:r>
          </a:p>
        </p:txBody>
      </p:sp>
    </p:spTree>
    <p:extLst>
      <p:ext uri="{BB962C8B-B14F-4D97-AF65-F5344CB8AC3E}">
        <p14:creationId xmlns:p14="http://schemas.microsoft.com/office/powerpoint/2010/main" val="2159560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Creating an Array</a:t>
            </a:r>
          </a:p>
        </p:txBody>
      </p:sp>
      <p:sp>
        <p:nvSpPr>
          <p:cNvPr id="20483" name="Rectangle 3"/>
          <p:cNvSpPr>
            <a:spLocks noGrp="1" noChangeArrowheads="1"/>
          </p:cNvSpPr>
          <p:nvPr>
            <p:ph type="body" idx="1"/>
          </p:nvPr>
        </p:nvSpPr>
        <p:spPr/>
        <p:txBody>
          <a:bodyPr/>
          <a:lstStyle/>
          <a:p>
            <a:pPr>
              <a:buClr>
                <a:schemeClr val="tx1"/>
              </a:buClr>
            </a:pPr>
            <a:r>
              <a:rPr lang="en-US" altLang="en-US" smtClean="0"/>
              <a:t>There are several different ways to create an array in JavaScript</a:t>
            </a:r>
          </a:p>
          <a:p>
            <a:pPr>
              <a:buClr>
                <a:schemeClr val="tx1"/>
              </a:buClr>
            </a:pPr>
            <a:r>
              <a:rPr lang="en-US" altLang="en-US" smtClean="0"/>
              <a:t>Using the </a:t>
            </a:r>
            <a:r>
              <a:rPr lang="en-US" altLang="en-US" smtClean="0">
                <a:latin typeface="Courier" charset="0"/>
              </a:rPr>
              <a:t>Array()</a:t>
            </a:r>
            <a:r>
              <a:rPr lang="en-US" altLang="en-US" smtClean="0"/>
              <a:t> constructor:</a:t>
            </a:r>
          </a:p>
          <a:p>
            <a:pPr lvl="1">
              <a:buFontTx/>
              <a:buNone/>
            </a:pPr>
            <a:r>
              <a:rPr lang="en-US" altLang="en-US" sz="3200" smtClean="0"/>
              <a:t>- var a = new Array(1, 2, 3, 4, 5);</a:t>
            </a:r>
          </a:p>
          <a:p>
            <a:pPr lvl="1">
              <a:buFontTx/>
              <a:buNone/>
            </a:pPr>
            <a:r>
              <a:rPr lang="en-US" altLang="en-US" sz="3200" smtClean="0"/>
              <a:t>- var b = new Array(10);</a:t>
            </a:r>
            <a:endParaRPr lang="en-US" altLang="en-US" sz="2000" smtClean="0"/>
          </a:p>
          <a:p>
            <a:pPr>
              <a:buClr>
                <a:schemeClr val="tx1"/>
              </a:buClr>
            </a:pPr>
            <a:r>
              <a:rPr lang="en-US" altLang="en-US" smtClean="0"/>
              <a:t>Using array literals:</a:t>
            </a:r>
          </a:p>
          <a:p>
            <a:pPr>
              <a:buFont typeface="Monotype Sorts" charset="2"/>
              <a:buNone/>
            </a:pPr>
            <a:r>
              <a:rPr lang="en-US" altLang="en-US" smtClean="0"/>
              <a:t>	 - var c = [1, 2, 3, 4, 5];</a:t>
            </a:r>
          </a:p>
        </p:txBody>
      </p:sp>
      <p:sp>
        <p:nvSpPr>
          <p:cNvPr id="20484" name="Rectangle 4"/>
          <p:cNvSpPr>
            <a:spLocks noChangeArrowheads="1"/>
          </p:cNvSpPr>
          <p:nvPr/>
        </p:nvSpPr>
        <p:spPr bwMode="auto">
          <a:xfrm>
            <a:off x="9394825" y="69881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Tree>
    <p:extLst>
      <p:ext uri="{BB962C8B-B14F-4D97-AF65-F5344CB8AC3E}">
        <p14:creationId xmlns:p14="http://schemas.microsoft.com/office/powerpoint/2010/main" val="2177726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Accessing Array Elements</a:t>
            </a:r>
          </a:p>
        </p:txBody>
      </p:sp>
      <p:sp>
        <p:nvSpPr>
          <p:cNvPr id="21507" name="Rectangle 3"/>
          <p:cNvSpPr>
            <a:spLocks noGrp="1" noChangeArrowheads="1"/>
          </p:cNvSpPr>
          <p:nvPr>
            <p:ph type="body" idx="1"/>
          </p:nvPr>
        </p:nvSpPr>
        <p:spPr/>
        <p:txBody>
          <a:bodyPr/>
          <a:lstStyle/>
          <a:p>
            <a:r>
              <a:rPr lang="en-US" altLang="en-US" smtClean="0"/>
              <a:t>Array elements are accessed using the [ ] operator</a:t>
            </a:r>
          </a:p>
          <a:p>
            <a:r>
              <a:rPr lang="en-US" altLang="en-US" smtClean="0"/>
              <a:t>Example:</a:t>
            </a:r>
          </a:p>
          <a:p>
            <a:pPr lvl="1"/>
            <a:r>
              <a:rPr lang="en-US" altLang="en-US" smtClean="0"/>
              <a:t>var colors = [“red”, “green”, “blue”];</a:t>
            </a:r>
          </a:p>
          <a:p>
            <a:pPr lvl="1"/>
            <a:r>
              <a:rPr lang="en-US" altLang="en-US" smtClean="0"/>
              <a:t>colors[0] =&gt; red</a:t>
            </a:r>
          </a:p>
          <a:p>
            <a:pPr lvl="1"/>
            <a:r>
              <a:rPr lang="en-US" altLang="en-US" smtClean="0"/>
              <a:t>colors[1] =&gt; green</a:t>
            </a:r>
          </a:p>
        </p:txBody>
      </p:sp>
    </p:spTree>
    <p:extLst>
      <p:ext uri="{BB962C8B-B14F-4D97-AF65-F5344CB8AC3E}">
        <p14:creationId xmlns:p14="http://schemas.microsoft.com/office/powerpoint/2010/main" val="2444584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Adding Elements</a:t>
            </a:r>
          </a:p>
        </p:txBody>
      </p:sp>
      <p:sp>
        <p:nvSpPr>
          <p:cNvPr id="22531" name="Rectangle 3"/>
          <p:cNvSpPr>
            <a:spLocks noGrp="1" noChangeArrowheads="1"/>
          </p:cNvSpPr>
          <p:nvPr>
            <p:ph type="body" idx="1"/>
          </p:nvPr>
        </p:nvSpPr>
        <p:spPr/>
        <p:txBody>
          <a:bodyPr/>
          <a:lstStyle/>
          <a:p>
            <a:r>
              <a:rPr lang="en-US" altLang="en-US" dirty="0" smtClean="0"/>
              <a:t>To add a new element to an array, simply assign a value to it</a:t>
            </a:r>
          </a:p>
          <a:p>
            <a:pPr>
              <a:buClr>
                <a:schemeClr val="tx1"/>
              </a:buClr>
            </a:pPr>
            <a:r>
              <a:rPr lang="en-US" altLang="en-US" dirty="0" smtClean="0"/>
              <a:t>Example: </a:t>
            </a:r>
          </a:p>
          <a:p>
            <a:pPr>
              <a:buFont typeface="Monotype Sorts" charset="2"/>
              <a:buNone/>
            </a:pPr>
            <a:r>
              <a:rPr lang="en-US" altLang="en-US" dirty="0" smtClean="0"/>
              <a:t>		</a:t>
            </a:r>
            <a:r>
              <a:rPr lang="en-US" altLang="en-US" dirty="0" err="1" smtClean="0"/>
              <a:t>var</a:t>
            </a:r>
            <a:r>
              <a:rPr lang="en-US" altLang="en-US" dirty="0" smtClean="0"/>
              <a:t> a = new Array(10);</a:t>
            </a:r>
          </a:p>
          <a:p>
            <a:pPr>
              <a:buFont typeface="Monotype Sorts" charset="2"/>
              <a:buNone/>
            </a:pPr>
            <a:r>
              <a:rPr lang="en-US" altLang="en-US" dirty="0" smtClean="0"/>
              <a:t>		a[0] = 17;</a:t>
            </a:r>
          </a:p>
          <a:p>
            <a:pPr>
              <a:buFont typeface="Monotype Sorts" charset="2"/>
              <a:buNone/>
            </a:pPr>
            <a:endParaRPr lang="en-US" altLang="en-US" dirty="0" smtClean="0"/>
          </a:p>
          <a:p>
            <a:endParaRPr lang="en-US" altLang="en-US" dirty="0" smtClean="0"/>
          </a:p>
        </p:txBody>
      </p:sp>
    </p:spTree>
    <p:extLst>
      <p:ext uri="{BB962C8B-B14F-4D97-AF65-F5344CB8AC3E}">
        <p14:creationId xmlns:p14="http://schemas.microsoft.com/office/powerpoint/2010/main" val="183038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Browser Architecture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367463" cy="459328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724748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smtClean="0"/>
              <a:t>Array Length</a:t>
            </a:r>
          </a:p>
        </p:txBody>
      </p:sp>
      <p:sp>
        <p:nvSpPr>
          <p:cNvPr id="23555" name="Rectangle 3"/>
          <p:cNvSpPr>
            <a:spLocks noGrp="1" noChangeArrowheads="1"/>
          </p:cNvSpPr>
          <p:nvPr>
            <p:ph type="body" idx="1"/>
          </p:nvPr>
        </p:nvSpPr>
        <p:spPr/>
        <p:txBody>
          <a:bodyPr/>
          <a:lstStyle/>
          <a:p>
            <a:r>
              <a:rPr lang="en-US" altLang="en-US" smtClean="0"/>
              <a:t>All arrays created in JavaScript have a special length property that specifies how many elements the array contains</a:t>
            </a:r>
          </a:p>
          <a:p>
            <a:r>
              <a:rPr lang="en-US" altLang="en-US" smtClean="0"/>
              <a:t>Example:</a:t>
            </a:r>
          </a:p>
          <a:p>
            <a:pPr lvl="1"/>
            <a:r>
              <a:rPr lang="en-US" altLang="en-US" smtClean="0"/>
              <a:t>var colors = [“red”, “green”, “blue”];</a:t>
            </a:r>
          </a:p>
          <a:p>
            <a:pPr lvl="1"/>
            <a:r>
              <a:rPr lang="en-US" altLang="en-US" smtClean="0"/>
              <a:t>colors.length =&gt; 3</a:t>
            </a:r>
          </a:p>
          <a:p>
            <a:pPr lvl="1"/>
            <a:endParaRPr lang="en-US" altLang="en-US" smtClean="0"/>
          </a:p>
        </p:txBody>
      </p:sp>
    </p:spTree>
    <p:extLst>
      <p:ext uri="{BB962C8B-B14F-4D97-AF65-F5344CB8AC3E}">
        <p14:creationId xmlns:p14="http://schemas.microsoft.com/office/powerpoint/2010/main" val="231845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Example</a:t>
            </a:r>
            <a:endParaRPr lang="en-US" dirty="0"/>
          </a:p>
        </p:txBody>
      </p:sp>
      <p:sp>
        <p:nvSpPr>
          <p:cNvPr id="3" name="Content Placeholder 2"/>
          <p:cNvSpPr>
            <a:spLocks noGrp="1"/>
          </p:cNvSpPr>
          <p:nvPr>
            <p:ph idx="1"/>
          </p:nvPr>
        </p:nvSpPr>
        <p:spPr>
          <a:xfrm>
            <a:off x="457200" y="1600202"/>
            <a:ext cx="4191000" cy="4525963"/>
          </a:xfrm>
        </p:spPr>
        <p:txBody>
          <a:bodyPr>
            <a:normAutofit fontScale="92500" lnSpcReduction="10000"/>
          </a:bodyPr>
          <a:lstStyle/>
          <a:p>
            <a:pPr marL="399967" lvl="1" indent="0">
              <a:buNone/>
            </a:pPr>
            <a:r>
              <a:rPr lang="en-US" sz="2000" dirty="0" smtClean="0"/>
              <a:t>&lt;html&gt;&lt;head&gt;</a:t>
            </a:r>
          </a:p>
          <a:p>
            <a:pPr marL="399967" lvl="1" indent="0">
              <a:buNone/>
            </a:pPr>
            <a:r>
              <a:rPr lang="en-US" sz="2000" dirty="0" smtClean="0"/>
              <a:t>&lt;script&gt;</a:t>
            </a:r>
          </a:p>
          <a:p>
            <a:pPr marL="399967" lvl="1" indent="0">
              <a:buNone/>
            </a:pPr>
            <a:r>
              <a:rPr lang="en-US" sz="2000" dirty="0" smtClean="0"/>
              <a:t>function </a:t>
            </a:r>
            <a:r>
              <a:rPr lang="en-US" sz="2000" dirty="0" err="1"/>
              <a:t>array_demo</a:t>
            </a:r>
            <a:r>
              <a:rPr lang="en-US" sz="2000" dirty="0"/>
              <a:t>()</a:t>
            </a:r>
          </a:p>
          <a:p>
            <a:pPr marL="399967" lvl="1" indent="0">
              <a:buNone/>
            </a:pPr>
            <a:r>
              <a:rPr lang="en-US" sz="2000" dirty="0"/>
              <a:t>{</a:t>
            </a:r>
          </a:p>
          <a:p>
            <a:pPr marL="399967" lvl="1" indent="0">
              <a:buNone/>
            </a:pPr>
            <a:r>
              <a:rPr lang="en-US" sz="2000" dirty="0" err="1"/>
              <a:t>var</a:t>
            </a:r>
            <a:r>
              <a:rPr lang="en-US" sz="2000" dirty="0"/>
              <a:t> scripts = new Array();</a:t>
            </a:r>
          </a:p>
          <a:p>
            <a:pPr marL="399967" lvl="1" indent="0">
              <a:buNone/>
            </a:pPr>
            <a:r>
              <a:rPr lang="en-US" sz="2000" dirty="0"/>
              <a:t>scripts[0] = "PHP";</a:t>
            </a:r>
          </a:p>
          <a:p>
            <a:pPr marL="399967" lvl="1" indent="0">
              <a:buNone/>
            </a:pPr>
            <a:r>
              <a:rPr lang="en-US" sz="2000" dirty="0"/>
              <a:t>scripts[1] = "ASP";</a:t>
            </a:r>
          </a:p>
          <a:p>
            <a:pPr marL="399967" lvl="1" indent="0">
              <a:buNone/>
            </a:pPr>
            <a:r>
              <a:rPr lang="en-US" sz="2000" dirty="0"/>
              <a:t>scripts[2] = "JavaScript";</a:t>
            </a:r>
          </a:p>
          <a:p>
            <a:pPr marL="399967" lvl="1" indent="0">
              <a:buNone/>
            </a:pPr>
            <a:r>
              <a:rPr lang="en-US" sz="2000" dirty="0"/>
              <a:t>scripts[3] = "HTML</a:t>
            </a:r>
            <a:r>
              <a:rPr lang="en-US" sz="2000" dirty="0" smtClean="0"/>
              <a:t>";</a:t>
            </a:r>
          </a:p>
          <a:p>
            <a:pPr marL="399967" lvl="1" indent="0">
              <a:buNone/>
            </a:pPr>
            <a:r>
              <a:rPr lang="en-US" sz="2000" dirty="0" err="1"/>
              <a:t>document.getElementById</a:t>
            </a:r>
            <a:r>
              <a:rPr lang="en-US" sz="2000" dirty="0"/>
              <a:t>("</a:t>
            </a:r>
            <a:r>
              <a:rPr lang="en-US" sz="2000" dirty="0" err="1"/>
              <a:t>display_lang</a:t>
            </a:r>
            <a:r>
              <a:rPr lang="en-US" sz="2000" dirty="0"/>
              <a:t>").</a:t>
            </a:r>
            <a:r>
              <a:rPr lang="en-US" sz="2000" dirty="0" err="1"/>
              <a:t>innerHTML</a:t>
            </a:r>
            <a:r>
              <a:rPr lang="en-US" sz="2000" dirty="0"/>
              <a:t> </a:t>
            </a:r>
            <a:r>
              <a:rPr lang="en-US" sz="2000" dirty="0" smtClean="0"/>
              <a:t>=“Length of array: ”+</a:t>
            </a:r>
            <a:r>
              <a:rPr lang="en-US" sz="2000" dirty="0" err="1" smtClean="0"/>
              <a:t>scripts.length</a:t>
            </a:r>
            <a:r>
              <a:rPr lang="en-US" sz="2000" dirty="0" smtClean="0"/>
              <a:t>;</a:t>
            </a:r>
          </a:p>
          <a:p>
            <a:pPr marL="399967" lvl="1" indent="0">
              <a:buNone/>
            </a:pPr>
            <a:r>
              <a:rPr lang="en-US" sz="2000" dirty="0" smtClean="0"/>
              <a:t>}</a:t>
            </a:r>
          </a:p>
          <a:p>
            <a:pPr marL="399967" lvl="1" indent="0">
              <a:buNone/>
            </a:pPr>
            <a:r>
              <a:rPr lang="en-US" sz="2000" dirty="0" smtClean="0"/>
              <a:t>&lt;/script&gt;&lt;/head&gt;</a:t>
            </a:r>
          </a:p>
          <a:p>
            <a:pPr marL="399967" lvl="1" indent="0">
              <a:buNone/>
            </a:pPr>
            <a:endParaRPr lang="en-US" sz="2000" dirty="0"/>
          </a:p>
        </p:txBody>
      </p:sp>
      <p:sp>
        <p:nvSpPr>
          <p:cNvPr id="5" name="Content Placeholder 2"/>
          <p:cNvSpPr txBox="1">
            <a:spLocks/>
          </p:cNvSpPr>
          <p:nvPr/>
        </p:nvSpPr>
        <p:spPr>
          <a:xfrm>
            <a:off x="4572000" y="1752601"/>
            <a:ext cx="4191000" cy="4525963"/>
          </a:xfrm>
          <a:prstGeom prst="rect">
            <a:avLst/>
          </a:prstGeom>
        </p:spPr>
        <p:txBody>
          <a:bodyPr vert="horz" lIns="91420" tIns="45711" rIns="91420" bIns="45711" rtlCol="0">
            <a:normAutofit/>
          </a:bodyPr>
          <a:lstStyle>
            <a:lvl1pPr marL="342829" indent="-342829" algn="l" defTabSz="9142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96" indent="-285690" algn="l" defTabSz="91421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764" indent="-228553" algn="l" defTabSz="91421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868"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974"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079"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84"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289"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394" indent="-228553" algn="l" defTabSz="9142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99967" lvl="1" indent="0">
              <a:buFont typeface="Arial" panose="020B0604020202020204" pitchFamily="34" charset="0"/>
              <a:buNone/>
            </a:pPr>
            <a:r>
              <a:rPr lang="en-US" sz="2000" dirty="0" smtClean="0"/>
              <a:t>&lt;body&gt;</a:t>
            </a:r>
          </a:p>
          <a:p>
            <a:pPr marL="399967" lvl="1" indent="0">
              <a:buNone/>
            </a:pPr>
            <a:r>
              <a:rPr lang="en-US" sz="2000" dirty="0" smtClean="0"/>
              <a:t>Create tag p with id </a:t>
            </a:r>
            <a:r>
              <a:rPr lang="en-US" sz="2000" dirty="0" err="1" smtClean="0"/>
              <a:t>display_lang</a:t>
            </a:r>
            <a:endParaRPr lang="en-US" sz="2000" dirty="0" smtClean="0"/>
          </a:p>
          <a:p>
            <a:pPr marL="399967" lvl="1" indent="0">
              <a:buNone/>
            </a:pPr>
            <a:r>
              <a:rPr lang="en-US" sz="2000" dirty="0" smtClean="0"/>
              <a:t>Create button to call the function </a:t>
            </a:r>
            <a:r>
              <a:rPr lang="en-US" sz="2000" dirty="0" err="1"/>
              <a:t>array_demo</a:t>
            </a:r>
            <a:r>
              <a:rPr lang="en-US" sz="2000"/>
              <a:t>()</a:t>
            </a:r>
            <a:endParaRPr lang="en-US" sz="2000" dirty="0" smtClean="0"/>
          </a:p>
          <a:p>
            <a:pPr marL="399967" lvl="1" indent="0">
              <a:buFont typeface="Arial" panose="020B0604020202020204" pitchFamily="34" charset="0"/>
              <a:buNone/>
            </a:pPr>
            <a:r>
              <a:rPr lang="en-US" sz="2000" dirty="0" smtClean="0"/>
              <a:t>&lt;/body&gt;</a:t>
            </a:r>
            <a:endParaRPr lang="en-US" sz="2000" dirty="0"/>
          </a:p>
        </p:txBody>
      </p:sp>
    </p:spTree>
    <p:extLst>
      <p:ext uri="{BB962C8B-B14F-4D97-AF65-F5344CB8AC3E}">
        <p14:creationId xmlns:p14="http://schemas.microsoft.com/office/powerpoint/2010/main" val="26132216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altLang="en-US" smtClean="0">
                <a:latin typeface="Times New Roman" pitchFamily="16" charset="0"/>
              </a:rPr>
              <a:t>Primitive Data Types versus Composite Data Types</a:t>
            </a:r>
            <a:endParaRPr lang="en-US" altLang="en-US" smtClean="0"/>
          </a:p>
        </p:txBody>
      </p:sp>
      <p:sp>
        <p:nvSpPr>
          <p:cNvPr id="24579" name="Rectangle 3"/>
          <p:cNvSpPr>
            <a:spLocks noGrp="1" noChangeArrowheads="1"/>
          </p:cNvSpPr>
          <p:nvPr>
            <p:ph type="body" idx="1"/>
          </p:nvPr>
        </p:nvSpPr>
        <p:spPr/>
        <p:txBody>
          <a:bodyPr/>
          <a:lstStyle/>
          <a:p>
            <a:r>
              <a:rPr lang="en-US" altLang="en-US" smtClean="0"/>
              <a:t>Variables for primitive data types hold the actual value of the data</a:t>
            </a:r>
          </a:p>
          <a:p>
            <a:r>
              <a:rPr lang="en-US" altLang="en-US" smtClean="0"/>
              <a:t>Variables for composite types hold only references to the values of the composite type </a:t>
            </a:r>
          </a:p>
        </p:txBody>
      </p:sp>
    </p:spTree>
    <p:extLst>
      <p:ext uri="{BB962C8B-B14F-4D97-AF65-F5344CB8AC3E}">
        <p14:creationId xmlns:p14="http://schemas.microsoft.com/office/powerpoint/2010/main" val="19717990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Variable Names</a:t>
            </a:r>
          </a:p>
        </p:txBody>
      </p:sp>
      <p:sp>
        <p:nvSpPr>
          <p:cNvPr id="25603" name="Rectangle 3"/>
          <p:cNvSpPr>
            <a:spLocks noGrp="1" noChangeArrowheads="1"/>
          </p:cNvSpPr>
          <p:nvPr>
            <p:ph type="body" idx="1"/>
          </p:nvPr>
        </p:nvSpPr>
        <p:spPr/>
        <p:txBody>
          <a:bodyPr/>
          <a:lstStyle/>
          <a:p>
            <a:r>
              <a:rPr lang="en-US" altLang="en-US" smtClean="0"/>
              <a:t>JavaScript is </a:t>
            </a:r>
            <a:r>
              <a:rPr lang="en-US" altLang="en-US" b="1" smtClean="0"/>
              <a:t>case sensitive</a:t>
            </a:r>
          </a:p>
          <a:p>
            <a:r>
              <a:rPr lang="en-US" altLang="en-US" smtClean="0"/>
              <a:t>Variable names cannot contain spaces, punctuation, or start with a digit</a:t>
            </a:r>
          </a:p>
          <a:p>
            <a:r>
              <a:rPr lang="en-US" altLang="en-US" smtClean="0"/>
              <a:t>Variable names cannot be reserved words </a:t>
            </a:r>
          </a:p>
        </p:txBody>
      </p:sp>
    </p:spTree>
    <p:extLst>
      <p:ext uri="{BB962C8B-B14F-4D97-AF65-F5344CB8AC3E}">
        <p14:creationId xmlns:p14="http://schemas.microsoft.com/office/powerpoint/2010/main" val="14041984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Programming Tips</a:t>
            </a:r>
          </a:p>
        </p:txBody>
      </p:sp>
      <p:sp>
        <p:nvSpPr>
          <p:cNvPr id="26627" name="Rectangle 3"/>
          <p:cNvSpPr>
            <a:spLocks noGrp="1" noChangeArrowheads="1"/>
          </p:cNvSpPr>
          <p:nvPr>
            <p:ph type="body" idx="1"/>
          </p:nvPr>
        </p:nvSpPr>
        <p:spPr/>
        <p:txBody>
          <a:bodyPr/>
          <a:lstStyle/>
          <a:p>
            <a:r>
              <a:rPr lang="en-US" altLang="en-US" smtClean="0"/>
              <a:t>It is bad practice to change the implicit type of a variable. If a variable is initialized as a number, it should always be used as an number.</a:t>
            </a:r>
          </a:p>
          <a:p>
            <a:r>
              <a:rPr lang="en-US" altLang="en-US" smtClean="0"/>
              <a:t>Choose meaningful variable names </a:t>
            </a:r>
          </a:p>
        </p:txBody>
      </p:sp>
    </p:spTree>
    <p:extLst>
      <p:ext uri="{BB962C8B-B14F-4D97-AF65-F5344CB8AC3E}">
        <p14:creationId xmlns:p14="http://schemas.microsoft.com/office/powerpoint/2010/main" val="3180595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Statements</a:t>
            </a:r>
          </a:p>
        </p:txBody>
      </p:sp>
      <p:sp>
        <p:nvSpPr>
          <p:cNvPr id="27651" name="Rectangle 3"/>
          <p:cNvSpPr>
            <a:spLocks noGrp="1" noChangeArrowheads="1"/>
          </p:cNvSpPr>
          <p:nvPr>
            <p:ph type="body" sz="half" idx="1"/>
          </p:nvPr>
        </p:nvSpPr>
        <p:spPr/>
        <p:txBody>
          <a:bodyPr/>
          <a:lstStyle/>
          <a:p>
            <a:r>
              <a:rPr lang="en-US" altLang="en-US" sz="3200" smtClean="0"/>
              <a:t>A statement is a section of JavaScript that can be evaluated by a Web browser</a:t>
            </a:r>
          </a:p>
          <a:p>
            <a:r>
              <a:rPr lang="en-US" altLang="en-US" sz="3200" smtClean="0"/>
              <a:t>A script is simply a collection of statements</a:t>
            </a:r>
          </a:p>
        </p:txBody>
      </p:sp>
      <p:sp>
        <p:nvSpPr>
          <p:cNvPr id="27652" name="Rectangle 4"/>
          <p:cNvSpPr>
            <a:spLocks noGrp="1" noChangeArrowheads="1"/>
          </p:cNvSpPr>
          <p:nvPr>
            <p:ph type="body" sz="half" idx="2"/>
          </p:nvPr>
        </p:nvSpPr>
        <p:spPr/>
        <p:txBody>
          <a:bodyPr/>
          <a:lstStyle/>
          <a:p>
            <a:pPr marL="533400" indent="-533400">
              <a:buFont typeface="Monotype Sorts" charset="2"/>
              <a:buNone/>
            </a:pPr>
            <a:r>
              <a:rPr lang="en-US" altLang="en-US" sz="3200" smtClean="0"/>
              <a:t>	</a:t>
            </a:r>
            <a:r>
              <a:rPr lang="en-US" altLang="en-US" sz="3200" b="1" smtClean="0"/>
              <a:t>Examples:</a:t>
            </a:r>
            <a:r>
              <a:rPr lang="en-US" altLang="en-US" sz="3200" smtClean="0"/>
              <a:t>		</a:t>
            </a:r>
          </a:p>
          <a:p>
            <a:pPr marL="533400" indent="-533400">
              <a:buFont typeface="Monotype Sorts" charset="2"/>
              <a:buNone/>
            </a:pPr>
            <a:r>
              <a:rPr lang="en-US" altLang="en-US" sz="3200" smtClean="0"/>
              <a:t>Last_name = “Dunn”;</a:t>
            </a:r>
          </a:p>
          <a:p>
            <a:pPr marL="533400" indent="-533400">
              <a:buFont typeface="Monotype Sorts" charset="2"/>
              <a:buNone/>
            </a:pPr>
            <a:r>
              <a:rPr lang="en-US" altLang="en-US" sz="3200" smtClean="0"/>
              <a:t>x = 10 ;</a:t>
            </a:r>
          </a:p>
          <a:p>
            <a:pPr marL="533400" indent="-533400">
              <a:buFont typeface="Monotype Sorts" charset="2"/>
              <a:buNone/>
            </a:pPr>
            <a:r>
              <a:rPr lang="en-US" altLang="en-US" sz="3200" smtClean="0"/>
              <a:t>y = x*x ;         </a:t>
            </a:r>
          </a:p>
          <a:p>
            <a:pPr marL="533400" indent="-533400">
              <a:buFont typeface="Monotype Sorts" charset="2"/>
              <a:buNone/>
            </a:pPr>
            <a:endParaRPr lang="en-US" altLang="en-US" sz="3200" smtClean="0"/>
          </a:p>
        </p:txBody>
      </p:sp>
    </p:spTree>
    <p:extLst>
      <p:ext uri="{BB962C8B-B14F-4D97-AF65-F5344CB8AC3E}">
        <p14:creationId xmlns:p14="http://schemas.microsoft.com/office/powerpoint/2010/main" val="17253537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Programming Tips</a:t>
            </a:r>
          </a:p>
        </p:txBody>
      </p:sp>
      <p:sp>
        <p:nvSpPr>
          <p:cNvPr id="28675" name="Rectangle 3"/>
          <p:cNvSpPr>
            <a:spLocks noGrp="1" noChangeArrowheads="1"/>
          </p:cNvSpPr>
          <p:nvPr>
            <p:ph type="body" sz="half" idx="1"/>
          </p:nvPr>
        </p:nvSpPr>
        <p:spPr/>
        <p:txBody>
          <a:bodyPr/>
          <a:lstStyle/>
          <a:p>
            <a:r>
              <a:rPr lang="en-US" altLang="en-US" sz="3200" smtClean="0"/>
              <a:t>It is a good idea to end each program statement with a  semi-colon; Although this is not necessary, it will prevent coding errors </a:t>
            </a:r>
          </a:p>
        </p:txBody>
      </p:sp>
      <p:sp>
        <p:nvSpPr>
          <p:cNvPr id="28676" name="Rectangle 4"/>
          <p:cNvSpPr>
            <a:spLocks noGrp="1" noChangeArrowheads="1"/>
          </p:cNvSpPr>
          <p:nvPr>
            <p:ph type="body" sz="half" idx="2"/>
          </p:nvPr>
        </p:nvSpPr>
        <p:spPr/>
        <p:txBody>
          <a:bodyPr/>
          <a:lstStyle/>
          <a:p>
            <a:pPr>
              <a:lnSpc>
                <a:spcPct val="90000"/>
              </a:lnSpc>
              <a:buClr>
                <a:schemeClr val="tx1"/>
              </a:buClr>
            </a:pPr>
            <a:r>
              <a:rPr lang="en-US" altLang="en-US" sz="2400" b="1" smtClean="0"/>
              <a:t>Recommended</a:t>
            </a:r>
            <a:r>
              <a:rPr lang="en-US" altLang="en-US" sz="2400" smtClean="0"/>
              <a:t>:</a:t>
            </a:r>
          </a:p>
          <a:p>
            <a:pPr lvl="1">
              <a:lnSpc>
                <a:spcPct val="90000"/>
              </a:lnSpc>
              <a:buFontTx/>
              <a:buNone/>
            </a:pPr>
            <a:r>
              <a:rPr lang="en-US" altLang="en-US" smtClean="0"/>
              <a:t>a  =  3;</a:t>
            </a:r>
          </a:p>
          <a:p>
            <a:pPr lvl="1">
              <a:lnSpc>
                <a:spcPct val="90000"/>
              </a:lnSpc>
              <a:buFontTx/>
              <a:buNone/>
            </a:pPr>
            <a:r>
              <a:rPr lang="en-US" altLang="en-US" smtClean="0"/>
              <a:t>b  =  4;</a:t>
            </a:r>
          </a:p>
          <a:p>
            <a:pPr>
              <a:lnSpc>
                <a:spcPct val="90000"/>
              </a:lnSpc>
              <a:buClr>
                <a:schemeClr val="tx1"/>
              </a:buClr>
            </a:pPr>
            <a:r>
              <a:rPr lang="en-US" altLang="en-US" sz="2400" b="1" smtClean="0"/>
              <a:t>Acceptable:</a:t>
            </a:r>
            <a:endParaRPr lang="en-US" altLang="en-US" sz="2400" smtClean="0"/>
          </a:p>
          <a:p>
            <a:pPr>
              <a:lnSpc>
                <a:spcPct val="90000"/>
              </a:lnSpc>
              <a:buClr>
                <a:schemeClr val="tx1"/>
              </a:buClr>
              <a:buFont typeface="Monotype Sorts" charset="2"/>
              <a:buNone/>
            </a:pPr>
            <a:r>
              <a:rPr lang="en-US" altLang="en-US" sz="2400" b="1" smtClean="0"/>
              <a:t>	</a:t>
            </a:r>
            <a:r>
              <a:rPr lang="en-US" altLang="en-US" sz="2400" smtClean="0"/>
              <a:t>a = 3;  b = 4;</a:t>
            </a:r>
            <a:endParaRPr lang="en-US" altLang="en-US" sz="2400" b="1" smtClean="0"/>
          </a:p>
          <a:p>
            <a:pPr>
              <a:lnSpc>
                <a:spcPct val="90000"/>
              </a:lnSpc>
            </a:pPr>
            <a:r>
              <a:rPr lang="en-US" altLang="en-US" sz="2400" b="1" smtClean="0"/>
              <a:t>Wrong:</a:t>
            </a:r>
          </a:p>
          <a:p>
            <a:pPr lvl="1">
              <a:lnSpc>
                <a:spcPct val="90000"/>
              </a:lnSpc>
              <a:buFontTx/>
              <a:buNone/>
            </a:pPr>
            <a:r>
              <a:rPr lang="en-US" altLang="en-US" smtClean="0"/>
              <a:t>	a  =</a:t>
            </a:r>
          </a:p>
          <a:p>
            <a:pPr lvl="1">
              <a:lnSpc>
                <a:spcPct val="90000"/>
              </a:lnSpc>
              <a:buFontTx/>
              <a:buNone/>
            </a:pPr>
            <a:r>
              <a:rPr lang="en-US" altLang="en-US" smtClean="0"/>
              <a:t>	3;</a:t>
            </a:r>
          </a:p>
          <a:p>
            <a:pPr lvl="1">
              <a:lnSpc>
                <a:spcPct val="90000"/>
              </a:lnSpc>
              <a:buFontTx/>
              <a:buNone/>
            </a:pPr>
            <a:endParaRPr lang="en-US" altLang="en-US" sz="2000" b="1" smtClean="0"/>
          </a:p>
          <a:p>
            <a:pPr lvl="1">
              <a:lnSpc>
                <a:spcPct val="90000"/>
              </a:lnSpc>
              <a:buFontTx/>
              <a:buNone/>
            </a:pPr>
            <a:endParaRPr lang="en-US" altLang="en-US" sz="2000" smtClean="0"/>
          </a:p>
        </p:txBody>
      </p:sp>
    </p:spTree>
    <p:extLst>
      <p:ext uri="{BB962C8B-B14F-4D97-AF65-F5344CB8AC3E}">
        <p14:creationId xmlns:p14="http://schemas.microsoft.com/office/powerpoint/2010/main" val="36243589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Operators</a:t>
            </a:r>
          </a:p>
        </p:txBody>
      </p:sp>
      <p:sp>
        <p:nvSpPr>
          <p:cNvPr id="29699" name="Rectangle 3"/>
          <p:cNvSpPr>
            <a:spLocks noGrp="1" noChangeArrowheads="1"/>
          </p:cNvSpPr>
          <p:nvPr>
            <p:ph type="body" sz="half" idx="1"/>
          </p:nvPr>
        </p:nvSpPr>
        <p:spPr/>
        <p:txBody>
          <a:bodyPr/>
          <a:lstStyle/>
          <a:p>
            <a:pPr>
              <a:buFont typeface="Monotype Sorts" charset="2"/>
              <a:buNone/>
            </a:pPr>
            <a:r>
              <a:rPr lang="en-US" altLang="en-US" smtClean="0"/>
              <a:t>+	    Addition	</a:t>
            </a:r>
          </a:p>
          <a:p>
            <a:pPr>
              <a:buFontTx/>
              <a:buChar char="-"/>
            </a:pPr>
            <a:r>
              <a:rPr lang="en-US" altLang="en-US" smtClean="0"/>
              <a:t>    Subtraction</a:t>
            </a:r>
          </a:p>
          <a:p>
            <a:pPr>
              <a:buFontTx/>
              <a:buNone/>
            </a:pPr>
            <a:r>
              <a:rPr lang="en-US" altLang="en-US" smtClean="0"/>
              <a:t>* 	    Multiplication	</a:t>
            </a:r>
          </a:p>
          <a:p>
            <a:pPr>
              <a:buFont typeface="Monotype Sorts" charset="2"/>
              <a:buNone/>
            </a:pPr>
            <a:r>
              <a:rPr lang="en-US" altLang="en-US" smtClean="0"/>
              <a:t>/ 	    Division</a:t>
            </a:r>
          </a:p>
          <a:p>
            <a:pPr>
              <a:buFont typeface="Monotype Sorts" charset="2"/>
              <a:buNone/>
            </a:pPr>
            <a:r>
              <a:rPr lang="en-US" altLang="en-US" smtClean="0"/>
              <a:t>%     Modulus</a:t>
            </a:r>
          </a:p>
          <a:p>
            <a:pPr>
              <a:buFont typeface="Monotype Sorts" charset="2"/>
              <a:buNone/>
            </a:pPr>
            <a:r>
              <a:rPr lang="en-US" altLang="en-US" smtClean="0"/>
              <a:t>++    Increment</a:t>
            </a:r>
          </a:p>
          <a:p>
            <a:pPr>
              <a:buFont typeface="Monotype Sorts" charset="2"/>
              <a:buNone/>
            </a:pPr>
            <a:r>
              <a:rPr lang="en-US" altLang="en-US" smtClean="0"/>
              <a:t>- -     Decrement</a:t>
            </a:r>
          </a:p>
        </p:txBody>
      </p:sp>
      <p:sp>
        <p:nvSpPr>
          <p:cNvPr id="29700" name="Rectangle 4"/>
          <p:cNvSpPr>
            <a:spLocks noGrp="1" noChangeArrowheads="1"/>
          </p:cNvSpPr>
          <p:nvPr>
            <p:ph type="body" sz="half" idx="2"/>
          </p:nvPr>
        </p:nvSpPr>
        <p:spPr/>
        <p:txBody>
          <a:bodyPr/>
          <a:lstStyle/>
          <a:p>
            <a:pPr>
              <a:buFont typeface="Monotype Sorts" charset="2"/>
              <a:buNone/>
            </a:pPr>
            <a:r>
              <a:rPr lang="en-US" altLang="en-US" smtClean="0"/>
              <a:t>= = 	Equality</a:t>
            </a:r>
          </a:p>
          <a:p>
            <a:pPr>
              <a:buFont typeface="Monotype Sorts" charset="2"/>
              <a:buNone/>
            </a:pPr>
            <a:r>
              <a:rPr lang="en-US" altLang="en-US" smtClean="0"/>
              <a:t>! =	Inequality</a:t>
            </a:r>
          </a:p>
          <a:p>
            <a:pPr>
              <a:buFont typeface="Monotype Sorts" charset="2"/>
              <a:buNone/>
            </a:pPr>
            <a:r>
              <a:rPr lang="en-US" altLang="en-US" smtClean="0"/>
              <a:t>!		Logical NOT</a:t>
            </a:r>
          </a:p>
          <a:p>
            <a:pPr>
              <a:buFont typeface="Monotype Sorts" charset="2"/>
              <a:buNone/>
            </a:pPr>
            <a:r>
              <a:rPr lang="en-US" altLang="en-US" smtClean="0"/>
              <a:t>&amp;&amp;	Logical AND</a:t>
            </a:r>
          </a:p>
          <a:p>
            <a:pPr>
              <a:buFont typeface="Monotype Sorts" charset="2"/>
              <a:buNone/>
            </a:pPr>
            <a:r>
              <a:rPr lang="en-US" altLang="en-US" smtClean="0"/>
              <a:t>||         Logical OR</a:t>
            </a:r>
          </a:p>
          <a:p>
            <a:pPr>
              <a:buFont typeface="Monotype Sorts" charset="2"/>
              <a:buNone/>
            </a:pPr>
            <a:r>
              <a:rPr lang="en-US" altLang="en-US" smtClean="0"/>
              <a:t>?		Conditional            	Selection</a:t>
            </a:r>
          </a:p>
        </p:txBody>
      </p:sp>
    </p:spTree>
    <p:extLst>
      <p:ext uri="{BB962C8B-B14F-4D97-AF65-F5344CB8AC3E}">
        <p14:creationId xmlns:p14="http://schemas.microsoft.com/office/powerpoint/2010/main" val="41465535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Aggregate Assignments</a:t>
            </a:r>
          </a:p>
        </p:txBody>
      </p:sp>
      <p:sp>
        <p:nvSpPr>
          <p:cNvPr id="30723" name="Rectangle 3"/>
          <p:cNvSpPr>
            <a:spLocks noGrp="1" noChangeArrowheads="1"/>
          </p:cNvSpPr>
          <p:nvPr>
            <p:ph type="body" idx="1"/>
          </p:nvPr>
        </p:nvSpPr>
        <p:spPr/>
        <p:txBody>
          <a:bodyPr/>
          <a:lstStyle/>
          <a:p>
            <a:pPr>
              <a:lnSpc>
                <a:spcPct val="90000"/>
              </a:lnSpc>
            </a:pPr>
            <a:r>
              <a:rPr lang="en-US" altLang="en-US" smtClean="0"/>
              <a:t>Aggregate assignments provide a shortcut by combining the assignment operator with some other operation</a:t>
            </a:r>
          </a:p>
          <a:p>
            <a:pPr>
              <a:lnSpc>
                <a:spcPct val="90000"/>
              </a:lnSpc>
            </a:pPr>
            <a:r>
              <a:rPr lang="en-US" altLang="en-US" smtClean="0"/>
              <a:t>The += operator performs addition and assignment </a:t>
            </a:r>
          </a:p>
          <a:p>
            <a:pPr>
              <a:lnSpc>
                <a:spcPct val="90000"/>
              </a:lnSpc>
            </a:pPr>
            <a:r>
              <a:rPr lang="en-US" altLang="en-US" smtClean="0"/>
              <a:t>The expression x = x + 7 is equivalent to the expression x += 7</a:t>
            </a:r>
          </a:p>
          <a:p>
            <a:pPr>
              <a:lnSpc>
                <a:spcPct val="90000"/>
              </a:lnSpc>
            </a:pPr>
            <a:endParaRPr lang="en-US" altLang="en-US" smtClean="0"/>
          </a:p>
        </p:txBody>
      </p:sp>
    </p:spTree>
    <p:extLst>
      <p:ext uri="{BB962C8B-B14F-4D97-AF65-F5344CB8AC3E}">
        <p14:creationId xmlns:p14="http://schemas.microsoft.com/office/powerpoint/2010/main" val="34124273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Increment and Decrement</a:t>
            </a:r>
          </a:p>
        </p:txBody>
      </p:sp>
      <p:sp>
        <p:nvSpPr>
          <p:cNvPr id="31747" name="Rectangle 3"/>
          <p:cNvSpPr>
            <a:spLocks noGrp="1" noChangeArrowheads="1"/>
          </p:cNvSpPr>
          <p:nvPr>
            <p:ph type="body" sz="half" idx="1"/>
          </p:nvPr>
        </p:nvSpPr>
        <p:spPr/>
        <p:txBody>
          <a:bodyPr/>
          <a:lstStyle/>
          <a:p>
            <a:r>
              <a:rPr lang="en-US" altLang="en-US" smtClean="0"/>
              <a:t>Both the increment (++) and decrement    (- -) operator come in two forms: prefix and postfix</a:t>
            </a:r>
          </a:p>
          <a:p>
            <a:r>
              <a:rPr lang="en-US" altLang="en-US" smtClean="0"/>
              <a:t>These two forms yield different results </a:t>
            </a:r>
          </a:p>
        </p:txBody>
      </p:sp>
      <p:sp>
        <p:nvSpPr>
          <p:cNvPr id="31748" name="Rectangle 4"/>
          <p:cNvSpPr>
            <a:spLocks noGrp="1" noChangeArrowheads="1"/>
          </p:cNvSpPr>
          <p:nvPr>
            <p:ph type="body" sz="half" idx="2"/>
          </p:nvPr>
        </p:nvSpPr>
        <p:spPr/>
        <p:txBody>
          <a:bodyPr/>
          <a:lstStyle/>
          <a:p>
            <a:pPr>
              <a:buFont typeface="Monotype Sorts" charset="2"/>
              <a:buNone/>
            </a:pPr>
            <a:r>
              <a:rPr lang="en-US" altLang="en-US" smtClean="0"/>
              <a:t>x = 10;	x = 10;</a:t>
            </a:r>
          </a:p>
          <a:p>
            <a:pPr>
              <a:buFont typeface="Monotype Sorts" charset="2"/>
              <a:buNone/>
            </a:pPr>
            <a:r>
              <a:rPr lang="en-US" altLang="en-US" smtClean="0"/>
              <a:t>y = ++ x;	z  = x ++;</a:t>
            </a:r>
          </a:p>
          <a:p>
            <a:pPr>
              <a:buFont typeface="Monotype Sorts" charset="2"/>
              <a:buNone/>
            </a:pPr>
            <a:endParaRPr lang="en-US" altLang="en-US" b="1" smtClean="0"/>
          </a:p>
          <a:p>
            <a:pPr>
              <a:buFont typeface="Symbol" pitchFamily="16" charset="2"/>
              <a:buChar char="Þ"/>
            </a:pPr>
            <a:r>
              <a:rPr lang="en-US" altLang="en-US" b="1" smtClean="0"/>
              <a:t> y = 11</a:t>
            </a:r>
          </a:p>
          <a:p>
            <a:pPr>
              <a:buFont typeface="Symbol" pitchFamily="16" charset="2"/>
              <a:buChar char="Þ"/>
            </a:pPr>
            <a:r>
              <a:rPr lang="en-US" altLang="en-US" b="1" smtClean="0"/>
              <a:t> z = 10 </a:t>
            </a:r>
          </a:p>
          <a:p>
            <a:pPr>
              <a:buFont typeface="Symbol" pitchFamily="16" charset="2"/>
              <a:buChar char="Þ"/>
            </a:pPr>
            <a:r>
              <a:rPr lang="en-US" altLang="en-US" b="1" smtClean="0"/>
              <a:t> x = 11 in both cases</a:t>
            </a:r>
          </a:p>
          <a:p>
            <a:pPr>
              <a:buFont typeface="Symbol" pitchFamily="16" charset="2"/>
              <a:buChar char="Þ"/>
            </a:pPr>
            <a:endParaRPr lang="en-US" altLang="en-US" smtClean="0"/>
          </a:p>
        </p:txBody>
      </p:sp>
    </p:spTree>
    <p:extLst>
      <p:ext uri="{BB962C8B-B14F-4D97-AF65-F5344CB8AC3E}">
        <p14:creationId xmlns:p14="http://schemas.microsoft.com/office/powerpoint/2010/main" val="2816157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a JavaScript Do?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JavaScript gives HTML designers a programming tool.</a:t>
            </a:r>
          </a:p>
          <a:p>
            <a:r>
              <a:rPr lang="en-US" dirty="0" smtClean="0"/>
              <a:t>JavaScript enhances Web pages with dynamic and interactive features. </a:t>
            </a:r>
          </a:p>
          <a:p>
            <a:r>
              <a:rPr lang="en-US" dirty="0" smtClean="0"/>
              <a:t>JavaScript runs in client software</a:t>
            </a:r>
          </a:p>
          <a:p>
            <a:r>
              <a:rPr lang="en-US" dirty="0" smtClean="0"/>
              <a:t>JavaScript can react to events.</a:t>
            </a:r>
          </a:p>
          <a:p>
            <a:r>
              <a:rPr lang="en-US" dirty="0" smtClean="0"/>
              <a:t>Validate data.</a:t>
            </a:r>
          </a:p>
          <a:p>
            <a:r>
              <a:rPr lang="en-US" dirty="0" smtClean="0"/>
              <a:t>It can be used to detect the visitor's browser</a:t>
            </a:r>
          </a:p>
          <a:p>
            <a:r>
              <a:rPr lang="en-US" dirty="0" smtClean="0"/>
              <a:t>Create cookies.</a:t>
            </a:r>
          </a:p>
          <a:p>
            <a:r>
              <a:rPr lang="en-US" dirty="0" smtClean="0"/>
              <a:t>Read/write/modify HTML elements </a:t>
            </a:r>
          </a:p>
          <a:p>
            <a:endParaRPr lang="en-US" dirty="0"/>
          </a:p>
        </p:txBody>
      </p:sp>
    </p:spTree>
    <p:extLst>
      <p:ext uri="{BB962C8B-B14F-4D97-AF65-F5344CB8AC3E}">
        <p14:creationId xmlns:p14="http://schemas.microsoft.com/office/powerpoint/2010/main" val="2366531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t>Control Structures</a:t>
            </a:r>
          </a:p>
        </p:txBody>
      </p:sp>
      <p:sp>
        <p:nvSpPr>
          <p:cNvPr id="32771" name="Rectangle 3"/>
          <p:cNvSpPr>
            <a:spLocks noGrp="1" noChangeArrowheads="1"/>
          </p:cNvSpPr>
          <p:nvPr>
            <p:ph type="body" idx="1"/>
          </p:nvPr>
        </p:nvSpPr>
        <p:spPr/>
        <p:txBody>
          <a:bodyPr/>
          <a:lstStyle/>
          <a:p>
            <a:r>
              <a:rPr lang="en-US" altLang="en-US" smtClean="0"/>
              <a:t>There are three basic types of control structures in JavaScript: the </a:t>
            </a:r>
            <a:r>
              <a:rPr lang="en-US" altLang="en-US" smtClean="0">
                <a:latin typeface="Courier" charset="0"/>
              </a:rPr>
              <a:t>if</a:t>
            </a:r>
            <a:r>
              <a:rPr lang="en-US" altLang="en-US" smtClean="0"/>
              <a:t> statement, the </a:t>
            </a:r>
            <a:r>
              <a:rPr lang="en-US" altLang="en-US" smtClean="0">
                <a:latin typeface="Courier" charset="0"/>
              </a:rPr>
              <a:t>while</a:t>
            </a:r>
            <a:r>
              <a:rPr lang="en-US" altLang="en-US" smtClean="0"/>
              <a:t> loop, and the</a:t>
            </a:r>
            <a:r>
              <a:rPr lang="en-US" altLang="en-US" smtClean="0">
                <a:latin typeface="Courier" charset="0"/>
              </a:rPr>
              <a:t> for</a:t>
            </a:r>
            <a:r>
              <a:rPr lang="en-US" altLang="en-US" smtClean="0"/>
              <a:t> loop</a:t>
            </a:r>
          </a:p>
          <a:p>
            <a:r>
              <a:rPr lang="en-US" altLang="en-US" smtClean="0"/>
              <a:t>Each control structure manipulates a block of JavaScript expressions beginning with { and ending with }</a:t>
            </a:r>
          </a:p>
        </p:txBody>
      </p:sp>
    </p:spTree>
    <p:extLst>
      <p:ext uri="{BB962C8B-B14F-4D97-AF65-F5344CB8AC3E}">
        <p14:creationId xmlns:p14="http://schemas.microsoft.com/office/powerpoint/2010/main" val="2954797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The If Statement</a:t>
            </a:r>
          </a:p>
        </p:txBody>
      </p:sp>
      <p:sp>
        <p:nvSpPr>
          <p:cNvPr id="33795" name="Rectangle 3"/>
          <p:cNvSpPr>
            <a:spLocks noGrp="1" noChangeArrowheads="1"/>
          </p:cNvSpPr>
          <p:nvPr>
            <p:ph type="body" sz="half" idx="1"/>
          </p:nvPr>
        </p:nvSpPr>
        <p:spPr/>
        <p:txBody>
          <a:bodyPr/>
          <a:lstStyle/>
          <a:p>
            <a:r>
              <a:rPr lang="en-US" altLang="en-US" smtClean="0"/>
              <a:t>The </a:t>
            </a:r>
            <a:r>
              <a:rPr lang="en-US" altLang="en-US" smtClean="0">
                <a:latin typeface="Courier" charset="0"/>
              </a:rPr>
              <a:t>if</a:t>
            </a:r>
            <a:r>
              <a:rPr lang="en-US" altLang="en-US" smtClean="0"/>
              <a:t> statement allows JavaScript programmers to a make decision </a:t>
            </a:r>
          </a:p>
          <a:p>
            <a:r>
              <a:rPr lang="en-US" altLang="en-US" smtClean="0"/>
              <a:t>Use an </a:t>
            </a:r>
            <a:r>
              <a:rPr lang="en-US" altLang="en-US" smtClean="0">
                <a:latin typeface="Courier" charset="0"/>
              </a:rPr>
              <a:t>if</a:t>
            </a:r>
            <a:r>
              <a:rPr lang="en-US" altLang="en-US" smtClean="0"/>
              <a:t> statement whenever you come to a “fork” in the program</a:t>
            </a:r>
          </a:p>
        </p:txBody>
      </p:sp>
      <p:sp>
        <p:nvSpPr>
          <p:cNvPr id="33796" name="Rectangle 4"/>
          <p:cNvSpPr>
            <a:spLocks noGrp="1" noChangeArrowheads="1"/>
          </p:cNvSpPr>
          <p:nvPr>
            <p:ph type="body" sz="half" idx="2"/>
          </p:nvPr>
        </p:nvSpPr>
        <p:spPr/>
        <p:txBody>
          <a:bodyPr/>
          <a:lstStyle/>
          <a:p>
            <a:pPr>
              <a:buFont typeface="Monotype Sorts" charset="2"/>
              <a:buNone/>
            </a:pPr>
            <a:r>
              <a:rPr lang="en-US" altLang="en-US" smtClean="0"/>
              <a:t>If ( x  = =  10) </a:t>
            </a:r>
          </a:p>
          <a:p>
            <a:pPr>
              <a:buFont typeface="Monotype Sorts" charset="2"/>
              <a:buNone/>
            </a:pPr>
            <a:r>
              <a:rPr lang="en-US" altLang="en-US" smtClean="0"/>
              <a:t>{		y  =  x*x;</a:t>
            </a:r>
          </a:p>
          <a:p>
            <a:pPr>
              <a:buFont typeface="Monotype Sorts" charset="2"/>
              <a:buNone/>
            </a:pPr>
            <a:r>
              <a:rPr lang="en-US" altLang="en-US" smtClean="0"/>
              <a:t>}</a:t>
            </a:r>
          </a:p>
          <a:p>
            <a:pPr>
              <a:buFont typeface="Monotype Sorts" charset="2"/>
              <a:buNone/>
            </a:pPr>
            <a:r>
              <a:rPr lang="en-US" altLang="en-US" smtClean="0"/>
              <a:t>else </a:t>
            </a:r>
          </a:p>
          <a:p>
            <a:pPr>
              <a:buFont typeface="Monotype Sorts" charset="2"/>
              <a:buNone/>
            </a:pPr>
            <a:r>
              <a:rPr lang="en-US" altLang="en-US" smtClean="0"/>
              <a:t>{		x  =  0;</a:t>
            </a:r>
          </a:p>
          <a:p>
            <a:pPr>
              <a:buFont typeface="Monotype Sorts" charset="2"/>
              <a:buNone/>
            </a:pPr>
            <a:r>
              <a:rPr lang="en-US" altLang="en-US" smtClean="0"/>
              <a:t>}</a:t>
            </a:r>
          </a:p>
          <a:p>
            <a:endParaRPr lang="en-US" altLang="en-US" smtClean="0"/>
          </a:p>
        </p:txBody>
      </p:sp>
    </p:spTree>
    <p:extLst>
      <p:ext uri="{BB962C8B-B14F-4D97-AF65-F5344CB8AC3E}">
        <p14:creationId xmlns:p14="http://schemas.microsoft.com/office/powerpoint/2010/main" val="3298184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Repeat Loops</a:t>
            </a:r>
          </a:p>
        </p:txBody>
      </p:sp>
      <p:sp>
        <p:nvSpPr>
          <p:cNvPr id="34819" name="Rectangle 3"/>
          <p:cNvSpPr>
            <a:spLocks noGrp="1" noChangeArrowheads="1"/>
          </p:cNvSpPr>
          <p:nvPr>
            <p:ph type="body" idx="1"/>
          </p:nvPr>
        </p:nvSpPr>
        <p:spPr/>
        <p:txBody>
          <a:bodyPr/>
          <a:lstStyle/>
          <a:p>
            <a:r>
              <a:rPr lang="en-US" altLang="en-US" smtClean="0"/>
              <a:t>A repeat loop is a group of statements that is repeated until a specified condition is met</a:t>
            </a:r>
          </a:p>
          <a:p>
            <a:r>
              <a:rPr lang="en-US" altLang="en-US" smtClean="0"/>
              <a:t>Repeat loops are very powerful programming tools; They allow for more efficient program design and are ideally suited for working with arrays</a:t>
            </a:r>
          </a:p>
        </p:txBody>
      </p:sp>
    </p:spTree>
    <p:extLst>
      <p:ext uri="{BB962C8B-B14F-4D97-AF65-F5344CB8AC3E}">
        <p14:creationId xmlns:p14="http://schemas.microsoft.com/office/powerpoint/2010/main" val="1232480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The While Loop</a:t>
            </a:r>
          </a:p>
        </p:txBody>
      </p:sp>
      <p:sp>
        <p:nvSpPr>
          <p:cNvPr id="35843" name="Rectangle 3"/>
          <p:cNvSpPr>
            <a:spLocks noGrp="1" noChangeArrowheads="1"/>
          </p:cNvSpPr>
          <p:nvPr>
            <p:ph type="body" sz="half" idx="1"/>
          </p:nvPr>
        </p:nvSpPr>
        <p:spPr/>
        <p:txBody>
          <a:bodyPr/>
          <a:lstStyle/>
          <a:p>
            <a:r>
              <a:rPr lang="en-US" altLang="en-US" smtClean="0"/>
              <a:t>The while loop is used to execute a block of code while a certain </a:t>
            </a:r>
            <a:r>
              <a:rPr lang="en-US" altLang="en-US" b="1" smtClean="0"/>
              <a:t>condition</a:t>
            </a:r>
            <a:r>
              <a:rPr lang="en-US" altLang="en-US" smtClean="0"/>
              <a:t> is true</a:t>
            </a:r>
          </a:p>
        </p:txBody>
      </p:sp>
      <p:sp>
        <p:nvSpPr>
          <p:cNvPr id="35844" name="Rectangle 4"/>
          <p:cNvSpPr>
            <a:spLocks noGrp="1" noChangeArrowheads="1"/>
          </p:cNvSpPr>
          <p:nvPr>
            <p:ph type="body" sz="half" idx="2"/>
          </p:nvPr>
        </p:nvSpPr>
        <p:spPr>
          <a:xfrm>
            <a:off x="4648200" y="1981200"/>
            <a:ext cx="4495800" cy="4114800"/>
          </a:xfrm>
        </p:spPr>
        <p:txBody>
          <a:bodyPr/>
          <a:lstStyle/>
          <a:p>
            <a:pPr>
              <a:buFont typeface="Monotype Sorts" charset="2"/>
              <a:buNone/>
            </a:pPr>
            <a:r>
              <a:rPr lang="en-US" altLang="en-US" dirty="0" smtClean="0"/>
              <a:t>count = 0;</a:t>
            </a:r>
          </a:p>
          <a:p>
            <a:pPr>
              <a:buFont typeface="Monotype Sorts" charset="2"/>
              <a:buNone/>
            </a:pPr>
            <a:r>
              <a:rPr lang="en-US" altLang="en-US" dirty="0" smtClean="0"/>
              <a:t>while (count &lt;= 10) {</a:t>
            </a:r>
          </a:p>
          <a:p>
            <a:pPr>
              <a:buFont typeface="Monotype Sorts" charset="2"/>
              <a:buNone/>
            </a:pPr>
            <a:r>
              <a:rPr lang="en-US" altLang="en-US" dirty="0" smtClean="0"/>
              <a:t>	</a:t>
            </a:r>
            <a:r>
              <a:rPr lang="en-US" altLang="en-US" dirty="0" err="1" smtClean="0"/>
              <a:t>document.write</a:t>
            </a:r>
            <a:r>
              <a:rPr lang="en-US" altLang="en-US" dirty="0" smtClean="0"/>
              <a:t>(count);</a:t>
            </a:r>
          </a:p>
          <a:p>
            <a:pPr>
              <a:buFont typeface="Monotype Sorts" charset="2"/>
              <a:buNone/>
            </a:pPr>
            <a:r>
              <a:rPr lang="en-US" altLang="en-US" dirty="0" smtClean="0"/>
              <a:t>	count++;</a:t>
            </a:r>
          </a:p>
          <a:p>
            <a:pPr>
              <a:buFont typeface="Monotype Sorts" charset="2"/>
              <a:buNone/>
            </a:pPr>
            <a:r>
              <a:rPr lang="en-US" altLang="en-US" dirty="0" smtClean="0"/>
              <a:t>}</a:t>
            </a:r>
          </a:p>
        </p:txBody>
      </p:sp>
    </p:spTree>
    <p:extLst>
      <p:ext uri="{BB962C8B-B14F-4D97-AF65-F5344CB8AC3E}">
        <p14:creationId xmlns:p14="http://schemas.microsoft.com/office/powerpoint/2010/main" val="24852999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The For Loop</a:t>
            </a:r>
          </a:p>
        </p:txBody>
      </p:sp>
      <p:sp>
        <p:nvSpPr>
          <p:cNvPr id="36867" name="Rectangle 3"/>
          <p:cNvSpPr>
            <a:spLocks noGrp="1" noChangeArrowheads="1"/>
          </p:cNvSpPr>
          <p:nvPr>
            <p:ph type="body" idx="1"/>
          </p:nvPr>
        </p:nvSpPr>
        <p:spPr/>
        <p:txBody>
          <a:bodyPr/>
          <a:lstStyle/>
          <a:p>
            <a:pPr>
              <a:buClr>
                <a:schemeClr val="tx1"/>
              </a:buClr>
            </a:pPr>
            <a:r>
              <a:rPr lang="en-US" altLang="en-US" dirty="0" smtClean="0"/>
              <a:t>The for loop is used when there is a need to have a </a:t>
            </a:r>
            <a:r>
              <a:rPr lang="en-US" altLang="en-US" b="1" dirty="0" smtClean="0"/>
              <a:t>counter</a:t>
            </a:r>
            <a:r>
              <a:rPr lang="en-US" altLang="en-US" dirty="0" smtClean="0"/>
              <a:t> of some kind</a:t>
            </a:r>
          </a:p>
          <a:p>
            <a:r>
              <a:rPr lang="en-US" altLang="en-US" dirty="0" smtClean="0"/>
              <a:t>The counter is initialized before the loop starts, tested after each iteration to see if it is below a target value, and finally updated at the end of the loop</a:t>
            </a:r>
          </a:p>
          <a:p>
            <a:pPr marL="0" indent="0">
              <a:buNone/>
            </a:pPr>
            <a:endParaRPr lang="en-US" altLang="en-US" dirty="0" smtClean="0"/>
          </a:p>
        </p:txBody>
      </p:sp>
    </p:spTree>
    <p:extLst>
      <p:ext uri="{BB962C8B-B14F-4D97-AF65-F5344CB8AC3E}">
        <p14:creationId xmlns:p14="http://schemas.microsoft.com/office/powerpoint/2010/main" val="23402221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Example: For Loop</a:t>
            </a:r>
          </a:p>
        </p:txBody>
      </p:sp>
      <p:sp>
        <p:nvSpPr>
          <p:cNvPr id="37891" name="Rectangle 3"/>
          <p:cNvSpPr>
            <a:spLocks noGrp="1" noChangeArrowheads="1"/>
          </p:cNvSpPr>
          <p:nvPr>
            <p:ph type="body" sz="half" idx="1"/>
          </p:nvPr>
        </p:nvSpPr>
        <p:spPr/>
        <p:txBody>
          <a:bodyPr/>
          <a:lstStyle/>
          <a:p>
            <a:pPr>
              <a:buClr>
                <a:srgbClr val="000000"/>
              </a:buClr>
              <a:buFont typeface="Monotype Sorts" charset="2"/>
              <a:buNone/>
            </a:pPr>
            <a:r>
              <a:rPr lang="en-US" altLang="en-US" dirty="0" smtClean="0">
                <a:solidFill>
                  <a:srgbClr val="000000"/>
                </a:solidFill>
              </a:rPr>
              <a:t>// Print the numbers 1 through 10</a:t>
            </a:r>
          </a:p>
          <a:p>
            <a:pPr>
              <a:buClr>
                <a:srgbClr val="000000"/>
              </a:buClr>
              <a:buFont typeface="Monotype Sorts" charset="2"/>
              <a:buNone/>
            </a:pPr>
            <a:endParaRPr lang="en-US" altLang="en-US" dirty="0" smtClean="0">
              <a:solidFill>
                <a:srgbClr val="000000"/>
              </a:solidFill>
            </a:endParaRPr>
          </a:p>
          <a:p>
            <a:pPr>
              <a:buClr>
                <a:srgbClr val="000000"/>
              </a:buClr>
              <a:buFont typeface="Monotype Sorts" charset="2"/>
              <a:buNone/>
            </a:pPr>
            <a:r>
              <a:rPr lang="en-US" altLang="en-US" dirty="0" smtClean="0">
                <a:solidFill>
                  <a:srgbClr val="000000"/>
                </a:solidFill>
              </a:rPr>
              <a:t>for (</a:t>
            </a:r>
            <a:r>
              <a:rPr lang="en-US" altLang="en-US" dirty="0" err="1" smtClean="0">
                <a:solidFill>
                  <a:srgbClr val="000000"/>
                </a:solidFill>
              </a:rPr>
              <a:t>i</a:t>
            </a:r>
            <a:r>
              <a:rPr lang="en-US" altLang="en-US" dirty="0" smtClean="0">
                <a:solidFill>
                  <a:srgbClr val="000000"/>
                </a:solidFill>
              </a:rPr>
              <a:t>=1; </a:t>
            </a:r>
            <a:r>
              <a:rPr lang="en-US" altLang="en-US" dirty="0" err="1" smtClean="0">
                <a:solidFill>
                  <a:srgbClr val="000000"/>
                </a:solidFill>
              </a:rPr>
              <a:t>i</a:t>
            </a:r>
            <a:r>
              <a:rPr lang="en-US" altLang="en-US" dirty="0" smtClean="0">
                <a:solidFill>
                  <a:srgbClr val="000000"/>
                </a:solidFill>
              </a:rPr>
              <a:t>&lt;= 10; </a:t>
            </a:r>
            <a:r>
              <a:rPr lang="en-US" altLang="en-US" dirty="0" err="1" smtClean="0">
                <a:solidFill>
                  <a:srgbClr val="000000"/>
                </a:solidFill>
              </a:rPr>
              <a:t>i</a:t>
            </a:r>
            <a:r>
              <a:rPr lang="en-US" altLang="en-US" dirty="0" smtClean="0">
                <a:solidFill>
                  <a:srgbClr val="000000"/>
                </a:solidFill>
              </a:rPr>
              <a:t>++)</a:t>
            </a:r>
          </a:p>
          <a:p>
            <a:pPr>
              <a:buClr>
                <a:srgbClr val="000000"/>
              </a:buClr>
              <a:buFont typeface="Monotype Sorts" charset="2"/>
              <a:buNone/>
            </a:pPr>
            <a:r>
              <a:rPr lang="en-US" altLang="en-US" dirty="0" smtClean="0">
                <a:solidFill>
                  <a:srgbClr val="000000"/>
                </a:solidFill>
              </a:rPr>
              <a:t>	</a:t>
            </a:r>
            <a:r>
              <a:rPr lang="en-US" altLang="en-US" dirty="0" err="1" smtClean="0">
                <a:solidFill>
                  <a:srgbClr val="000000"/>
                </a:solidFill>
              </a:rPr>
              <a:t>document.write</a:t>
            </a:r>
            <a:r>
              <a:rPr lang="en-US" altLang="en-US" dirty="0" smtClean="0">
                <a:solidFill>
                  <a:srgbClr val="000000"/>
                </a:solidFill>
              </a:rPr>
              <a:t>(</a:t>
            </a:r>
            <a:r>
              <a:rPr lang="en-US" altLang="en-US" dirty="0" err="1" smtClean="0">
                <a:solidFill>
                  <a:srgbClr val="000000"/>
                </a:solidFill>
              </a:rPr>
              <a:t>i</a:t>
            </a:r>
            <a:r>
              <a:rPr lang="en-US" altLang="en-US" dirty="0" smtClean="0">
                <a:solidFill>
                  <a:srgbClr val="000000"/>
                </a:solidFill>
              </a:rPr>
              <a:t>);</a:t>
            </a:r>
            <a:endParaRPr lang="en-US" altLang="en-US" dirty="0" smtClean="0">
              <a:solidFill>
                <a:srgbClr val="000000"/>
              </a:solidFill>
              <a:latin typeface="Geneva"/>
            </a:endParaRPr>
          </a:p>
          <a:p>
            <a:pPr>
              <a:buFont typeface="Monotype Sorts" charset="2"/>
              <a:buNone/>
            </a:pPr>
            <a:endParaRPr lang="en-US" altLang="en-US" dirty="0" smtClean="0"/>
          </a:p>
          <a:p>
            <a:pPr>
              <a:buFont typeface="Monotype Sorts" charset="2"/>
              <a:buNone/>
            </a:pPr>
            <a:endParaRPr lang="en-US" altLang="en-US" dirty="0" smtClean="0"/>
          </a:p>
        </p:txBody>
      </p:sp>
      <p:sp>
        <p:nvSpPr>
          <p:cNvPr id="37892" name="Rectangle 4"/>
          <p:cNvSpPr>
            <a:spLocks noGrp="1" noChangeArrowheads="1"/>
          </p:cNvSpPr>
          <p:nvPr>
            <p:ph type="body" sz="half" idx="2"/>
          </p:nvPr>
        </p:nvSpPr>
        <p:spPr/>
        <p:txBody>
          <a:bodyPr/>
          <a:lstStyle/>
          <a:p>
            <a:pPr>
              <a:buFont typeface="Monotype Sorts" charset="2"/>
              <a:buNone/>
            </a:pPr>
            <a:r>
              <a:rPr lang="en-US" altLang="en-US" b="1" smtClean="0"/>
              <a:t>i=1</a:t>
            </a:r>
            <a:r>
              <a:rPr lang="en-US" altLang="en-US" smtClean="0"/>
              <a:t> initializes the counter</a:t>
            </a:r>
          </a:p>
          <a:p>
            <a:pPr>
              <a:buFont typeface="Monotype Sorts" charset="2"/>
              <a:buNone/>
            </a:pPr>
            <a:endParaRPr lang="en-US" altLang="en-US" smtClean="0"/>
          </a:p>
          <a:p>
            <a:pPr>
              <a:buFont typeface="Monotype Sorts" charset="2"/>
              <a:buNone/>
            </a:pPr>
            <a:r>
              <a:rPr lang="en-US" altLang="en-US" b="1" smtClean="0"/>
              <a:t>i&lt;=10   </a:t>
            </a:r>
            <a:r>
              <a:rPr lang="en-US" altLang="en-US" smtClean="0"/>
              <a:t>is the target  </a:t>
            </a:r>
          </a:p>
          <a:p>
            <a:pPr>
              <a:buFont typeface="Monotype Sorts" charset="2"/>
              <a:buNone/>
            </a:pPr>
            <a:r>
              <a:rPr lang="en-US" altLang="en-US" smtClean="0"/>
              <a:t>            value </a:t>
            </a:r>
          </a:p>
          <a:p>
            <a:pPr>
              <a:buFont typeface="Monotype Sorts" charset="2"/>
              <a:buNone/>
            </a:pPr>
            <a:endParaRPr lang="en-US" altLang="en-US" smtClean="0"/>
          </a:p>
          <a:p>
            <a:pPr>
              <a:buFont typeface="Monotype Sorts" charset="2"/>
              <a:buNone/>
            </a:pPr>
            <a:r>
              <a:rPr lang="en-US" altLang="en-US" b="1" smtClean="0"/>
              <a:t>i++</a:t>
            </a:r>
            <a:r>
              <a:rPr lang="en-US" altLang="en-US" smtClean="0"/>
              <a:t>	updates the  </a:t>
            </a:r>
          </a:p>
          <a:p>
            <a:pPr>
              <a:buFont typeface="Monotype Sorts" charset="2"/>
              <a:buNone/>
            </a:pPr>
            <a:r>
              <a:rPr lang="en-US" altLang="en-US" smtClean="0"/>
              <a:t>          counter at the end     </a:t>
            </a:r>
          </a:p>
          <a:p>
            <a:pPr>
              <a:buFont typeface="Monotype Sorts" charset="2"/>
              <a:buNone/>
            </a:pPr>
            <a:r>
              <a:rPr lang="en-US" altLang="en-US" smtClean="0"/>
              <a:t>          of the loop   </a:t>
            </a:r>
          </a:p>
        </p:txBody>
      </p:sp>
    </p:spTree>
    <p:extLst>
      <p:ext uri="{BB962C8B-B14F-4D97-AF65-F5344CB8AC3E}">
        <p14:creationId xmlns:p14="http://schemas.microsoft.com/office/powerpoint/2010/main" val="6485070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Example: For Loop</a:t>
            </a:r>
          </a:p>
        </p:txBody>
      </p:sp>
      <p:sp>
        <p:nvSpPr>
          <p:cNvPr id="38915" name="Rectangle 3"/>
          <p:cNvSpPr>
            <a:spLocks noGrp="1" noChangeArrowheads="1"/>
          </p:cNvSpPr>
          <p:nvPr>
            <p:ph type="body" sz="half" idx="1"/>
          </p:nvPr>
        </p:nvSpPr>
        <p:spPr/>
        <p:txBody>
          <a:bodyPr/>
          <a:lstStyle/>
          <a:p>
            <a:pPr>
              <a:lnSpc>
                <a:spcPct val="90000"/>
              </a:lnSpc>
              <a:buClr>
                <a:srgbClr val="000000"/>
              </a:buClr>
              <a:buFont typeface="Monotype Sorts" charset="2"/>
              <a:buNone/>
            </a:pPr>
            <a:r>
              <a:rPr lang="en-US" altLang="en-US" smtClean="0">
                <a:solidFill>
                  <a:srgbClr val="000000"/>
                </a:solidFill>
              </a:rPr>
              <a:t>&lt;SCRIPT       		LANGUAGE=</a:t>
            </a:r>
          </a:p>
          <a:p>
            <a:pPr>
              <a:lnSpc>
                <a:spcPct val="90000"/>
              </a:lnSpc>
              <a:buClr>
                <a:srgbClr val="000000"/>
              </a:buClr>
              <a:buFont typeface="Monotype Sorts" charset="2"/>
              <a:buNone/>
            </a:pPr>
            <a:r>
              <a:rPr lang="en-US" altLang="en-US" smtClean="0">
                <a:solidFill>
                  <a:srgbClr val="000000"/>
                </a:solidFill>
              </a:rPr>
              <a:t>    	"JavaScript"&gt;</a:t>
            </a:r>
          </a:p>
          <a:p>
            <a:pPr>
              <a:lnSpc>
                <a:spcPct val="90000"/>
              </a:lnSpc>
              <a:buClr>
                <a:srgbClr val="000000"/>
              </a:buClr>
              <a:buFont typeface="Monotype Sorts" charset="2"/>
              <a:buNone/>
            </a:pPr>
            <a:r>
              <a:rPr lang="en-US" altLang="en-US" smtClean="0">
                <a:solidFill>
                  <a:srgbClr val="000000"/>
                </a:solidFill>
              </a:rPr>
              <a:t>document.write("1");</a:t>
            </a:r>
          </a:p>
          <a:p>
            <a:pPr>
              <a:lnSpc>
                <a:spcPct val="90000"/>
              </a:lnSpc>
              <a:buClr>
                <a:srgbClr val="000000"/>
              </a:buClr>
              <a:buFont typeface="Monotype Sorts" charset="2"/>
              <a:buNone/>
            </a:pPr>
            <a:r>
              <a:rPr lang="en-US" altLang="en-US" smtClean="0">
                <a:solidFill>
                  <a:srgbClr val="000000"/>
                </a:solidFill>
              </a:rPr>
              <a:t>document.write("2");</a:t>
            </a:r>
          </a:p>
          <a:p>
            <a:pPr>
              <a:lnSpc>
                <a:spcPct val="90000"/>
              </a:lnSpc>
              <a:buClr>
                <a:srgbClr val="000000"/>
              </a:buClr>
              <a:buFont typeface="Monotype Sorts" charset="2"/>
              <a:buNone/>
            </a:pPr>
            <a:r>
              <a:rPr lang="en-US" altLang="en-US" smtClean="0">
                <a:solidFill>
                  <a:srgbClr val="000000"/>
                </a:solidFill>
              </a:rPr>
              <a:t>document.write("3");</a:t>
            </a:r>
          </a:p>
          <a:p>
            <a:pPr>
              <a:lnSpc>
                <a:spcPct val="90000"/>
              </a:lnSpc>
              <a:buClr>
                <a:srgbClr val="000000"/>
              </a:buClr>
              <a:buFont typeface="Monotype Sorts" charset="2"/>
              <a:buNone/>
            </a:pPr>
            <a:r>
              <a:rPr lang="en-US" altLang="en-US" smtClean="0">
                <a:solidFill>
                  <a:srgbClr val="000000"/>
                </a:solidFill>
              </a:rPr>
              <a:t>document.write("4");</a:t>
            </a:r>
          </a:p>
          <a:p>
            <a:pPr>
              <a:lnSpc>
                <a:spcPct val="90000"/>
              </a:lnSpc>
              <a:buClr>
                <a:srgbClr val="000000"/>
              </a:buClr>
              <a:buFont typeface="Monotype Sorts" charset="2"/>
              <a:buNone/>
            </a:pPr>
            <a:r>
              <a:rPr lang="en-US" altLang="en-US" smtClean="0">
                <a:solidFill>
                  <a:srgbClr val="000000"/>
                </a:solidFill>
              </a:rPr>
              <a:t>document.write("5");</a:t>
            </a:r>
          </a:p>
          <a:p>
            <a:pPr>
              <a:lnSpc>
                <a:spcPct val="90000"/>
              </a:lnSpc>
              <a:buClr>
                <a:srgbClr val="000000"/>
              </a:buClr>
              <a:buFont typeface="Monotype Sorts" charset="2"/>
              <a:buNone/>
            </a:pPr>
            <a:r>
              <a:rPr lang="en-US" altLang="en-US" smtClean="0">
                <a:solidFill>
                  <a:srgbClr val="000000"/>
                </a:solidFill>
              </a:rPr>
              <a:t>&lt;/SCRIPT&gt;</a:t>
            </a:r>
            <a:endParaRPr lang="en-US" altLang="en-US" sz="2400" smtClean="0">
              <a:solidFill>
                <a:srgbClr val="000000"/>
              </a:solidFill>
            </a:endParaRPr>
          </a:p>
        </p:txBody>
      </p:sp>
      <p:sp>
        <p:nvSpPr>
          <p:cNvPr id="38916" name="Rectangle 4"/>
          <p:cNvSpPr>
            <a:spLocks noGrp="1" noChangeArrowheads="1"/>
          </p:cNvSpPr>
          <p:nvPr>
            <p:ph type="body" sz="half" idx="2"/>
          </p:nvPr>
        </p:nvSpPr>
        <p:spPr/>
        <p:txBody>
          <a:bodyPr/>
          <a:lstStyle/>
          <a:p>
            <a:pPr>
              <a:buClr>
                <a:srgbClr val="000000"/>
              </a:buClr>
              <a:buFont typeface="Monotype Sorts" charset="2"/>
              <a:buNone/>
            </a:pPr>
            <a:r>
              <a:rPr lang="en-US" altLang="en-US" smtClean="0">
                <a:solidFill>
                  <a:srgbClr val="000000"/>
                </a:solidFill>
              </a:rPr>
              <a:t>&lt;SCRIPT       		LANGUAGE=</a:t>
            </a:r>
          </a:p>
          <a:p>
            <a:pPr>
              <a:buClr>
                <a:srgbClr val="000000"/>
              </a:buClr>
              <a:buFont typeface="Monotype Sorts" charset="2"/>
              <a:buNone/>
            </a:pPr>
            <a:r>
              <a:rPr lang="en-US" altLang="en-US" smtClean="0">
                <a:solidFill>
                  <a:srgbClr val="000000"/>
                </a:solidFill>
              </a:rPr>
              <a:t>    	"JavaScript"&gt;</a:t>
            </a:r>
          </a:p>
          <a:p>
            <a:pPr>
              <a:buClr>
                <a:srgbClr val="000000"/>
              </a:buClr>
              <a:buFont typeface="Monotype Sorts" charset="2"/>
              <a:buNone/>
            </a:pPr>
            <a:endParaRPr lang="en-US" altLang="en-US" smtClean="0">
              <a:solidFill>
                <a:srgbClr val="000000"/>
              </a:solidFill>
            </a:endParaRPr>
          </a:p>
          <a:p>
            <a:pPr>
              <a:buClr>
                <a:srgbClr val="000000"/>
              </a:buClr>
              <a:buFont typeface="Monotype Sorts" charset="2"/>
              <a:buNone/>
            </a:pPr>
            <a:r>
              <a:rPr lang="en-US" altLang="en-US" smtClean="0">
                <a:solidFill>
                  <a:srgbClr val="000000"/>
                </a:solidFill>
              </a:rPr>
              <a:t>for (i=1; i&lt;=5; i++)</a:t>
            </a:r>
          </a:p>
          <a:p>
            <a:pPr>
              <a:buClr>
                <a:srgbClr val="000000"/>
              </a:buClr>
              <a:buFont typeface="Monotype Sorts" charset="2"/>
              <a:buNone/>
            </a:pPr>
            <a:r>
              <a:rPr lang="en-US" altLang="en-US" smtClean="0">
                <a:solidFill>
                  <a:srgbClr val="000000"/>
                </a:solidFill>
              </a:rPr>
              <a:t>	document.write(i);</a:t>
            </a:r>
            <a:endParaRPr lang="en-US" altLang="en-US" smtClean="0">
              <a:solidFill>
                <a:srgbClr val="000000"/>
              </a:solidFill>
              <a:latin typeface="Geneva"/>
            </a:endParaRPr>
          </a:p>
          <a:p>
            <a:pPr>
              <a:buClr>
                <a:srgbClr val="000000"/>
              </a:buClr>
              <a:buFont typeface="Monotype Sorts" charset="2"/>
              <a:buNone/>
            </a:pPr>
            <a:r>
              <a:rPr lang="en-US" altLang="en-US" smtClean="0"/>
              <a:t> </a:t>
            </a:r>
          </a:p>
        </p:txBody>
      </p:sp>
    </p:spTree>
    <p:extLst>
      <p:ext uri="{BB962C8B-B14F-4D97-AF65-F5344CB8AC3E}">
        <p14:creationId xmlns:p14="http://schemas.microsoft.com/office/powerpoint/2010/main" val="2113569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Functions</a:t>
            </a:r>
          </a:p>
        </p:txBody>
      </p:sp>
      <p:sp>
        <p:nvSpPr>
          <p:cNvPr id="39939" name="Rectangle 3"/>
          <p:cNvSpPr>
            <a:spLocks noGrp="1" noChangeArrowheads="1"/>
          </p:cNvSpPr>
          <p:nvPr>
            <p:ph type="body" idx="1"/>
          </p:nvPr>
        </p:nvSpPr>
        <p:spPr/>
        <p:txBody>
          <a:bodyPr>
            <a:normAutofit/>
          </a:bodyPr>
          <a:lstStyle/>
          <a:p>
            <a:r>
              <a:rPr lang="en-US" altLang="en-US" dirty="0" smtClean="0"/>
              <a:t>Functions are a collection of JavaScript statement that performs a specified task</a:t>
            </a:r>
          </a:p>
          <a:p>
            <a:pPr lvl="1"/>
            <a:r>
              <a:rPr lang="en-US" dirty="0" smtClean="0"/>
              <a:t>For example, a function could be written to calculate area given width and height.</a:t>
            </a:r>
            <a:endParaRPr lang="en-US" altLang="en-US" dirty="0" smtClean="0"/>
          </a:p>
          <a:p>
            <a:r>
              <a:rPr lang="en-US" altLang="en-US" dirty="0" smtClean="0"/>
              <a:t>Functions are used whenever it is necessary to repeat an operation.</a:t>
            </a:r>
          </a:p>
          <a:p>
            <a:r>
              <a:rPr lang="en-US" dirty="0" smtClean="0"/>
              <a:t>The </a:t>
            </a:r>
            <a:r>
              <a:rPr lang="en-US" dirty="0"/>
              <a:t>function can then be called elsewhere in the </a:t>
            </a:r>
            <a:r>
              <a:rPr lang="en-US" dirty="0" smtClean="0"/>
              <a:t>script, or </a:t>
            </a:r>
            <a:r>
              <a:rPr lang="en-US" dirty="0"/>
              <a:t>when an event fires.</a:t>
            </a:r>
            <a:endParaRPr lang="en-US" altLang="en-US" dirty="0" smtClean="0"/>
          </a:p>
          <a:p>
            <a:pPr>
              <a:buFont typeface="Monotype Sorts" charset="2"/>
              <a:buNone/>
            </a:pPr>
            <a:endParaRPr lang="en-US" altLang="en-US" dirty="0" smtClean="0"/>
          </a:p>
        </p:txBody>
      </p:sp>
    </p:spTree>
    <p:extLst>
      <p:ext uri="{BB962C8B-B14F-4D97-AF65-F5344CB8AC3E}">
        <p14:creationId xmlns:p14="http://schemas.microsoft.com/office/powerpoint/2010/main" val="322455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Functions</a:t>
            </a:r>
          </a:p>
        </p:txBody>
      </p:sp>
      <p:sp>
        <p:nvSpPr>
          <p:cNvPr id="40963" name="Rectangle 3"/>
          <p:cNvSpPr>
            <a:spLocks noGrp="1" noChangeArrowheads="1"/>
          </p:cNvSpPr>
          <p:nvPr>
            <p:ph type="body" idx="1"/>
          </p:nvPr>
        </p:nvSpPr>
        <p:spPr/>
        <p:txBody>
          <a:bodyPr>
            <a:normAutofit fontScale="92500" lnSpcReduction="10000"/>
          </a:bodyPr>
          <a:lstStyle/>
          <a:p>
            <a:r>
              <a:rPr lang="en-US" altLang="en-US" dirty="0" smtClean="0"/>
              <a:t>Functions have inputs and outputs</a:t>
            </a:r>
          </a:p>
          <a:p>
            <a:r>
              <a:rPr lang="en-US" altLang="en-US" dirty="0" smtClean="0"/>
              <a:t>The inputs are passed into the function and are known as </a:t>
            </a:r>
            <a:r>
              <a:rPr lang="en-US" altLang="en-US" b="1" dirty="0" smtClean="0"/>
              <a:t>arguments</a:t>
            </a:r>
            <a:r>
              <a:rPr lang="en-US" altLang="en-US" dirty="0" smtClean="0"/>
              <a:t> or </a:t>
            </a:r>
            <a:r>
              <a:rPr lang="en-US" altLang="en-US" b="1" dirty="0" smtClean="0"/>
              <a:t>parameters</a:t>
            </a:r>
            <a:endParaRPr lang="en-US" altLang="en-US" dirty="0" smtClean="0"/>
          </a:p>
          <a:p>
            <a:r>
              <a:rPr lang="en-US" altLang="en-US" dirty="0" smtClean="0"/>
              <a:t>Think of a function as a “black box” which performs an operation</a:t>
            </a:r>
          </a:p>
          <a:p>
            <a:r>
              <a:rPr lang="en-US" dirty="0"/>
              <a:t>Functions are either written in the &lt; head &gt; element or in an external file that is linked from inside </a:t>
            </a:r>
            <a:r>
              <a:rPr lang="en-US" dirty="0" smtClean="0"/>
              <a:t>the &lt; </a:t>
            </a:r>
            <a:r>
              <a:rPr lang="en-US" dirty="0"/>
              <a:t>head &gt; element, which means that they can be reused in several places within the page.</a:t>
            </a:r>
            <a:endParaRPr lang="en-US" altLang="en-US" dirty="0" smtClean="0"/>
          </a:p>
        </p:txBody>
      </p:sp>
    </p:spTree>
    <p:extLst>
      <p:ext uri="{BB962C8B-B14F-4D97-AF65-F5344CB8AC3E}">
        <p14:creationId xmlns:p14="http://schemas.microsoft.com/office/powerpoint/2010/main" val="34125740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Defining Functions</a:t>
            </a:r>
          </a:p>
        </p:txBody>
      </p:sp>
      <p:sp>
        <p:nvSpPr>
          <p:cNvPr id="41987" name="Rectangle 3"/>
          <p:cNvSpPr>
            <a:spLocks noGrp="1" noChangeArrowheads="1"/>
          </p:cNvSpPr>
          <p:nvPr>
            <p:ph type="body" idx="1"/>
          </p:nvPr>
        </p:nvSpPr>
        <p:spPr/>
        <p:txBody>
          <a:bodyPr/>
          <a:lstStyle/>
          <a:p>
            <a:pPr>
              <a:lnSpc>
                <a:spcPct val="90000"/>
              </a:lnSpc>
            </a:pPr>
            <a:r>
              <a:rPr lang="en-US" altLang="en-US" smtClean="0"/>
              <a:t>The most common way to define a function is  with the </a:t>
            </a:r>
            <a:r>
              <a:rPr lang="en-US" altLang="en-US" smtClean="0">
                <a:latin typeface="Courier" charset="0"/>
              </a:rPr>
              <a:t>function</a:t>
            </a:r>
            <a:r>
              <a:rPr lang="en-US" altLang="en-US" smtClean="0"/>
              <a:t> statement.</a:t>
            </a:r>
          </a:p>
          <a:p>
            <a:pPr>
              <a:lnSpc>
                <a:spcPct val="90000"/>
              </a:lnSpc>
            </a:pPr>
            <a:r>
              <a:rPr lang="en-US" altLang="en-US" smtClean="0"/>
              <a:t>The function statement consists of the function keyword followed by the name of the function, a comma-separated list of parameter names in parentheses, and the statements which contain the body of the function enclosed in curly braces</a:t>
            </a:r>
          </a:p>
          <a:p>
            <a:pPr>
              <a:lnSpc>
                <a:spcPct val="90000"/>
              </a:lnSpc>
            </a:pPr>
            <a:endParaRPr lang="en-US" altLang="en-US" smtClean="0"/>
          </a:p>
        </p:txBody>
      </p:sp>
    </p:spTree>
    <p:extLst>
      <p:ext uri="{BB962C8B-B14F-4D97-AF65-F5344CB8AC3E}">
        <p14:creationId xmlns:p14="http://schemas.microsoft.com/office/powerpoint/2010/main" val="1115385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Client Side Script</a:t>
            </a:r>
          </a:p>
        </p:txBody>
      </p:sp>
      <p:sp>
        <p:nvSpPr>
          <p:cNvPr id="8195" name="Content Placeholder 2"/>
          <p:cNvSpPr>
            <a:spLocks noGrp="1"/>
          </p:cNvSpPr>
          <p:nvPr>
            <p:ph idx="1"/>
          </p:nvPr>
        </p:nvSpPr>
        <p:spPr/>
        <p:txBody>
          <a:bodyPr/>
          <a:lstStyle/>
          <a:p>
            <a:r>
              <a:rPr lang="en-US" altLang="en-US" dirty="0" smtClean="0"/>
              <a:t>When client makes the request, the HTML and all scripts will be downloaded into the browser and then the resultant HTML will be displayed in the browser is called client-side script.</a:t>
            </a:r>
          </a:p>
          <a:p>
            <a:pPr lvl="1"/>
            <a:r>
              <a:rPr lang="en-US" altLang="en-US" dirty="0" smtClean="0"/>
              <a:t> Example: JavaScript, VB-Script etc.</a:t>
            </a:r>
          </a:p>
          <a:p>
            <a:endParaRPr lang="en-US" altLang="en-US" dirty="0" smtClean="0"/>
          </a:p>
        </p:txBody>
      </p:sp>
    </p:spTree>
    <p:extLst>
      <p:ext uri="{BB962C8B-B14F-4D97-AF65-F5344CB8AC3E}">
        <p14:creationId xmlns:p14="http://schemas.microsoft.com/office/powerpoint/2010/main" val="9146748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smtClean="0"/>
              <a:t>Example: Defining Function</a:t>
            </a:r>
          </a:p>
        </p:txBody>
      </p:sp>
      <p:sp>
        <p:nvSpPr>
          <p:cNvPr id="43011" name="Rectangle 3"/>
          <p:cNvSpPr>
            <a:spLocks noGrp="1" noChangeArrowheads="1"/>
          </p:cNvSpPr>
          <p:nvPr>
            <p:ph type="body" sz="half" idx="1"/>
          </p:nvPr>
        </p:nvSpPr>
        <p:spPr/>
        <p:txBody>
          <a:bodyPr>
            <a:normAutofit fontScale="92500" lnSpcReduction="10000"/>
          </a:bodyPr>
          <a:lstStyle/>
          <a:p>
            <a:pPr>
              <a:buFont typeface="Monotype Sorts" charset="2"/>
              <a:buNone/>
            </a:pPr>
            <a:r>
              <a:rPr lang="en-US" altLang="en-US" dirty="0" smtClean="0"/>
              <a:t>&lt;head&gt;</a:t>
            </a:r>
          </a:p>
          <a:p>
            <a:pPr>
              <a:buFont typeface="Monotype Sorts" charset="2"/>
              <a:buNone/>
            </a:pPr>
            <a:r>
              <a:rPr lang="en-US" altLang="en-US" dirty="0" smtClean="0"/>
              <a:t>&lt;script&gt;</a:t>
            </a:r>
          </a:p>
          <a:p>
            <a:pPr>
              <a:buFont typeface="Monotype Sorts" charset="2"/>
              <a:buNone/>
            </a:pPr>
            <a:r>
              <a:rPr lang="en-US" altLang="en-US" dirty="0" smtClean="0"/>
              <a:t>function square(x)</a:t>
            </a:r>
          </a:p>
          <a:p>
            <a:pPr>
              <a:buFont typeface="Monotype Sorts" charset="2"/>
              <a:buNone/>
            </a:pPr>
            <a:r>
              <a:rPr lang="en-US" altLang="en-US" dirty="0" smtClean="0"/>
              <a:t>{alert(return x*x);</a:t>
            </a:r>
          </a:p>
          <a:p>
            <a:pPr>
              <a:buFont typeface="Monotype Sorts" charset="2"/>
              <a:buNone/>
            </a:pPr>
            <a:r>
              <a:rPr lang="en-US" altLang="en-US" dirty="0" smtClean="0"/>
              <a:t>}</a:t>
            </a:r>
          </a:p>
          <a:p>
            <a:pPr>
              <a:buFont typeface="Monotype Sorts" charset="2"/>
              <a:buNone/>
            </a:pPr>
            <a:r>
              <a:rPr lang="en-US" altLang="en-US" dirty="0"/>
              <a:t>f</a:t>
            </a:r>
            <a:r>
              <a:rPr lang="en-US" altLang="en-US" dirty="0" smtClean="0"/>
              <a:t>unction f1()</a:t>
            </a:r>
          </a:p>
          <a:p>
            <a:pPr>
              <a:buFont typeface="Monotype Sorts" charset="2"/>
              <a:buNone/>
            </a:pPr>
            <a:r>
              <a:rPr lang="en-US" altLang="en-US" dirty="0" smtClean="0"/>
              <a:t>{}…..</a:t>
            </a:r>
          </a:p>
          <a:p>
            <a:pPr>
              <a:buFont typeface="Monotype Sorts" charset="2"/>
              <a:buNone/>
            </a:pPr>
            <a:r>
              <a:rPr lang="en-US" altLang="en-US" dirty="0"/>
              <a:t>s</a:t>
            </a:r>
            <a:r>
              <a:rPr lang="en-US" altLang="en-US" dirty="0" smtClean="0"/>
              <a:t>quare(3);</a:t>
            </a:r>
          </a:p>
          <a:p>
            <a:pPr>
              <a:buFont typeface="Monotype Sorts" charset="2"/>
              <a:buNone/>
            </a:pPr>
            <a:r>
              <a:rPr lang="en-US" altLang="en-US" dirty="0" smtClean="0"/>
              <a:t>&lt;/script&gt;</a:t>
            </a:r>
          </a:p>
          <a:p>
            <a:pPr>
              <a:buFont typeface="Monotype Sorts" charset="2"/>
              <a:buNone/>
            </a:pPr>
            <a:r>
              <a:rPr lang="en-US" altLang="en-US" dirty="0" smtClean="0"/>
              <a:t>&lt;/head&gt;</a:t>
            </a:r>
          </a:p>
        </p:txBody>
      </p:sp>
      <p:sp>
        <p:nvSpPr>
          <p:cNvPr id="43012" name="Rectangle 4"/>
          <p:cNvSpPr>
            <a:spLocks noGrp="1" noChangeArrowheads="1"/>
          </p:cNvSpPr>
          <p:nvPr>
            <p:ph type="body" sz="half" idx="2"/>
          </p:nvPr>
        </p:nvSpPr>
        <p:spPr>
          <a:xfrm>
            <a:off x="4648200" y="1981200"/>
            <a:ext cx="4495800" cy="4114800"/>
          </a:xfrm>
        </p:spPr>
        <p:txBody>
          <a:bodyPr/>
          <a:lstStyle/>
          <a:p>
            <a:pPr>
              <a:buFont typeface="Monotype Sorts" charset="2"/>
              <a:buNone/>
            </a:pPr>
            <a:r>
              <a:rPr lang="en-US" altLang="en-US" b="1" smtClean="0"/>
              <a:t>Name of Function:</a:t>
            </a:r>
            <a:r>
              <a:rPr lang="en-US" altLang="en-US" smtClean="0"/>
              <a:t> square</a:t>
            </a:r>
          </a:p>
          <a:p>
            <a:pPr>
              <a:buFont typeface="Monotype Sorts" charset="2"/>
              <a:buNone/>
            </a:pPr>
            <a:endParaRPr lang="en-US" altLang="en-US" smtClean="0"/>
          </a:p>
          <a:p>
            <a:pPr>
              <a:buFont typeface="Monotype Sorts" charset="2"/>
              <a:buNone/>
            </a:pPr>
            <a:r>
              <a:rPr lang="en-US" altLang="en-US" b="1" smtClean="0"/>
              <a:t>Input/Argument:</a:t>
            </a:r>
            <a:r>
              <a:rPr lang="en-US" altLang="en-US" smtClean="0"/>
              <a:t> x</a:t>
            </a:r>
          </a:p>
          <a:p>
            <a:pPr>
              <a:buFont typeface="Monotype Sorts" charset="2"/>
              <a:buNone/>
            </a:pPr>
            <a:endParaRPr lang="en-US" altLang="en-US" smtClean="0"/>
          </a:p>
          <a:p>
            <a:pPr>
              <a:buFont typeface="Monotype Sorts" charset="2"/>
              <a:buNone/>
            </a:pPr>
            <a:r>
              <a:rPr lang="en-US" altLang="en-US" b="1" smtClean="0"/>
              <a:t>Output:</a:t>
            </a:r>
            <a:r>
              <a:rPr lang="en-US" altLang="en-US" smtClean="0"/>
              <a:t> x*x</a:t>
            </a:r>
          </a:p>
          <a:p>
            <a:pPr>
              <a:buFont typeface="Monotype Sorts" charset="2"/>
              <a:buNone/>
            </a:pPr>
            <a:endParaRPr lang="en-US" altLang="en-US" smtClean="0"/>
          </a:p>
        </p:txBody>
      </p:sp>
    </p:spTree>
    <p:extLst>
      <p:ext uri="{BB962C8B-B14F-4D97-AF65-F5344CB8AC3E}">
        <p14:creationId xmlns:p14="http://schemas.microsoft.com/office/powerpoint/2010/main" val="32464735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Call a Function</a:t>
            </a:r>
          </a:p>
        </p:txBody>
      </p:sp>
      <p:sp>
        <p:nvSpPr>
          <p:cNvPr id="3" name="Content Placeholder 2"/>
          <p:cNvSpPr>
            <a:spLocks noGrp="1"/>
          </p:cNvSpPr>
          <p:nvPr>
            <p:ph idx="1"/>
          </p:nvPr>
        </p:nvSpPr>
        <p:spPr/>
        <p:txBody>
          <a:bodyPr/>
          <a:lstStyle/>
          <a:p>
            <a:r>
              <a:rPr lang="en-US" dirty="0" smtClean="0"/>
              <a:t>The </a:t>
            </a:r>
            <a:r>
              <a:rPr lang="en-US" altLang="en-US" dirty="0" smtClean="0"/>
              <a:t>square(x) </a:t>
            </a:r>
            <a:r>
              <a:rPr lang="en-US" dirty="0" smtClean="0"/>
              <a:t>function does nothing sitting on its own in the head of a document; it has to be called.</a:t>
            </a:r>
          </a:p>
          <a:p>
            <a:r>
              <a:rPr lang="en-US" dirty="0" smtClean="0"/>
              <a:t>Call </a:t>
            </a:r>
            <a:r>
              <a:rPr lang="en-US" dirty="0"/>
              <a:t>the function from a simple form using the </a:t>
            </a:r>
            <a:r>
              <a:rPr lang="en-US" dirty="0" err="1"/>
              <a:t>onclick</a:t>
            </a:r>
            <a:r>
              <a:rPr lang="en-US" dirty="0"/>
              <a:t> event, so </a:t>
            </a:r>
            <a:r>
              <a:rPr lang="en-US" dirty="0" smtClean="0"/>
              <a:t>that when </a:t>
            </a:r>
            <a:r>
              <a:rPr lang="en-US" dirty="0"/>
              <a:t>the user clicks the Submit button the area will be calculated and shown in an alert box.</a:t>
            </a:r>
          </a:p>
        </p:txBody>
      </p:sp>
    </p:spTree>
    <p:extLst>
      <p:ext uri="{BB962C8B-B14F-4D97-AF65-F5344CB8AC3E}">
        <p14:creationId xmlns:p14="http://schemas.microsoft.com/office/powerpoint/2010/main" val="35351763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smtClean="0"/>
              <a:t>Example: Calling a Function</a:t>
            </a:r>
          </a:p>
        </p:txBody>
      </p:sp>
      <p:sp>
        <p:nvSpPr>
          <p:cNvPr id="43011" name="Rectangle 3"/>
          <p:cNvSpPr>
            <a:spLocks noGrp="1" noChangeArrowheads="1"/>
          </p:cNvSpPr>
          <p:nvPr>
            <p:ph type="body" sz="half" idx="1"/>
          </p:nvPr>
        </p:nvSpPr>
        <p:spPr/>
        <p:txBody>
          <a:bodyPr>
            <a:normAutofit/>
          </a:bodyPr>
          <a:lstStyle/>
          <a:p>
            <a:pPr marL="0" indent="0">
              <a:buNone/>
            </a:pPr>
            <a:r>
              <a:rPr lang="en-US" sz="2400" dirty="0" smtClean="0"/>
              <a:t>&lt;body&gt;</a:t>
            </a:r>
          </a:p>
          <a:p>
            <a:pPr marL="0" indent="0">
              <a:buNone/>
            </a:pPr>
            <a:r>
              <a:rPr lang="en-US" sz="2400" dirty="0" smtClean="0"/>
              <a:t>&lt;form name=“Square" action="" &gt;</a:t>
            </a:r>
          </a:p>
          <a:p>
            <a:pPr marL="0" indent="0">
              <a:buNone/>
            </a:pPr>
            <a:r>
              <a:rPr lang="en-US" sz="2400" dirty="0" smtClean="0"/>
              <a:t>&lt;input type="button" value=“Square"</a:t>
            </a:r>
          </a:p>
          <a:p>
            <a:pPr marL="0" indent="0">
              <a:buNone/>
            </a:pPr>
            <a:r>
              <a:rPr lang="en-US" sz="2400" dirty="0" err="1" smtClean="0"/>
              <a:t>onclick</a:t>
            </a:r>
            <a:r>
              <a:rPr lang="en-US" sz="2400" dirty="0" smtClean="0"/>
              <a:t>=“</a:t>
            </a:r>
            <a:r>
              <a:rPr lang="en-US" altLang="en-US" sz="2400" dirty="0" smtClean="0"/>
              <a:t>square(</a:t>
            </a:r>
            <a:r>
              <a:rPr lang="en-US" sz="2400" dirty="0" smtClean="0"/>
              <a:t>3)" / &gt;</a:t>
            </a:r>
          </a:p>
          <a:p>
            <a:pPr marL="0" indent="0">
              <a:buNone/>
            </a:pPr>
            <a:r>
              <a:rPr lang="en-US" sz="2400" dirty="0" smtClean="0"/>
              <a:t>&lt;/body&gt;</a:t>
            </a:r>
          </a:p>
        </p:txBody>
      </p:sp>
      <p:sp>
        <p:nvSpPr>
          <p:cNvPr id="43012" name="Rectangle 4"/>
          <p:cNvSpPr>
            <a:spLocks noGrp="1" noChangeArrowheads="1"/>
          </p:cNvSpPr>
          <p:nvPr>
            <p:ph type="body" sz="half" idx="2"/>
          </p:nvPr>
        </p:nvSpPr>
        <p:spPr>
          <a:xfrm>
            <a:off x="4495800" y="1981200"/>
            <a:ext cx="4495800" cy="4114800"/>
          </a:xfrm>
        </p:spPr>
        <p:txBody>
          <a:bodyPr/>
          <a:lstStyle/>
          <a:p>
            <a:pPr>
              <a:buFont typeface="Monotype Sorts" charset="2"/>
              <a:buNone/>
            </a:pPr>
            <a:r>
              <a:rPr lang="en-US" altLang="en-US" b="1" dirty="0" smtClean="0"/>
              <a:t>Name of Function:</a:t>
            </a:r>
            <a:r>
              <a:rPr lang="en-US" altLang="en-US" dirty="0" smtClean="0"/>
              <a:t> </a:t>
            </a:r>
            <a:r>
              <a:rPr lang="en-US" altLang="en-US" dirty="0" err="1">
                <a:solidFill>
                  <a:srgbClr val="FF0000"/>
                </a:solidFill>
              </a:rPr>
              <a:t>s</a:t>
            </a:r>
            <a:r>
              <a:rPr lang="en-US" dirty="0" err="1" smtClean="0">
                <a:solidFill>
                  <a:srgbClr val="FF0000"/>
                </a:solidFill>
              </a:rPr>
              <a:t>qurae</a:t>
            </a:r>
            <a:endParaRPr lang="en-US" altLang="en-US" dirty="0" smtClean="0"/>
          </a:p>
          <a:p>
            <a:pPr>
              <a:buFont typeface="Monotype Sorts" charset="2"/>
              <a:buNone/>
            </a:pPr>
            <a:r>
              <a:rPr lang="en-US" altLang="en-US" b="1" dirty="0" smtClean="0"/>
              <a:t>Input/Argument:</a:t>
            </a:r>
            <a:r>
              <a:rPr lang="en-US" altLang="en-US" dirty="0" smtClean="0"/>
              <a:t> 3</a:t>
            </a:r>
          </a:p>
          <a:p>
            <a:pPr>
              <a:buFont typeface="Monotype Sorts" charset="2"/>
              <a:buNone/>
            </a:pPr>
            <a:endParaRPr lang="en-US" altLang="en-US" dirty="0" smtClean="0"/>
          </a:p>
          <a:p>
            <a:pPr>
              <a:buFont typeface="Monotype Sorts" charset="2"/>
              <a:buNone/>
            </a:pPr>
            <a:r>
              <a:rPr lang="en-US" altLang="en-US" b="1" dirty="0" smtClean="0"/>
              <a:t>Output:</a:t>
            </a:r>
            <a:r>
              <a:rPr lang="en-US" altLang="en-US" dirty="0" smtClean="0"/>
              <a:t> </a:t>
            </a:r>
            <a:r>
              <a:rPr lang="en-US" altLang="en-US" dirty="0"/>
              <a:t>3</a:t>
            </a:r>
            <a:r>
              <a:rPr lang="en-US" altLang="en-US" dirty="0" smtClean="0"/>
              <a:t>*3</a:t>
            </a:r>
          </a:p>
          <a:p>
            <a:pPr>
              <a:buFont typeface="Monotype Sorts" charset="2"/>
              <a:buNone/>
            </a:pPr>
            <a:endParaRPr lang="en-US" altLang="en-US" dirty="0" smtClean="0"/>
          </a:p>
        </p:txBody>
      </p:sp>
    </p:spTree>
    <p:extLst>
      <p:ext uri="{BB962C8B-B14F-4D97-AF65-F5344CB8AC3E}">
        <p14:creationId xmlns:p14="http://schemas.microsoft.com/office/powerpoint/2010/main" val="28472255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Example: Function</a:t>
            </a:r>
            <a:endParaRPr lang="en-US" dirty="0"/>
          </a:p>
        </p:txBody>
      </p:sp>
      <p:sp>
        <p:nvSpPr>
          <p:cNvPr id="3" name="Content Placeholder 2"/>
          <p:cNvSpPr>
            <a:spLocks noGrp="1"/>
          </p:cNvSpPr>
          <p:nvPr>
            <p:ph idx="1"/>
          </p:nvPr>
        </p:nvSpPr>
        <p:spPr>
          <a:xfrm>
            <a:off x="457200" y="1143000"/>
            <a:ext cx="8229600" cy="4983165"/>
          </a:xfrm>
        </p:spPr>
        <p:txBody>
          <a:bodyPr>
            <a:noAutofit/>
          </a:bodyPr>
          <a:lstStyle/>
          <a:p>
            <a:pPr marL="0" indent="0">
              <a:buNone/>
            </a:pPr>
            <a:r>
              <a:rPr lang="en-US" sz="1800" dirty="0" smtClean="0"/>
              <a:t>&lt;html&gt;&lt;head&gt;</a:t>
            </a:r>
          </a:p>
          <a:p>
            <a:pPr marL="0" indent="0">
              <a:buNone/>
            </a:pPr>
            <a:r>
              <a:rPr lang="en-US" sz="1800" dirty="0" smtClean="0"/>
              <a:t>&lt;script&gt;</a:t>
            </a:r>
          </a:p>
          <a:p>
            <a:pPr marL="0" indent="0">
              <a:buNone/>
            </a:pPr>
            <a:r>
              <a:rPr lang="en-US" sz="1800" dirty="0" smtClean="0"/>
              <a:t>function </a:t>
            </a:r>
            <a:r>
              <a:rPr lang="en-US" sz="1800" dirty="0" err="1" smtClean="0"/>
              <a:t>calculateArea</a:t>
            </a:r>
            <a:r>
              <a:rPr lang="en-US" sz="1800" dirty="0" smtClean="0"/>
              <a:t>(width, height) </a:t>
            </a:r>
          </a:p>
          <a:p>
            <a:pPr marL="0" indent="0">
              <a:buNone/>
            </a:pPr>
            <a:r>
              <a:rPr lang="en-US" sz="1800" dirty="0" smtClean="0"/>
              <a:t>{area = width * height</a:t>
            </a:r>
          </a:p>
          <a:p>
            <a:pPr marL="0" indent="0">
              <a:buNone/>
            </a:pPr>
            <a:r>
              <a:rPr lang="en-US" sz="1800" dirty="0" smtClean="0"/>
              <a:t>return area}</a:t>
            </a:r>
          </a:p>
          <a:p>
            <a:pPr marL="0" indent="0">
              <a:buNone/>
            </a:pPr>
            <a:r>
              <a:rPr lang="en-US" sz="1800" dirty="0" smtClean="0"/>
              <a:t>&lt;/script&gt;&lt;/head&gt;</a:t>
            </a:r>
          </a:p>
          <a:p>
            <a:pPr marL="0" indent="0">
              <a:buNone/>
            </a:pPr>
            <a:r>
              <a:rPr lang="en-US" sz="1800" dirty="0" smtClean="0"/>
              <a:t>&lt;body&gt;</a:t>
            </a:r>
          </a:p>
          <a:p>
            <a:pPr marL="0" indent="0">
              <a:buNone/>
            </a:pPr>
            <a:r>
              <a:rPr lang="en-US" sz="1800" dirty="0" smtClean="0"/>
              <a:t>	&lt;form name="</a:t>
            </a:r>
            <a:r>
              <a:rPr lang="en-US" sz="1800" dirty="0" err="1" smtClean="0"/>
              <a:t>formArea</a:t>
            </a:r>
            <a:r>
              <a:rPr lang="en-US" sz="1800" dirty="0" smtClean="0"/>
              <a:t>" action="" &gt;</a:t>
            </a:r>
          </a:p>
          <a:p>
            <a:pPr marL="0" indent="0">
              <a:buNone/>
            </a:pPr>
            <a:r>
              <a:rPr lang="en-US" sz="1800" dirty="0" smtClean="0"/>
              <a:t>	Enter the width and height of your rectangle to calculate the size: &lt;</a:t>
            </a:r>
            <a:r>
              <a:rPr lang="en-US" sz="1800" dirty="0" err="1" smtClean="0"/>
              <a:t>br</a:t>
            </a:r>
            <a:r>
              <a:rPr lang="en-US" sz="1800" dirty="0" smtClean="0"/>
              <a:t> / &gt;</a:t>
            </a:r>
          </a:p>
          <a:p>
            <a:pPr marL="0" indent="0">
              <a:buNone/>
            </a:pPr>
            <a:r>
              <a:rPr lang="en-US" sz="1800" dirty="0" smtClean="0"/>
              <a:t>	Width: &lt;input type="text" name="</a:t>
            </a:r>
            <a:r>
              <a:rPr lang="en-US" sz="1800" dirty="0" err="1" smtClean="0"/>
              <a:t>txtWidth</a:t>
            </a:r>
            <a:r>
              <a:rPr lang="en-US" sz="1800" dirty="0" smtClean="0"/>
              <a:t>" size="5" / &gt; &lt;</a:t>
            </a:r>
            <a:r>
              <a:rPr lang="en-US" sz="1800" dirty="0" err="1" smtClean="0"/>
              <a:t>br</a:t>
            </a:r>
            <a:r>
              <a:rPr lang="en-US" sz="1800" dirty="0" smtClean="0"/>
              <a:t> / &gt;</a:t>
            </a:r>
          </a:p>
          <a:p>
            <a:pPr marL="0" indent="0">
              <a:buNone/>
            </a:pPr>
            <a:r>
              <a:rPr lang="en-US" sz="1800" dirty="0" smtClean="0"/>
              <a:t>	Height: &lt;input type="text" name="</a:t>
            </a:r>
            <a:r>
              <a:rPr lang="en-US" sz="1800" dirty="0" err="1" smtClean="0"/>
              <a:t>txtHeight</a:t>
            </a:r>
            <a:r>
              <a:rPr lang="en-US" sz="1800" dirty="0" smtClean="0"/>
              <a:t>" size="5" / &gt; &lt;</a:t>
            </a:r>
            <a:r>
              <a:rPr lang="en-US" sz="1800" dirty="0" err="1" smtClean="0"/>
              <a:t>br</a:t>
            </a:r>
            <a:r>
              <a:rPr lang="en-US" sz="1800" dirty="0" smtClean="0"/>
              <a:t> / &gt;</a:t>
            </a:r>
          </a:p>
          <a:p>
            <a:pPr marL="0" indent="0">
              <a:buNone/>
            </a:pPr>
            <a:r>
              <a:rPr lang="en-US" sz="1800" dirty="0" smtClean="0"/>
              <a:t>	&lt;input type="button" value="Calculate area"</a:t>
            </a:r>
          </a:p>
          <a:p>
            <a:pPr marL="0" indent="0">
              <a:buNone/>
            </a:pPr>
            <a:r>
              <a:rPr lang="en-US" sz="1800" dirty="0" smtClean="0"/>
              <a:t>	</a:t>
            </a:r>
            <a:r>
              <a:rPr lang="en-US" sz="1800" dirty="0" err="1" smtClean="0"/>
              <a:t>onclick</a:t>
            </a:r>
            <a:r>
              <a:rPr lang="en-US" sz="1800" dirty="0" smtClean="0"/>
              <a:t>="alert(</a:t>
            </a:r>
            <a:r>
              <a:rPr lang="en-US" sz="1800" dirty="0" err="1" smtClean="0"/>
              <a:t>calculateArea</a:t>
            </a:r>
            <a:r>
              <a:rPr lang="en-US" sz="1800" dirty="0" smtClean="0"/>
              <a:t>(</a:t>
            </a:r>
            <a:r>
              <a:rPr lang="en-US" sz="1800" dirty="0" err="1" smtClean="0"/>
              <a:t>document.formArea.txtWidth.value</a:t>
            </a:r>
            <a:r>
              <a:rPr lang="en-US" sz="1800" dirty="0" smtClean="0"/>
              <a:t>,</a:t>
            </a:r>
          </a:p>
          <a:p>
            <a:pPr marL="0" indent="0">
              <a:buNone/>
            </a:pPr>
            <a:r>
              <a:rPr lang="en-US" sz="1800" dirty="0" smtClean="0"/>
              <a:t>	</a:t>
            </a:r>
            <a:r>
              <a:rPr lang="en-US" sz="1800" dirty="0" err="1" smtClean="0"/>
              <a:t>document.formArea.txtHeight.value</a:t>
            </a:r>
            <a:r>
              <a:rPr lang="en-US" sz="1800" dirty="0" smtClean="0"/>
              <a:t>))" / &gt;</a:t>
            </a:r>
          </a:p>
          <a:p>
            <a:pPr marL="0" indent="0">
              <a:buNone/>
            </a:pPr>
            <a:r>
              <a:rPr lang="en-US" sz="1800" dirty="0" smtClean="0"/>
              <a:t>	&lt;/form &gt;</a:t>
            </a:r>
          </a:p>
          <a:p>
            <a:pPr marL="0" indent="0">
              <a:buNone/>
            </a:pPr>
            <a:r>
              <a:rPr lang="en-US" sz="1800" dirty="0" smtClean="0"/>
              <a:t>&lt;/body&gt;&lt;/html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371600"/>
            <a:ext cx="4865687" cy="20193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499531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4" name="Content Placeholder 3"/>
          <p:cNvSpPr>
            <a:spLocks noGrp="1"/>
          </p:cNvSpPr>
          <p:nvPr>
            <p:ph sz="half" idx="2"/>
          </p:nvPr>
        </p:nvSpPr>
        <p:spPr>
          <a:xfrm>
            <a:off x="1143000" y="1676400"/>
            <a:ext cx="3352800" cy="4449763"/>
          </a:xfrm>
        </p:spPr>
        <p:txBody>
          <a:bodyPr>
            <a:noAutofit/>
          </a:bodyPr>
          <a:lstStyle/>
          <a:p>
            <a:pPr marL="0" indent="0">
              <a:buNone/>
            </a:pPr>
            <a:r>
              <a:rPr lang="en-US" sz="1800" b="1" dirty="0" smtClean="0"/>
              <a:t>Style.css</a:t>
            </a:r>
          </a:p>
          <a:p>
            <a:pPr marL="0" indent="0">
              <a:buNone/>
            </a:pPr>
            <a:r>
              <a:rPr lang="en-US" sz="1400" dirty="0" smtClean="0"/>
              <a:t>.txt{ width:100px</a:t>
            </a:r>
            <a:r>
              <a:rPr lang="en-US" sz="1400" dirty="0"/>
              <a:t>;</a:t>
            </a:r>
          </a:p>
          <a:p>
            <a:pPr marL="0" indent="0">
              <a:buNone/>
            </a:pPr>
            <a:r>
              <a:rPr lang="en-US" sz="1400" dirty="0" smtClean="0"/>
              <a:t>         height:50px</a:t>
            </a:r>
            <a:r>
              <a:rPr lang="en-US" sz="1400" dirty="0"/>
              <a:t>;</a:t>
            </a:r>
          </a:p>
          <a:p>
            <a:pPr marL="0" indent="0">
              <a:buNone/>
            </a:pPr>
            <a:r>
              <a:rPr lang="en-US" sz="1400" dirty="0" smtClean="0"/>
              <a:t>          radius:5px; }</a:t>
            </a:r>
          </a:p>
          <a:p>
            <a:pPr marL="0" indent="0">
              <a:buNone/>
            </a:pPr>
            <a:r>
              <a:rPr lang="en-US" sz="1400" dirty="0" smtClean="0"/>
              <a:t>.blue{ </a:t>
            </a:r>
            <a:r>
              <a:rPr lang="en-US" sz="1400" dirty="0"/>
              <a:t>background: blue;</a:t>
            </a:r>
          </a:p>
          <a:p>
            <a:pPr marL="0" indent="0">
              <a:buNone/>
            </a:pPr>
            <a:r>
              <a:rPr lang="en-US" sz="1400" dirty="0"/>
              <a:t> </a:t>
            </a:r>
            <a:r>
              <a:rPr lang="en-US" sz="1400" dirty="0" smtClean="0"/>
              <a:t>           </a:t>
            </a:r>
            <a:r>
              <a:rPr lang="en-US" sz="1400" dirty="0" err="1" smtClean="0"/>
              <a:t>color:yellow</a:t>
            </a:r>
            <a:r>
              <a:rPr lang="en-US" sz="1400" dirty="0"/>
              <a:t>;</a:t>
            </a:r>
          </a:p>
          <a:p>
            <a:pPr marL="0" indent="0">
              <a:buNone/>
            </a:pPr>
            <a:r>
              <a:rPr lang="en-US" sz="1400" dirty="0"/>
              <a:t> </a:t>
            </a:r>
            <a:r>
              <a:rPr lang="en-US" sz="1400" dirty="0" smtClean="0"/>
              <a:t>           </a:t>
            </a:r>
            <a:r>
              <a:rPr lang="en-US" sz="1400" dirty="0" err="1" smtClean="0"/>
              <a:t>border-color:blue</a:t>
            </a:r>
            <a:r>
              <a:rPr lang="en-US" sz="1400" dirty="0" smtClean="0"/>
              <a:t> </a:t>
            </a:r>
            <a:r>
              <a:rPr lang="en-US" sz="1400" dirty="0"/>
              <a:t>!important</a:t>
            </a:r>
            <a:r>
              <a:rPr lang="en-US" sz="1400" dirty="0" smtClean="0"/>
              <a:t>;}</a:t>
            </a:r>
            <a:endParaRPr lang="en-US" sz="1400" dirty="0"/>
          </a:p>
          <a:p>
            <a:pPr marL="0" indent="0">
              <a:buNone/>
            </a:pPr>
            <a:r>
              <a:rPr lang="en-US" sz="1400" dirty="0"/>
              <a:t>.red </a:t>
            </a:r>
            <a:r>
              <a:rPr lang="en-US" sz="1400" dirty="0" smtClean="0"/>
              <a:t>{ </a:t>
            </a:r>
            <a:r>
              <a:rPr lang="en-US" sz="1400" dirty="0"/>
              <a:t>background: red;</a:t>
            </a:r>
          </a:p>
          <a:p>
            <a:pPr marL="0" indent="0">
              <a:buNone/>
            </a:pPr>
            <a:r>
              <a:rPr lang="en-US" sz="1400" dirty="0" smtClean="0"/>
              <a:t>          </a:t>
            </a:r>
            <a:r>
              <a:rPr lang="en-US" sz="1400" dirty="0" err="1"/>
              <a:t>color:white</a:t>
            </a:r>
            <a:r>
              <a:rPr lang="en-US" sz="1400" dirty="0"/>
              <a:t>;</a:t>
            </a:r>
          </a:p>
          <a:p>
            <a:pPr marL="0" indent="0">
              <a:buNone/>
            </a:pPr>
            <a:r>
              <a:rPr lang="en-US" sz="1400" dirty="0" smtClean="0"/>
              <a:t>           </a:t>
            </a:r>
            <a:r>
              <a:rPr lang="en-US" sz="1400" dirty="0" err="1" smtClean="0"/>
              <a:t>border-color:red</a:t>
            </a:r>
            <a:r>
              <a:rPr lang="en-US" sz="1400" dirty="0" smtClean="0"/>
              <a:t> </a:t>
            </a:r>
            <a:r>
              <a:rPr lang="en-US" sz="1400" dirty="0"/>
              <a:t>!important</a:t>
            </a:r>
            <a:r>
              <a:rPr lang="en-US" sz="1400" dirty="0" smtClean="0"/>
              <a:t>;}</a:t>
            </a:r>
            <a:endParaRPr lang="en-US" sz="1400" dirty="0"/>
          </a:p>
          <a:p>
            <a:pPr marL="0" indent="0">
              <a:buNone/>
            </a:pPr>
            <a:r>
              <a:rPr lang="en-US" sz="1400" dirty="0"/>
              <a:t>.</a:t>
            </a:r>
            <a:r>
              <a:rPr lang="en-US" sz="1400" dirty="0" smtClean="0"/>
              <a:t>center{padding</a:t>
            </a:r>
            <a:r>
              <a:rPr lang="en-US" sz="1400" dirty="0"/>
              <a:t>: 50px</a:t>
            </a:r>
            <a:r>
              <a:rPr lang="en-US" sz="1400" dirty="0" smtClean="0"/>
              <a:t>;}</a:t>
            </a:r>
          </a:p>
          <a:p>
            <a:pPr marL="0" indent="0">
              <a:buNone/>
            </a:pPr>
            <a:r>
              <a:rPr lang="en-US" sz="1400" dirty="0" smtClean="0"/>
              <a:t>.test{width:150px</a:t>
            </a:r>
            <a:r>
              <a:rPr lang="en-US" sz="1400" dirty="0"/>
              <a:t>;</a:t>
            </a:r>
          </a:p>
          <a:p>
            <a:pPr marL="0" indent="0">
              <a:buNone/>
            </a:pPr>
            <a:r>
              <a:rPr lang="en-US" sz="1400" dirty="0" smtClean="0"/>
              <a:t>          height:150px</a:t>
            </a:r>
            <a:r>
              <a:rPr lang="en-US" sz="1400" dirty="0"/>
              <a:t>;</a:t>
            </a:r>
          </a:p>
          <a:p>
            <a:pPr marL="0" indent="0">
              <a:buNone/>
            </a:pPr>
            <a:r>
              <a:rPr lang="en-US" sz="1400" dirty="0" smtClean="0"/>
              <a:t>          border-radius</a:t>
            </a:r>
            <a:r>
              <a:rPr lang="en-US" sz="1400" dirty="0"/>
              <a:t>: 5px;</a:t>
            </a:r>
          </a:p>
          <a:p>
            <a:pPr marL="0" indent="0">
              <a:buNone/>
            </a:pPr>
            <a:r>
              <a:rPr lang="en-US" sz="1400" dirty="0" smtClean="0"/>
              <a:t>          border:1px </a:t>
            </a:r>
            <a:r>
              <a:rPr lang="en-US" sz="1400" dirty="0"/>
              <a:t>solid</a:t>
            </a:r>
            <a:r>
              <a:rPr lang="en-US" sz="1400" dirty="0" smtClean="0"/>
              <a:t>;}</a:t>
            </a:r>
            <a:endParaRPr lang="en-US" sz="1400" dirty="0"/>
          </a:p>
          <a:p>
            <a:pPr marL="0" indent="0">
              <a:buNone/>
            </a:pPr>
            <a:r>
              <a:rPr lang="en-US" sz="1400" dirty="0" smtClean="0"/>
              <a:t>.scale{width:250px;}</a:t>
            </a:r>
          </a:p>
          <a:p>
            <a:pPr marL="0" indent="0">
              <a:buNone/>
            </a:pPr>
            <a:endParaRPr lang="en-US" sz="1400" dirty="0"/>
          </a:p>
        </p:txBody>
      </p:sp>
      <p:sp>
        <p:nvSpPr>
          <p:cNvPr id="6" name="Content Placeholder 5"/>
          <p:cNvSpPr>
            <a:spLocks noGrp="1"/>
          </p:cNvSpPr>
          <p:nvPr>
            <p:ph sz="quarter" idx="4"/>
          </p:nvPr>
        </p:nvSpPr>
        <p:spPr>
          <a:xfrm>
            <a:off x="4645025" y="1600200"/>
            <a:ext cx="4041775" cy="4525963"/>
          </a:xfrm>
        </p:spPr>
        <p:txBody>
          <a:bodyPr>
            <a:normAutofit fontScale="25000" lnSpcReduction="20000"/>
          </a:bodyPr>
          <a:lstStyle/>
          <a:p>
            <a:pPr marL="0" indent="0">
              <a:buNone/>
            </a:pPr>
            <a:r>
              <a:rPr lang="en-US" sz="7200" b="1" dirty="0" smtClean="0"/>
              <a:t>colors.js</a:t>
            </a:r>
            <a:endParaRPr lang="en-US" sz="4300" dirty="0"/>
          </a:p>
          <a:p>
            <a:pPr marL="0" indent="0">
              <a:buNone/>
            </a:pPr>
            <a:r>
              <a:rPr lang="en-US" sz="5600" dirty="0"/>
              <a:t> function </a:t>
            </a:r>
            <a:r>
              <a:rPr lang="en-US" sz="5600" dirty="0" err="1"/>
              <a:t>toggleColor</a:t>
            </a:r>
            <a:r>
              <a:rPr lang="en-US" sz="5600" dirty="0"/>
              <a:t>() {</a:t>
            </a:r>
          </a:p>
          <a:p>
            <a:pPr marL="0" indent="0">
              <a:buNone/>
            </a:pPr>
            <a:r>
              <a:rPr lang="en-US" sz="5600" dirty="0"/>
              <a:t> </a:t>
            </a:r>
            <a:r>
              <a:rPr lang="en-US" sz="5600" dirty="0" err="1"/>
              <a:t>var</a:t>
            </a:r>
            <a:r>
              <a:rPr lang="en-US" sz="5600" dirty="0"/>
              <a:t> </a:t>
            </a:r>
            <a:r>
              <a:rPr lang="en-US" sz="5600" dirty="0" err="1"/>
              <a:t>myButtonClasses</a:t>
            </a:r>
            <a:r>
              <a:rPr lang="en-US" sz="5600" dirty="0"/>
              <a:t> = </a:t>
            </a:r>
            <a:r>
              <a:rPr lang="en-US" sz="5600" dirty="0" err="1" smtClean="0"/>
              <a:t>document.getElementById</a:t>
            </a:r>
            <a:r>
              <a:rPr lang="en-US" sz="5600" dirty="0"/>
              <a:t>("submit").</a:t>
            </a:r>
            <a:r>
              <a:rPr lang="en-US" sz="5600" dirty="0" err="1"/>
              <a:t>classList</a:t>
            </a:r>
            <a:r>
              <a:rPr lang="en-US" sz="5600" dirty="0"/>
              <a:t>;</a:t>
            </a:r>
          </a:p>
          <a:p>
            <a:pPr marL="0" indent="0">
              <a:buNone/>
            </a:pPr>
            <a:r>
              <a:rPr lang="en-US" sz="5600" dirty="0"/>
              <a:t> </a:t>
            </a:r>
            <a:r>
              <a:rPr lang="en-US" sz="5600" dirty="0" err="1"/>
              <a:t>var</a:t>
            </a:r>
            <a:r>
              <a:rPr lang="en-US" sz="5600" dirty="0"/>
              <a:t> </a:t>
            </a:r>
            <a:r>
              <a:rPr lang="en-US" sz="5600" dirty="0" err="1"/>
              <a:t>myDivClasses</a:t>
            </a:r>
            <a:r>
              <a:rPr lang="en-US" sz="5600" dirty="0"/>
              <a:t> = </a:t>
            </a:r>
            <a:r>
              <a:rPr lang="en-US" sz="5600" dirty="0" err="1"/>
              <a:t>document.getElementById</a:t>
            </a:r>
            <a:r>
              <a:rPr lang="en-US" sz="5600" dirty="0"/>
              <a:t>("demo").</a:t>
            </a:r>
            <a:r>
              <a:rPr lang="en-US" sz="5600" dirty="0" err="1"/>
              <a:t>classList</a:t>
            </a:r>
            <a:r>
              <a:rPr lang="en-US" sz="5600" dirty="0"/>
              <a:t>; </a:t>
            </a:r>
          </a:p>
          <a:p>
            <a:pPr marL="0" indent="0">
              <a:buNone/>
            </a:pPr>
            <a:r>
              <a:rPr lang="en-US" sz="5600" dirty="0"/>
              <a:t> if (</a:t>
            </a:r>
            <a:r>
              <a:rPr lang="en-US" sz="5600" dirty="0" err="1"/>
              <a:t>myButtonClasses.contains</a:t>
            </a:r>
            <a:r>
              <a:rPr lang="en-US" sz="5600" dirty="0"/>
              <a:t>("blue")) {</a:t>
            </a:r>
          </a:p>
          <a:p>
            <a:pPr marL="0" indent="0">
              <a:buNone/>
            </a:pPr>
            <a:r>
              <a:rPr lang="en-US" sz="5600" dirty="0"/>
              <a:t>  </a:t>
            </a:r>
            <a:r>
              <a:rPr lang="en-US" sz="5600" dirty="0" smtClean="0"/>
              <a:t>                    </a:t>
            </a:r>
            <a:r>
              <a:rPr lang="en-US" sz="5600" dirty="0" err="1"/>
              <a:t>myButtonClasses.remove</a:t>
            </a:r>
            <a:r>
              <a:rPr lang="en-US" sz="5600" dirty="0"/>
              <a:t>("blue");</a:t>
            </a:r>
          </a:p>
          <a:p>
            <a:pPr marL="0" indent="0">
              <a:buNone/>
            </a:pPr>
            <a:r>
              <a:rPr lang="en-US" sz="5600" dirty="0"/>
              <a:t>	</a:t>
            </a:r>
            <a:r>
              <a:rPr lang="en-US" sz="5600" dirty="0" err="1"/>
              <a:t>myButtonClasses.add</a:t>
            </a:r>
            <a:r>
              <a:rPr lang="en-US" sz="5600" dirty="0"/>
              <a:t>("red");</a:t>
            </a:r>
          </a:p>
          <a:p>
            <a:pPr marL="0" indent="0">
              <a:buNone/>
            </a:pPr>
            <a:r>
              <a:rPr lang="en-US" sz="5600" dirty="0"/>
              <a:t>	//change color of box accordingly</a:t>
            </a:r>
          </a:p>
          <a:p>
            <a:pPr marL="0" indent="0">
              <a:buNone/>
            </a:pPr>
            <a:r>
              <a:rPr lang="en-US" sz="5600" dirty="0"/>
              <a:t>	</a:t>
            </a:r>
            <a:r>
              <a:rPr lang="en-US" sz="5600" dirty="0" err="1"/>
              <a:t>myDivClasses.remove</a:t>
            </a:r>
            <a:r>
              <a:rPr lang="en-US" sz="5600" dirty="0"/>
              <a:t>("blue");</a:t>
            </a:r>
          </a:p>
          <a:p>
            <a:pPr marL="0" indent="0">
              <a:buNone/>
            </a:pPr>
            <a:r>
              <a:rPr lang="en-US" sz="5600" dirty="0"/>
              <a:t>	</a:t>
            </a:r>
            <a:r>
              <a:rPr lang="en-US" sz="5600" dirty="0" err="1"/>
              <a:t>myDivClasses.add</a:t>
            </a:r>
            <a:r>
              <a:rPr lang="en-US" sz="5600" dirty="0"/>
              <a:t>("red");</a:t>
            </a:r>
          </a:p>
          <a:p>
            <a:pPr marL="0" indent="0">
              <a:buNone/>
            </a:pPr>
            <a:r>
              <a:rPr lang="en-US" sz="5600" dirty="0"/>
              <a:t>	</a:t>
            </a:r>
            <a:r>
              <a:rPr lang="en-US" sz="5600" dirty="0" err="1"/>
              <a:t>myDivClasses.add</a:t>
            </a:r>
            <a:r>
              <a:rPr lang="en-US" sz="5600" dirty="0"/>
              <a:t>("scale");</a:t>
            </a:r>
          </a:p>
          <a:p>
            <a:pPr marL="0" indent="0">
              <a:buNone/>
            </a:pPr>
            <a:r>
              <a:rPr lang="en-US" sz="5600" dirty="0"/>
              <a:t> } </a:t>
            </a:r>
          </a:p>
          <a:p>
            <a:pPr marL="0" indent="0">
              <a:buNone/>
            </a:pPr>
            <a:r>
              <a:rPr lang="en-US" sz="5600" dirty="0"/>
              <a:t> else if(</a:t>
            </a:r>
            <a:r>
              <a:rPr lang="en-US" sz="5600" dirty="0" err="1"/>
              <a:t>myButtonClasses.contains</a:t>
            </a:r>
            <a:r>
              <a:rPr lang="en-US" sz="5600" dirty="0"/>
              <a:t>("red")) </a:t>
            </a:r>
            <a:r>
              <a:rPr lang="en-US" sz="5600" dirty="0" smtClean="0"/>
              <a:t>{</a:t>
            </a:r>
            <a:endParaRPr lang="en-US" sz="5600" dirty="0"/>
          </a:p>
          <a:p>
            <a:pPr marL="0" indent="0">
              <a:buNone/>
            </a:pPr>
            <a:r>
              <a:rPr lang="en-US" sz="5600" dirty="0"/>
              <a:t>   </a:t>
            </a:r>
            <a:r>
              <a:rPr lang="en-US" sz="5600" dirty="0" smtClean="0"/>
              <a:t>                   </a:t>
            </a:r>
            <a:r>
              <a:rPr lang="en-US" sz="5600" dirty="0"/>
              <a:t>//</a:t>
            </a:r>
            <a:r>
              <a:rPr lang="en-US" sz="5600" dirty="0" err="1"/>
              <a:t>myButtonClasses.add</a:t>
            </a:r>
            <a:r>
              <a:rPr lang="en-US" sz="5600" dirty="0"/>
              <a:t>("blue");</a:t>
            </a:r>
          </a:p>
          <a:p>
            <a:pPr marL="0" indent="0">
              <a:buNone/>
            </a:pPr>
            <a:r>
              <a:rPr lang="en-US" sz="5600" dirty="0"/>
              <a:t>	</a:t>
            </a:r>
            <a:r>
              <a:rPr lang="en-US" sz="5600" dirty="0" err="1"/>
              <a:t>myButtonClasses.remove</a:t>
            </a:r>
            <a:r>
              <a:rPr lang="en-US" sz="5600" dirty="0"/>
              <a:t>("red");</a:t>
            </a:r>
          </a:p>
          <a:p>
            <a:pPr marL="0" indent="0">
              <a:buNone/>
            </a:pPr>
            <a:r>
              <a:rPr lang="en-US" sz="5600" dirty="0"/>
              <a:t>	</a:t>
            </a:r>
            <a:r>
              <a:rPr lang="en-US" sz="5600" dirty="0" err="1"/>
              <a:t>myButtonClasses.add</a:t>
            </a:r>
            <a:r>
              <a:rPr lang="en-US" sz="5600" dirty="0"/>
              <a:t>("blue")</a:t>
            </a:r>
          </a:p>
          <a:p>
            <a:pPr marL="0" indent="0">
              <a:buNone/>
            </a:pPr>
            <a:r>
              <a:rPr lang="en-US" sz="5600" dirty="0"/>
              <a:t> </a:t>
            </a:r>
            <a:r>
              <a:rPr lang="en-US" sz="5600" dirty="0" smtClean="0"/>
              <a:t>                     //</a:t>
            </a:r>
            <a:r>
              <a:rPr lang="en-US" sz="5600" dirty="0"/>
              <a:t>change color of box accordingly</a:t>
            </a:r>
          </a:p>
          <a:p>
            <a:pPr marL="0" indent="0">
              <a:buNone/>
            </a:pPr>
            <a:r>
              <a:rPr lang="en-US" sz="5600" dirty="0"/>
              <a:t>	</a:t>
            </a:r>
            <a:r>
              <a:rPr lang="en-US" sz="5600" dirty="0" err="1"/>
              <a:t>myDivClasses.remove</a:t>
            </a:r>
            <a:r>
              <a:rPr lang="en-US" sz="5600" dirty="0"/>
              <a:t>("red");</a:t>
            </a:r>
          </a:p>
          <a:p>
            <a:pPr marL="0" indent="0">
              <a:buNone/>
            </a:pPr>
            <a:r>
              <a:rPr lang="en-US" sz="5600" dirty="0"/>
              <a:t>	</a:t>
            </a:r>
            <a:r>
              <a:rPr lang="en-US" sz="5600" dirty="0" err="1"/>
              <a:t>myDivClasses.remove</a:t>
            </a:r>
            <a:r>
              <a:rPr lang="en-US" sz="5600" dirty="0"/>
              <a:t>("scale");</a:t>
            </a:r>
          </a:p>
          <a:p>
            <a:pPr marL="0" indent="0">
              <a:buNone/>
            </a:pPr>
            <a:r>
              <a:rPr lang="en-US" sz="5600" dirty="0"/>
              <a:t>	</a:t>
            </a:r>
            <a:r>
              <a:rPr lang="en-US" sz="5600" dirty="0" err="1"/>
              <a:t>myDivClasses.add</a:t>
            </a:r>
            <a:r>
              <a:rPr lang="en-US" sz="5600" dirty="0"/>
              <a:t>("blue");</a:t>
            </a:r>
          </a:p>
          <a:p>
            <a:pPr marL="0" indent="0">
              <a:buNone/>
            </a:pPr>
            <a:r>
              <a:rPr lang="en-US" sz="5600" dirty="0"/>
              <a:t> </a:t>
            </a:r>
            <a:r>
              <a:rPr lang="en-US" sz="5600" dirty="0" smtClean="0"/>
              <a:t>}}</a:t>
            </a:r>
            <a:endParaRPr lang="en-US" sz="5600" dirty="0"/>
          </a:p>
          <a:p>
            <a:pPr marL="0" indent="0">
              <a:buNone/>
            </a:pPr>
            <a:endParaRPr lang="en-US" sz="5600" dirty="0"/>
          </a:p>
        </p:txBody>
      </p:sp>
    </p:spTree>
    <p:extLst>
      <p:ext uri="{BB962C8B-B14F-4D97-AF65-F5344CB8AC3E}">
        <p14:creationId xmlns:p14="http://schemas.microsoft.com/office/powerpoint/2010/main" val="642339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3400" b="1" dirty="0" smtClean="0"/>
              <a:t>Togglecolor.html</a:t>
            </a:r>
          </a:p>
          <a:p>
            <a:pPr marL="0" indent="0">
              <a:buNone/>
            </a:pPr>
            <a:r>
              <a:rPr lang="en-US" dirty="0" smtClean="0"/>
              <a:t>&lt;</a:t>
            </a:r>
            <a:r>
              <a:rPr lang="en-US" dirty="0"/>
              <a:t>html&gt;</a:t>
            </a:r>
          </a:p>
          <a:p>
            <a:pPr marL="0" indent="0">
              <a:buNone/>
            </a:pPr>
            <a:r>
              <a:rPr lang="en-US" dirty="0"/>
              <a:t>&lt;head&gt;</a:t>
            </a:r>
          </a:p>
          <a:p>
            <a:pPr marL="0" indent="0">
              <a:buNone/>
            </a:pPr>
            <a:r>
              <a:rPr lang="en-US" dirty="0"/>
              <a:t>&lt;title&gt;Untitled Document&lt;/title&gt;</a:t>
            </a:r>
          </a:p>
          <a:p>
            <a:pPr marL="0" indent="0">
              <a:buNone/>
            </a:pPr>
            <a:r>
              <a:rPr lang="en-US" dirty="0"/>
              <a:t>&lt;script </a:t>
            </a:r>
            <a:r>
              <a:rPr lang="en-US" dirty="0" err="1"/>
              <a:t>src</a:t>
            </a:r>
            <a:r>
              <a:rPr lang="en-US" dirty="0" smtClean="0"/>
              <a:t>=“</a:t>
            </a:r>
            <a:r>
              <a:rPr lang="en-US" dirty="0" err="1" smtClean="0"/>
              <a:t>js</a:t>
            </a:r>
            <a:r>
              <a:rPr lang="en-US" dirty="0" smtClean="0"/>
              <a:t>/colors.js</a:t>
            </a:r>
            <a:r>
              <a:rPr lang="en-US" dirty="0"/>
              <a:t>"&gt;&lt;/script&gt;</a:t>
            </a:r>
          </a:p>
          <a:p>
            <a:pPr marL="0" indent="0">
              <a:buNone/>
            </a:pPr>
            <a:r>
              <a:rPr lang="en-US" dirty="0"/>
              <a:t>&lt;link </a:t>
            </a:r>
            <a:r>
              <a:rPr lang="en-US" dirty="0" err="1"/>
              <a:t>rel</a:t>
            </a:r>
            <a:r>
              <a:rPr lang="en-US" dirty="0"/>
              <a:t>="stylesheet" type="text/</a:t>
            </a:r>
            <a:r>
              <a:rPr lang="en-US" dirty="0" err="1"/>
              <a:t>css</a:t>
            </a:r>
            <a:r>
              <a:rPr lang="en-US" dirty="0"/>
              <a:t>" </a:t>
            </a:r>
            <a:r>
              <a:rPr lang="en-US" dirty="0" err="1"/>
              <a:t>href</a:t>
            </a:r>
            <a:r>
              <a:rPr lang="en-US" dirty="0" smtClean="0"/>
              <a:t>=“</a:t>
            </a:r>
            <a:r>
              <a:rPr lang="en-US" dirty="0" err="1" smtClean="0"/>
              <a:t>css</a:t>
            </a:r>
            <a:r>
              <a:rPr lang="en-US" dirty="0" smtClean="0"/>
              <a:t>/style.css</a:t>
            </a:r>
            <a:r>
              <a:rPr lang="en-US" dirty="0"/>
              <a:t>"&gt;</a:t>
            </a:r>
          </a:p>
          <a:p>
            <a:pPr marL="0" indent="0">
              <a:buNone/>
            </a:pPr>
            <a:r>
              <a:rPr lang="en-US" dirty="0"/>
              <a:t>&lt;/head&gt;</a:t>
            </a:r>
          </a:p>
          <a:p>
            <a:pPr marL="0" indent="0">
              <a:buNone/>
            </a:pPr>
            <a:endParaRPr lang="en-US" dirty="0"/>
          </a:p>
          <a:p>
            <a:pPr marL="0" indent="0">
              <a:buNone/>
            </a:pPr>
            <a:r>
              <a:rPr lang="en-US" dirty="0"/>
              <a:t>&lt;body </a:t>
            </a:r>
            <a:r>
              <a:rPr lang="en-US" dirty="0" err="1"/>
              <a:t>bgcolor</a:t>
            </a:r>
            <a:r>
              <a:rPr lang="en-US" dirty="0"/>
              <a:t>="#000000" &gt;</a:t>
            </a:r>
          </a:p>
          <a:p>
            <a:pPr marL="0" indent="0">
              <a:buNone/>
            </a:pPr>
            <a:r>
              <a:rPr lang="en-US" dirty="0"/>
              <a:t>&lt;div id="demo" class="</a:t>
            </a:r>
            <a:r>
              <a:rPr lang="en-US"/>
              <a:t>test </a:t>
            </a:r>
            <a:r>
              <a:rPr lang="en-US" smtClean="0"/>
              <a:t>center blue</a:t>
            </a:r>
            <a:r>
              <a:rPr lang="en-US" dirty="0" smtClean="0"/>
              <a:t>"&gt;</a:t>
            </a:r>
            <a:endParaRPr lang="en-US" dirty="0"/>
          </a:p>
          <a:p>
            <a:pPr marL="0" indent="0">
              <a:buNone/>
            </a:pPr>
            <a:r>
              <a:rPr lang="en-US" dirty="0"/>
              <a:t>&lt;/div&gt;</a:t>
            </a:r>
          </a:p>
          <a:p>
            <a:pPr marL="0" indent="0">
              <a:buNone/>
            </a:pPr>
            <a:r>
              <a:rPr lang="en-US" dirty="0"/>
              <a:t>&lt;div class="center"&gt;</a:t>
            </a:r>
          </a:p>
          <a:p>
            <a:pPr marL="0" indent="0">
              <a:buNone/>
            </a:pPr>
            <a:r>
              <a:rPr lang="en-US" dirty="0"/>
              <a:t> </a:t>
            </a:r>
          </a:p>
          <a:p>
            <a:pPr marL="0" indent="0">
              <a:buNone/>
            </a:pPr>
            <a:r>
              <a:rPr lang="en-US" dirty="0"/>
              <a:t>    &lt;button id="submit" class="txt blue" </a:t>
            </a:r>
            <a:r>
              <a:rPr lang="en-US" dirty="0" err="1"/>
              <a:t>onClick</a:t>
            </a:r>
            <a:r>
              <a:rPr lang="en-US" dirty="0"/>
              <a:t>="</a:t>
            </a:r>
            <a:r>
              <a:rPr lang="en-US" dirty="0" err="1"/>
              <a:t>toggleColor</a:t>
            </a:r>
            <a:r>
              <a:rPr lang="en-US" dirty="0"/>
              <a:t>()"&gt;Try&lt;/button&gt;</a:t>
            </a:r>
          </a:p>
          <a:p>
            <a:pPr marL="0" indent="0">
              <a:buNone/>
            </a:pPr>
            <a:r>
              <a:rPr lang="en-US" dirty="0"/>
              <a:t> </a:t>
            </a:r>
          </a:p>
          <a:p>
            <a:pPr marL="0" indent="0">
              <a:buNone/>
            </a:pPr>
            <a:r>
              <a:rPr lang="en-US" dirty="0"/>
              <a:t>&lt;/div&gt;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40681301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Media Queries in JavaScript</a:t>
            </a:r>
            <a:endParaRPr lang="en-US" dirty="0"/>
          </a:p>
        </p:txBody>
      </p:sp>
      <p:sp>
        <p:nvSpPr>
          <p:cNvPr id="3" name="Content Placeholder 2"/>
          <p:cNvSpPr>
            <a:spLocks noGrp="1"/>
          </p:cNvSpPr>
          <p:nvPr>
            <p:ph idx="1"/>
          </p:nvPr>
        </p:nvSpPr>
        <p:spPr/>
        <p:txBody>
          <a:bodyPr/>
          <a:lstStyle/>
          <a:p>
            <a:r>
              <a:rPr lang="en-US" dirty="0"/>
              <a:t>The </a:t>
            </a:r>
            <a:r>
              <a:rPr lang="en-US" dirty="0" err="1"/>
              <a:t>matchMedia</a:t>
            </a:r>
            <a:r>
              <a:rPr lang="en-US" dirty="0"/>
              <a:t>() method is used to run the queries</a:t>
            </a:r>
            <a:r>
              <a:rPr lang="en-US" dirty="0" smtClean="0"/>
              <a:t>, </a:t>
            </a:r>
          </a:p>
          <a:p>
            <a:r>
              <a:rPr lang="en-US" dirty="0" smtClean="0"/>
              <a:t>This </a:t>
            </a:r>
            <a:r>
              <a:rPr lang="en-US" dirty="0"/>
              <a:t>means you can </a:t>
            </a:r>
            <a:r>
              <a:rPr lang="en-US" dirty="0" smtClean="0"/>
              <a:t>run functions </a:t>
            </a:r>
            <a:r>
              <a:rPr lang="en-US" dirty="0"/>
              <a:t>or load in more external scripts depending on device capabilities</a:t>
            </a:r>
            <a:endParaRPr lang="en-US" dirty="0" smtClean="0"/>
          </a:p>
          <a:p>
            <a:r>
              <a:rPr lang="en-US" dirty="0" err="1" smtClean="0"/>
              <a:t>window.matchMedia</a:t>
            </a:r>
            <a:r>
              <a:rPr lang="en-US" dirty="0"/>
              <a:t>('screen and (min-width: 800px)');</a:t>
            </a:r>
            <a:endParaRPr lang="en-US" dirty="0" smtClean="0"/>
          </a:p>
        </p:txBody>
      </p:sp>
    </p:spTree>
    <p:extLst>
      <p:ext uri="{BB962C8B-B14F-4D97-AF65-F5344CB8AC3E}">
        <p14:creationId xmlns:p14="http://schemas.microsoft.com/office/powerpoint/2010/main" val="1077495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p:txBody>
          <a:bodyPr>
            <a:normAutofit/>
          </a:bodyPr>
          <a:lstStyle/>
          <a:p>
            <a:pPr marL="0" indent="0">
              <a:buNone/>
            </a:pPr>
            <a:r>
              <a:rPr lang="en-GB" sz="1800" dirty="0"/>
              <a:t>function </a:t>
            </a:r>
            <a:r>
              <a:rPr lang="en-GB" sz="1800" dirty="0" err="1"/>
              <a:t>widthWatch</a:t>
            </a:r>
            <a:r>
              <a:rPr lang="en-GB" sz="1800" dirty="0"/>
              <a:t>(</a:t>
            </a:r>
            <a:r>
              <a:rPr lang="en-GB" sz="1800" dirty="0" err="1"/>
              <a:t>mq</a:t>
            </a:r>
            <a:r>
              <a:rPr lang="en-GB" sz="1800" dirty="0"/>
              <a:t>) {</a:t>
            </a:r>
          </a:p>
          <a:p>
            <a:pPr marL="0" indent="0">
              <a:buNone/>
            </a:pPr>
            <a:r>
              <a:rPr lang="en-GB" sz="1800" dirty="0"/>
              <a:t>if (</a:t>
            </a:r>
            <a:r>
              <a:rPr lang="en-GB" sz="1800" dirty="0" err="1"/>
              <a:t>mq.matches</a:t>
            </a:r>
            <a:r>
              <a:rPr lang="en-GB" sz="1800" dirty="0"/>
              <a:t>) { foo(); }</a:t>
            </a:r>
          </a:p>
          <a:p>
            <a:pPr marL="0" indent="0">
              <a:buNone/>
            </a:pPr>
            <a:r>
              <a:rPr lang="en-GB" sz="1800" dirty="0"/>
              <a:t>else { // do something else }</a:t>
            </a:r>
          </a:p>
          <a:p>
            <a:pPr marL="0" indent="0">
              <a:buNone/>
            </a:pPr>
            <a:r>
              <a:rPr lang="en-GB" sz="1800" dirty="0"/>
              <a:t>}</a:t>
            </a:r>
          </a:p>
          <a:p>
            <a:pPr marL="0" indent="0">
              <a:buNone/>
            </a:pPr>
            <a:r>
              <a:rPr lang="en-US" sz="1800" dirty="0" err="1"/>
              <a:t>var</a:t>
            </a:r>
            <a:r>
              <a:rPr lang="en-US" sz="1800" dirty="0"/>
              <a:t> </a:t>
            </a:r>
            <a:r>
              <a:rPr lang="en-US" sz="1800" dirty="0" err="1"/>
              <a:t>mq</a:t>
            </a:r>
            <a:r>
              <a:rPr lang="en-US" sz="1800" dirty="0"/>
              <a:t> = </a:t>
            </a:r>
            <a:r>
              <a:rPr lang="en-US" sz="1800" dirty="0" err="1"/>
              <a:t>window.matchMedia</a:t>
            </a:r>
            <a:r>
              <a:rPr lang="en-US" sz="1800" dirty="0"/>
              <a:t>('screen and (min-width: 800px)');</a:t>
            </a:r>
          </a:p>
          <a:p>
            <a:pPr marL="0" indent="0">
              <a:buNone/>
            </a:pPr>
            <a:r>
              <a:rPr lang="en-GB" sz="1800" dirty="0" err="1"/>
              <a:t>mq.addListener</a:t>
            </a:r>
            <a:r>
              <a:rPr lang="en-GB" sz="1800" dirty="0"/>
              <a:t>(</a:t>
            </a:r>
            <a:r>
              <a:rPr lang="en-GB" sz="1800" dirty="0" err="1"/>
              <a:t>widthWatch</a:t>
            </a:r>
            <a:r>
              <a:rPr lang="en-GB" sz="1800" dirty="0"/>
              <a:t>);</a:t>
            </a:r>
          </a:p>
          <a:p>
            <a:pPr marL="0" indent="0">
              <a:buNone/>
            </a:pPr>
            <a:r>
              <a:rPr lang="en-GB" sz="1800" dirty="0" err="1"/>
              <a:t>widthWatch</a:t>
            </a:r>
            <a:r>
              <a:rPr lang="en-GB" sz="1800" dirty="0"/>
              <a:t>(</a:t>
            </a:r>
            <a:r>
              <a:rPr lang="en-GB" sz="1800" dirty="0" err="1"/>
              <a:t>mq</a:t>
            </a:r>
            <a:r>
              <a:rPr lang="en-GB" sz="1800" dirty="0" smtClean="0"/>
              <a:t>);</a:t>
            </a:r>
          </a:p>
          <a:p>
            <a:pPr marL="0" indent="0">
              <a:buNone/>
            </a:pPr>
            <a:endParaRPr lang="en-GB" sz="1800" dirty="0"/>
          </a:p>
          <a:p>
            <a:pPr marL="0" indent="0">
              <a:buNone/>
            </a:pPr>
            <a:r>
              <a:rPr lang="en-GB" sz="1800" dirty="0"/>
              <a:t>Reference </a:t>
            </a:r>
            <a:r>
              <a:rPr lang="en-GB" sz="1800" dirty="0" smtClean="0"/>
              <a:t>Book: the-modern-web-multi-device-web-development-with-html5-css3-and-javascript (Page 75-77)</a:t>
            </a:r>
            <a:endParaRPr lang="en-GB" sz="1800" dirty="0"/>
          </a:p>
        </p:txBody>
      </p:sp>
    </p:spTree>
    <p:extLst>
      <p:ext uri="{BB962C8B-B14F-4D97-AF65-F5344CB8AC3E}">
        <p14:creationId xmlns:p14="http://schemas.microsoft.com/office/powerpoint/2010/main" val="2370508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EventTarget</a:t>
            </a:r>
            <a:endParaRPr lang="en-GB" dirty="0"/>
          </a:p>
        </p:txBody>
      </p:sp>
      <p:sp>
        <p:nvSpPr>
          <p:cNvPr id="3" name="Content Placeholder 2"/>
          <p:cNvSpPr>
            <a:spLocks noGrp="1"/>
          </p:cNvSpPr>
          <p:nvPr>
            <p:ph idx="1"/>
          </p:nvPr>
        </p:nvSpPr>
        <p:spPr/>
        <p:txBody>
          <a:bodyPr/>
          <a:lstStyle/>
          <a:p>
            <a:r>
              <a:rPr lang="en-US" dirty="0"/>
              <a:t>The </a:t>
            </a:r>
            <a:r>
              <a:rPr lang="en-US" dirty="0" err="1"/>
              <a:t>EventTarget</a:t>
            </a:r>
            <a:r>
              <a:rPr lang="en-US" dirty="0"/>
              <a:t> interface is implemented by objects that can receive events and may have listeners for them. In other words, any target of events implements the three methods associated with this interface.</a:t>
            </a:r>
            <a:endParaRPr lang="en-GB" dirty="0"/>
          </a:p>
        </p:txBody>
      </p:sp>
    </p:spTree>
    <p:extLst>
      <p:ext uri="{BB962C8B-B14F-4D97-AF65-F5344CB8AC3E}">
        <p14:creationId xmlns:p14="http://schemas.microsoft.com/office/powerpoint/2010/main" val="3176462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 Listener</a:t>
            </a:r>
            <a:endParaRPr lang="en-GB" dirty="0"/>
          </a:p>
        </p:txBody>
      </p:sp>
      <p:sp>
        <p:nvSpPr>
          <p:cNvPr id="3" name="Content Placeholder 2"/>
          <p:cNvSpPr>
            <a:spLocks noGrp="1"/>
          </p:cNvSpPr>
          <p:nvPr>
            <p:ph idx="1"/>
          </p:nvPr>
        </p:nvSpPr>
        <p:spPr/>
        <p:txBody>
          <a:bodyPr/>
          <a:lstStyle/>
          <a:p>
            <a:pPr marL="0" indent="0">
              <a:buNone/>
            </a:pPr>
            <a:r>
              <a:rPr lang="en-US" dirty="0"/>
              <a:t>The </a:t>
            </a:r>
            <a:r>
              <a:rPr lang="en-US" dirty="0" err="1"/>
              <a:t>addEventListener</a:t>
            </a:r>
            <a:r>
              <a:rPr lang="en-US" dirty="0"/>
              <a:t>() method of the </a:t>
            </a:r>
            <a:r>
              <a:rPr lang="en-US" dirty="0" err="1"/>
              <a:t>EventTarget</a:t>
            </a:r>
            <a:r>
              <a:rPr lang="en-US" dirty="0"/>
              <a:t> interface sets up a function that will be called whenever the specified event is delivered to the target.</a:t>
            </a:r>
            <a:endParaRPr lang="en-GB" dirty="0" smtClean="0"/>
          </a:p>
          <a:p>
            <a:pPr marL="0" indent="0">
              <a:buNone/>
            </a:pPr>
            <a:endParaRPr lang="en-GB" dirty="0"/>
          </a:p>
          <a:p>
            <a:pPr marL="0" indent="0">
              <a:buNone/>
            </a:pPr>
            <a:r>
              <a:rPr lang="en-GB" sz="1400" dirty="0" smtClean="0"/>
              <a:t>Reference: https</a:t>
            </a:r>
            <a:r>
              <a:rPr lang="en-GB" sz="1400" dirty="0"/>
              <a:t>://developer.mozilla.org/en-US/docs/Web/API/EventTarget/addEventListener</a:t>
            </a:r>
          </a:p>
        </p:txBody>
      </p:sp>
    </p:spTree>
    <p:extLst>
      <p:ext uri="{BB962C8B-B14F-4D97-AF65-F5344CB8AC3E}">
        <p14:creationId xmlns:p14="http://schemas.microsoft.com/office/powerpoint/2010/main" val="117758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JavaScript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Less server interaction:  User input can be validated before sending the page off to the server. This saves server traffic, which means less load on your server.</a:t>
            </a:r>
          </a:p>
          <a:p>
            <a:r>
              <a:rPr lang="en-US" dirty="0" smtClean="0"/>
              <a:t>Immediate feedback to the visitors: They don't have to wait for a page reload to see if they have forgotten to enter something.</a:t>
            </a:r>
          </a:p>
          <a:p>
            <a:r>
              <a:rPr lang="en-US" dirty="0" smtClean="0"/>
              <a:t>Increased interactivity: Interfaces can be created that react to the user activities e.g. mouse hover or uses the keyboard.</a:t>
            </a:r>
          </a:p>
          <a:p>
            <a:r>
              <a:rPr lang="en-US" dirty="0" smtClean="0"/>
              <a:t>Richer interfaces: JavaScript  can be used to include sliders to give a Rich Interface to the website visitors.</a:t>
            </a:r>
          </a:p>
        </p:txBody>
      </p:sp>
    </p:spTree>
    <p:extLst>
      <p:ext uri="{BB962C8B-B14F-4D97-AF65-F5344CB8AC3E}">
        <p14:creationId xmlns:p14="http://schemas.microsoft.com/office/powerpoint/2010/main" val="2921330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133600"/>
            <a:ext cx="3429000" cy="1970346"/>
          </a:xfrm>
          <a:effectLst>
            <a:reflection blurRad="6350" stA="50000" endA="300" endPos="55000" dir="5400000" sy="-100000" algn="bl" rotWithShape="0"/>
          </a:effectLst>
          <a:scene3d>
            <a:camera prst="perspectiveContrastingRightFacing"/>
            <a:lightRig rig="threePt" dir="t"/>
          </a:scene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276" y="2057400"/>
            <a:ext cx="3517324" cy="1970347"/>
          </a:xfrm>
          <a:prstGeom prst="rect">
            <a:avLst/>
          </a:prstGeom>
          <a:effectLst>
            <a:reflection blurRad="6350" stA="50000" endA="300" endPos="55000" dir="5400000" sy="-100000" algn="bl" rotWithShape="0"/>
          </a:effectLst>
          <a:scene3d>
            <a:camera prst="perspectiveContrastingLeftFacing"/>
            <a:lightRig rig="threePt" dir="t"/>
          </a:scene3d>
        </p:spPr>
      </p:pic>
      <p:sp>
        <p:nvSpPr>
          <p:cNvPr id="6" name="Title 4"/>
          <p:cNvSpPr txBox="1">
            <a:spLocks/>
          </p:cNvSpPr>
          <p:nvPr/>
        </p:nvSpPr>
        <p:spPr>
          <a:xfrm>
            <a:off x="1600200" y="5257800"/>
            <a:ext cx="6172200" cy="685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t>Including JavaScript in html page</a:t>
            </a:r>
            <a:endParaRPr lang="en-US" b="1" dirty="0"/>
          </a:p>
        </p:txBody>
      </p:sp>
    </p:spTree>
    <p:extLst>
      <p:ext uri="{BB962C8B-B14F-4D97-AF65-F5344CB8AC3E}">
        <p14:creationId xmlns:p14="http://schemas.microsoft.com/office/powerpoint/2010/main" val="1926162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098925" y="-952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lgn="ctr">
              <a:spcBef>
                <a:spcPct val="0"/>
              </a:spcBef>
              <a:buClrTx/>
              <a:buSzTx/>
              <a:buFontTx/>
              <a:buNone/>
            </a:pPr>
            <a:endParaRPr lang="en-US" altLang="en-US" sz="2800">
              <a:latin typeface="Times New Roman" pitchFamily="18" charset="0"/>
            </a:endParaRPr>
          </a:p>
        </p:txBody>
      </p:sp>
      <p:sp>
        <p:nvSpPr>
          <p:cNvPr id="29699" name="Text Box 3"/>
          <p:cNvSpPr txBox="1">
            <a:spLocks noChangeArrowheads="1"/>
          </p:cNvSpPr>
          <p:nvPr/>
        </p:nvSpPr>
        <p:spPr bwMode="auto">
          <a:xfrm>
            <a:off x="1242041" y="550574"/>
            <a:ext cx="59137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charset="2"/>
              <a:buChar char="l"/>
              <a:defRPr sz="3200">
                <a:solidFill>
                  <a:schemeClr val="tx1"/>
                </a:solidFill>
                <a:latin typeface="Arial" pitchFamily="34" charset="0"/>
              </a:defRPr>
            </a:lvl1pPr>
            <a:lvl2pPr marL="742950" indent="-285750">
              <a:spcBef>
                <a:spcPct val="20000"/>
              </a:spcBef>
              <a:buClr>
                <a:schemeClr val="folHlink"/>
              </a:buClr>
              <a:buSzPct val="100000"/>
              <a:buChar char="»"/>
              <a:defRPr sz="2800">
                <a:solidFill>
                  <a:schemeClr val="tx1"/>
                </a:solidFill>
                <a:latin typeface="Arial" pitchFamily="34" charset="0"/>
              </a:defRPr>
            </a:lvl2pPr>
            <a:lvl3pPr marL="1143000" indent="-228600">
              <a:spcBef>
                <a:spcPct val="20000"/>
              </a:spcBef>
              <a:buClr>
                <a:schemeClr val="tx1"/>
              </a:buClr>
              <a:buSzPct val="100000"/>
              <a:buChar char="–"/>
              <a:defRPr sz="2400">
                <a:solidFill>
                  <a:schemeClr val="tx1"/>
                </a:solidFill>
                <a:latin typeface="Arial" pitchFamily="34" charset="0"/>
              </a:defRPr>
            </a:lvl3pPr>
            <a:lvl4pPr marL="1600200" indent="-228600">
              <a:spcBef>
                <a:spcPct val="20000"/>
              </a:spcBef>
              <a:buClr>
                <a:schemeClr val="accent2"/>
              </a:buClr>
              <a:buSzPct val="65000"/>
              <a:buFont typeface="Monotype Sorts" charset="2"/>
              <a:buChar char="l"/>
              <a:defRPr sz="2000">
                <a:solidFill>
                  <a:schemeClr val="tx1"/>
                </a:solidFill>
                <a:latin typeface="Arial" pitchFamily="34" charset="0"/>
              </a:defRPr>
            </a:lvl4pPr>
            <a:lvl5pPr marL="2057400" indent="-228600">
              <a:spcBef>
                <a:spcPct val="20000"/>
              </a:spcBef>
              <a:buClr>
                <a:schemeClr val="folHlink"/>
              </a:buClr>
              <a:buSzPct val="100000"/>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100000"/>
              <a:buChar char="»"/>
              <a:defRPr sz="2000">
                <a:solidFill>
                  <a:schemeClr val="tx1"/>
                </a:solidFill>
                <a:latin typeface="Arial" pitchFamily="34" charset="0"/>
              </a:defRPr>
            </a:lvl9pPr>
          </a:lstStyle>
          <a:p>
            <a:pPr algn="ctr">
              <a:spcBef>
                <a:spcPct val="0"/>
              </a:spcBef>
              <a:buClrTx/>
              <a:buSzTx/>
              <a:buFontTx/>
              <a:buNone/>
            </a:pPr>
            <a:r>
              <a:rPr lang="en-US" altLang="en-US" sz="4000" dirty="0">
                <a:latin typeface="Times New Roman" pitchFamily="18" charset="0"/>
              </a:rPr>
              <a:t>When does </a:t>
            </a:r>
            <a:r>
              <a:rPr lang="en-US" altLang="en-US" sz="4000" dirty="0" smtClean="0">
                <a:latin typeface="Times New Roman" pitchFamily="18" charset="0"/>
              </a:rPr>
              <a:t>JavaScript </a:t>
            </a:r>
            <a:r>
              <a:rPr lang="en-US" altLang="en-US" sz="4000" dirty="0">
                <a:latin typeface="Times New Roman" pitchFamily="18" charset="0"/>
              </a:rPr>
              <a:t>run? </a:t>
            </a:r>
            <a:endParaRPr lang="en-US" altLang="en-US" dirty="0">
              <a:latin typeface="Times New Roman" pitchFamily="18" charset="0"/>
            </a:endParaRPr>
          </a:p>
        </p:txBody>
      </p:sp>
      <p:sp>
        <p:nvSpPr>
          <p:cNvPr id="29700" name="Text Box 6"/>
          <p:cNvSpPr txBox="1">
            <a:spLocks noChangeArrowheads="1"/>
          </p:cNvSpPr>
          <p:nvPr/>
        </p:nvSpPr>
        <p:spPr bwMode="auto">
          <a:xfrm>
            <a:off x="304800" y="1447800"/>
            <a:ext cx="7467600" cy="2062103"/>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defRPr>
            </a:lvl1pPr>
            <a:lvl2pPr marL="914400" indent="-457200">
              <a:defRPr>
                <a:solidFill>
                  <a:schemeClr val="tx1"/>
                </a:solidFill>
                <a:latin typeface="Arial" pitchFamily="34" charset="0"/>
              </a:defRPr>
            </a:lvl2pPr>
            <a:lvl3pPr marL="1371600" indent="-457200">
              <a:defRPr>
                <a:solidFill>
                  <a:schemeClr val="tx1"/>
                </a:solidFill>
                <a:latin typeface="Arial" pitchFamily="34" charset="0"/>
              </a:defRPr>
            </a:lvl3pPr>
            <a:lvl4pPr marL="1828800" indent="-457200">
              <a:defRPr>
                <a:solidFill>
                  <a:schemeClr val="tx1"/>
                </a:solidFill>
                <a:latin typeface="Arial" pitchFamily="34" charset="0"/>
              </a:defRPr>
            </a:lvl4pPr>
            <a:lvl5pPr marL="2286000" indent="-457200">
              <a:defRPr>
                <a:solidFill>
                  <a:schemeClr val="tx1"/>
                </a:solidFill>
                <a:latin typeface="Arial" pitchFamily="34" charset="0"/>
              </a:defRPr>
            </a:lvl5pPr>
            <a:lvl6pPr marL="2743200" indent="-457200" eaLnBrk="0" fontAlgn="base" hangingPunct="0">
              <a:spcBef>
                <a:spcPct val="0"/>
              </a:spcBef>
              <a:spcAft>
                <a:spcPct val="0"/>
              </a:spcAft>
              <a:defRPr>
                <a:solidFill>
                  <a:schemeClr val="tx1"/>
                </a:solidFill>
                <a:latin typeface="Arial" pitchFamily="34" charset="0"/>
              </a:defRPr>
            </a:lvl6pPr>
            <a:lvl7pPr marL="3200400" indent="-457200" eaLnBrk="0" fontAlgn="base" hangingPunct="0">
              <a:spcBef>
                <a:spcPct val="0"/>
              </a:spcBef>
              <a:spcAft>
                <a:spcPct val="0"/>
              </a:spcAft>
              <a:defRPr>
                <a:solidFill>
                  <a:schemeClr val="tx1"/>
                </a:solidFill>
                <a:latin typeface="Arial" pitchFamily="34" charset="0"/>
              </a:defRPr>
            </a:lvl7pPr>
            <a:lvl8pPr marL="3657600" indent="-457200" eaLnBrk="0" fontAlgn="base" hangingPunct="0">
              <a:spcBef>
                <a:spcPct val="0"/>
              </a:spcBef>
              <a:spcAft>
                <a:spcPct val="0"/>
              </a:spcAft>
              <a:defRPr>
                <a:solidFill>
                  <a:schemeClr val="tx1"/>
                </a:solidFill>
                <a:latin typeface="Arial" pitchFamily="34" charset="0"/>
              </a:defRPr>
            </a:lvl8pPr>
            <a:lvl9pPr marL="4114800" indent="-457200" eaLnBrk="0" fontAlgn="base" hangingPunct="0">
              <a:spcBef>
                <a:spcPct val="0"/>
              </a:spcBef>
              <a:spcAft>
                <a:spcPct val="0"/>
              </a:spcAft>
              <a:defRPr>
                <a:solidFill>
                  <a:schemeClr val="tx1"/>
                </a:solidFill>
                <a:latin typeface="Arial" pitchFamily="34" charset="0"/>
              </a:defRPr>
            </a:lvl9pPr>
          </a:lstStyle>
          <a:p>
            <a:r>
              <a:rPr lang="en-US" altLang="en-US" sz="3200" dirty="0">
                <a:latin typeface="Times New Roman" pitchFamily="18" charset="0"/>
              </a:rPr>
              <a:t>JavaScript can run</a:t>
            </a:r>
          </a:p>
          <a:p>
            <a:pPr lvl="1">
              <a:buFontTx/>
              <a:buAutoNum type="arabicPeriod"/>
            </a:pPr>
            <a:r>
              <a:rPr lang="en-US" altLang="en-US" sz="2400" dirty="0">
                <a:latin typeface="Times New Roman" pitchFamily="18" charset="0"/>
              </a:rPr>
              <a:t>as the </a:t>
            </a:r>
            <a:r>
              <a:rPr lang="en-US" altLang="en-US" sz="2400" i="1" dirty="0">
                <a:latin typeface="Times New Roman" pitchFamily="18" charset="0"/>
              </a:rPr>
              <a:t>page loads</a:t>
            </a:r>
          </a:p>
          <a:p>
            <a:pPr lvl="1">
              <a:buFontTx/>
              <a:buAutoNum type="arabicPeriod"/>
            </a:pPr>
            <a:r>
              <a:rPr lang="en-US" altLang="en-US" sz="2400" dirty="0">
                <a:latin typeface="Times New Roman" pitchFamily="18" charset="0"/>
              </a:rPr>
              <a:t>as soon as the page is </a:t>
            </a:r>
            <a:r>
              <a:rPr lang="en-US" altLang="en-US" sz="2400" i="1" dirty="0">
                <a:latin typeface="Times New Roman" pitchFamily="18" charset="0"/>
              </a:rPr>
              <a:t>finished loading</a:t>
            </a:r>
          </a:p>
          <a:p>
            <a:pPr lvl="1">
              <a:buFontTx/>
              <a:buAutoNum type="arabicPeriod"/>
            </a:pPr>
            <a:r>
              <a:rPr lang="en-US" altLang="en-US" sz="2400" dirty="0">
                <a:latin typeface="Times New Roman" pitchFamily="18" charset="0"/>
              </a:rPr>
              <a:t>in </a:t>
            </a:r>
            <a:r>
              <a:rPr lang="en-US" altLang="en-US" sz="2400" i="1" dirty="0">
                <a:latin typeface="Times New Roman" pitchFamily="18" charset="0"/>
              </a:rPr>
              <a:t>response to user input</a:t>
            </a:r>
            <a:r>
              <a:rPr lang="en-US" altLang="en-US" sz="2400" dirty="0">
                <a:latin typeface="Times New Roman" pitchFamily="18" charset="0"/>
              </a:rPr>
              <a:t> </a:t>
            </a:r>
            <a:r>
              <a:rPr lang="en-US" altLang="en-US" sz="2400" dirty="0" smtClean="0">
                <a:latin typeface="Times New Roman" pitchFamily="18" charset="0"/>
              </a:rPr>
              <a:t>(Input data or click the button</a:t>
            </a:r>
            <a:endParaRPr lang="en-US" altLang="en-US" sz="2400" dirty="0">
              <a:latin typeface="Times New Roman" pitchFamily="18" charset="0"/>
            </a:endParaRPr>
          </a:p>
        </p:txBody>
      </p:sp>
    </p:spTree>
    <p:extLst>
      <p:ext uri="{BB962C8B-B14F-4D97-AF65-F5344CB8AC3E}">
        <p14:creationId xmlns:p14="http://schemas.microsoft.com/office/powerpoint/2010/main" val="2380904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8727</TotalTime>
  <Words>3012</Words>
  <Application>Microsoft Office PowerPoint</Application>
  <PresentationFormat>On-screen Show (4:3)</PresentationFormat>
  <Paragraphs>552</Paragraphs>
  <Slides>69</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Calibri</vt:lpstr>
      <vt:lpstr>Courier</vt:lpstr>
      <vt:lpstr>Courier New</vt:lpstr>
      <vt:lpstr>Geneva</vt:lpstr>
      <vt:lpstr>Lucida Sans Unicode</vt:lpstr>
      <vt:lpstr>Monotype Sorts</vt:lpstr>
      <vt:lpstr>Symbol</vt:lpstr>
      <vt:lpstr>Times</vt:lpstr>
      <vt:lpstr>Times New Roman</vt:lpstr>
      <vt:lpstr>Office Theme</vt:lpstr>
      <vt:lpstr>Introduction to</vt:lpstr>
      <vt:lpstr>JavaScript: History</vt:lpstr>
      <vt:lpstr>What is JavaScript?</vt:lpstr>
      <vt:lpstr>Web Browser Architecture</vt:lpstr>
      <vt:lpstr>What can a JavaScript Do?</vt:lpstr>
      <vt:lpstr>Client Side Script</vt:lpstr>
      <vt:lpstr>Advantages of JavaScript</vt:lpstr>
      <vt:lpstr>PowerPoint Presentation</vt:lpstr>
      <vt:lpstr>PowerPoint Presentation</vt:lpstr>
      <vt:lpstr>How to include JavaScript in html?</vt:lpstr>
      <vt:lpstr>PowerPoint Presentation</vt:lpstr>
      <vt:lpstr>PowerPoint Presentation</vt:lpstr>
      <vt:lpstr>Dealing with Browsers that don’t Support JavaScript</vt:lpstr>
      <vt:lpstr>  Using Separate JavaScript Files.</vt:lpstr>
      <vt:lpstr>PowerPoint Presentation</vt:lpstr>
      <vt:lpstr>JavaScript Terminology</vt:lpstr>
      <vt:lpstr>Objects</vt:lpstr>
      <vt:lpstr>Properties</vt:lpstr>
      <vt:lpstr>Methods</vt:lpstr>
      <vt:lpstr>Functions</vt:lpstr>
      <vt:lpstr>Naming Form Elements in HTML </vt:lpstr>
      <vt:lpstr>Forms and JavaScript</vt:lpstr>
      <vt:lpstr>Variables</vt:lpstr>
      <vt:lpstr>Variables</vt:lpstr>
      <vt:lpstr>Variables</vt:lpstr>
      <vt:lpstr>Variables</vt:lpstr>
      <vt:lpstr>Local and Global Variables</vt:lpstr>
      <vt:lpstr>Global Variables</vt:lpstr>
      <vt:lpstr>Global Variables</vt:lpstr>
      <vt:lpstr>Data Types</vt:lpstr>
      <vt:lpstr>Primitive Data Types</vt:lpstr>
      <vt:lpstr>Variables &amp; Data Types  </vt:lpstr>
      <vt:lpstr>Implicit Data Types</vt:lpstr>
      <vt:lpstr>Example: Variables</vt:lpstr>
      <vt:lpstr>More Examples</vt:lpstr>
      <vt:lpstr>Arrays</vt:lpstr>
      <vt:lpstr>Creating an Array</vt:lpstr>
      <vt:lpstr>Accessing Array Elements</vt:lpstr>
      <vt:lpstr>Adding Elements</vt:lpstr>
      <vt:lpstr>Array Length</vt:lpstr>
      <vt:lpstr>Arrays: Example</vt:lpstr>
      <vt:lpstr>Primitive Data Types versus Composite Data Types</vt:lpstr>
      <vt:lpstr>Variable Names</vt:lpstr>
      <vt:lpstr>Programming Tips</vt:lpstr>
      <vt:lpstr>Statements</vt:lpstr>
      <vt:lpstr>Programming Tips</vt:lpstr>
      <vt:lpstr>Operators</vt:lpstr>
      <vt:lpstr>Aggregate Assignments</vt:lpstr>
      <vt:lpstr>Increment and Decrement</vt:lpstr>
      <vt:lpstr>Control Structures</vt:lpstr>
      <vt:lpstr>The If Statement</vt:lpstr>
      <vt:lpstr>Repeat Loops</vt:lpstr>
      <vt:lpstr>The While Loop</vt:lpstr>
      <vt:lpstr>The For Loop</vt:lpstr>
      <vt:lpstr>Example: For Loop</vt:lpstr>
      <vt:lpstr>Example: For Loop</vt:lpstr>
      <vt:lpstr>Functions</vt:lpstr>
      <vt:lpstr>Functions</vt:lpstr>
      <vt:lpstr>Defining Functions</vt:lpstr>
      <vt:lpstr>Example: Defining Function</vt:lpstr>
      <vt:lpstr>How To Call a Function</vt:lpstr>
      <vt:lpstr>Example: Calling a Function</vt:lpstr>
      <vt:lpstr>Example: Function</vt:lpstr>
      <vt:lpstr>Code Example</vt:lpstr>
      <vt:lpstr>Code Example</vt:lpstr>
      <vt:lpstr>Media Queries in JavaScript</vt:lpstr>
      <vt:lpstr>Example</vt:lpstr>
      <vt:lpstr>EventTarget</vt:lpstr>
      <vt:lpstr>Event Listener</vt:lpstr>
    </vt:vector>
  </TitlesOfParts>
  <Company>abc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Tahira Sadaf</dc:creator>
  <cp:lastModifiedBy>Microsoft account</cp:lastModifiedBy>
  <cp:revision>187</cp:revision>
  <dcterms:created xsi:type="dcterms:W3CDTF">2016-10-31T16:41:00Z</dcterms:created>
  <dcterms:modified xsi:type="dcterms:W3CDTF">2021-11-09T06:23:42Z</dcterms:modified>
</cp:coreProperties>
</file>