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EAC14F-F36A-42E9-9723-6DDDE451335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95B2F5-3D5B-4E6B-849B-6FFFDDCB5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EAC14F-F36A-42E9-9723-6DDDE451335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95B2F5-3D5B-4E6B-849B-6FFFDDCB5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EAC14F-F36A-42E9-9723-6DDDE451335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95B2F5-3D5B-4E6B-849B-6FFFDDCB5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EAC14F-F36A-42E9-9723-6DDDE451335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95B2F5-3D5B-4E6B-849B-6FFFDDCB53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EAC14F-F36A-42E9-9723-6DDDE451335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95B2F5-3D5B-4E6B-849B-6FFFDDCB53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EAC14F-F36A-42E9-9723-6DDDE451335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95B2F5-3D5B-4E6B-849B-6FFFDDCB5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EAC14F-F36A-42E9-9723-6DDDE451335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95B2F5-3D5B-4E6B-849B-6FFFDDCB5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EAC14F-F36A-42E9-9723-6DDDE451335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95B2F5-3D5B-4E6B-849B-6FFFDDCB5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EAC14F-F36A-42E9-9723-6DDDE451335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95B2F5-3D5B-4E6B-849B-6FFFDDCB5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EAC14F-F36A-42E9-9723-6DDDE451335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95B2F5-3D5B-4E6B-849B-6FFFDDCB5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EAC14F-F36A-42E9-9723-6DDDE451335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95B2F5-3D5B-4E6B-849B-6FFFDDCB5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EAC14F-F36A-42E9-9723-6DDDE451335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95B2F5-3D5B-4E6B-849B-6FFFDDCB5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Engineering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easurement</a:t>
            </a:r>
            <a:r>
              <a:rPr lang="en-US" dirty="0"/>
              <a:t>, collection, analysis and reporting of web </a:t>
            </a:r>
            <a:r>
              <a:rPr lang="en-US" dirty="0" smtClean="0"/>
              <a:t>data </a:t>
            </a:r>
          </a:p>
          <a:p>
            <a:pPr lvl="1"/>
            <a:r>
              <a:rPr lang="en-US" dirty="0"/>
              <a:t>understanding and optimizing web usage</a:t>
            </a:r>
          </a:p>
          <a:p>
            <a:pPr lvl="1"/>
            <a:r>
              <a:rPr lang="en-US" dirty="0"/>
              <a:t>e.g. monitor changes in website traffic after launching advertising campaign</a:t>
            </a:r>
          </a:p>
          <a:p>
            <a:pPr lvl="1"/>
            <a:r>
              <a:rPr lang="en-US" dirty="0"/>
              <a:t>Information about visitors </a:t>
            </a:r>
          </a:p>
          <a:p>
            <a:pPr lvl="1"/>
            <a:r>
              <a:rPr lang="en-US" dirty="0"/>
              <a:t>Ratio of surfing for web pages </a:t>
            </a:r>
            <a:endParaRPr lang="en-US" dirty="0" smtClean="0"/>
          </a:p>
          <a:p>
            <a:r>
              <a:rPr lang="en-US" sz="2700" dirty="0" smtClean="0"/>
              <a:t>Advantage</a:t>
            </a:r>
            <a:endParaRPr lang="en-US" sz="2700" dirty="0"/>
          </a:p>
          <a:p>
            <a:pPr lvl="1"/>
            <a:r>
              <a:rPr lang="en-US" dirty="0"/>
              <a:t>It helps </a:t>
            </a:r>
            <a:r>
              <a:rPr lang="en-US" dirty="0" smtClean="0"/>
              <a:t>measure </a:t>
            </a:r>
            <a:r>
              <a:rPr lang="en-US" dirty="0"/>
              <a:t>traffic and popularity trends which is useful for market research.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4600" dirty="0"/>
              <a:t>Web</a:t>
            </a:r>
            <a:r>
              <a:rPr lang="en-US" b="0" dirty="0" smtClean="0">
                <a:effectLst/>
              </a:rPr>
              <a:t> </a:t>
            </a:r>
            <a:r>
              <a:rPr lang="en-US" sz="4600" dirty="0"/>
              <a:t>Analytics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1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Web Engineering: A Practitioner's Approach by Roger Pressman and </a:t>
            </a:r>
            <a:r>
              <a:rPr lang="en-US" dirty="0" smtClean="0"/>
              <a:t>David Lowe</a:t>
            </a:r>
            <a:r>
              <a:rPr lang="en-US" dirty="0"/>
              <a:t>, McGraw‐Hill, 2009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Web Engineering, by </a:t>
            </a:r>
            <a:r>
              <a:rPr lang="en-US" dirty="0" err="1"/>
              <a:t>Gerti</a:t>
            </a:r>
            <a:r>
              <a:rPr lang="en-US" dirty="0"/>
              <a:t> </a:t>
            </a:r>
            <a:r>
              <a:rPr lang="en-US" dirty="0" err="1"/>
              <a:t>Kappel</a:t>
            </a:r>
            <a:r>
              <a:rPr lang="en-US" dirty="0"/>
              <a:t>, Birgit </a:t>
            </a:r>
            <a:r>
              <a:rPr lang="en-US" dirty="0" err="1"/>
              <a:t>Proll</a:t>
            </a:r>
            <a:r>
              <a:rPr lang="en-US" dirty="0"/>
              <a:t>, Siegfried Reich, Werner </a:t>
            </a:r>
            <a:r>
              <a:rPr lang="en-US" dirty="0" err="1"/>
              <a:t>Retschitzegger</a:t>
            </a:r>
            <a:r>
              <a:rPr lang="en-US" dirty="0"/>
              <a:t>, John Wiley &amp; </a:t>
            </a:r>
            <a:r>
              <a:rPr lang="en-US" dirty="0" smtClean="0"/>
              <a:t>Sons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Ist</a:t>
            </a:r>
            <a:r>
              <a:rPr lang="en-US" dirty="0" smtClean="0"/>
              <a:t> Sessional	10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Sessional	15</a:t>
            </a:r>
          </a:p>
          <a:p>
            <a:r>
              <a:rPr lang="en-US" dirty="0"/>
              <a:t>Final		40</a:t>
            </a:r>
          </a:p>
          <a:p>
            <a:r>
              <a:rPr lang="en-US" dirty="0" smtClean="0"/>
              <a:t>Quizzes/Assignments	25 		</a:t>
            </a:r>
          </a:p>
          <a:p>
            <a:r>
              <a:rPr lang="en-US" dirty="0" smtClean="0"/>
              <a:t>Semester Project	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1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 the early days of the Web, we built systems using </a:t>
            </a:r>
            <a:r>
              <a:rPr lang="en-US" altLang="en-US" dirty="0" smtClean="0">
                <a:solidFill>
                  <a:schemeClr val="folHlink"/>
                </a:solidFill>
              </a:rPr>
              <a:t>informality, urgency, intuition,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folHlink"/>
                </a:solidFill>
              </a:rPr>
              <a:t>art </a:t>
            </a:r>
          </a:p>
          <a:p>
            <a:pPr lvl="1"/>
            <a:r>
              <a:rPr lang="en-US" altLang="en-US" i="1" dirty="0" smtClean="0">
                <a:latin typeface="Palatino" pitchFamily="18" charset="0"/>
              </a:rPr>
              <a:t>Informality</a:t>
            </a:r>
            <a:r>
              <a:rPr lang="en-US" altLang="en-US" dirty="0" smtClean="0">
                <a:latin typeface="Palatino" pitchFamily="18" charset="0"/>
              </a:rPr>
              <a:t> leads to an easy work environment—one in which you can do your own thing. </a:t>
            </a:r>
          </a:p>
          <a:p>
            <a:pPr lvl="1"/>
            <a:r>
              <a:rPr lang="en-US" altLang="en-US" i="1" dirty="0" smtClean="0">
                <a:latin typeface="Palatino" pitchFamily="18" charset="0"/>
              </a:rPr>
              <a:t>Urgency</a:t>
            </a:r>
            <a:r>
              <a:rPr lang="en-US" altLang="en-US" dirty="0" smtClean="0">
                <a:latin typeface="Palatino" pitchFamily="18" charset="0"/>
              </a:rPr>
              <a:t> leads to action and rapid decision making. </a:t>
            </a:r>
          </a:p>
          <a:p>
            <a:pPr lvl="1"/>
            <a:r>
              <a:rPr lang="en-US" altLang="en-US" i="1" dirty="0" smtClean="0">
                <a:latin typeface="Palatino" pitchFamily="18" charset="0"/>
              </a:rPr>
              <a:t>Intuition</a:t>
            </a:r>
            <a:r>
              <a:rPr lang="en-US" altLang="en-US" dirty="0" smtClean="0">
                <a:latin typeface="Palatino" pitchFamily="18" charset="0"/>
              </a:rPr>
              <a:t> is an intangible quality that enables you to “feel” your way through complex situations. </a:t>
            </a:r>
          </a:p>
          <a:p>
            <a:pPr lvl="1"/>
            <a:r>
              <a:rPr lang="en-US" altLang="en-US" i="1" dirty="0" smtClean="0">
                <a:latin typeface="Palatino" pitchFamily="18" charset="0"/>
              </a:rPr>
              <a:t>Art</a:t>
            </a:r>
            <a:r>
              <a:rPr lang="en-US" altLang="en-US" dirty="0" smtClean="0">
                <a:latin typeface="Palatino" pitchFamily="18" charset="0"/>
              </a:rPr>
              <a:t> leads to aesthetic form and function—to something that pleases those who encounter it. </a:t>
            </a:r>
          </a:p>
          <a:p>
            <a:r>
              <a:rPr lang="en-US" altLang="en-US" dirty="0" smtClean="0"/>
              <a:t>Problem is—</a:t>
            </a:r>
            <a:r>
              <a:rPr lang="en-US" altLang="en-US" dirty="0" smtClean="0">
                <a:solidFill>
                  <a:schemeClr val="folHlink"/>
                </a:solidFill>
              </a:rPr>
              <a:t>this approach can and often does lead to problems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As </a:t>
            </a:r>
            <a:r>
              <a:rPr lang="en-US" altLang="en-US" dirty="0" err="1" smtClean="0"/>
              <a:t>WebApps</a:t>
            </a:r>
            <a:r>
              <a:rPr lang="en-US" altLang="en-US" dirty="0" smtClean="0"/>
              <a:t> become larger and more complex,</a:t>
            </a:r>
          </a:p>
          <a:p>
            <a:pPr lvl="1"/>
            <a:r>
              <a:rPr lang="en-US" altLang="en-US" dirty="0" smtClean="0"/>
              <a:t>Informality remains, but some degree of requirements gathering and planning are necessary</a:t>
            </a:r>
          </a:p>
          <a:p>
            <a:pPr lvl="1"/>
            <a:r>
              <a:rPr lang="en-US" altLang="en-US" dirty="0" smtClean="0"/>
              <a:t>Urgency remains, but it must be tempered by a recognition that decisions may have broad consequences</a:t>
            </a:r>
          </a:p>
          <a:p>
            <a:pPr lvl="1"/>
            <a:r>
              <a:rPr lang="en-US" altLang="en-US" dirty="0" smtClean="0"/>
              <a:t>Intuition remains, but it must be augmented by proven management and technical patterns</a:t>
            </a:r>
          </a:p>
          <a:p>
            <a:pPr lvl="1"/>
            <a:r>
              <a:rPr lang="en-US" altLang="en-US" dirty="0" smtClean="0"/>
              <a:t>Art remains, but it must be complemented with solid design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Introducion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An indispensable technology</a:t>
            </a:r>
          </a:p>
          <a:p>
            <a:pPr lvl="1"/>
            <a:r>
              <a:rPr lang="en-US" altLang="en-US" dirty="0"/>
              <a:t>In virtually every aspect of modern living</a:t>
            </a:r>
          </a:p>
          <a:p>
            <a:r>
              <a:rPr lang="en-US" altLang="en-US" dirty="0"/>
              <a:t>A transformative technology</a:t>
            </a:r>
          </a:p>
          <a:p>
            <a:pPr lvl="1"/>
            <a:r>
              <a:rPr lang="en-US" altLang="en-US" dirty="0"/>
              <a:t>Changes the way we do things</a:t>
            </a:r>
          </a:p>
          <a:p>
            <a:pPr lvl="1"/>
            <a:r>
              <a:rPr lang="en-US" altLang="en-US" dirty="0"/>
              <a:t>Changes the way we acquire and disseminate information</a:t>
            </a:r>
          </a:p>
          <a:p>
            <a:r>
              <a:rPr lang="en-US" altLang="en-US" dirty="0"/>
              <a:t>An evolving technology</a:t>
            </a:r>
          </a:p>
          <a:p>
            <a:r>
              <a:rPr lang="en-US" altLang="en-US" dirty="0"/>
              <a:t>Bottom line—high impact on everyone in the modern world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term </a:t>
            </a:r>
            <a:r>
              <a:rPr lang="en-US" altLang="en-US" i="1" dirty="0">
                <a:solidFill>
                  <a:schemeClr val="folHlink"/>
                </a:solidFill>
              </a:rPr>
              <a:t>Web application</a:t>
            </a:r>
            <a:r>
              <a:rPr lang="en-US" altLang="en-US" dirty="0">
                <a:solidFill>
                  <a:schemeClr val="folHlink"/>
                </a:solidFill>
              </a:rPr>
              <a:t> (</a:t>
            </a:r>
            <a:r>
              <a:rPr lang="en-US" altLang="en-US" dirty="0" err="1">
                <a:solidFill>
                  <a:schemeClr val="folHlink"/>
                </a:solidFill>
              </a:rPr>
              <a:t>WebApp</a:t>
            </a:r>
            <a:r>
              <a:rPr lang="en-US" altLang="en-US" dirty="0">
                <a:solidFill>
                  <a:schemeClr val="folHlink"/>
                </a:solidFill>
              </a:rPr>
              <a:t>)</a:t>
            </a:r>
            <a:r>
              <a:rPr lang="en-US" altLang="en-US" dirty="0">
                <a:latin typeface="Palatino" pitchFamily="18" charset="0"/>
              </a:rPr>
              <a:t> encompasses:</a:t>
            </a:r>
          </a:p>
          <a:p>
            <a:pPr lvl="1"/>
            <a:r>
              <a:rPr lang="en-US" altLang="en-US" dirty="0">
                <a:latin typeface="Palatino" pitchFamily="18" charset="0"/>
              </a:rPr>
              <a:t> everything from a simple Web page that might help a consumer compute an automobile lease payment to a comprehensive website that provides complete travel services for business people and vacationers. </a:t>
            </a:r>
          </a:p>
          <a:p>
            <a:pPr lvl="1"/>
            <a:r>
              <a:rPr lang="en-US" altLang="en-US" dirty="0">
                <a:latin typeface="Palatino" pitchFamily="18" charset="0"/>
              </a:rPr>
              <a:t>Included within this category are complete websites, specialized functionality within websites, and information-processing applications that reside on the Internet or on an Intranet or Extranet.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Network intensiveness</a:t>
            </a:r>
          </a:p>
          <a:p>
            <a:r>
              <a:rPr lang="en-US" altLang="en-US" dirty="0"/>
              <a:t>Concurrency</a:t>
            </a:r>
          </a:p>
          <a:p>
            <a:r>
              <a:rPr lang="en-US" altLang="en-US" dirty="0"/>
              <a:t>Unpredictable load</a:t>
            </a:r>
          </a:p>
          <a:p>
            <a:r>
              <a:rPr lang="en-US" altLang="en-US" dirty="0"/>
              <a:t>Performance</a:t>
            </a:r>
          </a:p>
          <a:p>
            <a:r>
              <a:rPr lang="en-US" altLang="en-US" dirty="0"/>
              <a:t>Availability</a:t>
            </a:r>
          </a:p>
          <a:p>
            <a:r>
              <a:rPr lang="en-US" altLang="en-US" dirty="0"/>
              <a:t>Data driven</a:t>
            </a:r>
          </a:p>
          <a:p>
            <a:r>
              <a:rPr lang="en-US" altLang="en-US" dirty="0"/>
              <a:t>Content sensitive</a:t>
            </a:r>
          </a:p>
          <a:p>
            <a:r>
              <a:rPr lang="en-US" altLang="en-US" dirty="0"/>
              <a:t>Continuous evolution</a:t>
            </a:r>
          </a:p>
          <a:p>
            <a:r>
              <a:rPr lang="en-US" altLang="en-US" dirty="0"/>
              <a:t>Immediacy</a:t>
            </a:r>
          </a:p>
          <a:p>
            <a:r>
              <a:rPr lang="en-US" altLang="en-US" dirty="0"/>
              <a:t>Security</a:t>
            </a:r>
          </a:p>
          <a:p>
            <a:r>
              <a:rPr lang="en-US" altLang="en-US" dirty="0"/>
              <a:t>Aesthetics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500" dirty="0"/>
              <a:t>Informational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Download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Customizable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Interaction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User input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Transaction-oriented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Service-oriented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Portals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Database access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Data warehousing</a:t>
            </a:r>
          </a:p>
          <a:p>
            <a:pPr lvl="1"/>
            <a:endParaRPr lang="en-US" altLang="en-US" sz="18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1CE53D768704A9F0E3D9B14C957A8" ma:contentTypeVersion="4" ma:contentTypeDescription="Create a new document." ma:contentTypeScope="" ma:versionID="f25fc4f8c3df5500a13383ee4ec3e219">
  <xsd:schema xmlns:xsd="http://www.w3.org/2001/XMLSchema" xmlns:xs="http://www.w3.org/2001/XMLSchema" xmlns:p="http://schemas.microsoft.com/office/2006/metadata/properties" xmlns:ns2="4ee1d568-8b8d-461f-966a-1d7c693f9a60" targetNamespace="http://schemas.microsoft.com/office/2006/metadata/properties" ma:root="true" ma:fieldsID="dc077597f2bcfeb704a6b079fe1cfb0f" ns2:_="">
    <xsd:import namespace="4ee1d568-8b8d-461f-966a-1d7c693f9a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1d568-8b8d-461f-966a-1d7c693f9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CAE53A-F256-4D53-B9E5-F561B56383C9}"/>
</file>

<file path=customXml/itemProps2.xml><?xml version="1.0" encoding="utf-8"?>
<ds:datastoreItem xmlns:ds="http://schemas.openxmlformats.org/officeDocument/2006/customXml" ds:itemID="{D1A05874-D3B2-4821-8D5B-E992E188AB1A}"/>
</file>

<file path=customXml/itemProps3.xml><?xml version="1.0" encoding="utf-8"?>
<ds:datastoreItem xmlns:ds="http://schemas.openxmlformats.org/officeDocument/2006/customXml" ds:itemID="{CFAC6442-3480-487B-9E26-2B50BF924D2B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1195</TotalTime>
  <Words>347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Web Engineering </vt:lpstr>
      <vt:lpstr>PowerPoint Presentation</vt:lpstr>
      <vt:lpstr>PowerPoint Presentation</vt:lpstr>
      <vt:lpstr>introduction</vt:lpstr>
      <vt:lpstr>Introducion</vt:lpstr>
      <vt:lpstr>The Web</vt:lpstr>
      <vt:lpstr>Web Apps</vt:lpstr>
      <vt:lpstr>Web App Attributes</vt:lpstr>
      <vt:lpstr>Web App Types</vt:lpstr>
      <vt:lpstr> Web Analytics </vt:lpstr>
    </vt:vector>
  </TitlesOfParts>
  <Company>abc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 </dc:title>
  <dc:creator>Tahira Sadaf</dc:creator>
  <cp:lastModifiedBy>Tahira Sadaf</cp:lastModifiedBy>
  <cp:revision>29</cp:revision>
  <dcterms:created xsi:type="dcterms:W3CDTF">2016-09-20T18:03:04Z</dcterms:created>
  <dcterms:modified xsi:type="dcterms:W3CDTF">2018-09-03T04:18:15Z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0x0101007CC1CE53D768704A9F0E3D9B14C957A8</vt:lpwstr>
  </property>
</Properties>
</file>