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Override2.xml" ContentType="application/vnd.openxmlformats-officedocument.themeOverrid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</p:sldIdLst>
  <p:sldSz cx="9144000" cy="6858000" type="screen4x3"/>
  <p:notesSz cx="6851650" cy="92265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6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8390" autoAdjust="0"/>
  </p:normalViewPr>
  <p:slideViewPr>
    <p:cSldViewPr>
      <p:cViewPr varScale="1">
        <p:scale>
          <a:sx n="89" d="100"/>
          <a:sy n="89" d="100"/>
        </p:scale>
        <p:origin x="11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4"/>
    </p:cViewPr>
  </p:sorterViewPr>
  <p:notesViewPr>
    <p:cSldViewPr>
      <p:cViewPr>
        <p:scale>
          <a:sx n="100" d="100"/>
          <a:sy n="100" d="100"/>
        </p:scale>
        <p:origin x="-1548" y="648"/>
      </p:cViewPr>
      <p:guideLst>
        <p:guide orient="horz" pos="2906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26025" cy="415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4588"/>
            <a:ext cx="2968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764588"/>
            <a:ext cx="2968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9C053B1-A97E-4849-9297-FE94672E0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86093F-A571-43E2-9A2D-D150577671DF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8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8E3DA2-8B66-4B9B-B691-811A56075056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1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5D955A-E344-4F1E-AC09-EC30EE69716C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891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3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E917FB-8700-4AC4-B785-9AEFDD6DB3B2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9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0CDB55-2C09-47B5-BE57-49712288477C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12827F-A218-4C71-822C-2846FE86047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419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7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14D966-6B20-4782-A520-D9964D910D8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296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0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5322B0-DAEE-4EC6-9408-1A6C575602D2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3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CEAADB-1701-4605-A6E4-F1F301E186C9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5871A6-3D84-4530-9EDD-5FD9050F945D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1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FEF2DB-47EB-4A7C-93BD-DA6399458E1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6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1144F4-BC91-48BF-90D1-91E18C56CD9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481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7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005FC7-8C5D-4BB3-AD56-CEAB1A392BB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7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5ADF8B-7D28-4F61-96C5-E4E1EC42986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74F2A-F144-4144-802A-DBB563086845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1AEE2-82B8-4B96-85FB-D154968E0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2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845B9-CE99-4436-9FAB-46199AC5B740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DE99B-15E5-4AF3-AA14-48EDD43A5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DE0A8-DFD7-4B1D-AEAC-C64EF9F445CA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D01DB-9887-4E41-A411-E337EEF7D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9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7D07D-E135-46D0-82E3-EEBCCBC3DB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81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B4DD-598F-415F-8190-74167885A3BF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82394-C9BE-4ACE-BDB7-D0D29B4F3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3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B728-030E-43F6-81D7-3489FD2F2D49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7144-B855-46D0-BDF6-F98945176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10E58-E6F4-47C6-9C53-7C2BC14178D6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5615A-2696-45D7-B64C-EC2CF0EC6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DF87E-7A80-488F-8BE7-4E800DC8F28A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14504-4845-4967-B768-FD46665EE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E0DE6-9FA7-4DC2-B3C3-9DB01F269205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34913-774A-4DB2-BF55-9C0874ABB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99E68-17C0-4D69-BB5C-80CA4091A71F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48544-23CC-46EA-BD8F-48AA4B39D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D4F6A-C77E-4D5F-9A8D-11D1861E7B78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D3D7-2F49-4C81-B85B-F8767BCA0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5F68E-91DF-434F-87E8-CD1F92BD433E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F808C-E652-45C8-9CD2-EF9B2365E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2A4A8DB-9B33-4687-9F5C-575D8BC3E909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08C1AA1-178B-42C0-8DA1-FCAB40AF2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4" name="Line 9"/>
          <p:cNvSpPr>
            <a:spLocks noChangeShapeType="1"/>
          </p:cNvSpPr>
          <p:nvPr userDrawn="1"/>
        </p:nvSpPr>
        <p:spPr bwMode="auto">
          <a:xfrm>
            <a:off x="685800" y="990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5" r:id="rId9"/>
    <p:sldLayoutId id="2147483681" r:id="rId10"/>
    <p:sldLayoutId id="2147483682" r:id="rId11"/>
    <p:sldLayoutId id="214748368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stgresql.org/" TargetMode="External"/><Relationship Id="rId4" Type="http://schemas.openxmlformats.org/officeDocument/2006/relationships/hyperlink" Target="http://www.php.net/downloads.ph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772816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 to PHP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8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Installation for PHP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Verdana" pitchFamily="34" charset="0"/>
              </a:rPr>
              <a:t>Assume that a server has support for PHP activated and that all files ending in .php are handled by PHP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Verdana" pitchFamily="34" charset="0"/>
              </a:rPr>
              <a:t>Create .php files and put them in web directory and the server will magically parse them for you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Verdana" pitchFamily="34" charset="0"/>
              </a:rPr>
              <a:t>No need to compile anything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Verdana" pitchFamily="34" charset="0"/>
              </a:rPr>
              <a:t>Develop locally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Verdana" pitchFamily="34" charset="0"/>
              </a:rPr>
              <a:t>install a web server, such as </a:t>
            </a:r>
            <a:r>
              <a:rPr lang="en-US" altLang="en-US" sz="2400" smtClean="0">
                <a:latin typeface="Verdana" pitchFamily="34" charset="0"/>
                <a:hlinkClick r:id="rId3"/>
              </a:rPr>
              <a:t>Apache</a:t>
            </a:r>
            <a:endParaRPr lang="en-US" altLang="en-US" sz="2400" smtClean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Verdana" pitchFamily="34" charset="0"/>
              </a:rPr>
              <a:t>install </a:t>
            </a:r>
            <a:r>
              <a:rPr lang="en-US" altLang="en-US" sz="2400" smtClean="0">
                <a:latin typeface="Verdana" pitchFamily="34" charset="0"/>
                <a:hlinkClick r:id="rId4"/>
              </a:rPr>
              <a:t>PHP</a:t>
            </a:r>
            <a:endParaRPr lang="en-US" altLang="en-US" sz="2400" smtClean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Verdana" pitchFamily="34" charset="0"/>
              </a:rPr>
              <a:t>install a database as well, such as </a:t>
            </a:r>
            <a:r>
              <a:rPr lang="en-US" altLang="en-US" sz="2400" smtClean="0">
                <a:latin typeface="Verdana" pitchFamily="34" charset="0"/>
                <a:hlinkClick r:id="rId5"/>
              </a:rPr>
              <a:t>MySQL</a:t>
            </a:r>
            <a:r>
              <a:rPr lang="en-US" altLang="en-US" sz="2400" smtClean="0">
                <a:latin typeface="Verdana" pitchFamily="34" charset="0"/>
              </a:rPr>
              <a:t>. 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5633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PHP-enabled page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Verdana" pitchFamily="34" charset="0"/>
              </a:rPr>
              <a:t>Create a file named </a:t>
            </a:r>
            <a:r>
              <a:rPr lang="en-US" altLang="en-US" dirty="0" err="1" smtClean="0">
                <a:latin typeface="Verdana" pitchFamily="34" charset="0"/>
              </a:rPr>
              <a:t>hello.php</a:t>
            </a:r>
            <a:r>
              <a:rPr lang="en-US" altLang="en-US" dirty="0" smtClean="0">
                <a:latin typeface="Verdan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Verdana" pitchFamily="34" charset="0"/>
              </a:rPr>
              <a:t>Put it in your web servers </a:t>
            </a:r>
            <a:r>
              <a:rPr lang="en-US" altLang="en-US" dirty="0" smtClean="0">
                <a:latin typeface="Verdana" pitchFamily="34" charset="0"/>
              </a:rPr>
              <a:t>directory (</a:t>
            </a:r>
            <a:r>
              <a:rPr lang="en-US" altLang="en-US" dirty="0" err="1" smtClean="0">
                <a:latin typeface="Verdana" pitchFamily="34" charset="0"/>
              </a:rPr>
              <a:t>xampp</a:t>
            </a:r>
            <a:r>
              <a:rPr lang="en-US" altLang="en-US" dirty="0" smtClean="0">
                <a:latin typeface="Verdana" pitchFamily="34" charset="0"/>
              </a:rPr>
              <a:t>/</a:t>
            </a:r>
            <a:r>
              <a:rPr lang="en-US" altLang="en-US" smtClean="0">
                <a:latin typeface="Verdana" pitchFamily="34" charset="0"/>
              </a:rPr>
              <a:t>htdocs) </a:t>
            </a:r>
            <a:endParaRPr lang="en-US" altLang="en-US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&lt;html&gt;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&lt;head&gt;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	&lt;title&gt;PHP Test&lt;/title&gt;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&lt;/head&gt;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&lt;body&gt;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	&lt;?</a:t>
            </a:r>
            <a:r>
              <a:rPr lang="en-US" altLang="en-US" sz="1800" b="1" dirty="0" err="1" smtClean="0">
                <a:latin typeface="Courier" pitchFamily="49" charset="0"/>
              </a:rPr>
              <a:t>php</a:t>
            </a:r>
            <a:r>
              <a:rPr lang="en-US" altLang="en-US" sz="1800" b="1" dirty="0" smtClean="0">
                <a:latin typeface="Courier" pitchFamily="49" charset="0"/>
              </a:rPr>
              <a:t> echo "&lt;p&gt;Hello World&lt;/p&gt;"; ?&gt;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&lt;/body&gt;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&lt;/html&gt;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Verdana" pitchFamily="34" charset="0"/>
              </a:rPr>
              <a:t>Use browser to access the file</a:t>
            </a:r>
          </a:p>
        </p:txBody>
      </p:sp>
    </p:spTree>
    <p:extLst>
      <p:ext uri="{BB962C8B-B14F-4D97-AF65-F5344CB8AC3E}">
        <p14:creationId xmlns:p14="http://schemas.microsoft.com/office/powerpoint/2010/main" val="30355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Side-by-side</a:t>
            </a:r>
          </a:p>
        </p:txBody>
      </p:sp>
      <p:sp>
        <p:nvSpPr>
          <p:cNvPr id="1638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PHP File: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&lt;html&gt;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&lt;title&gt; PHP Introduction &lt;/title&gt;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&lt;/head&gt;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This is HTML! &lt;br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echo 'This is PHP! &lt;br /&gt;';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?&gt;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9050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1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1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sz="1400" b="1" dirty="0"/>
              <a:t>Output: resulting HTML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1400" dirty="0"/>
              <a:t>&lt;html&gt;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1400" dirty="0"/>
              <a:t>&lt;head&gt;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1400" dirty="0"/>
              <a:t>&lt;title&gt; PHP Introduction &lt;/title&gt;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1400" dirty="0"/>
              <a:t>&lt;/head&gt;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1400" dirty="0"/>
              <a:t>&lt;body&gt;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1400" dirty="0"/>
              <a:t>This is HTML!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1400" b="1" dirty="0"/>
              <a:t>This is PHP! &lt;</a:t>
            </a:r>
            <a:r>
              <a:rPr lang="en-US" sz="1400" b="1" dirty="0" err="1"/>
              <a:t>br</a:t>
            </a:r>
            <a:r>
              <a:rPr lang="en-US" sz="1400" b="1" dirty="0"/>
              <a:t> /&gt;</a:t>
            </a:r>
            <a:r>
              <a:rPr lang="en-US" sz="1400" dirty="0"/>
              <a:t>&lt;/body&gt;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1400" dirty="0"/>
              <a:t>&lt;/html&gt;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5198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Details</a:t>
            </a:r>
          </a:p>
        </p:txBody>
      </p:sp>
      <p:sp>
        <p:nvSpPr>
          <p:cNvPr id="1741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76400"/>
            <a:ext cx="4267200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&lt;html&gt;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&lt;title&gt; PHP Introduction &lt;/title&gt;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&lt;/head&gt;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This is HTML! &lt;br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echo 'This is PHP! &lt;br /&gt;'; // prints to screen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/*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Here's a longer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comment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that spans multiple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lines.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b="1" smtClean="0"/>
              <a:t>?&gt;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40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4267200"/>
            <a:ext cx="2971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1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1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400" dirty="0"/>
              <a:t>PHP tags: &lt;?</a:t>
            </a:r>
            <a:r>
              <a:rPr lang="en-US" sz="1400" dirty="0" err="1"/>
              <a:t>php</a:t>
            </a:r>
            <a:r>
              <a:rPr lang="en-US" sz="1400" dirty="0"/>
              <a:t> and ?&gt;</a:t>
            </a:r>
          </a:p>
          <a:p>
            <a:pPr>
              <a:defRPr/>
            </a:pPr>
            <a:r>
              <a:rPr lang="en-US" sz="1400" dirty="0" smtClean="0"/>
              <a:t>The </a:t>
            </a:r>
            <a:r>
              <a:rPr lang="en-US" sz="1400" dirty="0"/>
              <a:t>echo command</a:t>
            </a:r>
          </a:p>
          <a:p>
            <a:pPr>
              <a:defRPr/>
            </a:pPr>
            <a:r>
              <a:rPr lang="en-US" sz="1400" dirty="0" smtClean="0"/>
              <a:t>Single </a:t>
            </a:r>
            <a:r>
              <a:rPr lang="en-US" sz="1400" dirty="0"/>
              <a:t>line comment ( // )</a:t>
            </a:r>
          </a:p>
          <a:p>
            <a:pPr>
              <a:defRPr/>
            </a:pPr>
            <a:r>
              <a:rPr lang="en-US" sz="1400" dirty="0" smtClean="0"/>
              <a:t>Multiple </a:t>
            </a:r>
            <a:r>
              <a:rPr lang="en-US" sz="1400" dirty="0"/>
              <a:t>line comment (/* and */)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6046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Variables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Verdana" pitchFamily="34" charset="0"/>
              </a:rPr>
              <a:t>Variables represented by a dollar sign followed by the name of the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Verdana" pitchFamily="34" charset="0"/>
              </a:rPr>
              <a:t>name is case-sensitive.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Verdana" pitchFamily="34" charset="0"/>
              </a:rPr>
              <a:t>name starts with a letter or underscore, followed by any number of letters, numbers, or underscores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Verdana" pitchFamily="34" charset="0"/>
              </a:rPr>
              <a:t>type is assigned by value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" pitchFamily="49" charset="0"/>
              </a:rPr>
              <a:t>&lt;?</a:t>
            </a:r>
            <a:r>
              <a:rPr lang="en-US" altLang="en-US" sz="1800" dirty="0" err="1" smtClean="0">
                <a:latin typeface="Courier" pitchFamily="49" charset="0"/>
              </a:rPr>
              <a:t>php</a:t>
            </a:r>
            <a:r>
              <a:rPr lang="en-US" altLang="en-US" sz="1800" dirty="0" smtClean="0">
                <a:latin typeface="Courier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" pitchFamily="49" charset="0"/>
              </a:rPr>
              <a:t>	$name= "Bob";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" pitchFamily="49" charset="0"/>
              </a:rPr>
              <a:t>	$Name= "Joe";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" pitchFamily="49" charset="0"/>
              </a:rPr>
              <a:t>	echo “$name</a:t>
            </a:r>
            <a:r>
              <a:rPr lang="en-US" altLang="en-US" sz="1800" smtClean="0">
                <a:latin typeface="Courier" pitchFamily="49" charset="0"/>
              </a:rPr>
              <a:t>, $Name"; </a:t>
            </a:r>
            <a:r>
              <a:rPr lang="en-US" altLang="en-US" sz="1800" dirty="0" smtClean="0">
                <a:latin typeface="Courier" pitchFamily="49" charset="0"/>
              </a:rPr>
              <a:t>// outputs "Bob, Joe"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" pitchFamily="49" charset="0"/>
              </a:rPr>
              <a:t>	$x =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" pitchFamily="49" charset="0"/>
              </a:rPr>
              <a:t>	$x = ‘</a:t>
            </a:r>
            <a:r>
              <a:rPr lang="en-US" altLang="en-US" sz="1800" dirty="0" err="1" smtClean="0">
                <a:latin typeface="Courier" pitchFamily="49" charset="0"/>
              </a:rPr>
              <a:t>abc</a:t>
            </a:r>
            <a:r>
              <a:rPr lang="en-US" altLang="en-US" sz="1800" dirty="0" smtClean="0">
                <a:latin typeface="Courier" pitchFamily="49" charset="0"/>
              </a:rPr>
              <a:t>’;	// type can change if value changes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" pitchFamily="49" charset="0"/>
              </a:rPr>
              <a:t>	$4site = 'not yet'; // invalid; starts with a number $_4site = 'not yet'; // valid; starts with an underscore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03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>
                <a:latin typeface="Verdana" pitchFamily="34" charset="0"/>
              </a:rPr>
              <a:t>created by the </a:t>
            </a:r>
            <a:r>
              <a:rPr lang="en-US" altLang="en-US" sz="2000" b="1" smtClean="0">
                <a:latin typeface="Verdana" pitchFamily="34" charset="0"/>
              </a:rPr>
              <a:t>array()</a:t>
            </a:r>
            <a:r>
              <a:rPr lang="en-US" altLang="en-US" sz="2000" smtClean="0">
                <a:latin typeface="Verdana" pitchFamily="34" charset="0"/>
              </a:rPr>
              <a:t> language-construct</a:t>
            </a:r>
          </a:p>
          <a:p>
            <a:pPr eaLnBrk="1" hangingPunct="1"/>
            <a:r>
              <a:rPr lang="en-US" altLang="en-US" sz="2000" smtClean="0">
                <a:latin typeface="Verdana" pitchFamily="34" charset="0"/>
              </a:rPr>
              <a:t>takes a certain number of comma-separated </a:t>
            </a:r>
            <a:r>
              <a:rPr lang="en-US" altLang="en-US" sz="2000" i="1" smtClean="0">
                <a:latin typeface="Verdana" pitchFamily="34" charset="0"/>
              </a:rPr>
              <a:t>key</a:t>
            </a:r>
            <a:r>
              <a:rPr lang="en-US" altLang="en-US" sz="2000" smtClean="0">
                <a:latin typeface="Verdana" pitchFamily="34" charset="0"/>
              </a:rPr>
              <a:t> =&gt; </a:t>
            </a:r>
            <a:r>
              <a:rPr lang="en-US" altLang="en-US" sz="2000" i="1" smtClean="0">
                <a:latin typeface="Verdana" pitchFamily="34" charset="0"/>
              </a:rPr>
              <a:t>value</a:t>
            </a:r>
            <a:r>
              <a:rPr lang="en-US" altLang="en-US" sz="2000" smtClean="0">
                <a:latin typeface="Verdana" pitchFamily="34" charset="0"/>
              </a:rPr>
              <a:t> pairs</a:t>
            </a:r>
          </a:p>
          <a:p>
            <a:pPr eaLnBrk="1" hangingPunct="1"/>
            <a:r>
              <a:rPr lang="en-US" altLang="en-US" sz="2000" smtClean="0">
                <a:latin typeface="Verdana" pitchFamily="34" charset="0"/>
              </a:rPr>
              <a:t>Three types of arrays</a:t>
            </a:r>
          </a:p>
          <a:p>
            <a:pPr lvl="1" eaLnBrk="1" hangingPunct="1"/>
            <a:r>
              <a:rPr lang="en-US" altLang="en-US" sz="1600" smtClean="0">
                <a:latin typeface="Verdana" pitchFamily="34" charset="0"/>
              </a:rPr>
              <a:t>Indexed, Associative, multidimentional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Courier" pitchFamily="49" charset="0"/>
              </a:rPr>
              <a:t>&lt;?php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Courier" pitchFamily="49" charset="0"/>
              </a:rPr>
              <a:t>	$arr = array("foo" =&gt; "bar", 12 =&gt; true);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Courier" pitchFamily="49" charset="0"/>
              </a:rPr>
              <a:t>	</a:t>
            </a:r>
            <a:r>
              <a:rPr lang="en-US" altLang="en-US" sz="1800" smtClean="0">
                <a:solidFill>
                  <a:srgbClr val="00B050"/>
                </a:solidFill>
                <a:latin typeface="Courier" pitchFamily="49" charset="0"/>
              </a:rPr>
              <a:t>echo "Value of foo &lt;br /&gt;"; </a:t>
            </a:r>
            <a:r>
              <a:rPr lang="en-US" altLang="en-US" sz="1800" smtClean="0">
                <a:latin typeface="Courier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Courier" pitchFamily="49" charset="0"/>
              </a:rPr>
              <a:t>	echo $arr["foo"]; // bar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Courier" pitchFamily="49" charset="0"/>
              </a:rPr>
              <a:t>	</a:t>
            </a:r>
            <a:r>
              <a:rPr lang="en-US" altLang="en-US" sz="1800" smtClean="0">
                <a:solidFill>
                  <a:srgbClr val="00B050"/>
                </a:solidFill>
                <a:latin typeface="Courier" pitchFamily="49" charset="0"/>
              </a:rPr>
              <a:t>echo " &lt;br /&gt; Value of 12 &lt;br /&gt;";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Courier" pitchFamily="49" charset="0"/>
              </a:rPr>
              <a:t>	echo $arr[12]; // 1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Courier" pitchFamily="49" charset="0"/>
              </a:rPr>
              <a:t>	</a:t>
            </a:r>
            <a:r>
              <a:rPr lang="en-US" altLang="en-US" sz="1800" smtClean="0">
                <a:solidFill>
                  <a:srgbClr val="00B050"/>
                </a:solidFill>
                <a:latin typeface="Courier" pitchFamily="49" charset="0"/>
              </a:rPr>
              <a:t>echo " &lt;br /&gt; Print Array &lt;br /&gt;";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Courier" pitchFamily="49" charset="0"/>
              </a:rPr>
              <a:t>	print_r($arr);// </a:t>
            </a:r>
            <a:r>
              <a:rPr lang="en-US" altLang="en-US" sz="1100" i="1" smtClean="0">
                <a:solidFill>
                  <a:srgbClr val="FF0000"/>
                </a:solidFill>
              </a:rPr>
              <a:t>print_r() displays information about a variable in a way that's readable by humans</a:t>
            </a:r>
            <a:endParaRPr lang="en-US" altLang="en-US" sz="1100" i="1" smtClean="0">
              <a:solidFill>
                <a:srgbClr val="FF0000"/>
              </a:solidFill>
              <a:latin typeface="Courier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Courier" pitchFamily="49" charset="0"/>
              </a:rPr>
              <a:t>?&gt;							</a:t>
            </a:r>
          </a:p>
        </p:txBody>
      </p:sp>
    </p:spTree>
    <p:extLst>
      <p:ext uri="{BB962C8B-B14F-4D97-AF65-F5344CB8AC3E}">
        <p14:creationId xmlns:p14="http://schemas.microsoft.com/office/powerpoint/2010/main" val="4531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828800"/>
            <a:ext cx="7772400" cy="3581400"/>
          </a:xfrm>
        </p:spPr>
        <p:txBody>
          <a:bodyPr/>
          <a:lstStyle/>
          <a:p>
            <a:pPr>
              <a:buFont typeface="Wingdings" pitchFamily="1" charset="2"/>
              <a:buBlip>
                <a:blip r:embed="rId2"/>
              </a:buBlip>
              <a:defRPr/>
            </a:pPr>
            <a:r>
              <a:rPr lang="en-US" sz="2000" dirty="0" smtClean="0"/>
              <a:t>Output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	Value </a:t>
            </a:r>
            <a:r>
              <a:rPr lang="en-US" sz="2000" dirty="0"/>
              <a:t>of foo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bar</a:t>
            </a:r>
            <a:r>
              <a:rPr lang="en-US" sz="2000" dirty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Value </a:t>
            </a:r>
            <a:r>
              <a:rPr lang="en-US" sz="2000" dirty="0"/>
              <a:t>of 12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1</a:t>
            </a:r>
            <a:r>
              <a:rPr lang="en-US" sz="2000" dirty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Print </a:t>
            </a:r>
            <a:r>
              <a:rPr lang="en-US" sz="2000" dirty="0"/>
              <a:t>Array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Array </a:t>
            </a:r>
            <a:r>
              <a:rPr lang="en-US" sz="2000" dirty="0"/>
              <a:t>( [foo] =&gt; bar [12] =&gt; 1 ) </a:t>
            </a:r>
          </a:p>
        </p:txBody>
      </p:sp>
    </p:spTree>
    <p:extLst>
      <p:ext uri="{BB962C8B-B14F-4D97-AF65-F5344CB8AC3E}">
        <p14:creationId xmlns:p14="http://schemas.microsoft.com/office/powerpoint/2010/main" val="39153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Arrays (cont.)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&lt;?</a:t>
            </a:r>
            <a:r>
              <a:rPr lang="en-US" altLang="en-US" sz="1800" b="1" dirty="0" err="1" smtClean="0">
                <a:latin typeface="Courier" pitchFamily="49" charset="0"/>
              </a:rPr>
              <a:t>php</a:t>
            </a:r>
            <a:r>
              <a:rPr lang="en-US" altLang="en-US" sz="1800" b="1" dirty="0" smtClean="0">
                <a:latin typeface="Courier" pitchFamily="49" charset="0"/>
              </a:rPr>
              <a:t> // Create a simple array.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$array = array(1, 2, 3, 4, 5);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</a:t>
            </a:r>
            <a:r>
              <a:rPr lang="en-US" altLang="en-US" sz="1800" b="1" dirty="0" err="1" smtClean="0">
                <a:latin typeface="Courier" pitchFamily="49" charset="0"/>
              </a:rPr>
              <a:t>print_r</a:t>
            </a:r>
            <a:r>
              <a:rPr lang="en-US" altLang="en-US" sz="1800" b="1" dirty="0" smtClean="0">
                <a:latin typeface="Courier" pitchFamily="49" charset="0"/>
              </a:rPr>
              <a:t>($array);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b="1" dirty="0" smtClean="0">
              <a:latin typeface="Courier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// Now delete every item, but leave the array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// itself unchanged: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</a:t>
            </a:r>
            <a:r>
              <a:rPr lang="en-US" altLang="en-US" sz="1800" b="1" dirty="0" err="1" smtClean="0">
                <a:latin typeface="Courier" pitchFamily="49" charset="0"/>
              </a:rPr>
              <a:t>foreach</a:t>
            </a:r>
            <a:r>
              <a:rPr lang="en-US" altLang="en-US" sz="1800" b="1" dirty="0" smtClean="0">
                <a:latin typeface="Courier" pitchFamily="49" charset="0"/>
              </a:rPr>
              <a:t> ($array as $</a:t>
            </a:r>
            <a:r>
              <a:rPr lang="en-US" altLang="en-US" sz="1800" b="1" dirty="0" err="1" smtClean="0">
                <a:latin typeface="Courier" pitchFamily="49" charset="0"/>
              </a:rPr>
              <a:t>i</a:t>
            </a:r>
            <a:r>
              <a:rPr lang="en-US" altLang="en-US" sz="1800" b="1" dirty="0" smtClean="0">
                <a:latin typeface="Courier" pitchFamily="49" charset="0"/>
              </a:rPr>
              <a:t> =&gt; $value) { 	unset($array[$</a:t>
            </a:r>
            <a:r>
              <a:rPr lang="en-US" altLang="en-US" sz="1800" b="1" dirty="0" err="1" smtClean="0">
                <a:latin typeface="Courier" pitchFamily="49" charset="0"/>
              </a:rPr>
              <a:t>i</a:t>
            </a:r>
            <a:r>
              <a:rPr lang="en-US" altLang="en-US" sz="1800" b="1" dirty="0" smtClean="0">
                <a:latin typeface="Courier" pitchFamily="49" charset="0"/>
              </a:rPr>
              <a:t>]);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</a:t>
            </a:r>
            <a:r>
              <a:rPr lang="en-US" altLang="en-US" sz="1800" b="1" dirty="0" err="1" smtClean="0">
                <a:latin typeface="Courier" pitchFamily="49" charset="0"/>
              </a:rPr>
              <a:t>print_r</a:t>
            </a:r>
            <a:r>
              <a:rPr lang="en-US" altLang="en-US" sz="1800" b="1" dirty="0" smtClean="0">
                <a:latin typeface="Courier" pitchFamily="49" charset="0"/>
              </a:rPr>
              <a:t>($array);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// Append an item (note that the new key is 5,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// instead of 0 as you might expect).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$array[] = 6;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</a:t>
            </a:r>
            <a:r>
              <a:rPr lang="en-US" altLang="en-US" sz="1800" b="1" dirty="0" err="1" smtClean="0">
                <a:latin typeface="Courier" pitchFamily="49" charset="0"/>
              </a:rPr>
              <a:t>print_r</a:t>
            </a:r>
            <a:r>
              <a:rPr lang="en-US" altLang="en-US" sz="1800" b="1" dirty="0" smtClean="0">
                <a:latin typeface="Courier" pitchFamily="49" charset="0"/>
              </a:rPr>
              <a:t>($array);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// Re-index: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$array = </a:t>
            </a:r>
            <a:r>
              <a:rPr lang="en-US" altLang="en-US" sz="1800" b="1" dirty="0" err="1" smtClean="0">
                <a:latin typeface="Courier" pitchFamily="49" charset="0"/>
              </a:rPr>
              <a:t>array_values</a:t>
            </a:r>
            <a:r>
              <a:rPr lang="en-US" altLang="en-US" sz="1800" b="1" dirty="0" smtClean="0">
                <a:latin typeface="Courier" pitchFamily="49" charset="0"/>
              </a:rPr>
              <a:t>($array);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$array[] = 7;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</a:t>
            </a:r>
            <a:r>
              <a:rPr lang="en-US" altLang="en-US" sz="1800" b="1" dirty="0" err="1" smtClean="0">
                <a:latin typeface="Courier" pitchFamily="49" charset="0"/>
              </a:rPr>
              <a:t>print_r</a:t>
            </a:r>
            <a:r>
              <a:rPr lang="en-US" altLang="en-US" sz="1800" b="1" dirty="0" smtClean="0">
                <a:latin typeface="Courier" pitchFamily="49" charset="0"/>
              </a:rPr>
              <a:t>($array); //</a:t>
            </a:r>
            <a:r>
              <a:rPr lang="en-US" altLang="en-US" sz="1200" b="1" dirty="0" smtClean="0">
                <a:latin typeface="Courier" pitchFamily="49" charset="0"/>
              </a:rPr>
              <a:t>prints array with index value information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</a:t>
            </a:r>
            <a:r>
              <a:rPr lang="en-US" altLang="en-US" sz="1800" b="1" dirty="0" err="1" smtClean="0">
                <a:latin typeface="Courier" pitchFamily="49" charset="0"/>
              </a:rPr>
              <a:t>var_dump</a:t>
            </a:r>
            <a:r>
              <a:rPr lang="en-US" altLang="en-US" sz="1800" b="1" dirty="0" smtClean="0">
                <a:latin typeface="Courier" pitchFamily="49" charset="0"/>
              </a:rPr>
              <a:t>($array);// </a:t>
            </a:r>
            <a:r>
              <a:rPr lang="en-US" altLang="en-US" sz="1200" b="1" dirty="0" smtClean="0">
                <a:latin typeface="Courier" pitchFamily="49" charset="0"/>
              </a:rPr>
              <a:t>prints array for complete information about data 			    structure</a:t>
            </a:r>
            <a:r>
              <a:rPr lang="en-US" altLang="en-US" sz="1800" b="1" dirty="0" smtClean="0">
                <a:latin typeface="Courier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?&gt;					</a:t>
            </a:r>
          </a:p>
        </p:txBody>
      </p:sp>
      <p:cxnSp>
        <p:nvCxnSpPr>
          <p:cNvPr id="21508" name="Straight Arrow Connector 2"/>
          <p:cNvCxnSpPr>
            <a:cxnSpLocks noChangeShapeType="1"/>
          </p:cNvCxnSpPr>
          <p:nvPr/>
        </p:nvCxnSpPr>
        <p:spPr bwMode="auto">
          <a:xfrm flipV="1">
            <a:off x="3505200" y="5029200"/>
            <a:ext cx="1676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 bwMode="auto">
          <a:xfrm>
            <a:off x="5181600" y="4762500"/>
            <a:ext cx="3276600" cy="4191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sz="105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array_values</a:t>
            </a:r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 returns all the values from the array </a:t>
            </a:r>
          </a:p>
          <a:p>
            <a:pPr>
              <a:defRPr/>
            </a:pPr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indexes the array numerically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7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Dealing with forms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0066"/>
                </a:solidFill>
                <a:latin typeface="Verdana" pitchFamily="34" charset="0"/>
              </a:rPr>
              <a:t>HTML Forms (GET and POST)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Verdana" pitchFamily="34" charset="0"/>
              </a:rPr>
              <a:t>Form is submitted to a PHP 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Verdana" pitchFamily="34" charset="0"/>
              </a:rPr>
              <a:t>information from that form is automatically made available to the 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Both GET and POST create an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This array holds key/value pairs, where keys are the names of the form controls and values are the input data from the user</a:t>
            </a:r>
            <a:endParaRPr lang="en-US" altLang="en-US" sz="2000" dirty="0" smtClean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>
                <a:latin typeface="Verdana" pitchFamily="34" charset="0"/>
              </a:rPr>
              <a:t>forms.php</a:t>
            </a:r>
            <a:endParaRPr lang="en-US" alt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" pitchFamily="49" charset="0"/>
              </a:rPr>
              <a:t>&lt;form action="</a:t>
            </a:r>
            <a:r>
              <a:rPr lang="en-US" altLang="en-US" sz="2000" b="1" dirty="0" err="1" smtClean="0">
                <a:latin typeface="Courier" pitchFamily="49" charset="0"/>
              </a:rPr>
              <a:t>foo.php</a:t>
            </a:r>
            <a:r>
              <a:rPr lang="en-US" altLang="en-US" sz="2000" b="1" dirty="0" smtClean="0">
                <a:latin typeface="Courier" pitchFamily="49" charset="0"/>
              </a:rPr>
              <a:t>" method="POST"&gt;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" pitchFamily="49" charset="0"/>
              </a:rPr>
              <a:t>	Name: &lt;input type="text" name="username"&gt;&lt;</a:t>
            </a:r>
            <a:r>
              <a:rPr lang="en-US" altLang="en-US" sz="2000" b="1" dirty="0" err="1" smtClean="0">
                <a:latin typeface="Courier" pitchFamily="49" charset="0"/>
              </a:rPr>
              <a:t>br</a:t>
            </a:r>
            <a:r>
              <a:rPr lang="en-US" altLang="en-US" sz="2000" b="1" dirty="0" smtClean="0">
                <a:latin typeface="Courier" pitchFamily="49" charset="0"/>
              </a:rPr>
              <a:t>&gt; Email: &lt;input type="text" name="email"&gt;&lt;</a:t>
            </a:r>
            <a:r>
              <a:rPr lang="en-US" altLang="en-US" sz="2000" b="1" dirty="0" err="1" smtClean="0">
                <a:latin typeface="Courier" pitchFamily="49" charset="0"/>
              </a:rPr>
              <a:t>br</a:t>
            </a:r>
            <a:r>
              <a:rPr lang="en-US" altLang="en-US" sz="2000" b="1" dirty="0" smtClean="0">
                <a:latin typeface="Courier" pitchFamily="49" charset="0"/>
              </a:rPr>
              <a:t>&gt; &lt;input type="submit" name="submit" value="Submit me!"&gt;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1741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Forms – foo.php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&lt;?</a:t>
            </a:r>
            <a:r>
              <a:rPr lang="en-US" altLang="en-US" sz="1800" b="1" dirty="0" err="1" smtClean="0">
                <a:latin typeface="Courier" pitchFamily="49" charset="0"/>
              </a:rPr>
              <a:t>php</a:t>
            </a:r>
            <a:r>
              <a:rPr lang="en-US" altLang="en-US" sz="1800" b="1" dirty="0" smtClean="0">
                <a:latin typeface="Courier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b="1" dirty="0" smtClean="0">
              <a:latin typeface="Courier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print $_POST['username'];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print $_REQUEST['username'];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	?&gt;</a:t>
            </a:r>
            <a:r>
              <a:rPr lang="en-US" altLang="en-US" sz="1800" dirty="0" smtClean="0">
                <a:latin typeface="Courier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>
              <a:latin typeface="Courier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latin typeface="Courier" pitchFamily="49" charset="0"/>
              </a:rPr>
              <a:t>Check the Get Method</a:t>
            </a:r>
            <a:r>
              <a:rPr lang="en-US" altLang="en-US" sz="1800" dirty="0" smtClean="0">
                <a:latin typeface="Courier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75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Request to Static Website</a:t>
            </a:r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28800"/>
            <a:ext cx="7772400" cy="3876675"/>
          </a:xfrm>
          <a:noFill/>
        </p:spPr>
      </p:pic>
    </p:spTree>
    <p:extLst>
      <p:ext uri="{BB962C8B-B14F-4D97-AF65-F5344CB8AC3E}">
        <p14:creationId xmlns:p14="http://schemas.microsoft.com/office/powerpoint/2010/main" val="25757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forms example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info_form.php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&lt;form action=“show_answers.php” method="POST"&gt;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Your name: &lt;input type="text" name="name" /&gt;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Your age: &lt;input type="text" name="age" /&gt;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&lt;input type="submit"&gt;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&lt;/form&gt;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show_answers.php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Hi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&lt;?php echo $_POST["name"]; ?&gt;.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You are &lt;?php echo $_POST["age"]; ?&gt; years old.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PhP Superglobals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1" charset="2"/>
              <a:buBlip>
                <a:blip r:embed="rId2"/>
              </a:buBlip>
              <a:defRPr/>
            </a:pPr>
            <a:r>
              <a:rPr lang="en-US" sz="1800" dirty="0"/>
              <a:t>$GLOBALS</a:t>
            </a:r>
          </a:p>
          <a:p>
            <a:pPr>
              <a:buFont typeface="Wingdings" pitchFamily="1" charset="2"/>
              <a:buBlip>
                <a:blip r:embed="rId2"/>
              </a:buBlip>
              <a:defRPr/>
            </a:pPr>
            <a:r>
              <a:rPr lang="en-US" sz="1800" dirty="0"/>
              <a:t>$_</a:t>
            </a:r>
            <a:r>
              <a:rPr lang="en-US" sz="1800" dirty="0" smtClean="0"/>
              <a:t>SERVER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sz="1400" dirty="0"/>
              <a:t>$_SERVER['PHP_SELF</a:t>
            </a:r>
            <a:r>
              <a:rPr lang="en-US" sz="1400" dirty="0" smtClean="0"/>
              <a:t>'], $_SERVER [SERVER_NAME],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/>
              <a:t>$_SERVER </a:t>
            </a:r>
            <a:r>
              <a:rPr lang="en-US" sz="1400" dirty="0" smtClean="0"/>
              <a:t>[REQUEST_METHOD]  </a:t>
            </a:r>
            <a:endParaRPr lang="en-US" sz="1400" dirty="0"/>
          </a:p>
          <a:p>
            <a:pPr>
              <a:buFont typeface="Wingdings" pitchFamily="1" charset="2"/>
              <a:buBlip>
                <a:blip r:embed="rId2"/>
              </a:buBlip>
              <a:defRPr/>
            </a:pPr>
            <a:r>
              <a:rPr lang="en-US" sz="1800" dirty="0"/>
              <a:t>$_REQUEST</a:t>
            </a:r>
          </a:p>
          <a:p>
            <a:pPr>
              <a:buFont typeface="Wingdings" pitchFamily="1" charset="2"/>
              <a:buBlip>
                <a:blip r:embed="rId2"/>
              </a:buBlip>
              <a:defRPr/>
            </a:pPr>
            <a:r>
              <a:rPr lang="en-US" sz="1800" dirty="0"/>
              <a:t>$_POST</a:t>
            </a:r>
          </a:p>
          <a:p>
            <a:pPr>
              <a:buFont typeface="Wingdings" pitchFamily="1" charset="2"/>
              <a:buBlip>
                <a:blip r:embed="rId2"/>
              </a:buBlip>
              <a:defRPr/>
            </a:pPr>
            <a:r>
              <a:rPr lang="en-US" sz="1800" dirty="0"/>
              <a:t>$_GET</a:t>
            </a:r>
          </a:p>
          <a:p>
            <a:pPr>
              <a:defRPr/>
            </a:pPr>
            <a:r>
              <a:rPr lang="en-US" sz="1800" dirty="0"/>
              <a:t>$_</a:t>
            </a:r>
            <a:r>
              <a:rPr lang="en-US" sz="1800" dirty="0" smtClean="0"/>
              <a:t>FILES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$_ENV // </a:t>
            </a:r>
            <a:r>
              <a:rPr lang="en-US" sz="1400" i="1" dirty="0"/>
              <a:t>Environment variables</a:t>
            </a:r>
            <a:endParaRPr lang="en-US" sz="1400" i="1" dirty="0" smtClean="0"/>
          </a:p>
          <a:p>
            <a:pPr>
              <a:buFont typeface="Wingdings" pitchFamily="1" charset="2"/>
              <a:buBlip>
                <a:blip r:embed="rId2"/>
              </a:buBlip>
              <a:defRPr/>
            </a:pPr>
            <a:r>
              <a:rPr lang="en-US" sz="1800" dirty="0" smtClean="0"/>
              <a:t>$_COOKIE</a:t>
            </a:r>
          </a:p>
          <a:p>
            <a:pPr>
              <a:defRPr/>
            </a:pPr>
            <a:r>
              <a:rPr lang="en-US" sz="1800" dirty="0" smtClean="0"/>
              <a:t>$_SESSION //</a:t>
            </a:r>
            <a:r>
              <a:rPr lang="en-US" sz="1400" i="1" dirty="0" smtClean="0"/>
              <a:t>session variables available to the current scrip</a:t>
            </a:r>
            <a:endParaRPr lang="en-US" sz="1400" i="1" dirty="0"/>
          </a:p>
          <a:p>
            <a:pPr marL="0" indent="0">
              <a:buFont typeface="Wingdings" pitchFamily="1" charset="2"/>
              <a:buNone/>
              <a:defRPr/>
            </a:pPr>
            <a:endParaRPr lang="en-US" sz="1800" dirty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324600" y="2476500"/>
            <a:ext cx="2057400" cy="800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100" i="1">
                <a:solidFill>
                  <a:srgbClr val="FF0000"/>
                </a:solidFill>
              </a:rPr>
              <a:t>Returns the request method </a:t>
            </a:r>
          </a:p>
          <a:p>
            <a:pPr eaLnBrk="1" hangingPunct="1"/>
            <a:r>
              <a:rPr lang="en-US" altLang="en-US" sz="1100" i="1">
                <a:solidFill>
                  <a:srgbClr val="FF0000"/>
                </a:solidFill>
              </a:rPr>
              <a:t>used to access the page </a:t>
            </a:r>
          </a:p>
          <a:p>
            <a:pPr eaLnBrk="1" hangingPunct="1"/>
            <a:r>
              <a:rPr lang="en-US" altLang="en-US" sz="1100" i="1">
                <a:solidFill>
                  <a:srgbClr val="FF0000"/>
                </a:solidFill>
              </a:rPr>
              <a:t>(such as POST</a:t>
            </a:r>
            <a:r>
              <a:rPr lang="en-US" altLang="en-US" sz="1100">
                <a:solidFill>
                  <a:srgbClr val="FF0000"/>
                </a:solidFill>
              </a:rPr>
              <a:t>)</a:t>
            </a:r>
            <a:endParaRPr lang="en-US" altLang="en-US" sz="110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343400" y="2819400"/>
            <a:ext cx="1981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3352800" y="3562350"/>
            <a:ext cx="2057400" cy="800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100" i="1">
                <a:solidFill>
                  <a:srgbClr val="FF0000"/>
                </a:solidFill>
              </a:rPr>
              <a:t>An associative array of items </a:t>
            </a:r>
          </a:p>
          <a:p>
            <a:pPr eaLnBrk="1" hangingPunct="1"/>
            <a:r>
              <a:rPr lang="en-US" altLang="en-US" sz="1100" i="1">
                <a:solidFill>
                  <a:srgbClr val="FF0000"/>
                </a:solidFill>
              </a:rPr>
              <a:t>uploaded to the current script</a:t>
            </a:r>
          </a:p>
          <a:p>
            <a:pPr eaLnBrk="1" hangingPunct="1"/>
            <a:r>
              <a:rPr lang="en-US" altLang="en-US" sz="1100" i="1">
                <a:solidFill>
                  <a:srgbClr val="FF0000"/>
                </a:solidFill>
              </a:rPr>
              <a:t> via the HTTP POST method</a:t>
            </a:r>
          </a:p>
        </p:txBody>
      </p:sp>
      <p:cxnSp>
        <p:nvCxnSpPr>
          <p:cNvPr id="11" name="Straight Arrow Connector 10"/>
          <p:cNvCxnSpPr>
            <a:endCxn id="25606" idx="1"/>
          </p:cNvCxnSpPr>
          <p:nvPr/>
        </p:nvCxnSpPr>
        <p:spPr bwMode="auto">
          <a:xfrm flipV="1">
            <a:off x="2133600" y="3962400"/>
            <a:ext cx="1219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9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Something useful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Verdana" pitchFamily="34" charset="0"/>
              </a:rPr>
              <a:t>check what sort of browser the person viewing the page is using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Verdana" pitchFamily="34" charset="0"/>
              </a:rPr>
              <a:t>check the user agent string that the browser sends as part of its HTTP request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Verdana" pitchFamily="34" charset="0"/>
              </a:rPr>
              <a:t>stored in a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>
                <a:latin typeface="Verdana" pitchFamily="34" charset="0"/>
              </a:rPr>
              <a:t>always start with a dollar-sign in PHP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>
                <a:latin typeface="Verdana" pitchFamily="34" charset="0"/>
              </a:rPr>
              <a:t>$_SERVER["HTTP_USER_AGENT"].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>
                <a:latin typeface="Verdana" pitchFamily="34" charset="0"/>
              </a:rPr>
              <a:t>$_SERVER is a special reserved PHP variable that contains all web server information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&lt;html&gt;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&lt;head&gt;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	&lt;title&gt;PHP Test&lt;/title&gt;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&lt;/head&gt;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&lt;body&gt;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	&lt;?</a:t>
            </a:r>
            <a:r>
              <a:rPr lang="en-US" altLang="en-US" sz="1600" b="1" dirty="0" err="1" smtClean="0">
                <a:latin typeface="Courier" pitchFamily="49" charset="0"/>
              </a:rPr>
              <a:t>php</a:t>
            </a:r>
            <a:r>
              <a:rPr lang="en-US" altLang="en-US" sz="1600" b="1" dirty="0" smtClean="0">
                <a:latin typeface="Courier" pitchFamily="49" charset="0"/>
              </a:rPr>
              <a:t> echo $_SERVER["HTTP_USER_AGENT"]; ?&gt;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&lt;/body&gt;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&lt;/html&gt;	</a:t>
            </a:r>
            <a:r>
              <a:rPr lang="en-US" altLang="en-US" sz="1600" dirty="0" smtClean="0">
                <a:latin typeface="Courier" pitchFamily="49" charset="0"/>
              </a:rPr>
              <a:t>					</a:t>
            </a:r>
            <a:endParaRPr lang="en-US" altLang="en-US" sz="2400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543800" cy="1295400"/>
          </a:xfrm>
        </p:spPr>
        <p:txBody>
          <a:bodyPr/>
          <a:lstStyle/>
          <a:p>
            <a:r>
              <a:rPr lang="en-US" altLang="en-US" dirty="0" smtClean="0"/>
              <a:t>Request to a Dynamic Site</a:t>
            </a:r>
          </a:p>
        </p:txBody>
      </p:sp>
      <p:sp>
        <p:nvSpPr>
          <p:cNvPr id="6147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200" b="1" dirty="0" smtClean="0"/>
              <a:t>The server must respond dynamically if it needs to provide</a:t>
            </a:r>
          </a:p>
          <a:p>
            <a:r>
              <a:rPr lang="en-US" altLang="en-US" sz="2200" b="1" dirty="0" smtClean="0"/>
              <a:t>different client-side code depending on the situation</a:t>
            </a:r>
          </a:p>
          <a:p>
            <a:pPr lvl="1"/>
            <a:r>
              <a:rPr lang="en-US" altLang="en-US" sz="1800" b="1" dirty="0" smtClean="0"/>
              <a:t>Date and time</a:t>
            </a:r>
          </a:p>
          <a:p>
            <a:pPr lvl="1"/>
            <a:r>
              <a:rPr lang="en-US" altLang="en-US" sz="1800" b="1" dirty="0" smtClean="0"/>
              <a:t>Specifics of the user’s request</a:t>
            </a:r>
          </a:p>
          <a:p>
            <a:pPr lvl="1"/>
            <a:r>
              <a:rPr lang="en-US" altLang="en-US" sz="1800" b="1" dirty="0" smtClean="0"/>
              <a:t>Database contents – forms and authentication</a:t>
            </a:r>
          </a:p>
          <a:p>
            <a:endParaRPr lang="en-US" altLang="en-US" sz="2400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095750"/>
            <a:ext cx="747712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2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543800" cy="1295400"/>
          </a:xfrm>
        </p:spPr>
        <p:txBody>
          <a:bodyPr/>
          <a:lstStyle/>
          <a:p>
            <a:r>
              <a:rPr lang="en-US" altLang="en-US" dirty="0" smtClean="0"/>
              <a:t>Why Dynamic?</a:t>
            </a:r>
          </a:p>
        </p:txBody>
      </p:sp>
      <p:sp>
        <p:nvSpPr>
          <p:cNvPr id="7171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mtClean="0"/>
              <a:t>Dynamic content needed for:</a:t>
            </a:r>
          </a:p>
          <a:p>
            <a:pPr lvl="1"/>
            <a:r>
              <a:rPr lang="en-US" altLang="en-US" smtClean="0"/>
              <a:t>Sophisticated user interaction (e.g. search engines, shopping carts)</a:t>
            </a:r>
          </a:p>
          <a:p>
            <a:pPr lvl="1"/>
            <a:r>
              <a:rPr lang="en-US" altLang="en-US" smtClean="0"/>
              <a:t> Content changes often (e.g. weather forecast, news headlines) </a:t>
            </a:r>
          </a:p>
          <a:p>
            <a:pPr lvl="1"/>
            <a:r>
              <a:rPr lang="en-US" altLang="en-US" smtClean="0"/>
              <a:t>Web gateways to database-based applications (e.g. prices of products, online ticket reservations) </a:t>
            </a:r>
          </a:p>
        </p:txBody>
      </p:sp>
    </p:spTree>
    <p:extLst>
      <p:ext uri="{BB962C8B-B14F-4D97-AF65-F5344CB8AC3E}">
        <p14:creationId xmlns:p14="http://schemas.microsoft.com/office/powerpoint/2010/main" val="41081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Server Side Scripting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Server-side scripting</a:t>
            </a:r>
            <a:r>
              <a:rPr lang="en-US" altLang="en-US" sz="2400" smtClean="0"/>
              <a:t> is used to provide a customized interface for the user.</a:t>
            </a:r>
          </a:p>
          <a:p>
            <a:pPr eaLnBrk="1" hangingPunct="1"/>
            <a:r>
              <a:rPr lang="en-US" altLang="en-US" sz="2400" smtClean="0"/>
              <a:t>Scripts can be written in any of a number of server-side scripting languages.</a:t>
            </a:r>
          </a:p>
          <a:p>
            <a:pPr eaLnBrk="1" hangingPunct="1"/>
            <a:r>
              <a:rPr lang="en-US" altLang="en-US" sz="2400" smtClean="0"/>
              <a:t> Scripts on a web server produce a response which is customized for each user's request to the website.</a:t>
            </a:r>
          </a:p>
          <a:p>
            <a:pPr eaLnBrk="1" hangingPunct="1"/>
            <a:r>
              <a:rPr lang="en-US" altLang="en-US" sz="2400" smtClean="0"/>
              <a:t>These scripts use the client characteristics for customizing the response based on those characteristics, the user's requirements, access rights, etc. </a:t>
            </a:r>
          </a:p>
          <a:p>
            <a:pPr eaLnBrk="1" hangingPunct="1"/>
            <a:r>
              <a:rPr lang="en-US" altLang="en-US" sz="2400" smtClean="0"/>
              <a:t>Server-side scripting also enables the website owner to hide the source code that generates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9568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Server Side Scripting Languages &amp; </a:t>
            </a:r>
            <a:r>
              <a:rPr lang="en-US" altLang="en-US" dirty="0" err="1" smtClean="0"/>
              <a:t>Framworks</a:t>
            </a:r>
            <a:endParaRPr lang="en-US" altLang="en-US" dirty="0" smtClean="0"/>
          </a:p>
        </p:txBody>
      </p:sp>
      <p:sp>
        <p:nvSpPr>
          <p:cNvPr id="92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PHP</a:t>
            </a:r>
          </a:p>
          <a:p>
            <a:pPr lvl="1"/>
            <a:r>
              <a:rPr lang="en-US" altLang="en-US" dirty="0" err="1" smtClean="0"/>
              <a:t>Laravel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CakePHP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Zend</a:t>
            </a:r>
            <a:r>
              <a:rPr lang="en-US" altLang="en-US" dirty="0" smtClean="0"/>
              <a:t> etc.</a:t>
            </a:r>
          </a:p>
          <a:p>
            <a:r>
              <a:rPr lang="en-US" altLang="en-US" dirty="0" smtClean="0"/>
              <a:t>.NET Framework (ASP.NET &amp; C#)</a:t>
            </a:r>
          </a:p>
          <a:p>
            <a:r>
              <a:rPr lang="en-US" altLang="en-US" dirty="0" smtClean="0"/>
              <a:t>Perl</a:t>
            </a:r>
          </a:p>
          <a:p>
            <a:r>
              <a:rPr lang="en-US" altLang="en-US" dirty="0" smtClean="0"/>
              <a:t>Python</a:t>
            </a:r>
          </a:p>
          <a:p>
            <a:r>
              <a:rPr lang="en-US" altLang="en-US" dirty="0" smtClean="0"/>
              <a:t>Ruby on Rails Framework</a:t>
            </a:r>
          </a:p>
          <a:p>
            <a:r>
              <a:rPr lang="en-US" altLang="en-US" dirty="0" smtClean="0"/>
              <a:t>Node </a:t>
            </a:r>
            <a:r>
              <a:rPr lang="en-US" altLang="en-US" dirty="0" err="1" smtClean="0"/>
              <a:t>Js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u="sng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9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PHP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Verdana" pitchFamily="34" charset="0"/>
              </a:rPr>
              <a:t>PHP: </a:t>
            </a:r>
            <a:r>
              <a:rPr lang="en-US" altLang="en-US" sz="2400" b="1" smtClean="0">
                <a:latin typeface="Verdana" pitchFamily="34" charset="0"/>
              </a:rPr>
              <a:t>P</a:t>
            </a:r>
            <a:r>
              <a:rPr lang="en-US" altLang="en-US" sz="2400" smtClean="0">
                <a:latin typeface="Verdana" pitchFamily="34" charset="0"/>
              </a:rPr>
              <a:t>HP </a:t>
            </a:r>
            <a:r>
              <a:rPr lang="en-US" altLang="en-US" sz="2400" b="1" smtClean="0">
                <a:latin typeface="Verdana" pitchFamily="34" charset="0"/>
              </a:rPr>
              <a:t>H</a:t>
            </a:r>
            <a:r>
              <a:rPr lang="en-US" altLang="en-US" sz="2400" smtClean="0">
                <a:latin typeface="Verdana" pitchFamily="34" charset="0"/>
              </a:rPr>
              <a:t>ypertext </a:t>
            </a:r>
            <a:r>
              <a:rPr lang="en-US" altLang="en-US" sz="2400" b="1" smtClean="0">
                <a:latin typeface="Verdana" pitchFamily="34" charset="0"/>
              </a:rPr>
              <a:t>P</a:t>
            </a:r>
            <a:r>
              <a:rPr lang="en-US" altLang="en-US" sz="2400" smtClean="0">
                <a:latin typeface="Verdana" pitchFamily="34" charset="0"/>
              </a:rPr>
              <a:t>re-processor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Verdana" pitchFamily="34" charset="0"/>
              </a:rPr>
              <a:t>Programming language that is interpreted and executed on the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Verdana" pitchFamily="34" charset="0"/>
              </a:rPr>
              <a:t>Execution is done before delivering content to the client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Verdana" pitchFamily="34" charset="0"/>
              </a:rPr>
              <a:t>Contains a vast library of functionality that programmers can harness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Verdana" pitchFamily="34" charset="0"/>
              </a:rPr>
              <a:t>Executes entirely on the server, requiring no specific features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24643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2" y="404664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Static resources such as regular HTML are simply output to the client from the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Dynamic resources such as PHP scripts are processed on the server prior to being output to the client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PHP has the capability of connecting to many database systems making the entire process transparent to the client</a:t>
            </a:r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221163"/>
            <a:ext cx="1673225" cy="1784350"/>
          </a:xfrm>
          <a:noFill/>
        </p:spPr>
      </p:pic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365625"/>
            <a:ext cx="17272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7308850" y="4868863"/>
            <a:ext cx="1368425" cy="5762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/>
              <a:t>PHP Engine –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/>
              <a:t>Run Script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2051050" y="4365625"/>
            <a:ext cx="2232025" cy="504825"/>
          </a:xfrm>
          <a:prstGeom prst="rightArrow">
            <a:avLst>
              <a:gd name="adj1" fmla="val 50000"/>
              <a:gd name="adj2" fmla="val 11053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/>
              <a:t>Web Page Request</a:t>
            </a:r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5364163" y="4364038"/>
            <a:ext cx="2232025" cy="504825"/>
          </a:xfrm>
          <a:prstGeom prst="rightArrow">
            <a:avLst>
              <a:gd name="adj1" fmla="val 50000"/>
              <a:gd name="adj2" fmla="val 11053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/>
              <a:t>Load PHP File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5292725" y="5302250"/>
            <a:ext cx="2160588" cy="503238"/>
          </a:xfrm>
          <a:prstGeom prst="leftArrow">
            <a:avLst>
              <a:gd name="adj1" fmla="val 50000"/>
              <a:gd name="adj2" fmla="val 10733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/>
              <a:t>PHP Results</a:t>
            </a: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2051050" y="5280025"/>
            <a:ext cx="2160588" cy="503238"/>
          </a:xfrm>
          <a:prstGeom prst="leftArrow">
            <a:avLst>
              <a:gd name="adj1" fmla="val 50000"/>
              <a:gd name="adj2" fmla="val 10733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13749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 animBg="1"/>
      <p:bldP spid="90121" grpId="0" animBg="1"/>
      <p:bldP spid="90121" grpId="1" animBg="1"/>
      <p:bldP spid="90121" grpId="2" animBg="1"/>
      <p:bldP spid="90122" grpId="0" animBg="1"/>
      <p:bldP spid="90123" grpId="0" animBg="1"/>
      <p:bldP spid="90124" grpId="0" animBg="1"/>
      <p:bldP spid="90124" grpId="1" animBg="1"/>
      <p:bldP spid="90124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PHP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Verdana" pitchFamily="34" charset="0"/>
              </a:rPr>
              <a:t>widely-used Open Source general-purpose scripting language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Verdana" pitchFamily="34" charset="0"/>
              </a:rPr>
              <a:t>especially suited for Web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Verdana" pitchFamily="34" charset="0"/>
              </a:rPr>
              <a:t>can be embedded into HTML.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&lt;html&gt;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&lt;head&gt;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	&lt;title&gt;Example&lt;/title&gt;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&lt;/head&gt;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&lt;body&gt;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	&lt;?</a:t>
            </a:r>
            <a:r>
              <a:rPr lang="en-US" altLang="en-US" sz="1600" b="1" dirty="0" err="1" smtClean="0">
                <a:latin typeface="Courier" pitchFamily="49" charset="0"/>
              </a:rPr>
              <a:t>php</a:t>
            </a:r>
            <a:r>
              <a:rPr lang="en-US" altLang="en-US" sz="1600" b="1" dirty="0" smtClean="0">
                <a:latin typeface="Courier" pitchFamily="49" charset="0"/>
              </a:rPr>
              <a:t> echo "Hi, I'm a PHP script!"; ?&gt;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	&lt;/body&gt;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" pitchFamily="49" charset="0"/>
              </a:rPr>
              <a:t>&lt;/html&gt;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781800" y="5991225"/>
            <a:ext cx="234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1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1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 kern="0" dirty="0" smtClean="0">
                <a:latin typeface="Courier" pitchFamily="49" charset="0"/>
              </a:rPr>
              <a:t>For PHP guide </a:t>
            </a:r>
            <a:r>
              <a:rPr lang="en-US" altLang="en-US" sz="1600" kern="0" dirty="0" smtClean="0">
                <a:latin typeface="Courier" pitchFamily="49" charset="0"/>
              </a:rPr>
              <a:t>http://Php.net</a:t>
            </a:r>
          </a:p>
        </p:txBody>
      </p:sp>
    </p:spTree>
    <p:extLst>
      <p:ext uri="{BB962C8B-B14F-4D97-AF65-F5344CB8AC3E}">
        <p14:creationId xmlns:p14="http://schemas.microsoft.com/office/powerpoint/2010/main" val="2952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1CE53D768704A9F0E3D9B14C957A8" ma:contentTypeVersion="8" ma:contentTypeDescription="Create a new document." ma:contentTypeScope="" ma:versionID="18ccbbf65ca9fbf54d8ddc93b0f02154">
  <xsd:schema xmlns:xsd="http://www.w3.org/2001/XMLSchema" xmlns:xs="http://www.w3.org/2001/XMLSchema" xmlns:p="http://schemas.microsoft.com/office/2006/metadata/properties" xmlns:ns2="4ee1d568-8b8d-461f-966a-1d7c693f9a60" targetNamespace="http://schemas.microsoft.com/office/2006/metadata/properties" ma:root="true" ma:fieldsID="739b188ed5075039bba5992da512e0b9" ns2:_="">
    <xsd:import namespace="4ee1d568-8b8d-461f-966a-1d7c693f9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1d568-8b8d-461f-966a-1d7c693f9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6E19E0-26A4-40FD-8658-190AE69F2DB2}"/>
</file>

<file path=customXml/itemProps2.xml><?xml version="1.0" encoding="utf-8"?>
<ds:datastoreItem xmlns:ds="http://schemas.openxmlformats.org/officeDocument/2006/customXml" ds:itemID="{BCCFFFAA-2DAB-4D3C-911C-F046D44968C8}"/>
</file>

<file path=customXml/itemProps3.xml><?xml version="1.0" encoding="utf-8"?>
<ds:datastoreItem xmlns:ds="http://schemas.openxmlformats.org/officeDocument/2006/customXml" ds:itemID="{5380936E-5260-46D7-9B8D-4326F0D877C0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9654</TotalTime>
  <Words>850</Words>
  <Application>Microsoft Office PowerPoint</Application>
  <PresentationFormat>On-screen Show (4:3)</PresentationFormat>
  <Paragraphs>250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Constantia</vt:lpstr>
      <vt:lpstr>Courier</vt:lpstr>
      <vt:lpstr>Courier New</vt:lpstr>
      <vt:lpstr>Tahoma</vt:lpstr>
      <vt:lpstr>Times New Roman</vt:lpstr>
      <vt:lpstr>Verdana</vt:lpstr>
      <vt:lpstr>Wingdings</vt:lpstr>
      <vt:lpstr>Wingdings 2</vt:lpstr>
      <vt:lpstr>Flow</vt:lpstr>
      <vt:lpstr>Introduction to PHP</vt:lpstr>
      <vt:lpstr>Request to Static Website</vt:lpstr>
      <vt:lpstr>Request to a Dynamic Site</vt:lpstr>
      <vt:lpstr>Why Dynamic?</vt:lpstr>
      <vt:lpstr>Server Side Scripting</vt:lpstr>
      <vt:lpstr>Server Side Scripting Languages &amp; Framworks</vt:lpstr>
      <vt:lpstr>PHP</vt:lpstr>
      <vt:lpstr>Introduction</vt:lpstr>
      <vt:lpstr>PHP</vt:lpstr>
      <vt:lpstr>Installation for PHP</vt:lpstr>
      <vt:lpstr>First PHP-enabled page</vt:lpstr>
      <vt:lpstr>Side-by-side</vt:lpstr>
      <vt:lpstr>Details</vt:lpstr>
      <vt:lpstr>Variables</vt:lpstr>
      <vt:lpstr>Arrays</vt:lpstr>
      <vt:lpstr>Arrays</vt:lpstr>
      <vt:lpstr>Arrays (cont.)</vt:lpstr>
      <vt:lpstr>Dealing with forms</vt:lpstr>
      <vt:lpstr>Forms – foo.php</vt:lpstr>
      <vt:lpstr>Another forms example</vt:lpstr>
      <vt:lpstr>PhP Superglobals</vt:lpstr>
      <vt:lpstr>Something useful</vt:lpstr>
    </vt:vector>
  </TitlesOfParts>
  <Company>Ephricon Web Marketing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Marketing &amp; Optimization (SEO) Overview (PPT)</dc:title>
  <dc:subject>Search Engine Marketing Overview</dc:subject>
  <dc:creator>Jon Payne</dc:creator>
  <cp:keywords>search engine marketing, search engine optimization, seo presentation, seo slideshow</cp:keywords>
  <cp:lastModifiedBy>Microsoft account</cp:lastModifiedBy>
  <cp:revision>107</cp:revision>
  <dcterms:created xsi:type="dcterms:W3CDTF">2004-10-25T19:46:32Z</dcterms:created>
  <dcterms:modified xsi:type="dcterms:W3CDTF">2021-11-29T07:18:17Z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0x0101007CC1CE53D768704A9F0E3D9B14C957A8</vt:lpwstr>
  </property>
</Properties>
</file>