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2"/>
  </p:notesMasterIdLst>
  <p:sldIdLst>
    <p:sldId id="256" r:id="rId2"/>
    <p:sldId id="259" r:id="rId3"/>
    <p:sldId id="263" r:id="rId4"/>
    <p:sldId id="264" r:id="rId5"/>
    <p:sldId id="268" r:id="rId6"/>
    <p:sldId id="257" r:id="rId7"/>
    <p:sldId id="260" r:id="rId8"/>
    <p:sldId id="262" r:id="rId9"/>
    <p:sldId id="261" r:id="rId10"/>
    <p:sldId id="265" r:id="rId11"/>
    <p:sldId id="266" r:id="rId12"/>
    <p:sldId id="269" r:id="rId13"/>
    <p:sldId id="272" r:id="rId14"/>
    <p:sldId id="270" r:id="rId15"/>
    <p:sldId id="283" r:id="rId16"/>
    <p:sldId id="271" r:id="rId17"/>
    <p:sldId id="284" r:id="rId18"/>
    <p:sldId id="285" r:id="rId19"/>
    <p:sldId id="274" r:id="rId20"/>
    <p:sldId id="276" r:id="rId21"/>
    <p:sldId id="273" r:id="rId22"/>
    <p:sldId id="275" r:id="rId23"/>
    <p:sldId id="267" r:id="rId24"/>
    <p:sldId id="28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4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6405-84BA-4380-845E-7E54960627A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DAD43-6F2B-4626-96DA-CD68C0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415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0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CAF-EC2C-472B-A53A-EC4B3580952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0579-812F-497A-8DB9-78158FDA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9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stands for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/>
              <a:t>XML was designed to store and transport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XML was designed to be both human- and </a:t>
            </a:r>
            <a:r>
              <a:rPr lang="en-US" dirty="0" smtClean="0"/>
              <a:t>machine-readable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&lt;?xml version="1.0" encoding="UTF-8"?&gt;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&lt;note&gt;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</a:t>
            </a:r>
            <a:r>
              <a:rPr lang="en-US" dirty="0" smtClean="0"/>
              <a:t>to&gt;Student&lt;/</a:t>
            </a:r>
            <a:r>
              <a:rPr lang="en-US" dirty="0"/>
              <a:t>to&gt;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</a:t>
            </a:r>
            <a:r>
              <a:rPr lang="en-US" dirty="0" smtClean="0"/>
              <a:t>from&gt;</a:t>
            </a:r>
            <a:r>
              <a:rPr lang="en-US" smtClean="0"/>
              <a:t>Teaher&lt;/</a:t>
            </a:r>
            <a:r>
              <a:rPr lang="en-US" dirty="0"/>
              <a:t>from&gt;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&lt;heading&gt;Reminder&lt;/heading&gt;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</a:t>
            </a:r>
            <a:r>
              <a:rPr lang="en-US" dirty="0" smtClean="0"/>
              <a:t>body&gt;Project Submission!&lt;/</a:t>
            </a:r>
            <a:r>
              <a:rPr lang="en-US" dirty="0"/>
              <a:t>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13690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dirty="0"/>
              <a:t>HTML5 will be the new standard for HTML, XHTML, and the HTML DOM (document object model</a:t>
            </a:r>
            <a:r>
              <a:rPr lang="en-GB" altLang="en-US" dirty="0" smtClean="0"/>
              <a:t>).</a:t>
            </a:r>
          </a:p>
          <a:p>
            <a:r>
              <a:rPr lang="en-GB" altLang="en-US" dirty="0"/>
              <a:t>HTML5 is still a work in progress, but most modern browsers have some HTML5 support</a:t>
            </a:r>
            <a:r>
              <a:rPr lang="en-GB" altLang="en-US" dirty="0" smtClean="0"/>
              <a:t>.</a:t>
            </a:r>
          </a:p>
          <a:p>
            <a:r>
              <a:rPr lang="en-US" altLang="en-US" dirty="0"/>
              <a:t>It incorporates all features from earlier versions of HTML, including the stricter XHTML</a:t>
            </a:r>
            <a:r>
              <a:rPr lang="en-US" altLang="en-US" dirty="0" smtClean="0"/>
              <a:t>.</a:t>
            </a:r>
            <a:endParaRPr lang="en-GB" altLang="en-US" dirty="0"/>
          </a:p>
          <a:p>
            <a:r>
              <a:rPr lang="en-US" dirty="0" smtClean="0"/>
              <a:t>One </a:t>
            </a:r>
            <a:r>
              <a:rPr lang="en-US" dirty="0"/>
              <a:t>of the main advantages of HTML5 is </a:t>
            </a:r>
            <a:r>
              <a:rPr lang="en-US" dirty="0" smtClean="0"/>
              <a:t>that web page can be structured in such a way that can help the readers or search engine bots about the contents of the page and target the desired part on the page.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4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ts val="3000"/>
              </a:lnSpc>
            </a:pPr>
            <a:r>
              <a:rPr lang="en-US" altLang="en-US" dirty="0" smtClean="0"/>
              <a:t>Support </a:t>
            </a:r>
            <a:r>
              <a:rPr lang="en-US" altLang="en-US" dirty="0"/>
              <a:t>all existing web pages.  With HTML5, there is no requirement to go back and revise older websites.</a:t>
            </a:r>
          </a:p>
          <a:p>
            <a:pPr>
              <a:lnSpc>
                <a:spcPts val="3000"/>
              </a:lnSpc>
            </a:pPr>
            <a:r>
              <a:rPr lang="en-US" altLang="en-US" dirty="0"/>
              <a:t>Reduce the need for external plugins and scripts to show website content.</a:t>
            </a:r>
          </a:p>
          <a:p>
            <a:pPr>
              <a:lnSpc>
                <a:spcPts val="3000"/>
              </a:lnSpc>
            </a:pPr>
            <a:r>
              <a:rPr lang="en-US" altLang="en-US" dirty="0"/>
              <a:t>Improve the semantic definition (i.e. meaning and purpose) of page elements.</a:t>
            </a:r>
          </a:p>
          <a:p>
            <a:pPr>
              <a:lnSpc>
                <a:spcPts val="3000"/>
              </a:lnSpc>
            </a:pPr>
            <a:r>
              <a:rPr lang="en-US" altLang="en-US" dirty="0"/>
              <a:t>Make the rendering of web content universal and independent of the device being </a:t>
            </a:r>
            <a:r>
              <a:rPr lang="en-US" altLang="en-US" dirty="0" smtClean="0"/>
              <a:t>used (HTML5 is cross-platform)</a:t>
            </a:r>
            <a:endParaRPr lang="en-US" altLang="en-US" dirty="0"/>
          </a:p>
          <a:p>
            <a:pPr>
              <a:lnSpc>
                <a:spcPts val="3000"/>
              </a:lnSpc>
            </a:pPr>
            <a:r>
              <a:rPr lang="en-US" altLang="en-US" dirty="0"/>
              <a:t>Handle web documents errors in a better and more consistent fashion.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The DOCTYPE declaration for HTML5 is very simple:</a:t>
            </a:r>
          </a:p>
          <a:p>
            <a:pPr lvl="1"/>
            <a:r>
              <a:rPr lang="en-US" b="1" dirty="0" smtClean="0"/>
              <a:t>&lt;!DOCTYPE html&gt;</a:t>
            </a:r>
          </a:p>
          <a:p>
            <a:r>
              <a:rPr lang="en-US" b="1" dirty="0" smtClean="0"/>
              <a:t>No need to define types for </a:t>
            </a:r>
            <a:r>
              <a:rPr lang="en-US" b="1" dirty="0" err="1" smtClean="0"/>
              <a:t>css</a:t>
            </a:r>
            <a:r>
              <a:rPr lang="en-US" b="1" dirty="0" smtClean="0"/>
              <a:t> and </a:t>
            </a:r>
            <a:r>
              <a:rPr lang="en-US" b="1" dirty="0" err="1" smtClean="0"/>
              <a:t>javascript</a:t>
            </a:r>
            <a:endParaRPr lang="en-US" b="1" dirty="0" smtClean="0"/>
          </a:p>
          <a:p>
            <a:pPr marL="457200" lvl="1" indent="0" fontAlgn="base">
              <a:buNone/>
            </a:pPr>
            <a:r>
              <a:rPr lang="en-US" sz="2400" b="1" dirty="0"/>
              <a:t>&lt;link </a:t>
            </a:r>
            <a:r>
              <a:rPr lang="en-US" sz="2400" b="1" dirty="0" err="1"/>
              <a:t>rel</a:t>
            </a:r>
            <a:r>
              <a:rPr lang="en-US" sz="2400" b="1" dirty="0"/>
              <a:t>="stylesheet" </a:t>
            </a:r>
            <a:r>
              <a:rPr lang="en-US" sz="2400" b="1" dirty="0" err="1"/>
              <a:t>href</a:t>
            </a:r>
            <a:r>
              <a:rPr lang="en-US" sz="2400" b="1" dirty="0"/>
              <a:t>="path/to/stylesheet.css" type="text/</a:t>
            </a:r>
            <a:r>
              <a:rPr lang="en-US" sz="2400" b="1" dirty="0" err="1"/>
              <a:t>css</a:t>
            </a:r>
            <a:r>
              <a:rPr lang="en-US" sz="2400" b="1" dirty="0"/>
              <a:t>" /&gt;</a:t>
            </a:r>
          </a:p>
          <a:p>
            <a:pPr marL="457200" lvl="1" indent="0" fontAlgn="base">
              <a:buNone/>
            </a:pPr>
            <a:r>
              <a:rPr lang="en-US" sz="2400" b="1" dirty="0"/>
              <a:t>&lt;script type="text/</a:t>
            </a:r>
            <a:r>
              <a:rPr lang="en-US" sz="2400" b="1" dirty="0" err="1"/>
              <a:t>javascript</a:t>
            </a:r>
            <a:r>
              <a:rPr lang="en-US" sz="2400" b="1" dirty="0"/>
              <a:t>" </a:t>
            </a:r>
            <a:r>
              <a:rPr lang="en-US" sz="2400" b="1" dirty="0" err="1" smtClean="0"/>
              <a:t>src</a:t>
            </a:r>
            <a:r>
              <a:rPr lang="en-US" sz="2400" b="1" dirty="0"/>
              <a:t>="path/to/script.js</a:t>
            </a:r>
            <a:r>
              <a:rPr lang="en-US" sz="2400" b="1" dirty="0" smtClean="0"/>
              <a:t>"&gt; &lt;/</a:t>
            </a:r>
            <a:r>
              <a:rPr lang="en-US" sz="2400" b="1" dirty="0"/>
              <a:t>script</a:t>
            </a:r>
            <a:r>
              <a:rPr lang="en-US" sz="2400" b="1" dirty="0" smtClean="0"/>
              <a:t>&gt;</a:t>
            </a:r>
          </a:p>
          <a:p>
            <a:pPr marL="457200" lvl="1" indent="0" fontAlgn="base">
              <a:buNone/>
            </a:pPr>
            <a:r>
              <a:rPr lang="en-US" sz="2400" b="1" dirty="0" smtClean="0"/>
              <a:t>In HTML We can remove the “type” attribute</a:t>
            </a:r>
          </a:p>
          <a:p>
            <a:pPr marL="457200" lvl="1" indent="0" fontAlgn="base">
              <a:buNone/>
            </a:pPr>
            <a:r>
              <a:rPr lang="en-US" sz="2400" b="1" dirty="0" smtClean="0"/>
              <a:t>&lt;</a:t>
            </a:r>
            <a:r>
              <a:rPr lang="en-US" sz="2400" b="1" dirty="0"/>
              <a:t>link </a:t>
            </a:r>
            <a:r>
              <a:rPr lang="en-US" sz="2400" b="1" dirty="0" err="1"/>
              <a:t>rel</a:t>
            </a:r>
            <a:r>
              <a:rPr lang="en-US" sz="2400" b="1" dirty="0"/>
              <a:t>="stylesheet" </a:t>
            </a:r>
            <a:r>
              <a:rPr lang="en-US" sz="2400" b="1" dirty="0" err="1"/>
              <a:t>href</a:t>
            </a:r>
            <a:r>
              <a:rPr lang="en-US" sz="2400" b="1" dirty="0"/>
              <a:t>="path/to/stylesheet.css" /&gt;</a:t>
            </a:r>
          </a:p>
          <a:p>
            <a:pPr marL="457200" lvl="1" indent="0" fontAlgn="base">
              <a:buNone/>
            </a:pPr>
            <a:r>
              <a:rPr lang="en-US" sz="2400" b="1" dirty="0"/>
              <a:t>&lt;script </a:t>
            </a:r>
            <a:r>
              <a:rPr lang="en-US" sz="2400" b="1" dirty="0" err="1"/>
              <a:t>src</a:t>
            </a:r>
            <a:r>
              <a:rPr lang="en-US" sz="2400" b="1" dirty="0"/>
              <a:t>="path/to/script.js"&gt;&lt;/script&gt;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 </a:t>
            </a:r>
            <a:r>
              <a:rPr lang="en-US" dirty="0"/>
              <a:t> charset</a:t>
            </a:r>
            <a:r>
              <a:rPr lang="en-US" dirty="0" smtClean="0"/>
              <a:t>="UTF-8"&gt;</a:t>
            </a:r>
          </a:p>
          <a:p>
            <a:r>
              <a:rPr lang="en-US" dirty="0" smtClean="0"/>
              <a:t>&lt;</a:t>
            </a:r>
            <a:r>
              <a:rPr lang="en-US" dirty="0"/>
              <a:t>meta name="viewport" content="width=device-width, </a:t>
            </a:r>
            <a:r>
              <a:rPr lang="en-US" dirty="0" smtClean="0"/>
              <a:t>initial-scale=1.0“ /&gt;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="icon" type="image/</a:t>
            </a:r>
            <a:r>
              <a:rPr lang="en-US" dirty="0" err="1"/>
              <a:t>ico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="images/logo/logo.png" </a:t>
            </a:r>
            <a:r>
              <a:rPr lang="en-US" dirty="0" smtClean="0"/>
              <a:t>/&gt;</a:t>
            </a:r>
          </a:p>
          <a:p>
            <a:r>
              <a:rPr lang="en-US" dirty="0"/>
              <a:t> &lt;link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smtClean="0"/>
              <a:t>style.css"&gt;</a:t>
            </a:r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 smtClean="0"/>
              <a:t>=“firstScript.js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03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HTML5: </a:t>
            </a:r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new elements have been listed below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29000" y="2895600"/>
            <a:ext cx="1981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&lt;</a:t>
            </a:r>
            <a:r>
              <a:rPr lang="en-US" altLang="en-US" sz="2400" dirty="0" err="1"/>
              <a:t>figcaption</a:t>
            </a:r>
            <a:r>
              <a:rPr lang="en-US" altLang="en-US" sz="2400" dirty="0"/>
              <a:t>&gt;</a:t>
            </a:r>
          </a:p>
          <a:p>
            <a:r>
              <a:rPr lang="en-US" altLang="en-US" sz="2400" dirty="0"/>
              <a:t>&lt;footer&gt;</a:t>
            </a:r>
          </a:p>
          <a:p>
            <a:r>
              <a:rPr lang="en-US" altLang="en-US" sz="2400" dirty="0"/>
              <a:t>&lt;header&gt;</a:t>
            </a:r>
          </a:p>
          <a:p>
            <a:r>
              <a:rPr lang="en-US" altLang="en-US" sz="2400" dirty="0"/>
              <a:t>&lt;</a:t>
            </a:r>
            <a:r>
              <a:rPr lang="en-US" altLang="en-US" sz="2400" dirty="0" err="1"/>
              <a:t>hgroup</a:t>
            </a:r>
            <a:r>
              <a:rPr lang="en-US" altLang="en-US" sz="2400" dirty="0"/>
              <a:t>&gt;</a:t>
            </a:r>
          </a:p>
          <a:p>
            <a:r>
              <a:rPr lang="en-US" altLang="en-US" sz="2400" dirty="0"/>
              <a:t>&lt;mark&gt;</a:t>
            </a:r>
            <a:endParaRPr lang="en-US" altLang="en-US" sz="2400" dirty="0">
              <a:solidFill>
                <a:srgbClr val="FF3300"/>
              </a:solidFill>
            </a:endParaRPr>
          </a:p>
          <a:p>
            <a:r>
              <a:rPr lang="en-US" altLang="en-US" sz="2400" dirty="0"/>
              <a:t>&lt;</a:t>
            </a:r>
            <a:r>
              <a:rPr lang="en-US" altLang="en-US" sz="2400" dirty="0" err="1"/>
              <a:t>nav</a:t>
            </a:r>
            <a:r>
              <a:rPr lang="en-US" altLang="en-US" sz="2400" dirty="0"/>
              <a:t>&gt;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38800" y="2895600"/>
            <a:ext cx="1981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&lt;progress&gt;</a:t>
            </a:r>
          </a:p>
          <a:p>
            <a:r>
              <a:rPr lang="en-US" altLang="en-US" sz="2400"/>
              <a:t>&lt;section&gt;</a:t>
            </a:r>
          </a:p>
          <a:p>
            <a:r>
              <a:rPr lang="en-US" altLang="en-US" sz="2400"/>
              <a:t>&lt;source&gt;</a:t>
            </a:r>
          </a:p>
          <a:p>
            <a:r>
              <a:rPr lang="en-US" altLang="en-US" sz="2400"/>
              <a:t>&lt;svg&gt;</a:t>
            </a:r>
          </a:p>
          <a:p>
            <a:r>
              <a:rPr lang="en-US" altLang="en-US" sz="2400"/>
              <a:t>&lt;time&gt;</a:t>
            </a:r>
          </a:p>
          <a:p>
            <a:r>
              <a:rPr lang="en-US" altLang="en-US" sz="2400"/>
              <a:t>&lt;video&gt;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95400" y="2895600"/>
            <a:ext cx="1981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&lt;article&gt;</a:t>
            </a:r>
          </a:p>
          <a:p>
            <a:r>
              <a:rPr lang="en-US" altLang="en-US" sz="2400" dirty="0"/>
              <a:t>&lt;aside&gt;</a:t>
            </a:r>
          </a:p>
          <a:p>
            <a:r>
              <a:rPr lang="en-US" altLang="en-US" sz="2400" dirty="0"/>
              <a:t>&lt;audio&gt;</a:t>
            </a:r>
          </a:p>
          <a:p>
            <a:r>
              <a:rPr lang="en-US" altLang="en-US" sz="2400" dirty="0"/>
              <a:t>&lt;canvas&gt;</a:t>
            </a:r>
          </a:p>
          <a:p>
            <a:r>
              <a:rPr lang="en-US" altLang="en-US" sz="2400" dirty="0"/>
              <a:t>&lt;</a:t>
            </a:r>
            <a:r>
              <a:rPr lang="en-US" altLang="en-US" sz="2400" dirty="0" err="1"/>
              <a:t>datalist</a:t>
            </a:r>
            <a:r>
              <a:rPr lang="en-US" altLang="en-US" sz="2400" dirty="0"/>
              <a:t>&gt;</a:t>
            </a:r>
          </a:p>
          <a:p>
            <a:r>
              <a:rPr lang="en-US" altLang="en-US" sz="2400" dirty="0"/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1457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5129" y="1524000"/>
            <a:ext cx="8534400" cy="2631490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&lt;figure&gt;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&lt;</a:t>
            </a:r>
            <a:r>
              <a:rPr lang="en-US" sz="1800" dirty="0" err="1">
                <a:latin typeface="Arial" panose="020B0604020202020204" pitchFamily="34" charset="0"/>
              </a:rPr>
              <a:t>img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src</a:t>
            </a:r>
            <a:r>
              <a:rPr lang="en-US" sz="1800" dirty="0">
                <a:latin typeface="Arial" panose="020B0604020202020204" pitchFamily="34" charset="0"/>
              </a:rPr>
              <a:t>="path/to/image" alt="About image"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&lt;</a:t>
            </a:r>
            <a:r>
              <a:rPr lang="en-US" sz="1800" dirty="0" err="1">
                <a:latin typeface="Arial" panose="020B0604020202020204" pitchFamily="34" charset="0"/>
              </a:rPr>
              <a:t>figcaption</a:t>
            </a:r>
            <a:r>
              <a:rPr lang="en-US" sz="1800" dirty="0">
                <a:latin typeface="Arial" panose="020B0604020202020204" pitchFamily="34" charset="0"/>
              </a:rPr>
              <a:t>&gt; &lt;p&gt;This is an image of something interesting. 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&lt;/</a:t>
            </a:r>
            <a:r>
              <a:rPr lang="en-US" sz="1800" dirty="0" err="1">
                <a:latin typeface="Arial" panose="020B0604020202020204" pitchFamily="34" charset="0"/>
              </a:rPr>
              <a:t>figcaption</a:t>
            </a:r>
            <a:r>
              <a:rPr lang="en-US" sz="1800" dirty="0">
                <a:latin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&lt;/figure&gt;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Arial" panose="020B0604020202020204" pitchFamily="34" charset="0"/>
              </a:rPr>
              <a:t>&lt;input name="email" type="email" </a:t>
            </a:r>
            <a:r>
              <a:rPr lang="en-US" sz="1800" dirty="0" smtClean="0">
                <a:latin typeface="Arial" panose="020B0604020202020204" pitchFamily="34" charset="0"/>
              </a:rPr>
              <a:t> placeholder</a:t>
            </a:r>
            <a:r>
              <a:rPr lang="en-US" sz="1800" dirty="0">
                <a:latin typeface="Arial" panose="020B0604020202020204" pitchFamily="34" charset="0"/>
              </a:rPr>
              <a:t>="doug@givethesepeopleair.com" /&gt;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elements have a default value for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display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property as </a:t>
            </a:r>
            <a:r>
              <a:rPr lang="en-US" i="1" dirty="0" smtClean="0">
                <a:solidFill>
                  <a:schemeClr val="accent6"/>
                </a:solidFill>
              </a:rPr>
              <a:t>inline</a:t>
            </a:r>
            <a:r>
              <a:rPr lang="en-US" dirty="0" smtClean="0"/>
              <a:t>. For effects of block elements following CSS should be defined.</a:t>
            </a:r>
          </a:p>
          <a:p>
            <a:pPr marL="0" indent="0">
              <a:buNone/>
            </a:pPr>
            <a:r>
              <a:rPr lang="en-US" dirty="0" smtClean="0"/>
              <a:t>header</a:t>
            </a:r>
            <a:r>
              <a:rPr lang="en-US" dirty="0"/>
              <a:t>, footer, article, section, </a:t>
            </a:r>
            <a:r>
              <a:rPr lang="en-US" dirty="0" err="1"/>
              <a:t>nav</a:t>
            </a:r>
            <a:r>
              <a:rPr lang="en-US" dirty="0"/>
              <a:t>, menu { </a:t>
            </a:r>
          </a:p>
          <a:p>
            <a:pPr marL="0" indent="0">
              <a:buNone/>
            </a:pPr>
            <a:r>
              <a:rPr lang="en-US" dirty="0"/>
              <a:t>   display: block;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HTML5: New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9100" y="131323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93351"/>
            <a:ext cx="6629400" cy="453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57400" y="5766564"/>
            <a:ext cx="49529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 smtClean="0"/>
              <a:t>HTML page structure using new element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0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altLang="en-US" sz="4000" dirty="0" smtClean="0"/>
              <a:t>History of HTML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447800" y="1676400"/>
            <a:ext cx="76200" cy="46482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62200" y="1905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first published</a:t>
            </a:r>
            <a:endParaRPr lang="en-IN" altLang="en-US" sz="1600"/>
          </a:p>
        </p:txBody>
      </p:sp>
      <p:cxnSp>
        <p:nvCxnSpPr>
          <p:cNvPr id="5138" name="Straight Connector 16"/>
          <p:cNvCxnSpPr>
            <a:cxnSpLocks noChangeShapeType="1"/>
          </p:cNvCxnSpPr>
          <p:nvPr/>
        </p:nvCxnSpPr>
        <p:spPr bwMode="auto">
          <a:xfrm>
            <a:off x="990600" y="21336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1000" y="1981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1991</a:t>
            </a:r>
            <a:endParaRPr lang="en-IN" altLang="en-US" sz="1400" b="1"/>
          </a:p>
        </p:txBody>
      </p:sp>
      <p:cxnSp>
        <p:nvCxnSpPr>
          <p:cNvPr id="5152" name="Straight Connector 16"/>
          <p:cNvCxnSpPr>
            <a:cxnSpLocks noChangeShapeType="1"/>
          </p:cNvCxnSpPr>
          <p:nvPr/>
        </p:nvCxnSpPr>
        <p:spPr bwMode="auto">
          <a:xfrm>
            <a:off x="990600" y="5867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381000" y="5715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en-US" sz="1400" b="1" dirty="0"/>
              <a:t>2012</a:t>
            </a:r>
            <a:endParaRPr lang="en-IN" sz="1400" b="1" dirty="0"/>
          </a:p>
        </p:txBody>
      </p:sp>
      <p:cxnSp>
        <p:nvCxnSpPr>
          <p:cNvPr id="5156" name="Straight Connector 16"/>
          <p:cNvCxnSpPr>
            <a:cxnSpLocks noChangeShapeType="1"/>
          </p:cNvCxnSpPr>
          <p:nvPr/>
        </p:nvCxnSpPr>
        <p:spPr bwMode="auto">
          <a:xfrm>
            <a:off x="990600" y="5029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3810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2002 -2009</a:t>
            </a:r>
            <a:endParaRPr lang="en-IN" altLang="en-US" sz="1400" b="1"/>
          </a:p>
        </p:txBody>
      </p:sp>
      <p:cxnSp>
        <p:nvCxnSpPr>
          <p:cNvPr id="5158" name="Straight Connector 16"/>
          <p:cNvCxnSpPr>
            <a:cxnSpLocks noChangeShapeType="1"/>
          </p:cNvCxnSpPr>
          <p:nvPr/>
        </p:nvCxnSpPr>
        <p:spPr bwMode="auto">
          <a:xfrm>
            <a:off x="990600" y="4114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810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2000</a:t>
            </a:r>
            <a:endParaRPr lang="en-IN" altLang="en-US" sz="1400" b="1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362200" y="2362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2.0</a:t>
            </a:r>
            <a:endParaRPr lang="en-IN" altLang="en-US" sz="160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362200" y="2895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3.2</a:t>
            </a:r>
            <a:endParaRPr lang="en-IN" altLang="en-US" sz="1600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3622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 4.01</a:t>
            </a:r>
            <a:endParaRPr lang="en-IN" altLang="en-US" sz="1600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36220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XHTML 1.0</a:t>
            </a:r>
            <a:endParaRPr lang="en-IN" altLang="en-US" sz="160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362200" y="4800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>
                <a:solidFill>
                  <a:srgbClr val="969696"/>
                </a:solidFill>
              </a:rPr>
              <a:t>XHTML 2.0</a:t>
            </a:r>
            <a:endParaRPr lang="en-IN" altLang="en-US" sz="1600">
              <a:solidFill>
                <a:srgbClr val="969696"/>
              </a:solidFill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362200" y="5638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HTML5</a:t>
            </a:r>
            <a:endParaRPr lang="en-IN" altLang="en-US" sz="1600"/>
          </a:p>
        </p:txBody>
      </p:sp>
      <p:cxnSp>
        <p:nvCxnSpPr>
          <p:cNvPr id="5169" name="Straight Connector 16"/>
          <p:cNvCxnSpPr>
            <a:cxnSpLocks noChangeShapeType="1"/>
          </p:cNvCxnSpPr>
          <p:nvPr/>
        </p:nvCxnSpPr>
        <p:spPr bwMode="auto">
          <a:xfrm>
            <a:off x="990600" y="2590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81000" y="2438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1995</a:t>
            </a:r>
            <a:endParaRPr lang="en-IN" altLang="en-US" sz="1400" b="1"/>
          </a:p>
        </p:txBody>
      </p:sp>
      <p:cxnSp>
        <p:nvCxnSpPr>
          <p:cNvPr id="5171" name="Straight Connector 16"/>
          <p:cNvCxnSpPr>
            <a:cxnSpLocks noChangeShapeType="1"/>
          </p:cNvCxnSpPr>
          <p:nvPr/>
        </p:nvCxn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81000" y="2971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1997</a:t>
            </a:r>
            <a:endParaRPr lang="en-IN" altLang="en-US" sz="1400" b="1"/>
          </a:p>
        </p:txBody>
      </p:sp>
      <p:cxnSp>
        <p:nvCxnSpPr>
          <p:cNvPr id="5173" name="Straight Connector 16"/>
          <p:cNvCxnSpPr>
            <a:cxnSpLocks noChangeShapeType="1"/>
          </p:cNvCxnSpPr>
          <p:nvPr/>
        </p:nvCxnSpPr>
        <p:spPr bwMode="auto">
          <a:xfrm>
            <a:off x="990600" y="3581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81000" y="3429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1999</a:t>
            </a:r>
            <a:endParaRPr lang="en-IN" altLang="en-US" sz="1400" b="1"/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4114800" y="4724400"/>
            <a:ext cx="4648200" cy="666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HTML5 is much more tolerant and can handle markup from all the prior versions.</a:t>
            </a:r>
            <a:endParaRPr lang="en-IN" altLang="en-US"/>
          </a:p>
        </p:txBody>
      </p:sp>
      <p:sp>
        <p:nvSpPr>
          <p:cNvPr id="5178" name="Text Box 58"/>
          <p:cNvSpPr txBox="1">
            <a:spLocks noChangeArrowheads="1"/>
          </p:cNvSpPr>
          <p:nvPr/>
        </p:nvSpPr>
        <p:spPr bwMode="auto">
          <a:xfrm>
            <a:off x="4114800" y="5562600"/>
            <a:ext cx="4648200" cy="60642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/>
              <a:t>Though HTML5 was published officially in 2012, it has been in development since 2004.</a:t>
            </a:r>
            <a:endParaRPr lang="en-IN" altLang="en-US" sz="1600"/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4114800" y="2514600"/>
            <a:ext cx="4648200" cy="666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After HTML 4.01 was released, focus shifted to XHTML and its stricter standards.</a:t>
            </a:r>
            <a:endParaRPr lang="en-IN" altLang="en-US"/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4114800" y="3352800"/>
            <a:ext cx="4648200" cy="121602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XHTML 2.0 had even stricter standards than 1.0, rejecting web pages that did not comply.  It fell out of favor gradually and was abandoned completely in 2009.</a:t>
            </a:r>
            <a:endParaRPr lang="en-IN" altLang="en-US"/>
          </a:p>
        </p:txBody>
      </p:sp>
      <p:sp>
        <p:nvSpPr>
          <p:cNvPr id="5184" name="Line 64"/>
          <p:cNvSpPr>
            <a:spLocks noChangeShapeType="1"/>
          </p:cNvSpPr>
          <p:nvPr/>
        </p:nvSpPr>
        <p:spPr bwMode="auto">
          <a:xfrm flipV="1">
            <a:off x="3429000" y="2895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 flipV="1">
            <a:off x="35052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HTML5: New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331308" cy="436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HTML5: Semantic &amp; Non-Semantic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semantic element clearly describes its meaning to both the browser and the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&lt;form</a:t>
            </a:r>
            <a:r>
              <a:rPr lang="en-US" dirty="0"/>
              <a:t>&gt;, &lt;table&gt;, and &lt;article&gt; - Clearly defines its content</a:t>
            </a:r>
            <a:r>
              <a:rPr lang="en-US" dirty="0" smtClean="0"/>
              <a:t>.</a:t>
            </a:r>
          </a:p>
          <a:p>
            <a:r>
              <a:rPr lang="en-US" smtClean="0"/>
              <a:t>Non-Semantic </a:t>
            </a:r>
            <a:r>
              <a:rPr lang="en-US" dirty="0" smtClean="0"/>
              <a:t>elements </a:t>
            </a:r>
          </a:p>
          <a:p>
            <a:pPr lvl="1"/>
            <a:r>
              <a:rPr lang="en-US" dirty="0"/>
              <a:t>Examples of </a:t>
            </a:r>
            <a:r>
              <a:rPr lang="en-US" b="1" dirty="0"/>
              <a:t>non-semantic</a:t>
            </a:r>
            <a:r>
              <a:rPr lang="en-US" dirty="0"/>
              <a:t> elements: &lt;div&gt; and &lt;span&gt; - Tells nothing about its content</a:t>
            </a:r>
          </a:p>
        </p:txBody>
      </p:sp>
    </p:spTree>
    <p:extLst>
      <p:ext uri="{BB962C8B-B14F-4D97-AF65-F5344CB8AC3E}">
        <p14:creationId xmlns:p14="http://schemas.microsoft.com/office/powerpoint/2010/main" val="18271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HTML4 &amp;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010401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3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 </a:t>
            </a:r>
            <a:r>
              <a:rPr lang="en-US" b="1" dirty="0"/>
              <a:t>&lt;form&gt;</a:t>
            </a:r>
            <a:r>
              <a:rPr lang="en-US" dirty="0"/>
              <a:t> element defines a form that is used to collect user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&lt;form&gt;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form 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&lt;/form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This input is received by a form-handler</a:t>
            </a:r>
          </a:p>
          <a:p>
            <a:pPr lvl="1"/>
            <a:r>
              <a:rPr lang="en-US" dirty="0" smtClean="0"/>
              <a:t>A server page with script to process form data</a:t>
            </a:r>
          </a:p>
          <a:p>
            <a:pPr lvl="1"/>
            <a:r>
              <a:rPr lang="en-US" dirty="0" smtClean="0"/>
              <a:t>Page is specified in form method </a:t>
            </a:r>
          </a:p>
        </p:txBody>
      </p:sp>
    </p:spTree>
    <p:extLst>
      <p:ext uri="{BB962C8B-B14F-4D97-AF65-F5344CB8AC3E}">
        <p14:creationId xmlns:p14="http://schemas.microsoft.com/office/powerpoint/2010/main" val="39075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 Side Scripting languages</a:t>
            </a:r>
            <a:endParaRPr lang="en-GB" dirty="0"/>
          </a:p>
        </p:txBody>
      </p:sp>
      <p:pic>
        <p:nvPicPr>
          <p:cNvPr id="4098" name="Picture 2" descr="How many server-side scripting languages are Used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9" y="1481138"/>
            <a:ext cx="6442062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&lt;input&gt;</a:t>
            </a:r>
            <a:r>
              <a:rPr lang="en-US" dirty="0"/>
              <a:t> element is the most important form element</a:t>
            </a:r>
            <a:r>
              <a:rPr lang="en-US" dirty="0" smtClean="0"/>
              <a:t>.</a:t>
            </a:r>
          </a:p>
          <a:p>
            <a:r>
              <a:rPr lang="en-US" dirty="0"/>
              <a:t>The &lt;input&gt; element can be displayed in several ways, depending on the </a:t>
            </a:r>
            <a:r>
              <a:rPr lang="en-US" b="1" dirty="0"/>
              <a:t>type</a:t>
            </a:r>
            <a:r>
              <a:rPr lang="en-US" dirty="0"/>
              <a:t> attribute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&lt;input type="text</a:t>
            </a:r>
            <a:r>
              <a:rPr lang="en-US" dirty="0" smtClean="0"/>
              <a:t>"&gt;</a:t>
            </a:r>
          </a:p>
          <a:p>
            <a:pPr lvl="1"/>
            <a:r>
              <a:rPr lang="en-US" dirty="0"/>
              <a:t>&lt;input type</a:t>
            </a:r>
            <a:r>
              <a:rPr lang="en-US" dirty="0" smtClean="0"/>
              <a:t>=“radio"&gt;</a:t>
            </a:r>
          </a:p>
          <a:p>
            <a:pPr lvl="1"/>
            <a:r>
              <a:rPr lang="en-US" dirty="0"/>
              <a:t>&lt;input type</a:t>
            </a:r>
            <a:r>
              <a:rPr lang="en-US" dirty="0" smtClean="0"/>
              <a:t>=“submit"&gt;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&lt;select&gt;</a:t>
            </a:r>
            <a:r>
              <a:rPr lang="en-US" dirty="0"/>
              <a:t> element defines a </a:t>
            </a:r>
            <a:r>
              <a:rPr lang="en-US" b="1" dirty="0"/>
              <a:t>drop-down </a:t>
            </a:r>
            <a:r>
              <a:rPr lang="en-US" b="1" dirty="0" smtClean="0"/>
              <a:t>list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&lt;select name="cars"&gt;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&lt;option value="</a:t>
            </a:r>
            <a:r>
              <a:rPr lang="en-US" dirty="0" err="1" smtClean="0"/>
              <a:t>volvo</a:t>
            </a:r>
            <a:r>
              <a:rPr lang="en-US" dirty="0" smtClean="0"/>
              <a:t>“ selected&gt;Volvo</a:t>
            </a:r>
            <a:r>
              <a:rPr lang="en-US" dirty="0"/>
              <a:t>&lt;/option&gt;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&lt;option 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&lt;option value="fiat"&gt;Fiat&lt;/option&gt;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&lt;option 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9246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 element defines a multi-line input field (</a:t>
            </a:r>
            <a:r>
              <a:rPr lang="en-US" b="1" dirty="0"/>
              <a:t>a text </a:t>
            </a:r>
            <a:r>
              <a:rPr lang="en-US" b="1" dirty="0" smtClean="0"/>
              <a:t>area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 name="message" rows="10" cols="30"&gt;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is paragraph</a:t>
            </a:r>
            <a:br>
              <a:rPr lang="en-US" dirty="0" smtClean="0"/>
            </a:b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/>
              <a:t>&lt;button&gt;</a:t>
            </a:r>
            <a:r>
              <a:rPr lang="en-US" dirty="0"/>
              <a:t> element defines a clickable </a:t>
            </a:r>
            <a:r>
              <a:rPr lang="en-US" b="1" dirty="0"/>
              <a:t>button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&lt;input</a:t>
            </a:r>
            <a:r>
              <a:rPr lang="en-US" dirty="0"/>
              <a:t> type</a:t>
            </a:r>
            <a:r>
              <a:rPr lang="en-US" dirty="0" smtClean="0"/>
              <a:t>=“submit"</a:t>
            </a:r>
            <a:r>
              <a:rPr lang="en-US"/>
              <a:t> </a:t>
            </a:r>
            <a:r>
              <a:rPr lang="en-US" smtClean="0"/>
              <a:t>/&gt;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&amp; POST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attribute specifies how to send form-data (the form-data is sent to the page specified in the action attribute).</a:t>
            </a:r>
          </a:p>
          <a:p>
            <a:r>
              <a:rPr lang="en-US" dirty="0"/>
              <a:t>The form-data can be sent as URL variables (with method="get") or as HTTP post transaction (with method="post").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&amp; POST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Appends </a:t>
            </a:r>
            <a:r>
              <a:rPr lang="en-US" dirty="0"/>
              <a:t>form-data into the URL in name/value </a:t>
            </a:r>
            <a:r>
              <a:rPr lang="en-US" dirty="0" smtClean="0"/>
              <a:t>pairs</a:t>
            </a:r>
          </a:p>
          <a:p>
            <a:pPr lvl="1"/>
            <a:r>
              <a:rPr lang="en-US" dirty="0"/>
              <a:t>The length of a URL is limited (about 3000 characters)</a:t>
            </a:r>
          </a:p>
          <a:p>
            <a:pPr lvl="1"/>
            <a:r>
              <a:rPr lang="en-US" dirty="0"/>
              <a:t>Never use GET to send sensitive data! (will be visible in the URL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Post</a:t>
            </a:r>
          </a:p>
          <a:p>
            <a:pPr lvl="1"/>
            <a:r>
              <a:rPr lang="en-US" dirty="0"/>
              <a:t>Appends form-data inside the body of the HTTP request (data is not shown is in URL)</a:t>
            </a:r>
          </a:p>
          <a:p>
            <a:pPr lvl="1"/>
            <a:r>
              <a:rPr lang="en-US" dirty="0"/>
              <a:t>Has no size limitations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HTML describes the structure of Web pages using markup</a:t>
            </a:r>
          </a:p>
          <a:p>
            <a:r>
              <a:rPr lang="en-US" b="1" dirty="0"/>
              <a:t>HTML elements are the building blocks of HTML pages</a:t>
            </a:r>
          </a:p>
          <a:p>
            <a:r>
              <a:rPr lang="en-US" b="1" dirty="0"/>
              <a:t>HTML elements are represented by </a:t>
            </a:r>
            <a:r>
              <a:rPr lang="en-US" b="1" dirty="0" smtClean="0"/>
              <a:t>tags</a:t>
            </a:r>
          </a:p>
          <a:p>
            <a:r>
              <a:rPr lang="en-US" b="1" dirty="0" smtClean="0"/>
              <a:t>Each tag contains a set of attributes</a:t>
            </a:r>
            <a:endParaRPr lang="en-US" b="1" dirty="0"/>
          </a:p>
          <a:p>
            <a:r>
              <a:rPr lang="en-US" b="1" dirty="0"/>
              <a:t>HTML tags label pieces of content such as "heading", "paragraph", "table", and so on</a:t>
            </a:r>
          </a:p>
          <a:p>
            <a:r>
              <a:rPr lang="en-US" b="1" dirty="0"/>
              <a:t>Browsers do not display the HTML tags, but use them to render the content of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 action</a:t>
            </a:r>
            <a:r>
              <a:rPr lang="en-US" dirty="0" smtClean="0"/>
              <a:t>="</a:t>
            </a:r>
            <a:r>
              <a:rPr lang="en-US" dirty="0" err="1" smtClean="0"/>
              <a:t>action_page.php</a:t>
            </a:r>
            <a:r>
              <a:rPr lang="en-US" dirty="0" smtClean="0"/>
              <a:t>“ method=“get”&gt;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value</a:t>
            </a:r>
            <a:r>
              <a:rPr lang="en-US" dirty="0" smtClean="0"/>
              <a:t>=“</a:t>
            </a:r>
            <a:r>
              <a:rPr lang="en-US" dirty="0" err="1" smtClean="0"/>
              <a:t>FirstName</a:t>
            </a:r>
            <a:r>
              <a:rPr lang="en-US" dirty="0" smtClean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lastname</a:t>
            </a:r>
            <a:r>
              <a:rPr lang="en-US" dirty="0"/>
              <a:t>" value</a:t>
            </a:r>
            <a:r>
              <a:rPr lang="en-US" dirty="0" smtClean="0"/>
              <a:t>=“</a:t>
            </a:r>
            <a:r>
              <a:rPr lang="en-US" dirty="0" err="1" smtClean="0"/>
              <a:t>LastName</a:t>
            </a:r>
            <a:r>
              <a:rPr lang="en-US" dirty="0" smtClean="0"/>
              <a:t>"&gt;&lt;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type="submit" value="Submit"&gt;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500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400" dirty="0"/>
              <a:t>&lt;!DOCTYPE html</a:t>
            </a:r>
            <a:r>
              <a:rPr lang="en-US" sz="2400" dirty="0" smtClean="0"/>
              <a:t>&gt;      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&lt;head&gt;</a:t>
            </a:r>
            <a:br>
              <a:rPr lang="en-US" sz="2400" dirty="0"/>
            </a:br>
            <a:r>
              <a:rPr lang="en-US" sz="2400" dirty="0"/>
              <a:t>&lt;title&gt;Page Title&lt;/title&gt;</a:t>
            </a:r>
            <a:br>
              <a:rPr lang="en-US" sz="2400" dirty="0"/>
            </a:br>
            <a:r>
              <a:rPr lang="en-US" sz="2400" dirty="0"/>
              <a:t>&lt;/head&gt;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r>
              <a:rPr lang="en-US" sz="2400" dirty="0"/>
              <a:t>&lt;h1&gt;My First Heading&lt;/h1&gt;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 smtClean="0"/>
              <a:t>=“</a:t>
            </a:r>
            <a:r>
              <a:rPr lang="en-US" sz="2400" dirty="0" err="1" smtClean="0"/>
              <a:t>hello.jpng</a:t>
            </a:r>
            <a:r>
              <a:rPr lang="en-US" sz="2400" dirty="0" smtClean="0"/>
              <a:t>" </a:t>
            </a:r>
            <a:r>
              <a:rPr lang="en-US" sz="2400" dirty="0"/>
              <a:t>width</a:t>
            </a:r>
            <a:r>
              <a:rPr lang="en-US" sz="2400" dirty="0" smtClean="0"/>
              <a:t>=“150" </a:t>
            </a:r>
            <a:r>
              <a:rPr lang="en-US" sz="2400" dirty="0"/>
              <a:t>height="</a:t>
            </a:r>
            <a:r>
              <a:rPr lang="en-US" sz="2400" dirty="0" smtClean="0"/>
              <a:t>150"&gt;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&lt;p&gt;My first paragraph.&lt;/p&gt;</a:t>
            </a:r>
            <a:br>
              <a:rPr lang="en-US" sz="2400" dirty="0"/>
            </a:b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2082738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!DOCTYPE 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document </a:t>
            </a:r>
            <a:r>
              <a:rPr lang="en-US" i="1" dirty="0">
                <a:solidFill>
                  <a:srgbClr val="FF0000"/>
                </a:solidFill>
              </a:rPr>
              <a:t>being rendered is an </a:t>
            </a:r>
            <a:r>
              <a:rPr lang="en-US" i="1" dirty="0" smtClean="0">
                <a:solidFill>
                  <a:srgbClr val="FF0000"/>
                </a:solidFill>
              </a:rPr>
              <a:t>HTML document</a:t>
            </a:r>
            <a:r>
              <a:rPr lang="en-US" sz="2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-457200"/>
            <a:r>
              <a:rPr lang="en-US" sz="3000" dirty="0"/>
              <a:t>Attribute come in name/value pair e.g. name=“value”</a:t>
            </a:r>
          </a:p>
          <a:p>
            <a:pPr marL="457200" lvl="1" indent="-457200"/>
            <a:r>
              <a:rPr lang="en-US" sz="2600" dirty="0"/>
              <a:t>Examples</a:t>
            </a:r>
          </a:p>
          <a:p>
            <a:pPr marL="400050" lvl="1" indent="-400050">
              <a:buNone/>
            </a:pPr>
            <a:r>
              <a:rPr lang="en-US" sz="2000" dirty="0">
                <a:solidFill>
                  <a:schemeClr val="accent3"/>
                </a:solidFill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95255"/>
              </p:ext>
            </p:extLst>
          </p:nvPr>
        </p:nvGraphicFramePr>
        <p:xfrm>
          <a:off x="1447800" y="4800600"/>
          <a:ext cx="6096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47244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URL for 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the width of 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the unique identifier for the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the URL for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762000" y="30480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124200"/>
            <a:ext cx="7086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indent="-400050"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hello.jpng</a:t>
            </a:r>
            <a:r>
              <a:rPr lang="en-US" sz="2000" dirty="0"/>
              <a:t>" width="150" height=“150"&gt;</a:t>
            </a:r>
          </a:p>
          <a:p>
            <a:pPr marL="400050" lvl="1" indent="-400050">
              <a:buNone/>
            </a:pPr>
            <a:r>
              <a:rPr lang="en-US" sz="2000" dirty="0"/>
              <a:t>	&lt;a </a:t>
            </a:r>
            <a:r>
              <a:rPr lang="en-US" sz="2000" dirty="0" err="1"/>
              <a:t>href</a:t>
            </a:r>
            <a:r>
              <a:rPr lang="en-US" sz="2000" dirty="0"/>
              <a:t>=http://www.google.com&gt;Search&lt;/a&gt;</a:t>
            </a:r>
          </a:p>
          <a:p>
            <a:pPr marL="400050" lvl="1" indent="-400050">
              <a:buNone/>
            </a:pPr>
            <a:r>
              <a:rPr lang="en-US" sz="2000" dirty="0"/>
              <a:t>	&lt;div id=“head-wrapper”&gt;&lt;/</a:t>
            </a:r>
            <a:r>
              <a:rPr lang="en-US" sz="2000" dirty="0" smtClean="0"/>
              <a:t>d&gt;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8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XHTML stands for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 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/>
              <a:t>According to the W3C, "</a:t>
            </a:r>
            <a:r>
              <a:rPr lang="en-US" i="1" dirty="0"/>
              <a:t>XHTML 1.0 is a reformulation of HTML 4.01 in XML, and combines the strength of HTML 4 with the power of XML</a:t>
            </a:r>
            <a:endParaRPr lang="en-US" dirty="0" smtClean="0"/>
          </a:p>
          <a:p>
            <a:r>
              <a:rPr lang="en-US" dirty="0"/>
              <a:t>XHTML is almost identical to HTML</a:t>
            </a:r>
          </a:p>
          <a:p>
            <a:r>
              <a:rPr lang="en-US" dirty="0"/>
              <a:t>XHTML is stricter than </a:t>
            </a:r>
            <a:r>
              <a:rPr lang="en-US" dirty="0" smtClean="0"/>
              <a:t>HTML</a:t>
            </a:r>
          </a:p>
          <a:p>
            <a:r>
              <a:rPr lang="en-US" dirty="0"/>
              <a:t>By combining the strengths of HTML and XML, XHTML was developed.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/>
              <a:t>doctype</a:t>
            </a:r>
            <a:r>
              <a:rPr lang="en-US" dirty="0"/>
              <a:t> indicator must be included in all documents</a:t>
            </a:r>
          </a:p>
          <a:p>
            <a:r>
              <a:rPr lang="en-US" dirty="0"/>
              <a:t>tag names must be in lowercase</a:t>
            </a:r>
          </a:p>
          <a:p>
            <a:r>
              <a:rPr lang="en-US" dirty="0"/>
              <a:t>all documents must be properly structured</a:t>
            </a:r>
          </a:p>
          <a:p>
            <a:r>
              <a:rPr lang="en-US" dirty="0"/>
              <a:t>all tags must be properly nested</a:t>
            </a:r>
          </a:p>
          <a:p>
            <a:r>
              <a:rPr lang="en-US" dirty="0"/>
              <a:t>all tags must be closed</a:t>
            </a:r>
          </a:p>
          <a:p>
            <a:r>
              <a:rPr lang="en-US" dirty="0"/>
              <a:t>all attributes must be quoted</a:t>
            </a:r>
          </a:p>
          <a:p>
            <a:r>
              <a:rPr lang="en-US" dirty="0"/>
              <a:t>the &lt;title&gt; tag must come first in the &lt;head&gt; 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24001"/>
            <a:ext cx="8229600" cy="2057399"/>
          </a:xfrm>
        </p:spPr>
        <p:txBody>
          <a:bodyPr>
            <a:normAutofit fontScale="92500"/>
          </a:bodyPr>
          <a:lstStyle/>
          <a:p>
            <a:r>
              <a:rPr lang="en-US" dirty="0"/>
              <a:t>Many pages on the internet contain "bad" HTML.</a:t>
            </a:r>
          </a:p>
          <a:p>
            <a:r>
              <a:rPr lang="en-US" dirty="0"/>
              <a:t>This HTML code works fine in most browsers (even if it does not follow the HTML rules):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/>
                </a:solidFill>
              </a:rPr>
              <a:t>	</a:t>
            </a:r>
            <a:endParaRPr lang="en-US" sz="1900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581400"/>
            <a:ext cx="7696200" cy="24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>
              <a:spcBef>
                <a:spcPct val="20000"/>
              </a:spcBef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	&lt;head&gt;</a:t>
            </a:r>
            <a:br>
              <a:rPr lang="en-US" dirty="0"/>
            </a:br>
            <a:r>
              <a:rPr lang="en-US" dirty="0"/>
              <a:t>  	&lt;title&gt;This is bad HTML&lt;/title&gt;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(missing &lt;/head&gt;)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&lt;body&gt;</a:t>
            </a:r>
            <a:br>
              <a:rPr lang="en-US" dirty="0"/>
            </a:br>
            <a:r>
              <a:rPr lang="en-US" dirty="0"/>
              <a:t>  	&lt;h1&gt;Bad HTML </a:t>
            </a:r>
            <a:r>
              <a:rPr lang="en-US" dirty="0">
                <a:solidFill>
                  <a:schemeClr val="accent2"/>
                </a:solidFill>
              </a:rPr>
              <a:t>(missing &lt;/h1&gt;)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	 &lt;p&gt;This is a paragraph</a:t>
            </a:r>
            <a:br>
              <a:rPr lang="en-US" dirty="0"/>
            </a:br>
            <a:r>
              <a:rPr lang="en-US" dirty="0"/>
              <a:t>	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854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47801"/>
            <a:ext cx="8229600" cy="1295399"/>
          </a:xfrm>
        </p:spPr>
        <p:txBody>
          <a:bodyPr>
            <a:normAutofit fontScale="92500"/>
          </a:bodyPr>
          <a:lstStyle/>
          <a:p>
            <a:r>
              <a:rPr lang="en-US" dirty="0"/>
              <a:t>A glance at an XHTML document would basically look just like one coded in HTML 4.01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19400"/>
            <a:ext cx="7848600" cy="342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dirty="0"/>
              <a:t>&lt;?xml version="1.0" encoding="UTF-8"?&gt;</a:t>
            </a:r>
          </a:p>
          <a:p>
            <a:pPr lvl="1"/>
            <a:r>
              <a:rPr lang="en-US" dirty="0"/>
              <a:t> &lt;!DOCTYPE html PUBLIC "-//W3C//DTD XHTML 1.0 Transitional//EN" "http://www.w3.org/TR/xhtml1/DTD/xhtml1-transitional.dtd"&gt;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&lt;html </a:t>
            </a:r>
            <a:r>
              <a:rPr lang="en-US" dirty="0" err="1">
                <a:solidFill>
                  <a:srgbClr val="FF0000"/>
                </a:solidFill>
              </a:rPr>
              <a:t>xmlns</a:t>
            </a:r>
            <a:r>
              <a:rPr lang="en-US" dirty="0">
                <a:solidFill>
                  <a:srgbClr val="FF0000"/>
                </a:solidFill>
              </a:rPr>
              <a:t>="http://www.w3.org/1999/xhtml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head&gt; </a:t>
            </a:r>
          </a:p>
          <a:p>
            <a:pPr lvl="1"/>
            <a:r>
              <a:rPr lang="en-US" dirty="0"/>
              <a:t>&lt;title&gt;Basic Document&lt;/title&gt; </a:t>
            </a:r>
          </a:p>
          <a:p>
            <a:pPr lvl="1"/>
            <a:r>
              <a:rPr lang="en-US" dirty="0"/>
              <a:t>&lt;/head&gt; </a:t>
            </a:r>
          </a:p>
          <a:p>
            <a:pPr lvl="1"/>
            <a:r>
              <a:rPr lang="en-US" dirty="0"/>
              <a:t>&lt;body&gt; </a:t>
            </a:r>
          </a:p>
          <a:p>
            <a:pPr lvl="1"/>
            <a:r>
              <a:rPr lang="en-US" dirty="0"/>
              <a:t>&lt;p&gt;Every good boy does well.&lt;/p&gt; </a:t>
            </a:r>
          </a:p>
          <a:p>
            <a:pPr lvl="1"/>
            <a:r>
              <a:rPr lang="en-US" dirty="0"/>
              <a:t>&lt;/body&gt; </a:t>
            </a:r>
          </a:p>
          <a:p>
            <a:pPr lvl="1"/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94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1CE53D768704A9F0E3D9B14C957A8" ma:contentTypeVersion="4" ma:contentTypeDescription="Create a new document." ma:contentTypeScope="" ma:versionID="f25fc4f8c3df5500a13383ee4ec3e219">
  <xsd:schema xmlns:xsd="http://www.w3.org/2001/XMLSchema" xmlns:xs="http://www.w3.org/2001/XMLSchema" xmlns:p="http://schemas.microsoft.com/office/2006/metadata/properties" xmlns:ns2="4ee1d568-8b8d-461f-966a-1d7c693f9a60" targetNamespace="http://schemas.microsoft.com/office/2006/metadata/properties" ma:root="true" ma:fieldsID="dc077597f2bcfeb704a6b079fe1cfb0f" ns2:_="">
    <xsd:import namespace="4ee1d568-8b8d-461f-966a-1d7c693f9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1d568-8b8d-461f-966a-1d7c693f9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6B6F14-2D5F-4134-B816-33C588EB2F68}"/>
</file>

<file path=customXml/itemProps2.xml><?xml version="1.0" encoding="utf-8"?>
<ds:datastoreItem xmlns:ds="http://schemas.openxmlformats.org/officeDocument/2006/customXml" ds:itemID="{1A936C39-0F90-47D1-89E4-C4F39F57C3A0}"/>
</file>

<file path=customXml/itemProps3.xml><?xml version="1.0" encoding="utf-8"?>
<ds:datastoreItem xmlns:ds="http://schemas.openxmlformats.org/officeDocument/2006/customXml" ds:itemID="{B6158104-DD48-4B50-BA53-3FD4E71A984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2971</TotalTime>
  <Words>937</Words>
  <Application>Microsoft Office PowerPoint</Application>
  <PresentationFormat>On-screen Show (4:3)</PresentationFormat>
  <Paragraphs>185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Source Code Pro</vt:lpstr>
      <vt:lpstr>Office Theme</vt:lpstr>
      <vt:lpstr>PowerPoint Presentation</vt:lpstr>
      <vt:lpstr>History of HTML</vt:lpstr>
      <vt:lpstr>What is HTML</vt:lpstr>
      <vt:lpstr>HTML: Example</vt:lpstr>
      <vt:lpstr>HTML: Attributes</vt:lpstr>
      <vt:lpstr>What is XHTML</vt:lpstr>
      <vt:lpstr>What is XHTML</vt:lpstr>
      <vt:lpstr>Why XHTML</vt:lpstr>
      <vt:lpstr>XHTML Document</vt:lpstr>
      <vt:lpstr>What is XML</vt:lpstr>
      <vt:lpstr>XML: Example</vt:lpstr>
      <vt:lpstr>HTML5: Introduction</vt:lpstr>
      <vt:lpstr>HTML5: Introduction</vt:lpstr>
      <vt:lpstr>HTML5: Introduction</vt:lpstr>
      <vt:lpstr>HTML5: Introduction</vt:lpstr>
      <vt:lpstr>HTML5: New Elements</vt:lpstr>
      <vt:lpstr>PowerPoint Presentation</vt:lpstr>
      <vt:lpstr>PowerPoint Presentation</vt:lpstr>
      <vt:lpstr>HTML5: New Elements</vt:lpstr>
      <vt:lpstr>HTML5: New Elements</vt:lpstr>
      <vt:lpstr>HTML5: Semantic &amp; Non-Semantic Elements </vt:lpstr>
      <vt:lpstr>Difference between HTML4 &amp; HTML5</vt:lpstr>
      <vt:lpstr>HTML Forms</vt:lpstr>
      <vt:lpstr>Server Side Scripting languages</vt:lpstr>
      <vt:lpstr>HTML Form Elements</vt:lpstr>
      <vt:lpstr>HTML Form Elements</vt:lpstr>
      <vt:lpstr>HTML Form Elements</vt:lpstr>
      <vt:lpstr>GET &amp; POST Methods</vt:lpstr>
      <vt:lpstr>GET &amp; POST Methods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Tahira Sadaf</dc:creator>
  <cp:lastModifiedBy>Microsoft account</cp:lastModifiedBy>
  <cp:revision>164</cp:revision>
  <dcterms:created xsi:type="dcterms:W3CDTF">2016-10-04T04:15:30Z</dcterms:created>
  <dcterms:modified xsi:type="dcterms:W3CDTF">2021-10-07T08:44:56Z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0x0101007CC1CE53D768704A9F0E3D9B14C957A8</vt:lpwstr>
  </property>
</Properties>
</file>