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55"/>
  </p:notesMasterIdLst>
  <p:sldIdLst>
    <p:sldId id="261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1" r:id="rId13"/>
    <p:sldId id="272" r:id="rId14"/>
    <p:sldId id="275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6" r:id="rId26"/>
    <p:sldId id="287" r:id="rId27"/>
    <p:sldId id="288" r:id="rId28"/>
    <p:sldId id="285" r:id="rId29"/>
    <p:sldId id="289" r:id="rId30"/>
    <p:sldId id="290" r:id="rId31"/>
    <p:sldId id="308" r:id="rId32"/>
    <p:sldId id="295" r:id="rId33"/>
    <p:sldId id="291" r:id="rId34"/>
    <p:sldId id="292" r:id="rId35"/>
    <p:sldId id="293" r:id="rId36"/>
    <p:sldId id="294" r:id="rId37"/>
    <p:sldId id="296" r:id="rId38"/>
    <p:sldId id="297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9" r:id="rId49"/>
    <p:sldId id="299" r:id="rId50"/>
    <p:sldId id="277" r:id="rId51"/>
    <p:sldId id="257" r:id="rId52"/>
    <p:sldId id="259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E0FB3-162D-4710-AB5E-8D9C8A295DF1}" v="17" dt="2021-10-03T05:14:37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Sheraz Haider" userId="S::sp19-bcs-044@cuiatk.edu.pk::3733331d-3f9a-43af-b8ef-e6a644c57cab" providerId="AD" clId="Web-{D0BE0FB3-162D-4710-AB5E-8D9C8A295DF1}"/>
    <pc:docChg chg="modSld">
      <pc:chgData name="Syed Sheraz Haider" userId="S::sp19-bcs-044@cuiatk.edu.pk::3733331d-3f9a-43af-b8ef-e6a644c57cab" providerId="AD" clId="Web-{D0BE0FB3-162D-4710-AB5E-8D9C8A295DF1}" dt="2021-10-03T05:14:37.673" v="16" actId="20577"/>
      <pc:docMkLst>
        <pc:docMk/>
      </pc:docMkLst>
      <pc:sldChg chg="modSp">
        <pc:chgData name="Syed Sheraz Haider" userId="S::sp19-bcs-044@cuiatk.edu.pk::3733331d-3f9a-43af-b8ef-e6a644c57cab" providerId="AD" clId="Web-{D0BE0FB3-162D-4710-AB5E-8D9C8A295DF1}" dt="2021-10-03T05:07:16.520" v="0" actId="1076"/>
        <pc:sldMkLst>
          <pc:docMk/>
          <pc:sldMk cId="2058604308" sldId="292"/>
        </pc:sldMkLst>
        <pc:spChg chg="mod">
          <ac:chgData name="Syed Sheraz Haider" userId="S::sp19-bcs-044@cuiatk.edu.pk::3733331d-3f9a-43af-b8ef-e6a644c57cab" providerId="AD" clId="Web-{D0BE0FB3-162D-4710-AB5E-8D9C8A295DF1}" dt="2021-10-03T05:07:16.520" v="0" actId="1076"/>
          <ac:spMkLst>
            <pc:docMk/>
            <pc:sldMk cId="2058604308" sldId="292"/>
            <ac:spMk id="923653" creationId="{00000000-0000-0000-0000-000000000000}"/>
          </ac:spMkLst>
        </pc:spChg>
      </pc:sldChg>
      <pc:sldChg chg="modSp">
        <pc:chgData name="Syed Sheraz Haider" userId="S::sp19-bcs-044@cuiatk.edu.pk::3733331d-3f9a-43af-b8ef-e6a644c57cab" providerId="AD" clId="Web-{D0BE0FB3-162D-4710-AB5E-8D9C8A295DF1}" dt="2021-10-03T05:14:37.673" v="16" actId="20577"/>
        <pc:sldMkLst>
          <pc:docMk/>
          <pc:sldMk cId="3050902328" sldId="303"/>
        </pc:sldMkLst>
        <pc:spChg chg="mod">
          <ac:chgData name="Syed Sheraz Haider" userId="S::sp19-bcs-044@cuiatk.edu.pk::3733331d-3f9a-43af-b8ef-e6a644c57cab" providerId="AD" clId="Web-{D0BE0FB3-162D-4710-AB5E-8D9C8A295DF1}" dt="2021-10-03T05:14:37.673" v="16" actId="20577"/>
          <ac:spMkLst>
            <pc:docMk/>
            <pc:sldMk cId="3050902328" sldId="3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E968F-E76B-4721-98B4-9D0208D9FD9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74D5-F34F-46C8-9B0E-F5D9A8CA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6706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427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650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053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42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959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187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277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996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138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13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4858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28D25-6DAE-42CB-9ED5-E73D00CB54FF}" type="slidenum">
              <a:rPr lang="en-US" smtClean="0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4384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8783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1553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538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7032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31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196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971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37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03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7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0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08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69685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12511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  <a:effectLst/>
        </p:spPr>
        <p:txBody>
          <a:bodyPr anchor="t"/>
          <a:lstStyle>
            <a:lvl1pPr algn="r">
              <a:defRPr b="1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8A0F194-8C1D-4D9E-9E18-C335BEA02B1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4B22A23-83EA-4843-B9CE-6500402DE7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3.org/QA/2002/04/valid-dtd-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719945" y="3373040"/>
            <a:ext cx="1461655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HTML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2057400" y="3774280"/>
            <a:ext cx="5029200" cy="56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9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770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(2)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47897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HTML Document Structure in Depth</a:t>
            </a:r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35348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It is important to have the correct vision and attitude towards HTML</a:t>
            </a:r>
          </a:p>
          <a:p>
            <a:pPr lvl="1">
              <a:defRPr/>
            </a:pPr>
            <a:r>
              <a:rPr lang="en-US" sz="3000" dirty="0"/>
              <a:t>HTML is only about structure, not appearance</a:t>
            </a:r>
          </a:p>
          <a:p>
            <a:pPr lvl="1">
              <a:defRPr/>
            </a:pPr>
            <a:r>
              <a:rPr lang="en-US" sz="3000" dirty="0"/>
              <a:t>Browsers tolerate invalid HTML code and parse errors – you should not</a:t>
            </a:r>
          </a:p>
          <a:p>
            <a:pPr lvl="1">
              <a:defRPr/>
            </a:pPr>
            <a:r>
              <a:rPr lang="en-US" sz="3000" dirty="0"/>
              <a:t>Always think about semantics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1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Declaration</a:t>
            </a:r>
            <a:endParaRPr lang="en-US" noProof="1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8382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/>
              <a:t>Example:</a:t>
            </a: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defRPr/>
            </a:pPr>
            <a:r>
              <a:rPr lang="en-US" sz="2800" dirty="0"/>
              <a:t>See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/>
              <a:t>for a list of possible </a:t>
            </a:r>
            <a:r>
              <a:rPr lang="en-US" sz="2800" noProof="1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096434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20689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sz="3000" dirty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sz="3000" dirty="0"/>
              <a:t>Starts after the &lt;!</a:t>
            </a:r>
            <a:r>
              <a:rPr lang="en-US" sz="3000" noProof="1"/>
              <a:t>doctype</a:t>
            </a:r>
            <a:r>
              <a:rPr lang="en-US" sz="3000" dirty="0"/>
              <a:t>&gt; declaration</a:t>
            </a:r>
          </a:p>
          <a:p>
            <a:pPr>
              <a:spcBef>
                <a:spcPts val="300"/>
              </a:spcBef>
              <a:defRPr/>
            </a:pPr>
            <a:r>
              <a:rPr lang="en-US" sz="3000" dirty="0"/>
              <a:t>Begins with &lt;head&gt; and ends with 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sz="3000" dirty="0"/>
              <a:t>Contains mandatory single &lt;title&gt; tag</a:t>
            </a:r>
          </a:p>
          <a:p>
            <a:pPr>
              <a:spcBef>
                <a:spcPts val="300"/>
              </a:spcBef>
              <a:defRPr/>
            </a:pPr>
            <a:r>
              <a:rPr lang="en-US" sz="3000" dirty="0"/>
              <a:t>Can contain some other tags, e.g.</a:t>
            </a:r>
          </a:p>
          <a:p>
            <a:pPr lvl="1">
              <a:spcBef>
                <a:spcPts val="0"/>
              </a:spcBef>
              <a:defRPr/>
            </a:pPr>
            <a:r>
              <a:rPr lang="en-US" sz="3000" dirty="0"/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3000" dirty="0"/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3000" dirty="0"/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3000" dirty="0"/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6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 should be placed 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Used to specify a title in the window </a:t>
            </a:r>
            <a:r>
              <a:rPr lang="en-US" sz="3000" dirty="0" err="1"/>
              <a:t>titlebar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&lt;title&gt;CIIT Main&lt;/title&gt;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86324"/>
            <a:ext cx="803809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Meta tags additionally describe the content contained within the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413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 /&gt;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url=http://www.telerik.com"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 name="viewport" content="width=device-width, initial-scale=1.0"&gt;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5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The &lt;script&gt; element is used to embed scripts into an HTML document</a:t>
            </a:r>
          </a:p>
          <a:p>
            <a:pPr marL="342900" lvl="1" indent="-342900">
              <a:defRPr/>
            </a:pPr>
            <a:r>
              <a:rPr lang="en-US" sz="3000" dirty="0"/>
              <a:t>Script are executed in the client's Web browser</a:t>
            </a:r>
          </a:p>
          <a:p>
            <a:pPr marL="342900" lvl="1" indent="-342900">
              <a:defRPr/>
            </a:pPr>
            <a:r>
              <a:rPr lang="en-US" sz="3000" dirty="0"/>
              <a:t>Scripts can live in the &lt;head&gt; and in the &lt;body&gt; sections</a:t>
            </a:r>
          </a:p>
          <a:p>
            <a:pPr>
              <a:defRPr/>
            </a:pPr>
            <a:r>
              <a:rPr lang="en-US" sz="3000" dirty="0"/>
              <a:t>Supported client-side scripting languages:</a:t>
            </a:r>
          </a:p>
          <a:p>
            <a:pPr marL="342900" lvl="1" indent="-342900">
              <a:defRPr/>
            </a:pPr>
            <a:r>
              <a:rPr lang="en-US" sz="3000" dirty="0"/>
              <a:t>JavaScript (it is not Java!)</a:t>
            </a:r>
          </a:p>
          <a:p>
            <a:pPr marL="342900" lvl="1" indent="-342900">
              <a:defRPr/>
            </a:pPr>
            <a:r>
              <a:rPr lang="en-US" sz="3000" dirty="0"/>
              <a:t>VBScript</a:t>
            </a:r>
          </a:p>
          <a:p>
            <a:pPr marL="342900" lvl="1" indent="-342900">
              <a:defRPr/>
            </a:pPr>
            <a:r>
              <a:rPr lang="en-US" sz="3000" dirty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6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&lt;script&gt; Tag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&lt;title&gt;JavaScript Example&lt;/title&gt;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sayHello()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document.write("&lt;p&gt;Hello World!&lt;\/p&gt;");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92956"/>
            <a:ext cx="3481387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877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1066801"/>
            <a:ext cx="8496300" cy="55054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&lt;title&gt;CSS Example&lt;/title&gt;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 { font-size: 12pt; line-height: 12pt;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 { text-transform: uppercase;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907"/>
            <a:ext cx="321037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1776" y="1149927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“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  <a:r>
              <a:rPr lang="en-US" sz="3000" dirty="0"/>
              <a:t>” and “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3000" dirty="0"/>
              <a:t>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When writing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XHTML</a:t>
            </a:r>
            <a:r>
              <a:rPr lang="en-US" sz="2800" dirty="0"/>
              <a:t>, must define a namespace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14409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143000"/>
            <a:ext cx="8694738" cy="54863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The &lt;body&gt; section describes the viewable portion of the page</a:t>
            </a:r>
          </a:p>
          <a:p>
            <a:pPr>
              <a:defRPr/>
            </a:pPr>
            <a:r>
              <a:rPr lang="en-US" sz="3000" dirty="0"/>
              <a:t>Starts after the &lt;head&gt; &lt;/head&gt; section</a:t>
            </a:r>
          </a:p>
          <a:p>
            <a:pPr>
              <a:defRPr/>
            </a:pPr>
            <a:r>
              <a:rPr lang="en-US" sz="3000" dirty="0"/>
              <a:t>Begins with &lt;body&gt; and ends with 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073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/>
              <a:t>Text formatting tags modify the text between the opening tag and the closing tag</a:t>
            </a:r>
          </a:p>
          <a:p>
            <a:pPr marL="342900" lvl="1" indent="-342900">
              <a:defRPr/>
            </a:pPr>
            <a:r>
              <a:rPr lang="en-US" sz="3000" dirty="0"/>
              <a:t>Ex. &lt;b&gt;Hello&lt;/b&gt;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762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64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Link to a document called form.html on the same server in the same directory:</a:t>
            </a:r>
            <a:br>
              <a:rPr lang="en-US" sz="3000" dirty="0"/>
            </a:br>
            <a:endParaRPr lang="en-US" sz="3000" dirty="0"/>
          </a:p>
          <a:p>
            <a:pPr>
              <a:defRPr/>
            </a:pPr>
            <a:r>
              <a:rPr lang="en-US" sz="3000" dirty="0"/>
              <a:t>Link to a document called parent.html on the same server in the parent directory:</a:t>
            </a:r>
            <a:br>
              <a:rPr lang="en-US" sz="3000" dirty="0"/>
            </a:br>
            <a:endParaRPr lang="en-US" sz="3000" dirty="0"/>
          </a:p>
          <a:p>
            <a:pPr>
              <a:defRPr/>
            </a:pPr>
            <a:r>
              <a:rPr lang="en-US" sz="3000" dirty="0"/>
              <a:t>Link to a document called cat.html on the same server in the subdirectory stuff: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057400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5650" y="3540002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181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</a:p>
        </p:txBody>
      </p:sp>
    </p:spTree>
    <p:extLst>
      <p:ext uri="{BB962C8B-B14F-4D97-AF65-F5344CB8AC3E}">
        <p14:creationId xmlns:p14="http://schemas.microsoft.com/office/powerpoint/2010/main" val="124491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sz="3000" dirty="0"/>
              <a:t>Link to an external Web site:</a:t>
            </a:r>
          </a:p>
          <a:p>
            <a:pPr lvl="1">
              <a:defRPr/>
            </a:pPr>
            <a:endParaRPr lang="en-US" sz="3000" dirty="0"/>
          </a:p>
          <a:p>
            <a:pPr lvl="1">
              <a:spcBef>
                <a:spcPts val="1200"/>
              </a:spcBef>
              <a:defRPr/>
            </a:pPr>
            <a:r>
              <a:rPr lang="en-US" sz="3000" dirty="0"/>
              <a:t>Always use a full URL, including "http://", not just "www.somesite.com"</a:t>
            </a:r>
          </a:p>
          <a:p>
            <a:pPr lvl="1">
              <a:defRPr/>
            </a:pPr>
            <a:r>
              <a:rPr lang="en-US" sz="3000" dirty="0"/>
              <a:t>Using the target="_blank" attribute opens the link in a new window</a:t>
            </a:r>
          </a:p>
          <a:p>
            <a:pPr>
              <a:defRPr/>
            </a:pPr>
            <a:r>
              <a:rPr lang="en-US" sz="3000" dirty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181600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report bugs here (by e-mail only)&lt;/a&gt;</a:t>
            </a:r>
          </a:p>
        </p:txBody>
      </p:sp>
    </p:spTree>
    <p:extLst>
      <p:ext uri="{BB962C8B-B14F-4D97-AF65-F5344CB8AC3E}">
        <p14:creationId xmlns:p14="http://schemas.microsoft.com/office/powerpoint/2010/main" val="368876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and Sections</a:t>
            </a:r>
            <a:endParaRPr lang="bg-BG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Link to a specific location in another document: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219661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3297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Inserting an image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1097773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src="./php.png" alt="PHP Logo" /&gt;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21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&lt;hr /&gt;: Draws a horizontal rule (line):</a:t>
            </a:r>
          </a:p>
          <a:p>
            <a:pPr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&lt;center&gt;&lt;/center&gt;: Deprecated!</a:t>
            </a:r>
          </a:p>
          <a:p>
            <a:pPr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&lt;font&gt;&lt;/font&gt;: Deprecated!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size="+4" color="blue"&gt;Font+4&lt;/font&gt;</a:t>
            </a:r>
          </a:p>
        </p:txBody>
      </p:sp>
    </p:spTree>
    <p:extLst>
      <p:ext uri="{BB962C8B-B14F-4D97-AF65-F5344CB8AC3E}">
        <p14:creationId xmlns:p14="http://schemas.microsoft.com/office/powerpoint/2010/main" val="188635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</a:t>
            </a:r>
            <a:r>
              <a:rPr lang="en-US" dirty="0" err="1"/>
              <a:t>Elemenets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All the HTML elements can be categorized into two categories: Block Level Elements and Inline Elements</a:t>
            </a:r>
          </a:p>
          <a:p>
            <a:r>
              <a:rPr lang="en-US" sz="2800" dirty="0"/>
              <a:t>Block Elements</a:t>
            </a:r>
          </a:p>
          <a:p>
            <a:pPr marL="457200" lvl="1" indent="0">
              <a:buNone/>
            </a:pPr>
            <a:r>
              <a:rPr lang="en-US" sz="2800" dirty="0"/>
              <a:t>Block elements appear on the screen as if they have a line break before and after them. For example the &lt;p&gt;, &lt;h1&gt;, &lt;h2&gt;, &lt;h3&gt;, &lt;h4&gt;, &lt;h5&gt;, &lt;h6&gt;, &lt;</a:t>
            </a:r>
            <a:r>
              <a:rPr lang="en-US" sz="2800" dirty="0" err="1"/>
              <a:t>ul</a:t>
            </a:r>
            <a:r>
              <a:rPr lang="en-US" sz="2800" dirty="0"/>
              <a:t>&gt;, &lt;</a:t>
            </a:r>
            <a:r>
              <a:rPr lang="en-US" sz="2800" dirty="0" err="1"/>
              <a:t>ol</a:t>
            </a:r>
            <a:r>
              <a:rPr lang="en-US" sz="2800" dirty="0"/>
              <a:t>&gt;, &lt;dl&gt;, &lt;pre&gt;, &lt;</a:t>
            </a:r>
            <a:r>
              <a:rPr lang="en-US" sz="2800" dirty="0" err="1"/>
              <a:t>hr</a:t>
            </a:r>
            <a:r>
              <a:rPr lang="en-US" sz="2800" dirty="0"/>
              <a:t> /&gt;, &lt;</a:t>
            </a:r>
            <a:r>
              <a:rPr lang="en-US" sz="2800" dirty="0" err="1"/>
              <a:t>blockquote</a:t>
            </a:r>
            <a:r>
              <a:rPr lang="en-US" sz="2800" dirty="0"/>
              <a:t>&gt;, and &lt;address&gt; elements are all block level elements. They all start on their own new line, and anything that follows them appears on its own new line.</a:t>
            </a:r>
          </a:p>
          <a:p>
            <a:r>
              <a:rPr lang="en-US" sz="2800" dirty="0"/>
              <a:t>Inline Elements</a:t>
            </a:r>
          </a:p>
          <a:p>
            <a:pPr marL="457200" lvl="1" indent="0">
              <a:buNone/>
            </a:pPr>
            <a:r>
              <a:rPr lang="en-US" sz="2800" dirty="0"/>
              <a:t>Inline elements, on the other hand, can appear within sentences and do not have to appear on a new line of their own. The &lt;b&gt;, &lt;</a:t>
            </a:r>
            <a:r>
              <a:rPr lang="en-US" sz="2800" dirty="0" err="1"/>
              <a:t>i</a:t>
            </a:r>
            <a:r>
              <a:rPr lang="en-US" sz="2800" dirty="0"/>
              <a:t>&gt;, &lt;u&gt;, &lt;</a:t>
            </a:r>
            <a:r>
              <a:rPr lang="en-US" sz="2800" dirty="0" err="1"/>
              <a:t>em</a:t>
            </a:r>
            <a:r>
              <a:rPr lang="en-US" sz="2800" dirty="0"/>
              <a:t>&gt;, &lt;strong&gt;, &lt;sup&gt;, &lt;sub&gt;, &lt;big&gt;, &lt;small&gt;, &lt;li&gt; elements are all inline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93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114801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Lists</a:t>
            </a:r>
            <a:endParaRPr lang="bg-BG" dirty="0"/>
          </a:p>
        </p:txBody>
      </p:sp>
      <p:pic>
        <p:nvPicPr>
          <p:cNvPr id="21506" name="Picture 2" descr="http://devfiles.myopera.com/articles/371/main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759">
            <a:off x="441930" y="979803"/>
            <a:ext cx="3876868" cy="2266476"/>
          </a:xfrm>
          <a:prstGeom prst="roundRect">
            <a:avLst>
              <a:gd name="adj" fmla="val 38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2530" name="Picture 2" descr="http://damnyoulittlerock.files.wordpress.com/2009/11/lis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362">
            <a:off x="4916015" y="787529"/>
            <a:ext cx="3274372" cy="2176094"/>
          </a:xfrm>
          <a:prstGeom prst="roundRect">
            <a:avLst>
              <a:gd name="adj" fmla="val 55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10242" name="Picture 2" descr="http://schools.moed.bm/SP/PublishingImages/tack-list-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372">
            <a:off x="1545863" y="4212863"/>
            <a:ext cx="1913340" cy="1913340"/>
          </a:xfrm>
          <a:prstGeom prst="roundRect">
            <a:avLst>
              <a:gd name="adj" fmla="val 103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138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/>
              <a:t>The HTML source code should be formatted to increase readability and facilitate debugging.</a:t>
            </a:r>
            <a:endParaRPr lang="en-US" sz="300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800" dirty="0"/>
              <a:t>Every block element should start on a new line.</a:t>
            </a:r>
          </a:p>
          <a:p>
            <a:pPr lvl="1">
              <a:defRPr/>
            </a:pPr>
            <a:r>
              <a:rPr lang="en-US" sz="2800" dirty="0"/>
              <a:t>Every nested (block) element should be indented.</a:t>
            </a:r>
          </a:p>
          <a:p>
            <a:pPr lvl="1">
              <a:defRPr/>
            </a:pPr>
            <a:r>
              <a:rPr lang="en-US" sz="2800" dirty="0"/>
              <a:t>Browsers ignore multiple whitespaces in the page source, so formatting is harmless.</a:t>
            </a:r>
          </a:p>
        </p:txBody>
      </p:sp>
    </p:spTree>
    <p:extLst>
      <p:ext uri="{BB962C8B-B14F-4D97-AF65-F5344CB8AC3E}">
        <p14:creationId xmlns:p14="http://schemas.microsoft.com/office/powerpoint/2010/main" val="777504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129930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7" y="3886200"/>
            <a:ext cx="3617407" cy="151981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86199"/>
            <a:ext cx="1957764" cy="11580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199"/>
            <a:ext cx="398584" cy="13489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076059" y="3859618"/>
            <a:ext cx="65660" cy="2551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290668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/>
              <a:t>Unordered Lists: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sz="3000" dirty="0"/>
              <a:t>Create an Unordered List using </a:t>
            </a:r>
            <a:r>
              <a:rPr lang="en-US" sz="3000" noProof="1"/>
              <a:t>&lt;ul&gt;&lt;/ul&gt;</a:t>
            </a:r>
            <a:r>
              <a:rPr lang="en-US" sz="3000" dirty="0"/>
              <a:t>:</a:t>
            </a:r>
            <a:endParaRPr lang="en-US" sz="3000" noProof="1"/>
          </a:p>
          <a:p>
            <a:pPr>
              <a:lnSpc>
                <a:spcPts val="3600"/>
              </a:lnSpc>
              <a:defRPr/>
            </a:pPr>
            <a:endParaRPr lang="en-US" b="0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sz="3000" dirty="0"/>
              <a:t>Attribute values for type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93841" y="4442234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058604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dirty="0"/>
              <a:t>Create definition lists using &lt;dl&gt;</a:t>
            </a:r>
          </a:p>
          <a:p>
            <a:pPr lvl="1">
              <a:defRPr/>
            </a:pPr>
            <a:r>
              <a:rPr lang="en-US" sz="3000" dirty="0"/>
              <a:t>Pairs of text and associated definition; text is in </a:t>
            </a:r>
            <a:r>
              <a:rPr lang="en-US" sz="3000" noProof="1"/>
              <a:t>&lt;dt&gt;</a:t>
            </a:r>
            <a:r>
              <a:rPr lang="en-US" sz="3000" dirty="0"/>
              <a:t> tag, definition in </a:t>
            </a:r>
            <a:r>
              <a:rPr lang="en-US" sz="3000" noProof="1"/>
              <a:t>&lt;dd&gt;</a:t>
            </a:r>
            <a:r>
              <a:rPr lang="en-US" sz="3000" dirty="0"/>
              <a:t> tag</a:t>
            </a:r>
          </a:p>
          <a:p>
            <a:pPr lvl="1">
              <a:defRPr/>
            </a:pPr>
            <a:endParaRPr lang="en-US" sz="3000" dirty="0"/>
          </a:p>
          <a:p>
            <a:pPr lvl="1">
              <a:defRPr/>
            </a:pPr>
            <a:endParaRPr lang="en-US" sz="3000" dirty="0"/>
          </a:p>
          <a:p>
            <a:pPr lvl="1">
              <a:defRPr/>
            </a:pPr>
            <a:endParaRPr lang="en-US" sz="3000" dirty="0"/>
          </a:p>
          <a:p>
            <a:pPr lvl="1">
              <a:defRPr/>
            </a:pPr>
            <a:endParaRPr lang="en-US" sz="3000" dirty="0"/>
          </a:p>
          <a:p>
            <a:pPr lvl="1">
              <a:defRPr/>
            </a:pPr>
            <a:r>
              <a:rPr lang="en-US" sz="3000" dirty="0"/>
              <a:t>Renders without bullets</a:t>
            </a:r>
          </a:p>
          <a:p>
            <a:pPr lvl="1">
              <a:defRPr/>
            </a:pPr>
            <a:r>
              <a:rPr lang="en-US" sz="3000" dirty="0"/>
              <a:t>Definition is indented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6670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71774819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8565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  <a:defRPr/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293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Characters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0831516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956688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30000"/>
              </a:spcBef>
              <a:defRPr/>
            </a:pPr>
            <a:r>
              <a:rPr lang="en-US" sz="3000" dirty="0"/>
              <a:t>The &lt;table&gt; tag defines an HTML table.</a:t>
            </a:r>
          </a:p>
          <a:p>
            <a:pPr>
              <a:spcBef>
                <a:spcPct val="30000"/>
              </a:spcBef>
              <a:defRPr/>
            </a:pPr>
            <a:r>
              <a:rPr lang="en-US" sz="3000" dirty="0"/>
              <a:t>An HTML table consists of the &lt;table&gt; element and one or more </a:t>
            </a:r>
            <a:r>
              <a:rPr lang="en-US" sz="3000" dirty="0">
                <a:solidFill>
                  <a:srgbClr val="00B050"/>
                </a:solidFill>
              </a:rPr>
              <a:t>&lt;</a:t>
            </a:r>
            <a:r>
              <a:rPr lang="en-US" sz="3000" dirty="0" err="1">
                <a:solidFill>
                  <a:srgbClr val="00B050"/>
                </a:solidFill>
              </a:rPr>
              <a:t>tr</a:t>
            </a:r>
            <a:r>
              <a:rPr lang="en-US" sz="3000" dirty="0">
                <a:solidFill>
                  <a:srgbClr val="00B050"/>
                </a:solidFill>
              </a:rPr>
              <a:t>&gt;,</a:t>
            </a:r>
            <a:r>
              <a:rPr lang="en-US" sz="3000" dirty="0"/>
              <a:t> </a:t>
            </a:r>
            <a:r>
              <a:rPr lang="en-US" sz="3000" dirty="0">
                <a:solidFill>
                  <a:srgbClr val="00B050"/>
                </a:solidFill>
              </a:rPr>
              <a:t>&lt;</a:t>
            </a:r>
            <a:r>
              <a:rPr lang="en-US" sz="3000" dirty="0" err="1">
                <a:solidFill>
                  <a:srgbClr val="00B050"/>
                </a:solidFill>
              </a:rPr>
              <a:t>th</a:t>
            </a:r>
            <a:r>
              <a:rPr lang="en-US" sz="3000" dirty="0">
                <a:solidFill>
                  <a:srgbClr val="00B050"/>
                </a:solidFill>
              </a:rPr>
              <a:t>&gt;, </a:t>
            </a:r>
            <a:r>
              <a:rPr lang="en-US" sz="3000" dirty="0"/>
              <a:t>and </a:t>
            </a:r>
            <a:r>
              <a:rPr lang="en-US" sz="3000" dirty="0">
                <a:solidFill>
                  <a:srgbClr val="00B050"/>
                </a:solidFill>
              </a:rPr>
              <a:t>&lt;td&gt;</a:t>
            </a:r>
            <a:r>
              <a:rPr lang="en-US" sz="3000" dirty="0"/>
              <a:t> elements.</a:t>
            </a:r>
          </a:p>
          <a:p>
            <a:pPr>
              <a:spcBef>
                <a:spcPct val="30000"/>
              </a:spcBef>
              <a:defRPr/>
            </a:pPr>
            <a:r>
              <a:rPr lang="en-US" sz="3000" dirty="0"/>
              <a:t>The &lt;</a:t>
            </a:r>
            <a:r>
              <a:rPr lang="en-US" sz="3000" dirty="0" err="1"/>
              <a:t>tr</a:t>
            </a:r>
            <a:r>
              <a:rPr lang="en-US" sz="3000" dirty="0"/>
              <a:t>&gt; element defines a table row, the &lt;</a:t>
            </a:r>
            <a:r>
              <a:rPr lang="en-US" sz="3000" dirty="0" err="1"/>
              <a:t>th</a:t>
            </a:r>
            <a:r>
              <a:rPr lang="en-US" sz="3000" dirty="0"/>
              <a:t>&gt; element defines a table header, and the &lt;td&gt; element defines a table cell.</a:t>
            </a:r>
          </a:p>
          <a:p>
            <a:pPr>
              <a:spcBef>
                <a:spcPct val="30000"/>
              </a:spcBef>
              <a:defRPr/>
            </a:pPr>
            <a:r>
              <a:rPr lang="en-US" sz="3000" dirty="0"/>
              <a:t>A more complex HTML table may also include &lt;caption&gt;, &lt;col&gt;, &lt;</a:t>
            </a:r>
            <a:r>
              <a:rPr lang="en-US" sz="3000" dirty="0" err="1"/>
              <a:t>colgroup</a:t>
            </a:r>
            <a:r>
              <a:rPr lang="en-US" sz="3000" dirty="0"/>
              <a:t>&gt;, &lt;</a:t>
            </a:r>
            <a:r>
              <a:rPr lang="en-US" sz="3000" dirty="0" err="1"/>
              <a:t>thead</a:t>
            </a:r>
            <a:r>
              <a:rPr lang="en-US" sz="3000" dirty="0"/>
              <a:t>&gt;, &lt;</a:t>
            </a:r>
            <a:r>
              <a:rPr lang="en-US" sz="3000" dirty="0" err="1"/>
              <a:t>tfoot</a:t>
            </a:r>
            <a:r>
              <a:rPr lang="en-US" sz="3000" dirty="0"/>
              <a:t>&gt;, and &lt;</a:t>
            </a:r>
            <a:r>
              <a:rPr lang="en-US" sz="3000" dirty="0" err="1"/>
              <a:t>tbody</a:t>
            </a:r>
            <a:r>
              <a:rPr lang="en-US" sz="3000" dirty="0"/>
              <a:t>&gt;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9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4.0 Table Vs HTML5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Differences Between HTML 4.01 and HTML5</a:t>
            </a:r>
          </a:p>
          <a:p>
            <a:r>
              <a:rPr lang="en-US" sz="2800" dirty="0"/>
              <a:t>The "align", "</a:t>
            </a:r>
            <a:r>
              <a:rPr lang="en-US" sz="2800" dirty="0" err="1"/>
              <a:t>bgcolor</a:t>
            </a:r>
            <a:r>
              <a:rPr lang="en-US" sz="2800" dirty="0"/>
              <a:t>", "border", "</a:t>
            </a:r>
            <a:r>
              <a:rPr lang="en-US" sz="2800" dirty="0" err="1"/>
              <a:t>cellpadding</a:t>
            </a:r>
            <a:r>
              <a:rPr lang="en-US" sz="2800" dirty="0"/>
              <a:t>", "</a:t>
            </a:r>
            <a:r>
              <a:rPr lang="en-US" sz="2800" dirty="0" err="1"/>
              <a:t>cellspacing</a:t>
            </a:r>
            <a:r>
              <a:rPr lang="en-US" sz="2800" dirty="0"/>
              <a:t>", "frame", "rules", "summary", and "width" attributes are not supported in HTML5.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83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Table- Example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600200"/>
            <a:ext cx="7924800" cy="38133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457200" lvl="1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</a:t>
            </a:r>
            <a:r>
              <a:rPr lang="en-US" sz="2200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Sr#</a:t>
            </a:r>
            <a:r>
              <a:rPr lang="en-US" sz="2200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200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&lt;/tr&gt;</a:t>
            </a:r>
          </a:p>
          <a:p>
            <a:pPr marL="457200" lvl="1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&lt;td&gt;1&lt;/td&gt; &lt;td&gt;4&lt;/td&gt; &lt;/tr&gt;</a:t>
            </a:r>
          </a:p>
          <a:p>
            <a:pPr marL="457200" lvl="1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&lt;td&gt;2&lt;/td&gt; &lt;td&gt;6&lt;/td&gt; &lt;/tr&gt;</a:t>
            </a:r>
          </a:p>
          <a:p>
            <a:pPr marL="457200" lvl="1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&lt;td&gt;3&lt;/td&gt; &lt;td&gt;8&lt;/td&gt;&lt;/tr&gt;</a:t>
            </a:r>
          </a:p>
          <a:p>
            <a:pPr marL="457200" lvl="1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&lt;td&gt;4&lt;/td&gt; &lt;td&gt;10&lt;/td&gt;&lt;/tr&gt;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64" y="3962400"/>
            <a:ext cx="3048000" cy="17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id=“text” style=“”&gt;This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oundRect">
            <a:avLst>
              <a:gd name="adj" fmla="val 4424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9041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Table- Example: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&lt;caption&gt;Monthly Savings&lt;/caption&gt;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  &lt;tr&gt; &lt;</a:t>
            </a:r>
            <a:r>
              <a:rPr lang="en-US" sz="22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th</a:t>
            </a: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&gt;Sr#&lt;/</a:t>
            </a:r>
            <a:r>
              <a:rPr lang="en-US" sz="22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th</a:t>
            </a: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&gt; &lt;td&gt;1&lt;/</a:t>
            </a:r>
            <a:r>
              <a:rPr lang="en-US" sz="22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th</a:t>
            </a: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&gt; &lt;/tr&gt;</a:t>
            </a:r>
          </a:p>
          <a:p>
            <a:pPr marL="400050" lvl="1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&lt;tr&gt; &lt;</a:t>
            </a:r>
            <a:r>
              <a:rPr lang="en-US" sz="22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th</a:t>
            </a: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&gt;Saturday&lt;/td&gt; &lt;td&gt;4&lt;/td&gt; &lt;/tr&gt;</a:t>
            </a:r>
          </a:p>
          <a:p>
            <a:pPr marL="400050" lvl="1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&lt;tr&gt; &lt;td&gt;2&lt;/td&gt; &lt;td&gt;6&lt;/td&gt; &lt;/tr&gt;</a:t>
            </a:r>
          </a:p>
          <a:p>
            <a:pPr marL="400050" lvl="1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&lt;tr&gt; &lt;td&gt;3&lt;/td&gt; &lt;td&gt;8&lt;/td&gt;&lt;/tr&gt;</a:t>
            </a:r>
          </a:p>
          <a:p>
            <a:pPr marL="400050" lvl="1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  <a:cs typeface="Consolas" pitchFamily="49" charset="0"/>
              </a:rPr>
              <a:t>&lt;tr&gt; &lt;td&gt;4&lt;/td&gt; &lt;td&gt;10&lt;/td&gt;&lt;/tr&gt; </a:t>
            </a:r>
            <a:endParaRPr lang="en-US" sz="2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4419600"/>
            <a:ext cx="29718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2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Table- Example: </a:t>
            </a:r>
            <a:r>
              <a:rPr lang="en-US" dirty="0" err="1"/>
              <a:t>colgroup</a:t>
            </a:r>
            <a:r>
              <a:rPr lang="en-US" dirty="0"/>
              <a:t>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, </a:t>
            </a:r>
            <a:r>
              <a:rPr lang="en-US" dirty="0" err="1"/>
              <a:t>tfoot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7873" y="990600"/>
            <a:ext cx="4419600" cy="5638800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&lt;title&gt;HTML Table&lt;/title&gt;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{ width: 20%;}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table, 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td { border: 1px solid #06C; 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td, 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 border: 1px solid #ccc; text-align: center; 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{background: 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lightblue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border-color: white; 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caption { font-family: Georgia, "Times New Roman", Times, serif; color: blue; font-weight: bold; 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font-size:small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tfoot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background-color:#999; color:#003; 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font-weight: 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bold;font-size:small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.heading {font-weight: 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bold;font-size:small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 padding: 1rem; }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19200"/>
            <a:ext cx="4336473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&lt;caption class="heading"&gt;Monthly Savings&lt;/caption&gt;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&gt;Saturday&lt;/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colgroup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&lt;col style="background-color:#CCC"&gt;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&lt;col style="background-color:#9CF"&gt;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colgroup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class="heading"&gt;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&gt;Saturday&lt;/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tfoot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class="heading"&gt;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&lt;td&gt;Total&lt;/td&gt; &lt;td&gt;&lt;/td&gt;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tfoot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&lt;td&gt;1&lt;/td&gt; &lt;td&gt;4&lt;/td&gt;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&lt;td&gt;2&lt;/td&gt; &lt;td&gt;6&lt;/td&gt;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&lt;td&gt;3&lt;/td&gt; &lt;td&gt;8&lt;/td&gt;&lt;/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&lt;td&gt;4&lt;/td&gt; &lt;td&gt;10&lt;/td&gt;&lt;/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 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752600"/>
            <a:ext cx="0" cy="350520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0000">
                  <a:srgbClr val="00B050"/>
                </a:gs>
                <a:gs pos="100000">
                  <a:schemeClr val="bg1">
                    <a:lumMod val="85000"/>
                    <a:lumOff val="1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28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Table- Example: </a:t>
            </a:r>
            <a:r>
              <a:rPr lang="en-US" dirty="0" err="1"/>
              <a:t>colgroup</a:t>
            </a:r>
            <a:r>
              <a:rPr lang="en-US" dirty="0"/>
              <a:t>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, </a:t>
            </a:r>
            <a:r>
              <a:rPr lang="en-US" dirty="0" err="1"/>
              <a:t>tfoot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5715000" cy="3636819"/>
          </a:xfrm>
        </p:spPr>
      </p:pic>
    </p:spTree>
    <p:extLst>
      <p:ext uri="{BB962C8B-B14F-4D97-AF65-F5344CB8AC3E}">
        <p14:creationId xmlns:p14="http://schemas.microsoft.com/office/powerpoint/2010/main" val="3467820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Table: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tfoot</a:t>
            </a:r>
            <a:r>
              <a:rPr lang="en-US" dirty="0"/>
              <a:t>, </a:t>
            </a:r>
            <a:r>
              <a:rPr lang="en-US" dirty="0" err="1"/>
              <a:t>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90600"/>
            <a:ext cx="7924800" cy="5715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HTML &lt;</a:t>
            </a:r>
            <a:r>
              <a:rPr lang="en-US" sz="2400" dirty="0" err="1"/>
              <a:t>colgroup</a:t>
            </a:r>
            <a:r>
              <a:rPr lang="en-US" sz="2400" dirty="0"/>
              <a:t>&gt; tag is used for specifying properties for a group of columns within a table.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&lt;</a:t>
            </a:r>
            <a:r>
              <a:rPr lang="en-US" sz="2400" dirty="0" err="1"/>
              <a:t>thead</a:t>
            </a:r>
            <a:r>
              <a:rPr lang="en-US" sz="2400" dirty="0"/>
              <a:t>&gt; tag is used to group header content in an HTML table.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&lt;</a:t>
            </a:r>
            <a:r>
              <a:rPr lang="en-US" sz="2400" dirty="0" err="1"/>
              <a:t>thead</a:t>
            </a:r>
            <a:r>
              <a:rPr lang="en-US" sz="2400" dirty="0"/>
              <a:t>&gt; element is used in conjunction with the &lt;</a:t>
            </a:r>
            <a:r>
              <a:rPr lang="en-US" sz="2400" dirty="0" err="1"/>
              <a:t>tbody</a:t>
            </a:r>
            <a:r>
              <a:rPr lang="en-US" sz="2400" dirty="0"/>
              <a:t>&gt; and &lt;</a:t>
            </a:r>
            <a:r>
              <a:rPr lang="en-US" sz="2400" dirty="0" err="1"/>
              <a:t>tfoot</a:t>
            </a:r>
            <a:r>
              <a:rPr lang="en-US" sz="2400" dirty="0"/>
              <a:t>&gt; elements to specify each part of a table (header, body, footer).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&lt;</a:t>
            </a:r>
            <a:r>
              <a:rPr lang="en-US" sz="2400" dirty="0" err="1"/>
              <a:t>thead</a:t>
            </a:r>
            <a:r>
              <a:rPr lang="en-US" sz="2400" dirty="0"/>
              <a:t>&gt; tag must be used in the following context: As a child of a &lt;table&gt; element, after any &lt;caption&gt;, and &lt;</a:t>
            </a:r>
            <a:r>
              <a:rPr lang="en-US" sz="2400" dirty="0" err="1"/>
              <a:t>colgroup</a:t>
            </a:r>
            <a:r>
              <a:rPr lang="en-US" sz="2400" dirty="0"/>
              <a:t>&gt; elements, and before any &lt;</a:t>
            </a:r>
            <a:r>
              <a:rPr lang="en-US" sz="2400" dirty="0" err="1"/>
              <a:t>tbody</a:t>
            </a:r>
            <a:r>
              <a:rPr lang="en-US" sz="2400" dirty="0"/>
              <a:t>&gt;, &lt;</a:t>
            </a:r>
            <a:r>
              <a:rPr lang="en-US" sz="2400" dirty="0" err="1"/>
              <a:t>tfoot</a:t>
            </a:r>
            <a:r>
              <a:rPr lang="en-US" sz="2400" dirty="0"/>
              <a:t>&gt;, and &lt;</a:t>
            </a:r>
            <a:r>
              <a:rPr lang="en-US" sz="2400" dirty="0" err="1"/>
              <a:t>tr</a:t>
            </a:r>
            <a:r>
              <a:rPr lang="en-US" sz="2400" dirty="0"/>
              <a:t>&gt; elements.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&lt;</a:t>
            </a:r>
            <a:r>
              <a:rPr lang="en-US" sz="2400" dirty="0" err="1"/>
              <a:t>tfoot</a:t>
            </a:r>
            <a:r>
              <a:rPr lang="en-US" sz="2400" dirty="0"/>
              <a:t>&gt; tag must be used in the following context: As a child of a &lt;table&gt; element, after any &lt;caption&gt;, &lt;</a:t>
            </a:r>
            <a:r>
              <a:rPr lang="en-US" sz="2400" dirty="0" err="1"/>
              <a:t>colgroup</a:t>
            </a:r>
            <a:r>
              <a:rPr lang="en-US" sz="2400" dirty="0"/>
              <a:t>&gt;, and &lt;</a:t>
            </a:r>
            <a:r>
              <a:rPr lang="en-US" sz="2400" dirty="0" err="1"/>
              <a:t>thead</a:t>
            </a:r>
            <a:r>
              <a:rPr lang="en-US" sz="2400" dirty="0"/>
              <a:t>&gt; elements and before any &lt;</a:t>
            </a:r>
            <a:r>
              <a:rPr lang="en-US" sz="2400" dirty="0" err="1"/>
              <a:t>tbody</a:t>
            </a:r>
            <a:r>
              <a:rPr lang="en-US" sz="2400" dirty="0"/>
              <a:t>&gt; and &lt;</a:t>
            </a:r>
            <a:r>
              <a:rPr lang="en-US" sz="2400" dirty="0" err="1"/>
              <a:t>tr</a:t>
            </a:r>
            <a:r>
              <a:rPr lang="en-US" sz="2400" dirty="0"/>
              <a:t>&gt; elements.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&lt;</a:t>
            </a:r>
            <a:r>
              <a:rPr lang="en-US" sz="2400" dirty="0" err="1"/>
              <a:t>tbody</a:t>
            </a:r>
            <a:r>
              <a:rPr lang="en-US" sz="2400" dirty="0"/>
              <a:t>&gt; element must have one or more &lt;</a:t>
            </a:r>
            <a:r>
              <a:rPr lang="en-US" sz="2400" dirty="0" err="1"/>
              <a:t>tr</a:t>
            </a:r>
            <a:r>
              <a:rPr lang="en-US" sz="2400" dirty="0"/>
              <a:t>&gt; tags inside.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330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Table: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tfoot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Browsers can use these elements to enable scrolling of the table body independently of the header and footer.</a:t>
            </a:r>
          </a:p>
          <a:p>
            <a:r>
              <a:rPr lang="en-US" sz="2800" dirty="0"/>
              <a:t>Also, when printing a large table that spans multiple pages, these elements can enable the table header and footer to be printed at the top and bottom of each page</a:t>
            </a:r>
            <a:r>
              <a:rPr lang="en-US" sz="1800" dirty="0"/>
              <a:t>.</a:t>
            </a:r>
          </a:p>
          <a:p>
            <a:r>
              <a:rPr lang="en-US" sz="2800" dirty="0"/>
              <a:t>These elements can help in formatting by applying </a:t>
            </a:r>
            <a:r>
              <a:rPr lang="en-US" sz="2800" dirty="0" err="1"/>
              <a:t>css</a:t>
            </a:r>
            <a:r>
              <a:rPr lang="en-US" sz="2800" dirty="0"/>
              <a:t> on targeted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11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&amp; 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648200"/>
          </a:xfrm>
        </p:spPr>
        <p:txBody>
          <a:bodyPr>
            <a:noAutofit/>
          </a:bodyPr>
          <a:lstStyle/>
          <a:p>
            <a:r>
              <a:rPr lang="en-US" sz="2200" dirty="0"/>
              <a:t>&lt;</a:t>
            </a:r>
            <a:r>
              <a:rPr lang="en-US" sz="2200" dirty="0" err="1"/>
              <a:t>Div</a:t>
            </a:r>
            <a:r>
              <a:rPr lang="en-US" sz="2200" dirty="0"/>
              <a:t>&gt; tag</a:t>
            </a:r>
          </a:p>
          <a:p>
            <a:pPr marL="457200" lvl="1" indent="0">
              <a:buNone/>
            </a:pPr>
            <a:r>
              <a:rPr lang="en-US" sz="2200" dirty="0"/>
              <a:t>This is the very important block level tag which plays a big role in grouping various other HTML tags and applying CSS on group of elements.</a:t>
            </a:r>
          </a:p>
          <a:p>
            <a:pPr marL="457200" lvl="1" indent="0">
              <a:buNone/>
            </a:pPr>
            <a:r>
              <a:rPr lang="en-US" sz="2200" dirty="0"/>
              <a:t>This tag does not provide any visual change on the block but this has more meaning when it is used with CSS.</a:t>
            </a:r>
          </a:p>
          <a:p>
            <a:pPr marL="400050"/>
            <a:r>
              <a:rPr lang="en-US" sz="2200" dirty="0"/>
              <a:t>&lt;Span&gt; tag</a:t>
            </a:r>
          </a:p>
          <a:p>
            <a:pPr marL="400050"/>
            <a:r>
              <a:rPr lang="en-US" sz="2200" dirty="0"/>
              <a:t>The HTML &lt;span&gt; is an inline element and it can be used to group inline-elements in an HTML document. This tag also does not provide any visual change on the block but has more meaning when it is used with CSS.</a:t>
            </a:r>
          </a:p>
        </p:txBody>
      </p:sp>
    </p:spTree>
    <p:extLst>
      <p:ext uri="{BB962C8B-B14F-4D97-AF65-F5344CB8AC3E}">
        <p14:creationId xmlns:p14="http://schemas.microsoft.com/office/powerpoint/2010/main" val="808960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sz="3000" dirty="0"/>
              <a:t>&lt;div&gt;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sz="3000" dirty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sz="3000" dirty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sz="3000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style="font-size:24px; color:red"&gt;DIV example&lt;/div&gt;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725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HTML Events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48303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4572000"/>
          </a:xfrm>
        </p:spPr>
        <p:txBody>
          <a:bodyPr>
            <a:noAutofit/>
          </a:bodyPr>
          <a:lstStyle/>
          <a:p>
            <a:r>
              <a:rPr lang="en-US" sz="2200" dirty="0"/>
              <a:t>HTML 4 added the ability to let events trigger actions in a browser, like starting a JavaScript when a user clicks on an element.</a:t>
            </a:r>
          </a:p>
          <a:p>
            <a:r>
              <a:rPr lang="en-US" sz="2200" dirty="0"/>
              <a:t>An HTML event can be something the browser does, or something a user does.</a:t>
            </a:r>
          </a:p>
          <a:p>
            <a:r>
              <a:rPr lang="en-US" sz="2200" dirty="0"/>
              <a:t>Examples of HTML events:</a:t>
            </a:r>
          </a:p>
          <a:p>
            <a:pPr lvl="1"/>
            <a:r>
              <a:rPr lang="en-US" sz="2200" dirty="0"/>
              <a:t>An HTML web page has finished loading</a:t>
            </a:r>
          </a:p>
          <a:p>
            <a:pPr lvl="1"/>
            <a:r>
              <a:rPr lang="en-US" sz="2200" dirty="0"/>
              <a:t>An HTML input field was changed</a:t>
            </a:r>
          </a:p>
          <a:p>
            <a:pPr lvl="1"/>
            <a:r>
              <a:rPr lang="en-US" sz="2200" dirty="0"/>
              <a:t>An HTML button was clicked</a:t>
            </a:r>
          </a:p>
          <a:p>
            <a:r>
              <a:rPr lang="en-US" sz="2200" dirty="0"/>
              <a:t>When events happen, a developer may want to perform some task e.g. change background color of button when clicked.</a:t>
            </a:r>
          </a:p>
          <a:p>
            <a:r>
              <a:rPr lang="en-US" sz="2200" dirty="0"/>
              <a:t>JavaScript lets you execute code when events are detected.</a:t>
            </a:r>
          </a:p>
        </p:txBody>
      </p:sp>
    </p:spTree>
    <p:extLst>
      <p:ext uri="{BB962C8B-B14F-4D97-AF65-F5344CB8AC3E}">
        <p14:creationId xmlns:p14="http://schemas.microsoft.com/office/powerpoint/2010/main" val="370662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Window Events</a:t>
            </a:r>
          </a:p>
          <a:p>
            <a:pPr lvl="1"/>
            <a:r>
              <a:rPr lang="en-US" sz="3000" dirty="0"/>
              <a:t>Events triggered for the window object (applies to the &lt;body&gt; tag)</a:t>
            </a:r>
          </a:p>
          <a:p>
            <a:pPr lvl="1"/>
            <a:r>
              <a:rPr lang="en-US" sz="3000" dirty="0" err="1"/>
              <a:t>onload</a:t>
            </a:r>
            <a:endParaRPr lang="en-US" sz="3000" dirty="0"/>
          </a:p>
          <a:p>
            <a:r>
              <a:rPr lang="en-US" sz="3000" dirty="0"/>
              <a:t>Form Events</a:t>
            </a:r>
          </a:p>
          <a:p>
            <a:pPr lvl="1"/>
            <a:r>
              <a:rPr lang="en-US" sz="3000" dirty="0" err="1"/>
              <a:t>onsubmit</a:t>
            </a:r>
            <a:r>
              <a:rPr lang="en-US" sz="3000" dirty="0"/>
              <a:t>, </a:t>
            </a:r>
            <a:r>
              <a:rPr lang="en-US" sz="3000" dirty="0" err="1"/>
              <a:t>onselect</a:t>
            </a:r>
            <a:r>
              <a:rPr lang="en-US" sz="3000" dirty="0"/>
              <a:t>, </a:t>
            </a:r>
            <a:r>
              <a:rPr lang="en-US" sz="3000" dirty="0" err="1"/>
              <a:t>onsearch</a:t>
            </a:r>
            <a:r>
              <a:rPr lang="en-US" sz="3000" dirty="0"/>
              <a:t>, </a:t>
            </a:r>
            <a:r>
              <a:rPr lang="en-US" sz="3000" dirty="0" err="1"/>
              <a:t>onchange</a:t>
            </a:r>
            <a:endParaRPr lang="en-US" sz="3000" dirty="0"/>
          </a:p>
          <a:p>
            <a:pPr lvl="1"/>
            <a:r>
              <a:rPr lang="en-US" sz="3000" dirty="0"/>
              <a:t>Keyboard Events</a:t>
            </a:r>
          </a:p>
          <a:p>
            <a:pPr lvl="1"/>
            <a:r>
              <a:rPr lang="en-US" sz="3000" dirty="0" err="1"/>
              <a:t>onkeyup</a:t>
            </a:r>
            <a:r>
              <a:rPr lang="en-US" sz="3000" dirty="0"/>
              <a:t>, </a:t>
            </a:r>
            <a:r>
              <a:rPr lang="en-US" sz="3000" dirty="0" err="1"/>
              <a:t>onkeydown</a:t>
            </a:r>
            <a:r>
              <a:rPr lang="en-US" sz="3000" dirty="0"/>
              <a:t> , </a:t>
            </a:r>
            <a:r>
              <a:rPr lang="en-US" sz="3000" dirty="0" err="1"/>
              <a:t>onkeypress</a:t>
            </a:r>
            <a:endParaRPr lang="en-US" sz="3000" dirty="0"/>
          </a:p>
          <a:p>
            <a:r>
              <a:rPr lang="en-US" sz="3000" dirty="0"/>
              <a:t>Mouse Events</a:t>
            </a:r>
          </a:p>
          <a:p>
            <a:pPr lvl="1" fontAlgn="t"/>
            <a:r>
              <a:rPr lang="en-US" sz="3000" dirty="0" err="1"/>
              <a:t>onclick</a:t>
            </a:r>
            <a:r>
              <a:rPr lang="en-US" sz="3000" dirty="0"/>
              <a:t>, </a:t>
            </a:r>
            <a:r>
              <a:rPr lang="en-US" sz="3000" dirty="0" err="1"/>
              <a:t>onmouseover</a:t>
            </a:r>
            <a:r>
              <a:rPr lang="en-US" sz="3000" dirty="0"/>
              <a:t>, </a:t>
            </a:r>
            <a:r>
              <a:rPr lang="en-US" sz="3000" dirty="0" err="1"/>
              <a:t>onmouseout</a:t>
            </a:r>
            <a:endParaRPr lang="en-US" sz="3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HTML element consists of an opening tag, a closing tag and the content inside.</a:t>
            </a:r>
          </a:p>
        </p:txBody>
      </p:sp>
    </p:spTree>
    <p:extLst>
      <p:ext uri="{BB962C8B-B14F-4D97-AF65-F5344CB8AC3E}">
        <p14:creationId xmlns:p14="http://schemas.microsoft.com/office/powerpoint/2010/main" val="3593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HTML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30042794"/>
              </p:ext>
            </p:extLst>
          </p:nvPr>
        </p:nvGraphicFramePr>
        <p:xfrm>
          <a:off x="1219200" y="1600200"/>
          <a:ext cx="6781800" cy="337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Event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4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onchange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onclick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4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onmouseover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onmouseout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44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user pushes a keyboard key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44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onload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0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ZA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/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ZA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endParaRPr lang="en-ZA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ZA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 formatting tags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572799" y="1752599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257800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21949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70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Tag Attributes</a:t>
            </a:r>
            <a:endParaRPr lang="bg-BG" dirty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Tags can have attributes</a:t>
            </a: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Attributes specify properties and behavior</a:t>
            </a: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Example:</a:t>
            </a: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Few attributes can apply to every element:</a:t>
            </a: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id, style, class, title</a:t>
            </a: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The id is unique in the document</a:t>
            </a: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Content of title attribute is displayed as hint when the element is hovered with the mouse </a:t>
            </a:r>
          </a:p>
          <a:p>
            <a:pPr marL="282575" indent="-282575" eaLnBrk="0" fontAlgn="base" hangingPunct="0">
              <a:spcBef>
                <a:spcPts val="6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 elements have obligatory attributes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30485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1217613"/>
            <a:ext cx="8496300" cy="53292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>
              <a:lnSpc>
                <a:spcPct val="90000"/>
              </a:lnSpc>
              <a:defRPr/>
            </a:pPr>
            <a:endParaRPr lang="en-ZA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Sections: div and span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65760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33400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219128689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1CE53D768704A9F0E3D9B14C957A8" ma:contentTypeVersion="4" ma:contentTypeDescription="Create a new document." ma:contentTypeScope="" ma:versionID="f25fc4f8c3df5500a13383ee4ec3e219">
  <xsd:schema xmlns:xsd="http://www.w3.org/2001/XMLSchema" xmlns:xs="http://www.w3.org/2001/XMLSchema" xmlns:p="http://schemas.microsoft.com/office/2006/metadata/properties" xmlns:ns2="4ee1d568-8b8d-461f-966a-1d7c693f9a60" targetNamespace="http://schemas.microsoft.com/office/2006/metadata/properties" ma:root="true" ma:fieldsID="dc077597f2bcfeb704a6b079fe1cfb0f" ns2:_="">
    <xsd:import namespace="4ee1d568-8b8d-461f-966a-1d7c693f9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1d568-8b8d-461f-966a-1d7c693f9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AE086-6ED1-4FE3-AEF7-D0ABA63C42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83ABC5-CD73-4C78-9D0A-3FF183804C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DD5EDD-EE26-4F42-8F37-210C0A3628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e1d568-8b8d-461f-966a-1d7c693f9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1749</TotalTime>
  <Words>4340</Words>
  <Application>Microsoft Office PowerPoint</Application>
  <PresentationFormat>On-screen Show (4:3)</PresentationFormat>
  <Paragraphs>716</Paragraphs>
  <Slides>50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Horizon</vt:lpstr>
      <vt:lpstr>PowerPoint Presentation</vt:lpstr>
      <vt:lpstr>HTML Structure</vt:lpstr>
      <vt:lpstr>HTML Code Formatting</vt:lpstr>
      <vt:lpstr>First HTML Page</vt:lpstr>
      <vt:lpstr>First HTML Page: Tags</vt:lpstr>
      <vt:lpstr>Some Simple Tags</vt:lpstr>
      <vt:lpstr>Some Simple Tags – Example</vt:lpstr>
      <vt:lpstr>Tag Attributes</vt:lpstr>
      <vt:lpstr>Headings and Paragraphs</vt:lpstr>
      <vt:lpstr>Headings and Paragraphs – Example (2)</vt:lpstr>
      <vt:lpstr>HTML Document Structure in Depth</vt:lpstr>
      <vt:lpstr>Preface</vt:lpstr>
      <vt:lpstr>The &lt;!DOCTYPE&gt; Declaration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&lt;body&gt; Section: Introduction</vt:lpstr>
      <vt:lpstr>Text Formatting</vt:lpstr>
      <vt:lpstr>Hyperlinks: &lt;a&gt; Tag</vt:lpstr>
      <vt:lpstr>Hyperlinks: &lt;a&gt; Tag (2)</vt:lpstr>
      <vt:lpstr>Hyperlinks and Sections</vt:lpstr>
      <vt:lpstr>Hyperlinks – Example (2)</vt:lpstr>
      <vt:lpstr>Images: &lt;img&gt; tag</vt:lpstr>
      <vt:lpstr>Miscellaneous Tags</vt:lpstr>
      <vt:lpstr>Categories of Elemenets</vt:lpstr>
      <vt:lpstr>Creating Lists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Characters – Example</vt:lpstr>
      <vt:lpstr>Special Chars – Example (2)</vt:lpstr>
      <vt:lpstr>HTML Table</vt:lpstr>
      <vt:lpstr>HTML 4.0 Table Vs HTML5 Table</vt:lpstr>
      <vt:lpstr>HTML Table- Example</vt:lpstr>
      <vt:lpstr>HTML Table- Example: Caption</vt:lpstr>
      <vt:lpstr>HTML Table- Example: colgroup, thead, tbody, tfoot</vt:lpstr>
      <vt:lpstr>HTML Table- Example: colgroup, thead, tbody, tfoot</vt:lpstr>
      <vt:lpstr>HTML Table: thead, tfoot, tbody</vt:lpstr>
      <vt:lpstr>HTML Table: thead, tfoot, tbody Cont..</vt:lpstr>
      <vt:lpstr>The &lt;div&gt; &amp; &lt;Span&gt;</vt:lpstr>
      <vt:lpstr>The &lt;div&gt; Tag</vt:lpstr>
      <vt:lpstr>HTML Events</vt:lpstr>
      <vt:lpstr>HTML Events</vt:lpstr>
      <vt:lpstr>Type of Events</vt:lpstr>
      <vt:lpstr>Common HTML Events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Tahira Sadaf</dc:creator>
  <cp:lastModifiedBy>Microsoft account</cp:lastModifiedBy>
  <cp:revision>138</cp:revision>
  <dcterms:created xsi:type="dcterms:W3CDTF">2016-10-10T12:06:05Z</dcterms:created>
  <dcterms:modified xsi:type="dcterms:W3CDTF">2021-10-03T05:14:38Z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0x0101007CC1CE53D768704A9F0E3D9B14C957A8</vt:lpwstr>
  </property>
</Properties>
</file>