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s/slide38.xml" ContentType="application/vnd.openxmlformats-officedocument.presentationml.slide+xml"/>
  <Override PartName="/ppt/slides/slide65.xml" ContentType="application/vnd.openxmlformats-officedocument.presentationml.slide+xml"/>
  <Override PartName="/ppt/slides/slide64.xml" ContentType="application/vnd.openxmlformats-officedocument.presentationml.slide+xml"/>
  <Override PartName="/ppt/slides/slide63.xml" ContentType="application/vnd.openxmlformats-officedocument.presentationml.slide+xml"/>
  <Override PartName="/ppt/slides/slide62.xml" ContentType="application/vnd.openxmlformats-officedocument.presentationml.slide+xml"/>
  <Override PartName="/ppt/slides/slide61.xml" ContentType="application/vnd.openxmlformats-officedocument.presentationml.slide+xml"/>
  <Override PartName="/ppt/slides/slide60.xml" ContentType="application/vnd.openxmlformats-officedocument.presentationml.slide+xml"/>
  <Override PartName="/ppt/slides/slide59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58.xml" ContentType="application/vnd.openxmlformats-officedocument.presentationml.slide+xml"/>
  <Override PartName="/ppt/slides/slide57.xml" ContentType="application/vnd.openxmlformats-officedocument.presentationml.slide+xml"/>
  <Override PartName="/ppt/slides/slide56.xml" ContentType="application/vnd.openxmlformats-officedocument.presentationml.slide+xml"/>
  <Override PartName="/ppt/slides/slide45.xml" ContentType="application/vnd.openxmlformats-officedocument.presentationml.slide+xml"/>
  <Override PartName="/ppt/slides/slide44.xml" ContentType="application/vnd.openxmlformats-officedocument.presentationml.slide+xml"/>
  <Override PartName="/ppt/slides/slide43.xml" ContentType="application/vnd.openxmlformats-officedocument.presentationml.slide+xml"/>
  <Override PartName="/ppt/slides/slide42.xml" ContentType="application/vnd.openxmlformats-officedocument.presentationml.slide+xml"/>
  <Override PartName="/ppt/slides/slide41.xml" ContentType="application/vnd.openxmlformats-officedocument.presentationml.slide+xml"/>
  <Override PartName="/ppt/slides/slide40.xml" ContentType="application/vnd.openxmlformats-officedocument.presentationml.slide+xml"/>
  <Override PartName="/ppt/slides/slide39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55.xml" ContentType="application/vnd.openxmlformats-officedocument.presentationml.slide+xml"/>
  <Override PartName="/ppt/slides/slide54.xml" ContentType="application/vnd.openxmlformats-officedocument.presentationml.slide+xml"/>
  <Override PartName="/ppt/slides/slide53.xml" ContentType="application/vnd.openxmlformats-officedocument.presentationml.slide+xml"/>
  <Override PartName="/ppt/slides/slide52.xml" ContentType="application/vnd.openxmlformats-officedocument.presentationml.slide+xml"/>
  <Override PartName="/ppt/slides/slide51.xml" ContentType="application/vnd.openxmlformats-officedocument.presentationml.slide+xml"/>
  <Override PartName="/ppt/slides/slide50.xml" ContentType="application/vnd.openxmlformats-officedocument.presentationml.slide+xml"/>
  <Override PartName="/ppt/slides/slide49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37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3.xml" ContentType="application/vnd.openxmlformats-officedocument.presentationml.slide+xml"/>
  <Override PartName="/ppt/slides/slide8.xml" ContentType="application/vnd.openxmlformats-officedocument.presentationml.slide+xml"/>
  <Override PartName="/ppt/slides/slide15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2.xml" ContentType="application/vnd.openxmlformats-officedocument.presentationml.slide+xml"/>
  <Override PartName="/ppt/slides/slide14.xml" ContentType="application/vnd.openxmlformats-officedocument.presentationml.slide+xml"/>
  <Override PartName="/ppt/slides/slide20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0"/>
  </p:notesMasterIdLst>
  <p:sldIdLst>
    <p:sldId id="256" r:id="rId2"/>
    <p:sldId id="270" r:id="rId3"/>
    <p:sldId id="259" r:id="rId4"/>
    <p:sldId id="258" r:id="rId5"/>
    <p:sldId id="263" r:id="rId6"/>
    <p:sldId id="304" r:id="rId7"/>
    <p:sldId id="260" r:id="rId8"/>
    <p:sldId id="261" r:id="rId9"/>
    <p:sldId id="272" r:id="rId10"/>
    <p:sldId id="269" r:id="rId11"/>
    <p:sldId id="305" r:id="rId12"/>
    <p:sldId id="257" r:id="rId13"/>
    <p:sldId id="265" r:id="rId14"/>
    <p:sldId id="266" r:id="rId15"/>
    <p:sldId id="264" r:id="rId16"/>
    <p:sldId id="274" r:id="rId17"/>
    <p:sldId id="267" r:id="rId18"/>
    <p:sldId id="268" r:id="rId19"/>
    <p:sldId id="280" r:id="rId20"/>
    <p:sldId id="306" r:id="rId21"/>
    <p:sldId id="273" r:id="rId22"/>
    <p:sldId id="279" r:id="rId23"/>
    <p:sldId id="278" r:id="rId24"/>
    <p:sldId id="277" r:id="rId25"/>
    <p:sldId id="309" r:id="rId26"/>
    <p:sldId id="307" r:id="rId27"/>
    <p:sldId id="310" r:id="rId28"/>
    <p:sldId id="290" r:id="rId29"/>
    <p:sldId id="291" r:id="rId30"/>
    <p:sldId id="312" r:id="rId31"/>
    <p:sldId id="281" r:id="rId32"/>
    <p:sldId id="283" r:id="rId33"/>
    <p:sldId id="282" r:id="rId34"/>
    <p:sldId id="289" r:id="rId35"/>
    <p:sldId id="330" r:id="rId36"/>
    <p:sldId id="284" r:id="rId37"/>
    <p:sldId id="285" r:id="rId38"/>
    <p:sldId id="288" r:id="rId39"/>
    <p:sldId id="286" r:id="rId40"/>
    <p:sldId id="287" r:id="rId41"/>
    <p:sldId id="311" r:id="rId42"/>
    <p:sldId id="295" r:id="rId43"/>
    <p:sldId id="313" r:id="rId44"/>
    <p:sldId id="292" r:id="rId45"/>
    <p:sldId id="329" r:id="rId46"/>
    <p:sldId id="326" r:id="rId47"/>
    <p:sldId id="327" r:id="rId48"/>
    <p:sldId id="328" r:id="rId49"/>
    <p:sldId id="293" r:id="rId50"/>
    <p:sldId id="294" r:id="rId51"/>
    <p:sldId id="296" r:id="rId52"/>
    <p:sldId id="300" r:id="rId53"/>
    <p:sldId id="303" r:id="rId54"/>
    <p:sldId id="302" r:id="rId55"/>
    <p:sldId id="298" r:id="rId56"/>
    <p:sldId id="297" r:id="rId57"/>
    <p:sldId id="299" r:id="rId58"/>
    <p:sldId id="325" r:id="rId59"/>
    <p:sldId id="275" r:id="rId60"/>
    <p:sldId id="318" r:id="rId61"/>
    <p:sldId id="319" r:id="rId62"/>
    <p:sldId id="316" r:id="rId63"/>
    <p:sldId id="317" r:id="rId64"/>
    <p:sldId id="324" r:id="rId65"/>
    <p:sldId id="320" r:id="rId66"/>
    <p:sldId id="321" r:id="rId67"/>
    <p:sldId id="322" r:id="rId68"/>
    <p:sldId id="323" r:id="rId6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402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customXml" Target="../customXml/item3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75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customXml" Target="../customXml/item2.xml"/><Relationship Id="rId7" Type="http://schemas.openxmlformats.org/officeDocument/2006/relationships/slide" Target="slides/slide6.xml"/><Relationship Id="rId71" Type="http://schemas.openxmlformats.org/officeDocument/2006/relationships/presProps" Target="pres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CAFF23-E34E-4A22-A376-FA0E2F4A3AB6}" type="datetimeFigureOut">
              <a:rPr lang="en-US" smtClean="0"/>
              <a:t>10/15/2021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13A87A-CE89-4979-898A-622A937344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0118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B75F076-DE2F-4C09-A1F8-DC6F797762C7}" type="slidenum">
              <a:rPr lang="en-US" altLang="en-US"/>
              <a:pPr/>
              <a:t>7</a:t>
            </a:fld>
            <a:endParaRPr lang="en-US" altLang="en-US" dirty="0"/>
          </a:p>
        </p:txBody>
      </p:sp>
      <p:sp>
        <p:nvSpPr>
          <p:cNvPr id="55298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/>
            <a:fld id="{E8D40094-3BC4-4864-A820-C95E0E2E814C}" type="slidenum">
              <a:rPr lang="en-US" altLang="en-US" sz="1200"/>
              <a:pPr algn="r" eaLnBrk="1" hangingPunct="1"/>
              <a:t>7</a:t>
            </a:fld>
            <a:endParaRPr lang="en-US" altLang="en-US" sz="1200" dirty="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r>
              <a:rPr lang="en-US" altLang="en-US" dirty="0"/>
              <a:t>The header cell of a table</a:t>
            </a:r>
          </a:p>
        </p:txBody>
      </p:sp>
    </p:spTree>
    <p:extLst>
      <p:ext uri="{BB962C8B-B14F-4D97-AF65-F5344CB8AC3E}">
        <p14:creationId xmlns:p14="http://schemas.microsoft.com/office/powerpoint/2010/main" val="7101212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EF266-A050-4F3F-BB5A-DB8FB8AA896E}" type="datetimeFigureOut">
              <a:rPr lang="en-US" smtClean="0"/>
              <a:t>10/15/2021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3A2E4-FE9D-40EA-8957-D15DBCB431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389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EF266-A050-4F3F-BB5A-DB8FB8AA896E}" type="datetimeFigureOut">
              <a:rPr lang="en-US" smtClean="0"/>
              <a:t>10/15/2021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3A2E4-FE9D-40EA-8957-D15DBCB431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176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EF266-A050-4F3F-BB5A-DB8FB8AA896E}" type="datetimeFigureOut">
              <a:rPr lang="en-US" smtClean="0"/>
              <a:t>10/15/2021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3A2E4-FE9D-40EA-8957-D15DBCB431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091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EF266-A050-4F3F-BB5A-DB8FB8AA896E}" type="datetimeFigureOut">
              <a:rPr lang="en-US" smtClean="0"/>
              <a:t>10/15/2021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3A2E4-FE9D-40EA-8957-D15DBCB431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74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EF266-A050-4F3F-BB5A-DB8FB8AA896E}" type="datetimeFigureOut">
              <a:rPr lang="en-US" smtClean="0"/>
              <a:t>10/15/2021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3A2E4-FE9D-40EA-8957-D15DBCB431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180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EF266-A050-4F3F-BB5A-DB8FB8AA896E}" type="datetimeFigureOut">
              <a:rPr lang="en-US" smtClean="0"/>
              <a:t>10/15/2021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3A2E4-FE9D-40EA-8957-D15DBCB431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037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EF266-A050-4F3F-BB5A-DB8FB8AA896E}" type="datetimeFigureOut">
              <a:rPr lang="en-US" smtClean="0"/>
              <a:t>10/15/2021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3A2E4-FE9D-40EA-8957-D15DBCB431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798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EF266-A050-4F3F-BB5A-DB8FB8AA896E}" type="datetimeFigureOut">
              <a:rPr lang="en-US" smtClean="0"/>
              <a:t>10/15/2021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3A2E4-FE9D-40EA-8957-D15DBCB431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391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EF266-A050-4F3F-BB5A-DB8FB8AA896E}" type="datetimeFigureOut">
              <a:rPr lang="en-US" smtClean="0"/>
              <a:t>10/15/2021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3A2E4-FE9D-40EA-8957-D15DBCB431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098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EF266-A050-4F3F-BB5A-DB8FB8AA896E}" type="datetimeFigureOut">
              <a:rPr lang="en-US" smtClean="0"/>
              <a:t>10/15/2021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3A2E4-FE9D-40EA-8957-D15DBCB431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357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EF266-A050-4F3F-BB5A-DB8FB8AA896E}" type="datetimeFigureOut">
              <a:rPr lang="en-US" smtClean="0"/>
              <a:t>10/15/2021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3A2E4-FE9D-40EA-8957-D15DBCB431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638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AEF266-A050-4F3F-BB5A-DB8FB8AA896E}" type="datetimeFigureOut">
              <a:rPr lang="en-US" smtClean="0"/>
              <a:t>10/15/2021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03A2E4-FE9D-40EA-8957-D15DBCB431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02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Lecture#6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029200" y="0"/>
            <a:ext cx="411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 smtClean="0">
                <a:solidFill>
                  <a:schemeClr val="bg1"/>
                </a:solidFill>
              </a:rPr>
              <a:t>Lecture#6</a:t>
            </a:r>
            <a:endParaRPr 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8700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en-US" dirty="0" smtClean="0"/>
              <a:t>CSS Comments</a:t>
            </a:r>
          </a:p>
          <a:p>
            <a:pPr>
              <a:lnSpc>
                <a:spcPct val="80000"/>
              </a:lnSpc>
            </a:pPr>
            <a:r>
              <a:rPr lang="en-US" altLang="en-US" dirty="0" smtClean="0"/>
              <a:t>A CSS comment begins with "/*", and ends with "*/", like this:</a:t>
            </a:r>
          </a:p>
          <a:p>
            <a:pPr marL="0" indent="0">
              <a:lnSpc>
                <a:spcPct val="80000"/>
              </a:lnSpc>
              <a:buNone/>
            </a:pP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734290" y="4037132"/>
            <a:ext cx="7620000" cy="216796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en-US" sz="2400" dirty="0" smtClean="0"/>
              <a:t>p</a:t>
            </a:r>
            <a:br>
              <a:rPr lang="en-US" altLang="en-US" sz="2400" dirty="0" smtClean="0"/>
            </a:br>
            <a:r>
              <a:rPr lang="en-US" altLang="en-US" sz="2400" dirty="0" smtClean="0"/>
              <a:t>{</a:t>
            </a:r>
            <a:br>
              <a:rPr lang="en-US" altLang="en-US" sz="2400" dirty="0" smtClean="0"/>
            </a:br>
            <a:r>
              <a:rPr lang="en-US" altLang="en-US" sz="2400" dirty="0" err="1" smtClean="0"/>
              <a:t>text-align:center</a:t>
            </a:r>
            <a:r>
              <a:rPr lang="en-US" altLang="en-US" sz="2400" dirty="0" smtClean="0"/>
              <a:t>;</a:t>
            </a:r>
            <a:br>
              <a:rPr lang="en-US" altLang="en-US" sz="2400" dirty="0" smtClean="0"/>
            </a:br>
            <a:r>
              <a:rPr lang="en-US" altLang="en-US" sz="2400" dirty="0" smtClean="0"/>
              <a:t>/*This is another comment*/</a:t>
            </a:r>
            <a:br>
              <a:rPr lang="en-US" altLang="en-US" sz="2400" dirty="0" smtClean="0"/>
            </a:br>
            <a:r>
              <a:rPr lang="en-US" altLang="en-US" sz="2400" dirty="0" err="1" smtClean="0"/>
              <a:t>color:black</a:t>
            </a:r>
            <a:r>
              <a:rPr lang="en-US" altLang="en-US" sz="2400" dirty="0" smtClean="0"/>
              <a:t>;</a:t>
            </a:r>
            <a:br>
              <a:rPr lang="en-US" altLang="en-US" sz="2400" dirty="0" smtClean="0"/>
            </a:br>
            <a:r>
              <a:rPr lang="en-US" altLang="en-US" sz="2400" dirty="0" err="1" smtClean="0"/>
              <a:t>font-family:arial</a:t>
            </a:r>
            <a:r>
              <a:rPr lang="en-US" altLang="en-US" sz="2400" dirty="0" smtClean="0"/>
              <a:t>;</a:t>
            </a:r>
            <a:br>
              <a:rPr lang="en-US" altLang="en-US" sz="2400" dirty="0" smtClean="0"/>
            </a:br>
            <a:r>
              <a:rPr lang="en-US" altLang="en-US" sz="2400" dirty="0" smtClean="0"/>
              <a:t>}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41217" y="3176313"/>
            <a:ext cx="7620000" cy="39517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en-US" sz="2400" dirty="0" smtClean="0"/>
              <a:t>/*This is a comment*/</a:t>
            </a:r>
          </a:p>
        </p:txBody>
      </p:sp>
    </p:spTree>
    <p:extLst>
      <p:ext uri="{BB962C8B-B14F-4D97-AF65-F5344CB8AC3E}">
        <p14:creationId xmlns:p14="http://schemas.microsoft.com/office/powerpoint/2010/main" val="2569648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715000" y="5867400"/>
            <a:ext cx="3276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32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STYLE SHEETS</a:t>
            </a:r>
            <a:endParaRPr lang="en-US" sz="3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1505332"/>
            <a:ext cx="4038600" cy="327629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1270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80643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Ways to Insert 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en-US" dirty="0" smtClean="0"/>
              <a:t>Inline style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Style rules can also be added directly to any HTML </a:t>
            </a:r>
            <a:r>
              <a:rPr lang="en-US" dirty="0" smtClean="0"/>
              <a:t>element.</a:t>
            </a:r>
            <a:endParaRPr lang="en-US" altLang="en-US" dirty="0" smtClean="0"/>
          </a:p>
          <a:p>
            <a:pPr>
              <a:lnSpc>
                <a:spcPct val="80000"/>
              </a:lnSpc>
            </a:pPr>
            <a:r>
              <a:rPr lang="en-US" altLang="en-US" dirty="0" smtClean="0"/>
              <a:t>Internal style sheet 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Style rules can be embedded </a:t>
            </a:r>
            <a:r>
              <a:rPr lang="en-US" dirty="0"/>
              <a:t>directly into any HTML page</a:t>
            </a:r>
            <a:endParaRPr lang="en-US" altLang="en-US" dirty="0" smtClean="0"/>
          </a:p>
          <a:p>
            <a:pPr>
              <a:lnSpc>
                <a:spcPct val="80000"/>
              </a:lnSpc>
            </a:pPr>
            <a:r>
              <a:rPr lang="en-US" altLang="en-US" dirty="0" smtClean="0"/>
              <a:t>External style sheet 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most common method of attaching CSS rules to an HTML </a:t>
            </a:r>
            <a:r>
              <a:rPr lang="en-US" dirty="0" smtClean="0"/>
              <a:t>document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en-US" u="sng" dirty="0" smtClean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en-US" u="sng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228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Inline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style parameter is added to the element via HTML ‘style’ attribute and style rules are entered as the value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An inline style loses many of the advantages of style sheets by mixing content with </a:t>
            </a:r>
            <a:r>
              <a:rPr lang="en-US" dirty="0" smtClean="0"/>
              <a:t>presentation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85800" y="3276600"/>
            <a:ext cx="7918448" cy="5909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dirty="0"/>
              <a:t>&lt;h2 style="</a:t>
            </a:r>
            <a:r>
              <a:rPr lang="en-US" dirty="0" err="1"/>
              <a:t>color:red;background:black</a:t>
            </a:r>
            <a:r>
              <a:rPr lang="en-US" dirty="0"/>
              <a:t>;"&gt;This is a red heading with a black background&lt;/h2&gt;</a:t>
            </a:r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3003814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Internal Style Sheet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dirty="0" smtClean="0"/>
              <a:t>An internal style sheet should be used when a single document has a unique style.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Define </a:t>
            </a:r>
            <a:r>
              <a:rPr lang="en-US" dirty="0"/>
              <a:t>internal styles in the head section of an HTML </a:t>
            </a:r>
            <a:r>
              <a:rPr lang="en-US" dirty="0" smtClean="0"/>
              <a:t>page.</a:t>
            </a:r>
            <a:r>
              <a:rPr lang="en-US" altLang="en-US" dirty="0" smtClean="0"/>
              <a:t/>
            </a:r>
            <a:br>
              <a:rPr lang="en-US" altLang="en-US" dirty="0" smtClean="0"/>
            </a:br>
            <a:endParaRPr lang="en-US" altLang="en-US" dirty="0" smtClean="0"/>
          </a:p>
          <a:p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576262" y="3505200"/>
            <a:ext cx="7991475" cy="32501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noProof="1"/>
              <a:t>&lt;!DOCTYPE HTML&gt;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noProof="1"/>
              <a:t>&lt;html&gt;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altLang="en-US" dirty="0"/>
              <a:t>&lt;head&gt;</a:t>
            </a:r>
            <a:br>
              <a:rPr lang="en-US" altLang="en-US" dirty="0"/>
            </a:br>
            <a:r>
              <a:rPr lang="en-US" altLang="en-US" dirty="0"/>
              <a:t>	&lt;</a:t>
            </a:r>
            <a:r>
              <a:rPr lang="en-US" altLang="en-US" dirty="0" smtClean="0"/>
              <a:t>style&gt;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	</a:t>
            </a:r>
            <a:r>
              <a:rPr lang="en-US" altLang="en-US" dirty="0" err="1"/>
              <a:t>hr</a:t>
            </a:r>
            <a:r>
              <a:rPr lang="en-US" altLang="en-US" dirty="0"/>
              <a:t> {</a:t>
            </a:r>
            <a:r>
              <a:rPr lang="en-US" altLang="en-US" dirty="0" err="1"/>
              <a:t>color:red</a:t>
            </a:r>
            <a:r>
              <a:rPr lang="en-US" altLang="en-US" dirty="0"/>
              <a:t>;}</a:t>
            </a:r>
            <a:br>
              <a:rPr lang="en-US" altLang="en-US" dirty="0"/>
            </a:br>
            <a:r>
              <a:rPr lang="en-US" altLang="en-US" dirty="0"/>
              <a:t>	p {margin-left:20px;}</a:t>
            </a:r>
            <a:br>
              <a:rPr lang="en-US" altLang="en-US" dirty="0"/>
            </a:br>
            <a:r>
              <a:rPr lang="en-US" altLang="en-US" dirty="0"/>
              <a:t>	body {</a:t>
            </a:r>
            <a:r>
              <a:rPr lang="en-US" altLang="en-US" dirty="0" err="1"/>
              <a:t>background-image:url</a:t>
            </a:r>
            <a:r>
              <a:rPr lang="en-US" altLang="en-US" dirty="0"/>
              <a:t>("images/back40.gif");}</a:t>
            </a:r>
            <a:br>
              <a:rPr lang="en-US" altLang="en-US" dirty="0"/>
            </a:br>
            <a:r>
              <a:rPr lang="en-US" altLang="en-US" dirty="0"/>
              <a:t>&lt;/style&gt;</a:t>
            </a:r>
            <a:br>
              <a:rPr lang="en-US" altLang="en-US" dirty="0"/>
            </a:br>
            <a:r>
              <a:rPr lang="en-US" altLang="en-US" dirty="0"/>
              <a:t>&lt;/head</a:t>
            </a:r>
            <a:r>
              <a:rPr lang="en-US" altLang="en-US" dirty="0" smtClean="0"/>
              <a:t>&gt; 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noProof="1" smtClean="0"/>
              <a:t>&lt;body&gt;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noProof="1"/>
              <a:t>	</a:t>
            </a:r>
            <a:r>
              <a:rPr lang="en-US" noProof="1" smtClean="0"/>
              <a:t>&lt;p&gt; This is a paragraph&lt;/p&gt;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noProof="1" smtClean="0"/>
              <a:t>&lt;/body&gt;&lt;/html&gt;`</a:t>
            </a:r>
            <a:endParaRPr lang="en-ZA" noProof="1"/>
          </a:p>
        </p:txBody>
      </p:sp>
    </p:spTree>
    <p:extLst>
      <p:ext uri="{BB962C8B-B14F-4D97-AF65-F5344CB8AC3E}">
        <p14:creationId xmlns:p14="http://schemas.microsoft.com/office/powerpoint/2010/main" val="2308008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External Style Sheet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4648" y="1371600"/>
            <a:ext cx="8229600" cy="4525963"/>
          </a:xfrm>
        </p:spPr>
        <p:txBody>
          <a:bodyPr/>
          <a:lstStyle/>
          <a:p>
            <a:r>
              <a:rPr lang="en-US" altLang="en-US" sz="2800" dirty="0" smtClean="0"/>
              <a:t>An external style sheet is ideal when the style is applied to many pages.</a:t>
            </a:r>
          </a:p>
          <a:p>
            <a:r>
              <a:rPr lang="en-US" altLang="en-US" sz="2800" dirty="0" smtClean="0"/>
              <a:t>With an external style sheets, you can change the look of an entire Web site by changing the style sheets.</a:t>
            </a:r>
          </a:p>
          <a:p>
            <a:r>
              <a:rPr lang="en-US" altLang="en-US" sz="2800" dirty="0" smtClean="0"/>
              <a:t>Each page must link to the style sheet using the &lt;link&gt; tag. The &lt;link&gt; tag goes inside the head section:</a:t>
            </a:r>
          </a:p>
          <a:p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85800" y="5029200"/>
            <a:ext cx="7918448" cy="88178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altLang="en-US" dirty="0"/>
              <a:t>&lt;head&gt;</a:t>
            </a:r>
            <a:br>
              <a:rPr lang="en-US" altLang="en-US" dirty="0"/>
            </a:br>
            <a:r>
              <a:rPr lang="en-US" altLang="en-US" dirty="0"/>
              <a:t>&lt;link </a:t>
            </a:r>
            <a:r>
              <a:rPr lang="en-US" altLang="en-US" dirty="0" err="1"/>
              <a:t>rel</a:t>
            </a:r>
            <a:r>
              <a:rPr lang="en-US" altLang="en-US" dirty="0"/>
              <a:t>="stylesheet" type="text/</a:t>
            </a:r>
            <a:r>
              <a:rPr lang="en-US" altLang="en-US" dirty="0" err="1"/>
              <a:t>css</a:t>
            </a:r>
            <a:r>
              <a:rPr lang="en-US" altLang="en-US" dirty="0"/>
              <a:t>" </a:t>
            </a:r>
            <a:r>
              <a:rPr lang="en-US" altLang="en-US" dirty="0" err="1"/>
              <a:t>href</a:t>
            </a:r>
            <a:r>
              <a:rPr lang="en-US" altLang="en-US" dirty="0"/>
              <a:t>="mystyle.css" /&gt;</a:t>
            </a:r>
            <a:br>
              <a:rPr lang="en-US" altLang="en-US" dirty="0"/>
            </a:br>
            <a:r>
              <a:rPr lang="en-US" altLang="en-US" dirty="0"/>
              <a:t>&lt;/head&gt;</a:t>
            </a:r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475857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External Style Sheet:&lt;Link&gt;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&lt;link&gt; tag defines a link between a document and an external </a:t>
            </a:r>
            <a:r>
              <a:rPr lang="en-US" dirty="0" smtClean="0"/>
              <a:t>resource (defined in </a:t>
            </a:r>
            <a:r>
              <a:rPr lang="en-US" smtClean="0"/>
              <a:t>head tag)</a:t>
            </a:r>
            <a:endParaRPr lang="en-US" altLang="en-US" smtClean="0"/>
          </a:p>
          <a:p>
            <a:r>
              <a:rPr lang="en-US" altLang="en-US" dirty="0" err="1" smtClean="0"/>
              <a:t>rel</a:t>
            </a:r>
            <a:r>
              <a:rPr lang="en-US" altLang="en-US" dirty="0"/>
              <a:t>="stylesheet" </a:t>
            </a:r>
            <a:endParaRPr lang="en-US" dirty="0"/>
          </a:p>
          <a:p>
            <a:pPr lvl="1"/>
            <a:r>
              <a:rPr lang="en-US" dirty="0" smtClean="0"/>
              <a:t>Describes </a:t>
            </a:r>
            <a:r>
              <a:rPr lang="en-US" dirty="0"/>
              <a:t>the relationship between the current document and the destination URL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Href</a:t>
            </a:r>
            <a:endParaRPr lang="en-US" dirty="0" smtClean="0"/>
          </a:p>
          <a:p>
            <a:pPr lvl="1"/>
            <a:r>
              <a:rPr lang="en-US" dirty="0"/>
              <a:t>Specifies the URL of the resource document.</a:t>
            </a:r>
          </a:p>
        </p:txBody>
      </p:sp>
    </p:spTree>
    <p:extLst>
      <p:ext uri="{BB962C8B-B14F-4D97-AF65-F5344CB8AC3E}">
        <p14:creationId xmlns:p14="http://schemas.microsoft.com/office/powerpoint/2010/main" val="3704918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External Style Sheet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 An external style sheet can be written in any text editor. The file should not contain any html tags.</a:t>
            </a:r>
          </a:p>
          <a:p>
            <a:r>
              <a:rPr lang="en-US" altLang="en-US" dirty="0" smtClean="0"/>
              <a:t>Style sheet should be saved with a .</a:t>
            </a:r>
            <a:r>
              <a:rPr lang="en-US" altLang="en-US" dirty="0" err="1" smtClean="0"/>
              <a:t>css</a:t>
            </a:r>
            <a:r>
              <a:rPr lang="en-US" altLang="en-US" dirty="0" smtClean="0"/>
              <a:t> extension.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58091" y="4343400"/>
            <a:ext cx="7918448" cy="22252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altLang="en-US" dirty="0" smtClean="0"/>
              <a:t>*{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altLang="en-US" dirty="0" smtClean="0"/>
              <a:t>margin:0px;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altLang="en-US" dirty="0"/>
              <a:t>p</a:t>
            </a:r>
            <a:r>
              <a:rPr lang="en-US" altLang="en-US" dirty="0" smtClean="0"/>
              <a:t>adding:0px}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altLang="en-US" dirty="0" err="1" smtClean="0"/>
              <a:t>hr</a:t>
            </a:r>
            <a:r>
              <a:rPr lang="en-US" altLang="en-US" dirty="0" smtClean="0"/>
              <a:t> </a:t>
            </a:r>
            <a:r>
              <a:rPr lang="en-US" altLang="en-US" dirty="0"/>
              <a:t>{</a:t>
            </a:r>
            <a:r>
              <a:rPr lang="en-US" altLang="en-US" dirty="0" err="1"/>
              <a:t>color:red</a:t>
            </a:r>
            <a:r>
              <a:rPr lang="en-US" altLang="en-US" dirty="0"/>
              <a:t>;}</a:t>
            </a:r>
            <a:br>
              <a:rPr lang="en-US" altLang="en-US" dirty="0"/>
            </a:br>
            <a:r>
              <a:rPr lang="en-US" altLang="en-US" dirty="0"/>
              <a:t>p {margin-left:20px;}</a:t>
            </a:r>
            <a:br>
              <a:rPr lang="en-US" altLang="en-US" dirty="0"/>
            </a:br>
            <a:r>
              <a:rPr lang="en-US" altLang="en-US" dirty="0"/>
              <a:t>body {</a:t>
            </a:r>
            <a:r>
              <a:rPr lang="en-US" altLang="en-US" dirty="0" err="1"/>
              <a:t>background-image:url</a:t>
            </a:r>
            <a:r>
              <a:rPr lang="en-US" altLang="en-US" dirty="0"/>
              <a:t>("images/back40.gif");}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3948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Stylesheets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altLang="en-US" sz="2200" dirty="0"/>
              <a:t>If some properties have been set for the same selector in different style sheets, the values will be inherited from the more specific style sheet. </a:t>
            </a:r>
          </a:p>
          <a:p>
            <a:pPr>
              <a:lnSpc>
                <a:spcPct val="80000"/>
              </a:lnSpc>
            </a:pPr>
            <a:r>
              <a:rPr lang="en-US" altLang="en-US" sz="2200" dirty="0"/>
              <a:t>For example, an external style sheet has these properties for the h3 selector:</a:t>
            </a:r>
          </a:p>
          <a:p>
            <a:pPr>
              <a:lnSpc>
                <a:spcPct val="80000"/>
              </a:lnSpc>
            </a:pPr>
            <a:endParaRPr lang="en-US" altLang="en-US" sz="2200" dirty="0"/>
          </a:p>
          <a:p>
            <a:pPr marL="0" indent="0">
              <a:lnSpc>
                <a:spcPct val="80000"/>
              </a:lnSpc>
              <a:buNone/>
            </a:pPr>
            <a:endParaRPr lang="en-US" altLang="en-US" sz="2200" dirty="0" smtClean="0"/>
          </a:p>
          <a:p>
            <a:pPr>
              <a:lnSpc>
                <a:spcPct val="80000"/>
              </a:lnSpc>
            </a:pPr>
            <a:r>
              <a:rPr lang="en-US" altLang="en-US" sz="2200" dirty="0" smtClean="0"/>
              <a:t>And </a:t>
            </a:r>
            <a:r>
              <a:rPr lang="en-US" altLang="en-US" sz="2200" dirty="0"/>
              <a:t>an internal style sheet has these properties for the h3 selector:</a:t>
            </a:r>
          </a:p>
          <a:p>
            <a:pPr>
              <a:lnSpc>
                <a:spcPct val="80000"/>
              </a:lnSpc>
            </a:pPr>
            <a:endParaRPr lang="en-US" altLang="en-US" sz="2200" dirty="0"/>
          </a:p>
          <a:p>
            <a:pPr>
              <a:lnSpc>
                <a:spcPct val="80000"/>
              </a:lnSpc>
            </a:pPr>
            <a:r>
              <a:rPr lang="en-US" altLang="en-US" sz="2200" dirty="0" smtClean="0"/>
              <a:t>If </a:t>
            </a:r>
            <a:r>
              <a:rPr lang="en-US" altLang="en-US" sz="2200" dirty="0"/>
              <a:t>the page with the internal style sheet also links to the external style sheet the properties for h3 will be</a:t>
            </a:r>
            <a:r>
              <a:rPr lang="en-US" altLang="en-US" sz="2200" dirty="0" smtClean="0"/>
              <a:t>:</a:t>
            </a:r>
          </a:p>
          <a:p>
            <a:pPr>
              <a:lnSpc>
                <a:spcPct val="80000"/>
              </a:lnSpc>
            </a:pPr>
            <a:endParaRPr lang="en-US" altLang="en-US" sz="2200" dirty="0" smtClean="0"/>
          </a:p>
          <a:p>
            <a:pPr>
              <a:lnSpc>
                <a:spcPct val="80000"/>
              </a:lnSpc>
            </a:pPr>
            <a:endParaRPr lang="en-US" altLang="en-US" sz="2200" dirty="0"/>
          </a:p>
          <a:p>
            <a:pPr>
              <a:lnSpc>
                <a:spcPct val="80000"/>
              </a:lnSpc>
            </a:pPr>
            <a:r>
              <a:rPr lang="en-US" altLang="en-US" sz="2200" dirty="0" smtClean="0"/>
              <a:t>The </a:t>
            </a:r>
            <a:r>
              <a:rPr lang="en-US" altLang="en-US" sz="2200" dirty="0"/>
              <a:t>color is inherited from the external style sheet and the text-alignment and the font-size is replaced by the internal style sheet.</a:t>
            </a:r>
          </a:p>
          <a:p>
            <a:endParaRPr lang="en-US" sz="2200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55073" y="3055240"/>
            <a:ext cx="7918448" cy="3447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 dirty="0" smtClean="0"/>
              <a:t>H3 { </a:t>
            </a:r>
            <a:r>
              <a:rPr lang="en-US" altLang="en-US" sz="2000" dirty="0" err="1" smtClean="0"/>
              <a:t>color:red</a:t>
            </a:r>
            <a:r>
              <a:rPr lang="en-US" altLang="en-US" sz="2000" dirty="0" smtClean="0"/>
              <a:t>; text-align:left;font-size:8pt; 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55073" y="3846290"/>
            <a:ext cx="7918448" cy="3447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 dirty="0" smtClean="0"/>
              <a:t>H3 {</a:t>
            </a:r>
            <a:r>
              <a:rPr lang="en-US" altLang="en-US" sz="2000" dirty="0" err="1" smtClean="0"/>
              <a:t>text-align:right</a:t>
            </a:r>
            <a:r>
              <a:rPr lang="en-US" altLang="en-US" sz="2000" dirty="0" smtClean="0"/>
              <a:t>; font-size:20pt;}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75855" y="5002777"/>
            <a:ext cx="7918448" cy="3447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 dirty="0" smtClean="0"/>
              <a:t>color:red;text-align:right;font-size:20pt;</a:t>
            </a:r>
          </a:p>
        </p:txBody>
      </p:sp>
    </p:spTree>
    <p:extLst>
      <p:ext uri="{BB962C8B-B14F-4D97-AF65-F5344CB8AC3E}">
        <p14:creationId xmlns:p14="http://schemas.microsoft.com/office/powerpoint/2010/main" val="544894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© 2004, Robert K. Moniot</a:t>
            </a:r>
          </a:p>
          <a:p>
            <a:endParaRPr lang="en-US" altLang="en-US"/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8229600" cy="1143000"/>
          </a:xfrm>
        </p:spPr>
        <p:txBody>
          <a:bodyPr/>
          <a:lstStyle/>
          <a:p>
            <a:r>
              <a:rPr lang="en-US" altLang="en-US" dirty="0"/>
              <a:t>Inheritance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5105400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 dirty="0"/>
              <a:t>A </a:t>
            </a:r>
            <a:r>
              <a:rPr lang="en-US" altLang="en-US" b="1" i="1" dirty="0"/>
              <a:t>descendant</a:t>
            </a:r>
            <a:r>
              <a:rPr lang="en-US" altLang="en-US" dirty="0"/>
              <a:t> is an element that is enclosed (nested) in another, its </a:t>
            </a:r>
            <a:r>
              <a:rPr lang="en-US" altLang="en-US" b="1" i="1" dirty="0"/>
              <a:t>ancestor</a:t>
            </a:r>
            <a:r>
              <a:rPr lang="en-US" altLang="en-US" i="1" dirty="0"/>
              <a:t>.</a:t>
            </a:r>
            <a:r>
              <a:rPr lang="en-US" altLang="en-US" dirty="0"/>
              <a:t>  (If it is an </a:t>
            </a:r>
            <a:r>
              <a:rPr lang="en-US" altLang="en-US" i="1" dirty="0"/>
              <a:t>immediate</a:t>
            </a:r>
            <a:r>
              <a:rPr lang="en-US" altLang="en-US" dirty="0"/>
              <a:t> descendant, it is a </a:t>
            </a:r>
            <a:r>
              <a:rPr lang="en-US" altLang="en-US" b="1" i="1" dirty="0"/>
              <a:t>child</a:t>
            </a:r>
            <a:r>
              <a:rPr lang="en-US" altLang="en-US" dirty="0"/>
              <a:t> of the enclosing element, its </a:t>
            </a:r>
            <a:r>
              <a:rPr lang="en-US" altLang="en-US" b="1" i="1" dirty="0"/>
              <a:t>parent</a:t>
            </a:r>
            <a:r>
              <a:rPr lang="en-US" altLang="en-US" dirty="0"/>
              <a:t>. Elements having the same parent are </a:t>
            </a:r>
            <a:r>
              <a:rPr lang="en-US" altLang="en-US" b="1" i="1" dirty="0"/>
              <a:t>siblings</a:t>
            </a:r>
            <a:r>
              <a:rPr lang="en-US" altLang="en-US" dirty="0"/>
              <a:t>.)</a:t>
            </a:r>
            <a:endParaRPr lang="en-US" altLang="en-US" i="1" dirty="0"/>
          </a:p>
          <a:p>
            <a:r>
              <a:rPr lang="en-US" altLang="en-US" dirty="0"/>
              <a:t>All descendants of an element </a:t>
            </a:r>
            <a:r>
              <a:rPr lang="en-US" altLang="en-US" i="1" dirty="0"/>
              <a:t>inherit</a:t>
            </a:r>
            <a:r>
              <a:rPr lang="en-US" altLang="en-US" dirty="0"/>
              <a:t> its </a:t>
            </a:r>
            <a:r>
              <a:rPr lang="en-US" altLang="en-US"/>
              <a:t>style </a:t>
            </a:r>
            <a:r>
              <a:rPr lang="en-US" altLang="en-US" smtClean="0"/>
              <a:t>properties, </a:t>
            </a:r>
            <a:r>
              <a:rPr lang="en-US" altLang="en-US" dirty="0"/>
              <a:t>unless these are overridden by their own style rules.</a:t>
            </a:r>
          </a:p>
          <a:p>
            <a:r>
              <a:rPr lang="en-US" altLang="en-US" dirty="0"/>
              <a:t>If two styles could apply to the same element, the one defined by the </a:t>
            </a:r>
            <a:r>
              <a:rPr lang="en-US" altLang="en-US" i="1" dirty="0"/>
              <a:t>more specific</a:t>
            </a:r>
            <a:r>
              <a:rPr lang="en-US" altLang="en-US" dirty="0"/>
              <a:t> rule will be used.  For instance, an explicit rule is always more specific than an inherited rule.</a:t>
            </a:r>
          </a:p>
        </p:txBody>
      </p:sp>
    </p:spTree>
    <p:extLst>
      <p:ext uri="{BB962C8B-B14F-4D97-AF65-F5344CB8AC3E}">
        <p14:creationId xmlns:p14="http://schemas.microsoft.com/office/powerpoint/2010/main" val="577503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Style Rules</a:t>
            </a:r>
          </a:p>
          <a:p>
            <a:r>
              <a:rPr lang="en-US" dirty="0" smtClean="0"/>
              <a:t>Types of Style Sheets</a:t>
            </a:r>
          </a:p>
          <a:p>
            <a:r>
              <a:rPr lang="en-US" dirty="0" smtClean="0"/>
              <a:t>Selector</a:t>
            </a:r>
          </a:p>
          <a:p>
            <a:r>
              <a:rPr lang="en-US" dirty="0" smtClean="0"/>
              <a:t>Pseudo-class</a:t>
            </a:r>
          </a:p>
          <a:p>
            <a:r>
              <a:rPr lang="en-US" dirty="0" smtClean="0"/>
              <a:t>Pseudo-Element</a:t>
            </a:r>
          </a:p>
          <a:p>
            <a:endParaRPr lang="en-US" dirty="0" smtClean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783893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715000" y="5867400"/>
            <a:ext cx="3276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32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SELECTORS</a:t>
            </a:r>
            <a:endParaRPr lang="en-US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1447800"/>
            <a:ext cx="3868438" cy="220980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127000" dir="2700000" algn="tl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  <a:scene3d>
            <a:camera prst="perspectiveContrastingLeftFacing"/>
            <a:lightRig rig="threePt" dir="t"/>
          </a:scene3d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325057"/>
            <a:ext cx="3599851" cy="2395538"/>
          </a:xfrm>
          <a:prstGeom prst="rect">
            <a:avLst/>
          </a:prstGeom>
          <a:effectLst>
            <a:outerShdw blurRad="50800" dist="190500" dir="8100000" algn="tr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2443989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Universal Selector</a:t>
            </a:r>
          </a:p>
          <a:p>
            <a:r>
              <a:rPr lang="en-US" dirty="0" smtClean="0"/>
              <a:t>Type Selector</a:t>
            </a:r>
          </a:p>
          <a:p>
            <a:r>
              <a:rPr lang="en-US" dirty="0" smtClean="0"/>
              <a:t>Descendent Selectors</a:t>
            </a:r>
          </a:p>
          <a:p>
            <a:r>
              <a:rPr lang="en-US" dirty="0" smtClean="0"/>
              <a:t>Child Selectors</a:t>
            </a:r>
          </a:p>
          <a:p>
            <a:r>
              <a:rPr lang="en-US" dirty="0" smtClean="0"/>
              <a:t>Adjacent Selectors</a:t>
            </a:r>
          </a:p>
          <a:p>
            <a:r>
              <a:rPr lang="en-US" dirty="0"/>
              <a:t>Attribute </a:t>
            </a:r>
            <a:r>
              <a:rPr lang="en-US" dirty="0" smtClean="0"/>
              <a:t>selectors</a:t>
            </a:r>
          </a:p>
          <a:p>
            <a:r>
              <a:rPr lang="en-US" dirty="0" smtClean="0"/>
              <a:t>ID Selector</a:t>
            </a:r>
          </a:p>
          <a:p>
            <a:r>
              <a:rPr lang="en-US" dirty="0" smtClean="0"/>
              <a:t>Class Selector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129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Universal Selector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universal selector matches any element </a:t>
            </a:r>
            <a:r>
              <a:rPr lang="en-US" dirty="0" smtClean="0"/>
              <a:t>type</a:t>
            </a:r>
          </a:p>
          <a:p>
            <a:r>
              <a:rPr lang="en-US" dirty="0"/>
              <a:t>This rule set will be applied to every element in a document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65018" y="4038600"/>
            <a:ext cx="7918448" cy="16004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dirty="0" smtClean="0"/>
              <a:t>* { 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margin: 0;</a:t>
            </a:r>
          </a:p>
          <a:p>
            <a:r>
              <a:rPr lang="en-US" sz="2000" dirty="0" smtClean="0"/>
              <a:t> padding: 0; </a:t>
            </a:r>
          </a:p>
          <a:p>
            <a:r>
              <a:rPr lang="en-US" sz="2000" dirty="0" smtClean="0"/>
              <a:t>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4838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Selector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 </a:t>
            </a:r>
            <a:r>
              <a:rPr lang="en-US" i="1" dirty="0"/>
              <a:t>type selector</a:t>
            </a:r>
            <a:r>
              <a:rPr lang="en-US" dirty="0"/>
              <a:t> matches the name of a document language element type. A type selector matches every instance of the element type in the document tree.</a:t>
            </a:r>
          </a:p>
          <a:p>
            <a:r>
              <a:rPr lang="en-US" dirty="0"/>
              <a:t>The following rule matches all H1 elements in the document tree:</a:t>
            </a:r>
          </a:p>
          <a:p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65018" y="5105400"/>
            <a:ext cx="7918448" cy="16004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dirty="0" smtClean="0"/>
              <a:t>h1 { font-family: sans-serif }</a:t>
            </a:r>
          </a:p>
          <a:p>
            <a:r>
              <a:rPr lang="en-US" sz="2000" dirty="0" err="1"/>
              <a:t>i</a:t>
            </a:r>
            <a:r>
              <a:rPr lang="en-US" sz="2000" dirty="0" err="1" smtClean="0"/>
              <a:t>mg</a:t>
            </a:r>
            <a:r>
              <a:rPr lang="en-US" sz="2000" dirty="0" smtClean="0"/>
              <a:t> {margin:0px; 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   width:20%;</a:t>
            </a:r>
          </a:p>
          <a:p>
            <a:r>
              <a:rPr lang="en-US" sz="2000"/>
              <a:t> </a:t>
            </a:r>
            <a:r>
              <a:rPr lang="en-US" sz="2000" smtClean="0"/>
              <a:t>        height: 20%}</a:t>
            </a:r>
            <a:endParaRPr lang="en-US" sz="2000" dirty="0" smtClean="0"/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9049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Selector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676400"/>
            <a:ext cx="5405438" cy="3712460"/>
          </a:xfrm>
          <a:ln>
            <a:solidFill>
              <a:schemeClr val="accent5">
                <a:lumMod val="60000"/>
                <a:lumOff val="40000"/>
              </a:schemeClr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  <a:outerShdw blurRad="50800" dist="63500" dir="2700000" algn="tl" rotWithShape="0">
              <a:prstClr val="black">
                <a:alpha val="40000"/>
              </a:prstClr>
            </a:outerShdw>
          </a:effectLst>
          <a:scene3d>
            <a:camera prst="perspectiveLeft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1183289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 Selector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following ID selector matches the </a:t>
            </a:r>
            <a:r>
              <a:rPr lang="en-US" dirty="0" smtClean="0"/>
              <a:t>ID </a:t>
            </a:r>
            <a:r>
              <a:rPr lang="en-US" dirty="0"/>
              <a:t>attribute </a:t>
            </a:r>
            <a:r>
              <a:rPr lang="en-US" dirty="0" smtClean="0"/>
              <a:t>that has </a:t>
            </a:r>
            <a:r>
              <a:rPr lang="en-US" dirty="0"/>
              <a:t>the value </a:t>
            </a:r>
            <a:r>
              <a:rPr lang="en-US" dirty="0" smtClean="0"/>
              <a:t>"</a:t>
            </a:r>
            <a:r>
              <a:rPr lang="en-US" dirty="0"/>
              <a:t> </a:t>
            </a:r>
            <a:r>
              <a:rPr lang="en-US" dirty="0" err="1" smtClean="0"/>
              <a:t>firstname</a:t>
            </a:r>
            <a:r>
              <a:rPr lang="en-US" dirty="0" smtClean="0"/>
              <a:t>":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838200" y="2971800"/>
            <a:ext cx="73152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dirty="0"/>
              <a:t>#</a:t>
            </a:r>
            <a:r>
              <a:rPr lang="en-US" sz="2000" dirty="0" err="1"/>
              <a:t>firstname</a:t>
            </a:r>
            <a:r>
              <a:rPr lang="en-US" sz="2000" dirty="0"/>
              <a:t> {</a:t>
            </a:r>
            <a:r>
              <a:rPr lang="en-US" sz="2000" dirty="0" err="1"/>
              <a:t>color:Blue</a:t>
            </a:r>
            <a:r>
              <a:rPr lang="en-US" sz="2000" dirty="0"/>
              <a:t>; </a:t>
            </a:r>
            <a:r>
              <a:rPr lang="en-US" sz="2000" dirty="0" err="1"/>
              <a:t>font-weight:bold</a:t>
            </a:r>
            <a:r>
              <a:rPr lang="en-US" sz="2000" dirty="0" smtClean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118643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 Selector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 ID attribute can be used to uniquely identify its element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In HTML all ID attributes are named "</a:t>
            </a:r>
            <a:r>
              <a:rPr lang="en-US" dirty="0" smtClean="0"/>
              <a:t>id.</a:t>
            </a:r>
          </a:p>
          <a:p>
            <a:r>
              <a:rPr lang="en-US" dirty="0"/>
              <a:t>CSS ID selectors match an element instance based on its identifier.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CSS ID selector contains a "#" immediately followed by the ID value, which must be an identifier.</a:t>
            </a:r>
          </a:p>
        </p:txBody>
      </p:sp>
    </p:spTree>
    <p:extLst>
      <p:ext uri="{BB962C8B-B14F-4D97-AF65-F5344CB8AC3E}">
        <p14:creationId xmlns:p14="http://schemas.microsoft.com/office/powerpoint/2010/main" val="2489652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 Selector</a:t>
            </a:r>
          </a:p>
        </p:txBody>
      </p:sp>
      <p:sp>
        <p:nvSpPr>
          <p:cNvPr id="4" name="Content Placeholder 3"/>
          <p:cNvSpPr>
            <a:spLocks noGrp="1" noChangeArrowheads="1"/>
          </p:cNvSpPr>
          <p:nvPr>
            <p:ph idx="1"/>
          </p:nvPr>
        </p:nvSpPr>
        <p:spPr bwMode="auto">
          <a:xfrm>
            <a:off x="457200" y="1600200"/>
            <a:ext cx="8229600" cy="477053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600" dirty="0"/>
              <a:t>&lt;head&gt;</a:t>
            </a:r>
          </a:p>
          <a:p>
            <a:pPr marL="0" indent="0">
              <a:buNone/>
            </a:pPr>
            <a:r>
              <a:rPr lang="en-US" sz="1600" dirty="0"/>
              <a:t>&lt;style&gt;</a:t>
            </a:r>
          </a:p>
          <a:p>
            <a:pPr marL="0" indent="0">
              <a:buNone/>
            </a:pPr>
            <a:r>
              <a:rPr lang="en-US" sz="1600" dirty="0"/>
              <a:t>#</a:t>
            </a:r>
            <a:r>
              <a:rPr lang="en-US" sz="1600" dirty="0" err="1"/>
              <a:t>firstname</a:t>
            </a:r>
            <a:r>
              <a:rPr lang="en-US" sz="1600" dirty="0"/>
              <a:t> {</a:t>
            </a:r>
            <a:r>
              <a:rPr lang="en-US" sz="1600" dirty="0" err="1"/>
              <a:t>color:Blue</a:t>
            </a:r>
            <a:r>
              <a:rPr lang="en-US" sz="1600" dirty="0"/>
              <a:t>; </a:t>
            </a:r>
            <a:r>
              <a:rPr lang="en-US" sz="1600" dirty="0" err="1"/>
              <a:t>font-weight:bold</a:t>
            </a:r>
            <a:r>
              <a:rPr lang="en-US" sz="1600" dirty="0"/>
              <a:t>}</a:t>
            </a:r>
          </a:p>
          <a:p>
            <a:pPr marL="0" indent="0">
              <a:buNone/>
            </a:pPr>
            <a:r>
              <a:rPr lang="en-US" sz="1600" dirty="0" smtClean="0"/>
              <a:t>#</a:t>
            </a:r>
            <a:r>
              <a:rPr lang="en-US" sz="1600" dirty="0"/>
              <a:t>intro {</a:t>
            </a:r>
          </a:p>
          <a:p>
            <a:pPr marL="0" indent="0">
              <a:buNone/>
            </a:pPr>
            <a:r>
              <a:rPr lang="en-US" sz="1600" dirty="0"/>
              <a:t>    background-color: </a:t>
            </a:r>
            <a:r>
              <a:rPr lang="en-US" sz="1600" dirty="0" err="1"/>
              <a:t>lightblue</a:t>
            </a:r>
            <a:r>
              <a:rPr lang="en-US" sz="1600" dirty="0"/>
              <a:t>; </a:t>
            </a:r>
          </a:p>
          <a:p>
            <a:pPr marL="0" indent="0">
              <a:buNone/>
            </a:pPr>
            <a:r>
              <a:rPr lang="en-US" sz="1600" dirty="0"/>
              <a:t>width:20%; height:20%</a:t>
            </a:r>
          </a:p>
          <a:p>
            <a:pPr marL="0" indent="0">
              <a:buNone/>
            </a:pPr>
            <a:r>
              <a:rPr lang="en-US" sz="1600" dirty="0"/>
              <a:t>}</a:t>
            </a:r>
          </a:p>
          <a:p>
            <a:pPr marL="0" indent="0">
              <a:buNone/>
            </a:pPr>
            <a:r>
              <a:rPr lang="en-US" sz="1600" dirty="0" smtClean="0"/>
              <a:t>&lt;/</a:t>
            </a:r>
            <a:r>
              <a:rPr lang="en-US" sz="1600" dirty="0"/>
              <a:t>style</a:t>
            </a:r>
            <a:r>
              <a:rPr lang="en-US" sz="1600" dirty="0" smtClean="0"/>
              <a:t>&gt;&lt;/</a:t>
            </a:r>
            <a:r>
              <a:rPr lang="en-US" sz="1600" dirty="0"/>
              <a:t>head&gt;</a:t>
            </a:r>
          </a:p>
          <a:p>
            <a:pPr marL="0" indent="0">
              <a:buNone/>
            </a:pPr>
            <a:r>
              <a:rPr lang="en-US" sz="1600" dirty="0"/>
              <a:t>&lt;body&gt;</a:t>
            </a:r>
          </a:p>
          <a:p>
            <a:pPr marL="0" indent="0">
              <a:buNone/>
            </a:pPr>
            <a:r>
              <a:rPr lang="en-US" sz="1600" dirty="0" smtClean="0"/>
              <a:t>&lt;</a:t>
            </a:r>
            <a:r>
              <a:rPr lang="en-US" sz="1600" dirty="0"/>
              <a:t>h1&gt;Welcome&lt;/h1&gt;</a:t>
            </a:r>
          </a:p>
          <a:p>
            <a:pPr marL="0" indent="0">
              <a:buNone/>
            </a:pPr>
            <a:r>
              <a:rPr lang="en-US" sz="1600" dirty="0" smtClean="0"/>
              <a:t>&lt;</a:t>
            </a:r>
            <a:r>
              <a:rPr lang="en-US" sz="1600" dirty="0"/>
              <a:t>div id="intro"&gt;</a:t>
            </a:r>
          </a:p>
          <a:p>
            <a:pPr marL="0" indent="0">
              <a:buNone/>
            </a:pPr>
            <a:r>
              <a:rPr lang="en-US" sz="1600" dirty="0"/>
              <a:t>  &lt;p id="</a:t>
            </a:r>
            <a:r>
              <a:rPr lang="en-US" sz="1600" dirty="0" err="1"/>
              <a:t>firstname</a:t>
            </a:r>
            <a:r>
              <a:rPr lang="en-US" sz="1600" dirty="0" smtClean="0"/>
              <a:t>"&gt;First Name goes here.&lt;/</a:t>
            </a:r>
            <a:r>
              <a:rPr lang="en-US" sz="1600" dirty="0"/>
              <a:t>p&gt;</a:t>
            </a:r>
          </a:p>
          <a:p>
            <a:pPr marL="0" indent="0">
              <a:buNone/>
            </a:pPr>
            <a:r>
              <a:rPr lang="en-US" sz="1600" dirty="0"/>
              <a:t>  &lt;p id="hometown</a:t>
            </a:r>
            <a:r>
              <a:rPr lang="en-US" sz="1600" dirty="0" smtClean="0"/>
              <a:t>"&gt;</a:t>
            </a:r>
            <a:r>
              <a:rPr lang="en-US" sz="1600" dirty="0" err="1" smtClean="0"/>
              <a:t>Adress</a:t>
            </a:r>
            <a:r>
              <a:rPr lang="en-US" sz="1600" dirty="0" smtClean="0"/>
              <a:t>.&lt;/</a:t>
            </a:r>
            <a:r>
              <a:rPr lang="en-US" sz="1600" dirty="0"/>
              <a:t>p&gt;</a:t>
            </a:r>
          </a:p>
          <a:p>
            <a:pPr marL="0" indent="0">
              <a:buNone/>
            </a:pPr>
            <a:r>
              <a:rPr lang="en-US" sz="1600" dirty="0"/>
              <a:t>&lt;/div</a:t>
            </a:r>
            <a:r>
              <a:rPr lang="en-US" sz="1600" dirty="0" smtClean="0"/>
              <a:t>&gt;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&lt;</a:t>
            </a:r>
            <a:r>
              <a:rPr lang="en-US" sz="1600" dirty="0" smtClean="0"/>
              <a:t>p&gt;Here is another paragraph&lt;/</a:t>
            </a:r>
            <a:r>
              <a:rPr lang="en-US" sz="1600" dirty="0"/>
              <a:t>p</a:t>
            </a:r>
            <a:r>
              <a:rPr lang="en-US" sz="1600" dirty="0" smtClean="0"/>
              <a:t>&gt;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&lt;/body&gt; </a:t>
            </a:r>
            <a:endParaRPr lang="en-US" sz="16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4114800"/>
            <a:ext cx="2085975" cy="211455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4776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Selector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500" dirty="0" smtClean="0"/>
              <a:t>The class selector allows you to match a rule with an element (or elements) carrying a class attribute whose value matches the one specified in the class selector. </a:t>
            </a:r>
          </a:p>
          <a:p>
            <a:r>
              <a:rPr lang="en-US" sz="2500" dirty="0" smtClean="0"/>
              <a:t>For example, a &lt; p &gt; element with a class attribute whose value was </a:t>
            </a:r>
            <a:r>
              <a:rPr lang="en-US" sz="2500" dirty="0" err="1" smtClean="0"/>
              <a:t>BackgroundNote</a:t>
            </a:r>
            <a:r>
              <a:rPr lang="en-US" sz="2500" dirty="0" smtClean="0"/>
              <a:t> </a:t>
            </a:r>
          </a:p>
          <a:p>
            <a:endParaRPr lang="en-US" sz="2500" dirty="0" smtClean="0"/>
          </a:p>
          <a:p>
            <a:pPr marL="0" indent="0">
              <a:buNone/>
            </a:pPr>
            <a:endParaRPr lang="en-US" sz="2500" dirty="0" smtClean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838200" y="3787914"/>
            <a:ext cx="7315200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dirty="0" smtClean="0"/>
              <a:t>&lt; p class=”</a:t>
            </a:r>
            <a:r>
              <a:rPr lang="en-US" sz="2000" dirty="0" err="1" smtClean="0"/>
              <a:t>BackgroundNote</a:t>
            </a:r>
            <a:r>
              <a:rPr lang="en-US" sz="2000" dirty="0" smtClean="0"/>
              <a:t>” &gt; This paragraph contains an aside.</a:t>
            </a:r>
          </a:p>
          <a:p>
            <a:r>
              <a:rPr lang="en-US" sz="2000" dirty="0" smtClean="0"/>
              <a:t> &lt; /p &gt; </a:t>
            </a:r>
          </a:p>
        </p:txBody>
      </p:sp>
    </p:spTree>
    <p:extLst>
      <p:ext uri="{BB962C8B-B14F-4D97-AF65-F5344CB8AC3E}">
        <p14:creationId xmlns:p14="http://schemas.microsoft.com/office/powerpoint/2010/main" val="1398742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Selector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500" dirty="0" smtClean="0"/>
              <a:t>One way is to simply assign a rule that applies to any element that has a class attribute whose value is </a:t>
            </a:r>
            <a:r>
              <a:rPr lang="en-US" sz="2500" dirty="0" err="1" smtClean="0"/>
              <a:t>BackgroundNote</a:t>
            </a:r>
            <a:endParaRPr lang="en-US" sz="2500" dirty="0" smtClean="0"/>
          </a:p>
          <a:p>
            <a:pPr marL="0" indent="0">
              <a:buNone/>
            </a:pPr>
            <a:endParaRPr lang="en-US" sz="2500" dirty="0" smtClean="0"/>
          </a:p>
          <a:p>
            <a:r>
              <a:rPr lang="en-US" sz="2500" dirty="0" smtClean="0"/>
              <a:t>Or you can create a selector that selects only the &lt; p &gt; elements that carry a class attribute with a value of </a:t>
            </a:r>
            <a:r>
              <a:rPr lang="en-US" sz="2500" dirty="0" err="1" smtClean="0"/>
              <a:t>BackgroundNote</a:t>
            </a:r>
            <a:r>
              <a:rPr lang="en-US" sz="2500" dirty="0" smtClean="0"/>
              <a:t> (not other elements) like so:</a:t>
            </a:r>
            <a:endParaRPr lang="en-US" sz="2500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838200" y="2895600"/>
            <a:ext cx="73152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dirty="0" smtClean="0"/>
              <a:t>.</a:t>
            </a:r>
            <a:r>
              <a:rPr lang="en-US" sz="2000" dirty="0" err="1" smtClean="0"/>
              <a:t>BackgroundNote</a:t>
            </a:r>
            <a:r>
              <a:rPr lang="en-US" sz="2000" dirty="0" smtClean="0"/>
              <a:t> {} 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65909" y="4724400"/>
            <a:ext cx="73152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dirty="0" err="1" smtClean="0"/>
              <a:t>p.BackgroundNote</a:t>
            </a:r>
            <a:r>
              <a:rPr lang="en-US" sz="2000" dirty="0" smtClean="0"/>
              <a:t> {}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01751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Cascading Style Sheets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b="1" dirty="0" smtClean="0"/>
              <a:t>CSS</a:t>
            </a:r>
            <a:r>
              <a:rPr lang="en-US" altLang="en-US" dirty="0" smtClean="0"/>
              <a:t> stands for </a:t>
            </a:r>
            <a:r>
              <a:rPr lang="en-US" altLang="en-US" b="1" dirty="0" smtClean="0"/>
              <a:t>C</a:t>
            </a:r>
            <a:r>
              <a:rPr lang="en-US" altLang="en-US" dirty="0" smtClean="0"/>
              <a:t>ascading </a:t>
            </a:r>
            <a:r>
              <a:rPr lang="en-US" altLang="en-US" b="1" dirty="0" smtClean="0"/>
              <a:t>S</a:t>
            </a:r>
            <a:r>
              <a:rPr lang="en-US" altLang="en-US" dirty="0" smtClean="0"/>
              <a:t>tyle </a:t>
            </a:r>
            <a:r>
              <a:rPr lang="en-US" altLang="en-US" b="1" dirty="0" smtClean="0"/>
              <a:t>S</a:t>
            </a:r>
            <a:r>
              <a:rPr lang="en-US" altLang="en-US" dirty="0" smtClean="0"/>
              <a:t>heets </a:t>
            </a:r>
          </a:p>
          <a:p>
            <a:pPr>
              <a:lnSpc>
                <a:spcPct val="90000"/>
              </a:lnSpc>
            </a:pPr>
            <a:r>
              <a:rPr lang="en-US" altLang="en-US" dirty="0" smtClean="0"/>
              <a:t>Styles define </a:t>
            </a:r>
            <a:r>
              <a:rPr lang="en-US" altLang="en-US" b="1" dirty="0" smtClean="0"/>
              <a:t>how to display</a:t>
            </a:r>
            <a:r>
              <a:rPr lang="en-US" altLang="en-US" dirty="0" smtClean="0"/>
              <a:t> HTML elements</a:t>
            </a:r>
          </a:p>
          <a:p>
            <a:r>
              <a:rPr lang="en-US" altLang="en-US" b="1" dirty="0" smtClean="0"/>
              <a:t>CSS </a:t>
            </a:r>
            <a:r>
              <a:rPr lang="en-US" dirty="0" smtClean="0"/>
              <a:t>is </a:t>
            </a:r>
            <a:r>
              <a:rPr lang="en-US" dirty="0"/>
              <a:t>a set of instructions that tells the browser how the website looks so it is all about styling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The difference between HTML and CSS is HTML is all about contents of website and CSS is about styling of website</a:t>
            </a:r>
          </a:p>
          <a:p>
            <a:endParaRPr lang="en-US" dirty="0"/>
          </a:p>
          <a:p>
            <a:pPr>
              <a:lnSpc>
                <a:spcPct val="90000"/>
              </a:lnSpc>
            </a:pPr>
            <a:endParaRPr lang="en-US" alt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5410200"/>
            <a:ext cx="20574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868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 smtClean="0"/>
              <a:t>Selector: Example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57200" y="1474887"/>
            <a:ext cx="8153400" cy="480131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&lt;head&gt;</a:t>
            </a:r>
          </a:p>
          <a:p>
            <a:r>
              <a:rPr lang="en-US" dirty="0"/>
              <a:t>&lt;style&gt;</a:t>
            </a:r>
          </a:p>
          <a:p>
            <a:r>
              <a:rPr lang="en-US" dirty="0"/>
              <a:t>.welcome{</a:t>
            </a:r>
            <a:r>
              <a:rPr lang="en-US" dirty="0" err="1"/>
              <a:t>font-style:italic</a:t>
            </a:r>
            <a:r>
              <a:rPr lang="en-US" dirty="0"/>
              <a:t>; </a:t>
            </a:r>
            <a:r>
              <a:rPr lang="en-US" dirty="0" err="1"/>
              <a:t>color:Green</a:t>
            </a:r>
            <a:r>
              <a:rPr lang="en-US" dirty="0"/>
              <a:t>}</a:t>
            </a:r>
          </a:p>
          <a:p>
            <a:r>
              <a:rPr lang="en-US" dirty="0"/>
              <a:t>.</a:t>
            </a:r>
            <a:r>
              <a:rPr lang="en-US" dirty="0" err="1"/>
              <a:t>firstname</a:t>
            </a:r>
            <a:r>
              <a:rPr lang="en-US" dirty="0"/>
              <a:t> {</a:t>
            </a:r>
            <a:r>
              <a:rPr lang="en-US" dirty="0" err="1"/>
              <a:t>color:Blue</a:t>
            </a:r>
            <a:r>
              <a:rPr lang="en-US" dirty="0"/>
              <a:t>; </a:t>
            </a:r>
            <a:r>
              <a:rPr lang="en-US" dirty="0" err="1"/>
              <a:t>font-weight:bold</a:t>
            </a:r>
            <a:r>
              <a:rPr lang="en-US" dirty="0"/>
              <a:t>}</a:t>
            </a:r>
          </a:p>
          <a:p>
            <a:r>
              <a:rPr lang="en-US" dirty="0"/>
              <a:t>.intro {</a:t>
            </a:r>
          </a:p>
          <a:p>
            <a:r>
              <a:rPr lang="en-US" dirty="0"/>
              <a:t>    background-color: </a:t>
            </a:r>
            <a:r>
              <a:rPr lang="en-US" dirty="0" err="1"/>
              <a:t>lightblue</a:t>
            </a:r>
            <a:r>
              <a:rPr lang="en-US" dirty="0"/>
              <a:t>; </a:t>
            </a:r>
          </a:p>
          <a:p>
            <a:r>
              <a:rPr lang="en-US" dirty="0"/>
              <a:t>width:20%; height:20%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&lt;/style&gt;&lt;/head&gt;</a:t>
            </a:r>
          </a:p>
          <a:p>
            <a:r>
              <a:rPr lang="en-US" dirty="0"/>
              <a:t>&lt;body&gt;</a:t>
            </a:r>
          </a:p>
          <a:p>
            <a:r>
              <a:rPr lang="en-US" dirty="0"/>
              <a:t>&lt;h1 class="welcome"&gt;Welcome&lt;/h1&gt;</a:t>
            </a:r>
          </a:p>
          <a:p>
            <a:r>
              <a:rPr lang="en-US" dirty="0"/>
              <a:t>&lt;div class="intro"&gt;</a:t>
            </a:r>
          </a:p>
          <a:p>
            <a:r>
              <a:rPr lang="en-US" dirty="0"/>
              <a:t>  &lt;p class="</a:t>
            </a:r>
            <a:r>
              <a:rPr lang="en-US" dirty="0" err="1"/>
              <a:t>firstname</a:t>
            </a:r>
            <a:r>
              <a:rPr lang="en-US" dirty="0"/>
              <a:t>"&gt;First Name goes here.&lt;/p&gt;</a:t>
            </a:r>
          </a:p>
          <a:p>
            <a:r>
              <a:rPr lang="en-US" dirty="0"/>
              <a:t>  &lt;p id="hometown"&gt;</a:t>
            </a:r>
            <a:r>
              <a:rPr lang="en-US" dirty="0" err="1"/>
              <a:t>Adress</a:t>
            </a:r>
            <a:r>
              <a:rPr lang="en-US" dirty="0"/>
              <a:t>.&lt;/p&gt;</a:t>
            </a:r>
          </a:p>
          <a:p>
            <a:r>
              <a:rPr lang="en-US" dirty="0"/>
              <a:t>&lt;/div&gt;</a:t>
            </a:r>
          </a:p>
          <a:p>
            <a:r>
              <a:rPr lang="en-US" dirty="0"/>
              <a:t>&lt;p&gt;Here is another paragraph&lt;/p&gt;</a:t>
            </a:r>
          </a:p>
          <a:p>
            <a:r>
              <a:rPr lang="en-US" dirty="0"/>
              <a:t>&lt;/body&gt; </a:t>
            </a:r>
            <a:r>
              <a:rPr lang="en-US" dirty="0" smtClean="0"/>
              <a:t>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3962400"/>
            <a:ext cx="2295525" cy="221465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3314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Descendent Selector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At times, authors may want selectors to match an element that is the descendant of another element in the document tree </a:t>
            </a:r>
            <a:endParaRPr lang="en-US" dirty="0" smtClean="0"/>
          </a:p>
          <a:p>
            <a:pPr lvl="1"/>
            <a:r>
              <a:rPr lang="en-US" dirty="0" smtClean="0"/>
              <a:t>e.g</a:t>
            </a:r>
            <a:r>
              <a:rPr lang="en-US" dirty="0"/>
              <a:t>., "Match those EM elements that are contained by </a:t>
            </a:r>
            <a:r>
              <a:rPr lang="en-US" dirty="0" smtClean="0"/>
              <a:t>a div element“</a:t>
            </a:r>
          </a:p>
          <a:p>
            <a:r>
              <a:rPr lang="en-US" dirty="0" smtClean="0"/>
              <a:t>Descendant </a:t>
            </a:r>
            <a:r>
              <a:rPr lang="en-US" dirty="0"/>
              <a:t>selectors express such a relationship in a pattern. A descendant selector is made up of two or more selectors separated by white </a:t>
            </a:r>
            <a:r>
              <a:rPr lang="en-US" dirty="0" smtClean="0"/>
              <a:t>space.</a:t>
            </a:r>
          </a:p>
          <a:p>
            <a:r>
              <a:rPr lang="en-US" dirty="0" smtClean="0"/>
              <a:t> </a:t>
            </a:r>
            <a:r>
              <a:rPr lang="en-US" dirty="0"/>
              <a:t>A descendant selector of the form "A B" matches when an element B is an arbitrary descendant of some ancestor element A.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753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© 2004, Robert K. Moniot</a:t>
            </a:r>
          </a:p>
          <a:p>
            <a:endParaRPr lang="en-US" altLang="en-US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Descendent Selector</a:t>
            </a:r>
            <a:endParaRPr lang="en-US" altLang="en-US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Selectors can be defined so that a style rule applies to an element only when it is a descendant of a certain other type of element.  Examples:</a:t>
            </a:r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935182" y="3607088"/>
            <a:ext cx="7294418" cy="10064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/>
            </a:lvl1pPr>
          </a:lstStyle>
          <a:p>
            <a:r>
              <a:rPr lang="en-US" altLang="en-US" dirty="0"/>
              <a:t>  </a:t>
            </a:r>
            <a:r>
              <a:rPr lang="en-US" altLang="en-US" b="1" dirty="0" err="1"/>
              <a:t>ul</a:t>
            </a:r>
            <a:r>
              <a:rPr lang="en-US" altLang="en-US" b="1" dirty="0"/>
              <a:t> </a:t>
            </a:r>
            <a:r>
              <a:rPr lang="en-US" altLang="en-US" b="1" dirty="0" err="1"/>
              <a:t>ul</a:t>
            </a:r>
            <a:r>
              <a:rPr lang="en-US" altLang="en-US" b="1" dirty="0"/>
              <a:t>  { list-style-type : square }</a:t>
            </a:r>
          </a:p>
          <a:p>
            <a:r>
              <a:rPr lang="en-US" altLang="en-US" dirty="0"/>
              <a:t>This specifies </a:t>
            </a:r>
            <a:r>
              <a:rPr lang="en-US" altLang="en-US" dirty="0" smtClean="0"/>
              <a:t>that all </a:t>
            </a:r>
            <a:r>
              <a:rPr lang="en-US" altLang="en-US" dirty="0"/>
              <a:t>unordered </a:t>
            </a:r>
            <a:r>
              <a:rPr lang="en-US" altLang="en-US" dirty="0" smtClean="0"/>
              <a:t>lists that are </a:t>
            </a:r>
            <a:r>
              <a:rPr lang="en-US" altLang="en-US" dirty="0" err="1" smtClean="0"/>
              <a:t>descendents</a:t>
            </a:r>
            <a:r>
              <a:rPr lang="en-US" altLang="en-US" dirty="0" smtClean="0"/>
              <a:t> of another </a:t>
            </a:r>
            <a:r>
              <a:rPr lang="en-US" altLang="en-US" dirty="0"/>
              <a:t>unordered list will be bulleted by squares.</a:t>
            </a:r>
          </a:p>
        </p:txBody>
      </p:sp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914400" y="4860925"/>
            <a:ext cx="731520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/>
            </a:lvl1pPr>
          </a:lstStyle>
          <a:p>
            <a:r>
              <a:rPr lang="en-US" altLang="en-US" b="1" dirty="0"/>
              <a:t>  h1 </a:t>
            </a:r>
            <a:r>
              <a:rPr lang="en-US" altLang="en-US" b="1" dirty="0" err="1"/>
              <a:t>em</a:t>
            </a:r>
            <a:r>
              <a:rPr lang="en-US" altLang="en-US" b="1" dirty="0"/>
              <a:t> </a:t>
            </a:r>
            <a:r>
              <a:rPr lang="en-US" altLang="en-US" b="1" dirty="0" err="1"/>
              <a:t>em</a:t>
            </a:r>
            <a:r>
              <a:rPr lang="en-US" altLang="en-US" b="1" dirty="0"/>
              <a:t> { color : red }</a:t>
            </a:r>
          </a:p>
          <a:p>
            <a:r>
              <a:rPr lang="en-US" altLang="en-US" dirty="0"/>
              <a:t>This specifies that emphasized text inside emphasized text in an &lt;h1&gt; header will appear in red.</a:t>
            </a:r>
          </a:p>
        </p:txBody>
      </p:sp>
    </p:spTree>
    <p:extLst>
      <p:ext uri="{BB962C8B-B14F-4D97-AF65-F5344CB8AC3E}">
        <p14:creationId xmlns:p14="http://schemas.microsoft.com/office/powerpoint/2010/main" val="1648554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Descendent Selector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021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For example, consider the following example for heading which emphasizes some text</a:t>
            </a:r>
          </a:p>
          <a:p>
            <a:endParaRPr lang="en-US" dirty="0" smtClean="0"/>
          </a:p>
          <a:p>
            <a:r>
              <a:rPr lang="en-US" dirty="0" smtClean="0"/>
              <a:t>For example, consider the following rules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Consider a </a:t>
            </a:r>
            <a:r>
              <a:rPr lang="en-US" dirty="0"/>
              <a:t>rule that sets the text color to blue whenever an EM occurs anywhere within an </a:t>
            </a:r>
            <a:r>
              <a:rPr lang="en-US" dirty="0" smtClean="0"/>
              <a:t>H1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third rule will match the EM </a:t>
            </a:r>
            <a:r>
              <a:rPr lang="en-US" dirty="0" smtClean="0"/>
              <a:t>inside </a:t>
            </a:r>
            <a:r>
              <a:rPr lang="en-US" dirty="0"/>
              <a:t>the </a:t>
            </a:r>
            <a:r>
              <a:rPr lang="en-US" dirty="0" smtClean="0"/>
              <a:t>H1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09600" y="2190690"/>
            <a:ext cx="7918448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dirty="0" smtClean="0"/>
              <a:t>&lt;H1&gt;This headline is &lt;EM&gt;very&lt;/EM&gt; important&lt;/H1&gt;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2971800"/>
            <a:ext cx="7918448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dirty="0" smtClean="0"/>
              <a:t>h1 { color: red } </a:t>
            </a:r>
          </a:p>
          <a:p>
            <a:r>
              <a:rPr lang="en-US" sz="2000" dirty="0" err="1" smtClean="0"/>
              <a:t>em</a:t>
            </a:r>
            <a:r>
              <a:rPr lang="en-US" sz="2000" dirty="0" smtClean="0"/>
              <a:t> { color: red}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600" y="4495800"/>
            <a:ext cx="7918448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dirty="0" smtClean="0"/>
              <a:t>h1 { color: red }</a:t>
            </a:r>
          </a:p>
          <a:p>
            <a:r>
              <a:rPr lang="en-US" sz="2000" dirty="0" smtClean="0"/>
              <a:t> </a:t>
            </a:r>
            <a:r>
              <a:rPr lang="en-US" sz="2000" dirty="0" err="1" smtClean="0"/>
              <a:t>em</a:t>
            </a:r>
            <a:r>
              <a:rPr lang="en-US" sz="2000" dirty="0" smtClean="0"/>
              <a:t> { color: red }</a:t>
            </a:r>
          </a:p>
          <a:p>
            <a:r>
              <a:rPr lang="en-US" sz="2000" dirty="0" smtClean="0"/>
              <a:t> h1 </a:t>
            </a:r>
            <a:r>
              <a:rPr lang="en-US" sz="2000" dirty="0" err="1" smtClean="0"/>
              <a:t>em</a:t>
            </a:r>
            <a:r>
              <a:rPr lang="en-US" sz="2000" dirty="0" smtClean="0"/>
              <a:t> { color: blue } </a:t>
            </a:r>
          </a:p>
        </p:txBody>
      </p:sp>
    </p:spTree>
    <p:extLst>
      <p:ext uri="{BB962C8B-B14F-4D97-AF65-F5344CB8AC3E}">
        <p14:creationId xmlns:p14="http://schemas.microsoft.com/office/powerpoint/2010/main" val="1666874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762000" y="1594783"/>
            <a:ext cx="7543800" cy="50167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/>
              <a:t>&lt;!DOCTYPE html&gt;</a:t>
            </a:r>
          </a:p>
          <a:p>
            <a:r>
              <a:rPr lang="en-US" sz="1600" dirty="0" smtClean="0"/>
              <a:t>&lt;html&gt;</a:t>
            </a:r>
          </a:p>
          <a:p>
            <a:r>
              <a:rPr lang="en-US" sz="1600" dirty="0" smtClean="0"/>
              <a:t>&lt;head&gt;</a:t>
            </a:r>
          </a:p>
          <a:p>
            <a:r>
              <a:rPr lang="en-US" sz="1600" dirty="0" smtClean="0"/>
              <a:t>&lt;style&gt;</a:t>
            </a:r>
          </a:p>
          <a:p>
            <a:r>
              <a:rPr lang="en-US" sz="1600" dirty="0" smtClean="0"/>
              <a:t>body&gt;p  {   color: green; </a:t>
            </a:r>
            <a:r>
              <a:rPr lang="en-US" sz="1600" dirty="0" err="1" smtClean="0"/>
              <a:t>font-weight:bold</a:t>
            </a:r>
            <a:r>
              <a:rPr lang="en-US" sz="1600" dirty="0" smtClean="0"/>
              <a:t> }</a:t>
            </a:r>
          </a:p>
          <a:p>
            <a:r>
              <a:rPr lang="en-US" sz="1600" dirty="0"/>
              <a:t>p</a:t>
            </a:r>
            <a:r>
              <a:rPr lang="en-US" sz="1600" dirty="0" smtClean="0"/>
              <a:t> </a:t>
            </a:r>
            <a:r>
              <a:rPr lang="en-US" sz="1600" dirty="0" err="1" smtClean="0"/>
              <a:t>em</a:t>
            </a:r>
            <a:r>
              <a:rPr lang="en-US" sz="1600" dirty="0" smtClean="0"/>
              <a:t> </a:t>
            </a:r>
            <a:r>
              <a:rPr lang="en-US" sz="1600" dirty="0" err="1" smtClean="0"/>
              <a:t>em</a:t>
            </a:r>
            <a:r>
              <a:rPr lang="en-US" sz="1600" dirty="0" smtClean="0"/>
              <a:t>{color: red; </a:t>
            </a:r>
            <a:r>
              <a:rPr lang="en-US" sz="1600" dirty="0" err="1" smtClean="0"/>
              <a:t>font-weight:bold</a:t>
            </a:r>
            <a:r>
              <a:rPr lang="en-US" sz="1600" dirty="0" smtClean="0"/>
              <a:t>}</a:t>
            </a:r>
          </a:p>
          <a:p>
            <a:r>
              <a:rPr lang="en-US" sz="1600" dirty="0" smtClean="0"/>
              <a:t>&lt;/style&gt;</a:t>
            </a:r>
          </a:p>
          <a:p>
            <a:r>
              <a:rPr lang="en-US" sz="1600" dirty="0" smtClean="0"/>
              <a:t>&lt;/head&gt;</a:t>
            </a:r>
          </a:p>
          <a:p>
            <a:r>
              <a:rPr lang="en-US" sz="1600" dirty="0" smtClean="0"/>
              <a:t>&lt;body&gt;</a:t>
            </a:r>
          </a:p>
          <a:p>
            <a:r>
              <a:rPr lang="en-US" sz="1600" dirty="0" smtClean="0"/>
              <a:t>&lt;p&gt;The &lt;</a:t>
            </a:r>
            <a:r>
              <a:rPr lang="en-US" sz="1600" dirty="0" err="1" smtClean="0"/>
              <a:t>em</a:t>
            </a:r>
            <a:r>
              <a:rPr lang="en-US" sz="1600" dirty="0" smtClean="0"/>
              <a:t>&gt;first &lt;</a:t>
            </a:r>
            <a:r>
              <a:rPr lang="en-US" sz="1600" dirty="0" err="1" smtClean="0"/>
              <a:t>em</a:t>
            </a:r>
            <a:r>
              <a:rPr lang="en-US" sz="1600" dirty="0" smtClean="0"/>
              <a:t>&gt;paragraph&lt;/</a:t>
            </a:r>
            <a:r>
              <a:rPr lang="en-US" sz="1600" dirty="0" err="1" smtClean="0"/>
              <a:t>em</a:t>
            </a:r>
            <a:r>
              <a:rPr lang="en-US" sz="1600" dirty="0" smtClean="0"/>
              <a:t>&gt;&lt;/</a:t>
            </a:r>
            <a:r>
              <a:rPr lang="en-US" sz="1600" dirty="0" err="1" smtClean="0"/>
              <a:t>em</a:t>
            </a:r>
            <a:r>
              <a:rPr lang="en-US" sz="1600" dirty="0" smtClean="0"/>
              <a:t>&gt;.</a:t>
            </a:r>
          </a:p>
          <a:p>
            <a:r>
              <a:rPr lang="en-US" sz="1600" dirty="0" smtClean="0"/>
              <a:t>&lt;/p&gt;</a:t>
            </a:r>
          </a:p>
          <a:p>
            <a:r>
              <a:rPr lang="en-US" sz="1600" dirty="0" smtClean="0"/>
              <a:t>&lt;p&gt;The second paragraph.&lt;/p&gt;</a:t>
            </a:r>
          </a:p>
          <a:p>
            <a:r>
              <a:rPr lang="en-US" sz="1600" dirty="0" smtClean="0"/>
              <a:t>&lt;p&gt;The third paragraph.&lt;/p&gt;</a:t>
            </a:r>
          </a:p>
          <a:p>
            <a:r>
              <a:rPr lang="en-US" sz="1600" dirty="0" smtClean="0"/>
              <a:t>&lt;p&gt;The fourth paragraph.&lt;/p&gt;</a:t>
            </a:r>
          </a:p>
          <a:p>
            <a:r>
              <a:rPr lang="en-US" sz="1600" dirty="0" smtClean="0"/>
              <a:t>&lt;</a:t>
            </a:r>
            <a:r>
              <a:rPr lang="en-US" sz="1600" dirty="0" err="1" smtClean="0"/>
              <a:t>ul</a:t>
            </a:r>
            <a:r>
              <a:rPr lang="en-US" sz="1600" dirty="0" smtClean="0"/>
              <a:t>&gt;</a:t>
            </a:r>
          </a:p>
          <a:p>
            <a:r>
              <a:rPr lang="en-US" sz="1600" dirty="0" smtClean="0"/>
              <a:t>&lt;li&gt;&lt;p&gt;This is first &lt;</a:t>
            </a:r>
            <a:r>
              <a:rPr lang="en-US" sz="1600" dirty="0" err="1" smtClean="0"/>
              <a:t>em</a:t>
            </a:r>
            <a:r>
              <a:rPr lang="en-US" sz="1600" dirty="0" smtClean="0"/>
              <a:t>&gt;Paragraph&lt;/</a:t>
            </a:r>
            <a:r>
              <a:rPr lang="en-US" sz="1600" dirty="0" err="1" smtClean="0"/>
              <a:t>em</a:t>
            </a:r>
            <a:r>
              <a:rPr lang="en-US" sz="1600" smtClean="0"/>
              <a:t>&gt; </a:t>
            </a:r>
            <a:r>
              <a:rPr lang="en-US" sz="1600" dirty="0" smtClean="0"/>
              <a:t>inside the li&lt;/p&gt;&lt;/&lt;li&gt;</a:t>
            </a:r>
          </a:p>
          <a:p>
            <a:r>
              <a:rPr lang="en-US" sz="1600" dirty="0" smtClean="0"/>
              <a:t>&lt;li&gt;&lt;p&gt;This is second Paragraph inside the li&lt;/p&gt;&lt;/&lt;li&gt;</a:t>
            </a:r>
          </a:p>
          <a:p>
            <a:r>
              <a:rPr lang="en-US" sz="1600" dirty="0" smtClean="0"/>
              <a:t>&lt;/</a:t>
            </a:r>
            <a:r>
              <a:rPr lang="en-US" sz="1600" dirty="0" err="1" smtClean="0"/>
              <a:t>ul</a:t>
            </a:r>
            <a:r>
              <a:rPr lang="en-US" sz="1600" dirty="0" smtClean="0"/>
              <a:t>&gt;</a:t>
            </a:r>
          </a:p>
          <a:p>
            <a:r>
              <a:rPr lang="en-US" sz="1600" dirty="0" smtClean="0"/>
              <a:t>&lt;/body&gt;</a:t>
            </a:r>
          </a:p>
          <a:p>
            <a:r>
              <a:rPr lang="en-US" sz="1600" dirty="0" smtClean="0"/>
              <a:t>&lt;/html&gt;</a:t>
            </a:r>
          </a:p>
        </p:txBody>
      </p:sp>
      <p:sp>
        <p:nvSpPr>
          <p:cNvPr id="5" name="Oval 4"/>
          <p:cNvSpPr/>
          <p:nvPr/>
        </p:nvSpPr>
        <p:spPr>
          <a:xfrm>
            <a:off x="609600" y="2819400"/>
            <a:ext cx="3782291" cy="381000"/>
          </a:xfrm>
          <a:prstGeom prst="ellipse">
            <a:avLst/>
          </a:prstGeom>
          <a:solidFill>
            <a:schemeClr val="accent1">
              <a:alpha val="24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4191000"/>
            <a:ext cx="2733675" cy="2266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9529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HTML Tree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2666999" y="1524000"/>
            <a:ext cx="1143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html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1752600" y="2743200"/>
            <a:ext cx="1143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head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7391400" y="3948896"/>
            <a:ext cx="1143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ul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3299990" y="3957577"/>
            <a:ext cx="1143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</a:t>
            </a:r>
          </a:p>
        </p:txBody>
      </p:sp>
      <p:sp>
        <p:nvSpPr>
          <p:cNvPr id="8" name="Rectangle 7"/>
          <p:cNvSpPr/>
          <p:nvPr/>
        </p:nvSpPr>
        <p:spPr>
          <a:xfrm>
            <a:off x="3589115" y="2756092"/>
            <a:ext cx="1143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body</a:t>
            </a:r>
            <a:endParaRPr lang="en-GB" dirty="0"/>
          </a:p>
        </p:txBody>
      </p:sp>
      <p:sp>
        <p:nvSpPr>
          <p:cNvPr id="9" name="Rectangle 8"/>
          <p:cNvSpPr/>
          <p:nvPr/>
        </p:nvSpPr>
        <p:spPr>
          <a:xfrm>
            <a:off x="4671590" y="3948896"/>
            <a:ext cx="1143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</a:t>
            </a:r>
          </a:p>
        </p:txBody>
      </p:sp>
      <p:sp>
        <p:nvSpPr>
          <p:cNvPr id="10" name="Rectangle 9"/>
          <p:cNvSpPr/>
          <p:nvPr/>
        </p:nvSpPr>
        <p:spPr>
          <a:xfrm>
            <a:off x="6019800" y="3957577"/>
            <a:ext cx="1143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</a:t>
            </a:r>
          </a:p>
        </p:txBody>
      </p:sp>
      <p:cxnSp>
        <p:nvCxnSpPr>
          <p:cNvPr id="12" name="Straight Connector 11"/>
          <p:cNvCxnSpPr>
            <a:stCxn id="4" idx="2"/>
          </p:cNvCxnSpPr>
          <p:nvPr/>
        </p:nvCxnSpPr>
        <p:spPr>
          <a:xfrm>
            <a:off x="3238499" y="1981200"/>
            <a:ext cx="0" cy="3639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362199" y="2345190"/>
            <a:ext cx="1752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362199" y="2345190"/>
            <a:ext cx="0" cy="398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114799" y="2345190"/>
            <a:ext cx="0" cy="398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911993" y="3948896"/>
            <a:ext cx="1143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114799" y="3217410"/>
            <a:ext cx="0" cy="3639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514599" y="3581400"/>
            <a:ext cx="54102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2514600" y="3581400"/>
            <a:ext cx="0" cy="398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4991099" y="3581400"/>
            <a:ext cx="0" cy="398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3814339" y="3581400"/>
            <a:ext cx="0" cy="398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6553200" y="3564390"/>
            <a:ext cx="0" cy="398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7924800" y="3581400"/>
            <a:ext cx="0" cy="398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6248400" y="5168800"/>
            <a:ext cx="1143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li</a:t>
            </a:r>
            <a:endParaRPr lang="en-GB" dirty="0"/>
          </a:p>
        </p:txBody>
      </p:sp>
      <p:sp>
        <p:nvSpPr>
          <p:cNvPr id="36" name="Rectangle 35"/>
          <p:cNvSpPr/>
          <p:nvPr/>
        </p:nvSpPr>
        <p:spPr>
          <a:xfrm>
            <a:off x="7924800" y="5181600"/>
            <a:ext cx="1143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li</a:t>
            </a:r>
            <a:endParaRPr lang="en-GB" dirty="0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6781800" y="4800600"/>
            <a:ext cx="0" cy="398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8515109" y="4800600"/>
            <a:ext cx="0" cy="398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7924800" y="4419600"/>
            <a:ext cx="0" cy="3639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6762509" y="4800600"/>
            <a:ext cx="1752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6248400" y="6019800"/>
            <a:ext cx="1143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</a:t>
            </a:r>
          </a:p>
        </p:txBody>
      </p:sp>
      <p:sp>
        <p:nvSpPr>
          <p:cNvPr id="43" name="Rectangle 42"/>
          <p:cNvSpPr/>
          <p:nvPr/>
        </p:nvSpPr>
        <p:spPr>
          <a:xfrm>
            <a:off x="7924800" y="6019800"/>
            <a:ext cx="1143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</a:t>
            </a: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6781800" y="5638800"/>
            <a:ext cx="0" cy="398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8515109" y="5626000"/>
            <a:ext cx="0" cy="398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1404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Child Selector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 </a:t>
            </a:r>
            <a:r>
              <a:rPr lang="en-US" i="1" dirty="0"/>
              <a:t>child selector</a:t>
            </a:r>
            <a:r>
              <a:rPr lang="en-US" dirty="0"/>
              <a:t> matches when an element is </a:t>
            </a:r>
            <a:r>
              <a:rPr lang="en-US" dirty="0" smtClean="0"/>
              <a:t>a direct</a:t>
            </a:r>
            <a:r>
              <a:rPr lang="en-US" dirty="0"/>
              <a:t> child of </a:t>
            </a:r>
            <a:r>
              <a:rPr lang="en-US" dirty="0" smtClean="0"/>
              <a:t>another. </a:t>
            </a:r>
            <a:r>
              <a:rPr lang="en-US" dirty="0"/>
              <a:t>A child selector is made up of two or more selectors separated by "&gt;".</a:t>
            </a:r>
          </a:p>
          <a:p>
            <a:r>
              <a:rPr lang="en-US" dirty="0" smtClean="0"/>
              <a:t>In this case it matches any &lt; b &gt; elements that are direct children of &lt; td &gt; 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762000" y="4876800"/>
            <a:ext cx="7543800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dirty="0" smtClean="0"/>
              <a:t>body &gt; P { line-height: 1.3 }</a:t>
            </a:r>
          </a:p>
          <a:p>
            <a:r>
              <a:rPr lang="en-US" sz="2000" dirty="0" smtClean="0"/>
              <a:t>td &gt; b {font-size: small}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16054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Child Selector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following example combines descendant selectors and child selectors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r>
              <a:rPr lang="en-US" dirty="0" smtClean="0"/>
              <a:t>It </a:t>
            </a:r>
            <a:r>
              <a:rPr lang="en-US" dirty="0"/>
              <a:t>matches a P element that is a descendant of an </a:t>
            </a:r>
            <a:r>
              <a:rPr lang="en-US" dirty="0" smtClean="0"/>
              <a:t>li; </a:t>
            </a:r>
            <a:r>
              <a:rPr lang="en-US" dirty="0"/>
              <a:t>the </a:t>
            </a:r>
            <a:r>
              <a:rPr lang="en-US" dirty="0" smtClean="0"/>
              <a:t>li </a:t>
            </a:r>
            <a:r>
              <a:rPr lang="en-US" dirty="0"/>
              <a:t>element must be the child of an </a:t>
            </a:r>
            <a:r>
              <a:rPr lang="en-US" dirty="0" smtClean="0"/>
              <a:t>UL </a:t>
            </a:r>
            <a:r>
              <a:rPr lang="en-US" dirty="0"/>
              <a:t>element; the </a:t>
            </a:r>
            <a:r>
              <a:rPr lang="en-US" dirty="0" smtClean="0"/>
              <a:t>UL </a:t>
            </a:r>
            <a:r>
              <a:rPr lang="en-US" dirty="0"/>
              <a:t>element must be a descendant of a DIV. Notice that the optional white space </a:t>
            </a:r>
            <a:r>
              <a:rPr lang="en-US" dirty="0" smtClean="0"/>
              <a:t>around the </a:t>
            </a:r>
            <a:r>
              <a:rPr lang="en-US" dirty="0"/>
              <a:t>"&gt;" </a:t>
            </a:r>
            <a:r>
              <a:rPr lang="en-US" dirty="0" err="1"/>
              <a:t>combinator</a:t>
            </a:r>
            <a:r>
              <a:rPr lang="en-US" dirty="0"/>
              <a:t> </a:t>
            </a:r>
            <a:r>
              <a:rPr lang="en-US" dirty="0" smtClean="0"/>
              <a:t>has </a:t>
            </a:r>
            <a:r>
              <a:rPr lang="en-US" dirty="0"/>
              <a:t>been left out.</a:t>
            </a:r>
          </a:p>
          <a:p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762000" y="2647890"/>
            <a:ext cx="75438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dirty="0" smtClean="0"/>
              <a:t>div </a:t>
            </a:r>
            <a:r>
              <a:rPr lang="en-US" sz="2000" dirty="0" err="1"/>
              <a:t>u</a:t>
            </a:r>
            <a:r>
              <a:rPr lang="en-US" sz="2000" dirty="0" err="1" smtClean="0"/>
              <a:t>l</a:t>
            </a:r>
            <a:r>
              <a:rPr lang="en-US" sz="2000" dirty="0" smtClean="0"/>
              <a:t>&gt;li p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4543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09600" y="1348800"/>
            <a:ext cx="7086600" cy="50167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/>
              <a:t>&lt;!DOCTYPE html&gt;</a:t>
            </a:r>
          </a:p>
          <a:p>
            <a:r>
              <a:rPr lang="en-US" sz="1600" dirty="0" smtClean="0"/>
              <a:t>&lt;html&gt;</a:t>
            </a:r>
          </a:p>
          <a:p>
            <a:r>
              <a:rPr lang="en-US" sz="1600" dirty="0" smtClean="0"/>
              <a:t>&lt;head&gt;</a:t>
            </a:r>
          </a:p>
          <a:p>
            <a:r>
              <a:rPr lang="en-US" sz="1600" dirty="0" smtClean="0"/>
              <a:t>&lt;style&gt;</a:t>
            </a:r>
          </a:p>
          <a:p>
            <a:r>
              <a:rPr lang="en-US" sz="1600" dirty="0" smtClean="0"/>
              <a:t>body&gt;p  {   color: green; </a:t>
            </a:r>
            <a:r>
              <a:rPr lang="en-US" sz="1600" dirty="0" err="1" smtClean="0"/>
              <a:t>font-weight:bold</a:t>
            </a:r>
            <a:r>
              <a:rPr lang="en-US" sz="1600" dirty="0" smtClean="0"/>
              <a:t> }</a:t>
            </a:r>
          </a:p>
          <a:p>
            <a:r>
              <a:rPr lang="en-US" sz="1600" dirty="0" smtClean="0"/>
              <a:t>h1 </a:t>
            </a:r>
            <a:r>
              <a:rPr lang="en-US" sz="1600" dirty="0" err="1" smtClean="0"/>
              <a:t>em</a:t>
            </a:r>
            <a:r>
              <a:rPr lang="en-US" sz="1600" dirty="0" smtClean="0"/>
              <a:t> </a:t>
            </a:r>
            <a:r>
              <a:rPr lang="en-US" sz="1600" dirty="0" err="1" smtClean="0"/>
              <a:t>em</a:t>
            </a:r>
            <a:r>
              <a:rPr lang="en-US" sz="1600" dirty="0" smtClean="0"/>
              <a:t> {color: red; </a:t>
            </a:r>
            <a:r>
              <a:rPr lang="en-US" sz="1600" dirty="0" err="1" smtClean="0"/>
              <a:t>font-weight:bold</a:t>
            </a:r>
            <a:r>
              <a:rPr lang="en-US" sz="1600" dirty="0" smtClean="0"/>
              <a:t>}</a:t>
            </a:r>
          </a:p>
          <a:p>
            <a:r>
              <a:rPr lang="en-US" sz="1600" dirty="0" smtClean="0"/>
              <a:t>div </a:t>
            </a:r>
            <a:r>
              <a:rPr lang="en-US" sz="1600" dirty="0" err="1" smtClean="0"/>
              <a:t>ul</a:t>
            </a:r>
            <a:r>
              <a:rPr lang="en-US" sz="1600" dirty="0" smtClean="0"/>
              <a:t>&gt;li p { color: blue; </a:t>
            </a:r>
            <a:r>
              <a:rPr lang="en-US" sz="1600" dirty="0" err="1" smtClean="0"/>
              <a:t>font-weight:bold</a:t>
            </a:r>
            <a:r>
              <a:rPr lang="en-US" sz="1600" dirty="0" smtClean="0"/>
              <a:t>}</a:t>
            </a:r>
          </a:p>
          <a:p>
            <a:r>
              <a:rPr lang="en-US" sz="1600" dirty="0" smtClean="0"/>
              <a:t>&lt;/style&gt;&lt;/head&gt;</a:t>
            </a:r>
          </a:p>
          <a:p>
            <a:r>
              <a:rPr lang="en-US" sz="1600" dirty="0" smtClean="0"/>
              <a:t>&lt;body&gt;</a:t>
            </a:r>
          </a:p>
          <a:p>
            <a:r>
              <a:rPr lang="en-US" sz="1600" dirty="0" smtClean="0"/>
              <a:t>&lt;p&gt; &lt;h1&gt;The &lt;</a:t>
            </a:r>
            <a:r>
              <a:rPr lang="en-US" sz="1600" dirty="0" err="1" smtClean="0"/>
              <a:t>em</a:t>
            </a:r>
            <a:r>
              <a:rPr lang="en-US" sz="1600" dirty="0" smtClean="0"/>
              <a:t>&gt;first &lt;</a:t>
            </a:r>
            <a:r>
              <a:rPr lang="en-US" sz="1600" dirty="0" err="1" smtClean="0"/>
              <a:t>em</a:t>
            </a:r>
            <a:r>
              <a:rPr lang="en-US" sz="1600" dirty="0" smtClean="0"/>
              <a:t>&gt;paragraph&lt;/</a:t>
            </a:r>
            <a:r>
              <a:rPr lang="en-US" sz="1600" dirty="0" err="1" smtClean="0"/>
              <a:t>em</a:t>
            </a:r>
            <a:r>
              <a:rPr lang="en-US" sz="1600" dirty="0" smtClean="0"/>
              <a:t>&gt;&lt;/</a:t>
            </a:r>
            <a:r>
              <a:rPr lang="en-US" sz="1600" dirty="0" err="1" smtClean="0"/>
              <a:t>em</a:t>
            </a:r>
            <a:r>
              <a:rPr lang="en-US" sz="1600" dirty="0" smtClean="0"/>
              <a:t>&gt;.&lt;/h1&gt;&lt;/p&gt;</a:t>
            </a:r>
          </a:p>
          <a:p>
            <a:r>
              <a:rPr lang="en-US" sz="1600" dirty="0" smtClean="0"/>
              <a:t>&lt;p&gt;The second paragraph.&lt;/p&gt;</a:t>
            </a:r>
          </a:p>
          <a:p>
            <a:r>
              <a:rPr lang="en-US" sz="1600" dirty="0" smtClean="0"/>
              <a:t>&lt;p&gt;The third paragraph.&lt;/p&gt;</a:t>
            </a:r>
          </a:p>
          <a:p>
            <a:r>
              <a:rPr lang="en-US" sz="1600" dirty="0" smtClean="0"/>
              <a:t>&lt;p&gt;The fourth paragraph.&lt;/p&gt;</a:t>
            </a:r>
          </a:p>
          <a:p>
            <a:r>
              <a:rPr lang="en-US" sz="1600" dirty="0" smtClean="0"/>
              <a:t>&lt;div&gt;</a:t>
            </a:r>
          </a:p>
          <a:p>
            <a:r>
              <a:rPr lang="en-US" sz="1600" dirty="0" smtClean="0"/>
              <a:t>&lt;</a:t>
            </a:r>
            <a:r>
              <a:rPr lang="en-US" sz="1600" dirty="0" err="1" smtClean="0"/>
              <a:t>ul</a:t>
            </a:r>
            <a:r>
              <a:rPr lang="en-US" sz="1600" dirty="0" smtClean="0"/>
              <a:t>&gt;</a:t>
            </a:r>
          </a:p>
          <a:p>
            <a:r>
              <a:rPr lang="en-US" sz="1600" dirty="0" smtClean="0"/>
              <a:t>&lt;li&gt;&lt;p&gt;This is first Paragraph inside the li&lt;/p&gt;&lt;/&lt;li&gt;</a:t>
            </a:r>
          </a:p>
          <a:p>
            <a:r>
              <a:rPr lang="en-US" sz="1600" dirty="0" smtClean="0"/>
              <a:t>&lt;li&gt;&lt;p&gt;This is second Paragraph in li&lt;/p&gt;&lt;/&lt;li&gt;</a:t>
            </a:r>
          </a:p>
          <a:p>
            <a:r>
              <a:rPr lang="en-US" sz="1600" dirty="0" smtClean="0"/>
              <a:t>&lt;/</a:t>
            </a:r>
            <a:r>
              <a:rPr lang="en-US" sz="1600" dirty="0" err="1" smtClean="0"/>
              <a:t>ul</a:t>
            </a:r>
            <a:r>
              <a:rPr lang="en-US" sz="1600" dirty="0" smtClean="0"/>
              <a:t>&gt;</a:t>
            </a:r>
          </a:p>
          <a:p>
            <a:r>
              <a:rPr lang="en-US" sz="1600" dirty="0" smtClean="0"/>
              <a:t>&lt;/div&gt;&lt;/body&gt;</a:t>
            </a:r>
          </a:p>
          <a:p>
            <a:r>
              <a:rPr lang="en-US" sz="1600" dirty="0" smtClean="0"/>
              <a:t>&lt;/html&gt;</a:t>
            </a:r>
          </a:p>
        </p:txBody>
      </p:sp>
      <p:sp>
        <p:nvSpPr>
          <p:cNvPr id="6" name="Oval 5"/>
          <p:cNvSpPr/>
          <p:nvPr/>
        </p:nvSpPr>
        <p:spPr>
          <a:xfrm>
            <a:off x="457200" y="2819400"/>
            <a:ext cx="3782291" cy="381000"/>
          </a:xfrm>
          <a:prstGeom prst="ellipse">
            <a:avLst/>
          </a:prstGeom>
          <a:solidFill>
            <a:schemeClr val="accent1">
              <a:alpha val="24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3857178"/>
            <a:ext cx="3048000" cy="251980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2939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Adjacent Selector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An adjacent sibling selector matches an element type that is the next sibling of another.</a:t>
            </a:r>
          </a:p>
          <a:p>
            <a:r>
              <a:rPr lang="en-US" dirty="0" smtClean="0"/>
              <a:t> For example, if you want to make the first paragraph after any level 1 heading a different style from other &lt; p &gt; elements you can use the adjacent sibling selector like so to specify rules for just the first &lt; p &gt; element to come after any &lt; h1 &gt; element: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066800" y="5872655"/>
            <a:ext cx="70866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dirty="0" smtClean="0"/>
              <a:t> h1+p {}</a:t>
            </a:r>
          </a:p>
        </p:txBody>
      </p:sp>
    </p:spTree>
    <p:extLst>
      <p:ext uri="{BB962C8B-B14F-4D97-AF65-F5344CB8AC3E}">
        <p14:creationId xmlns:p14="http://schemas.microsoft.com/office/powerpoint/2010/main" val="3873771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80000"/>
              </a:lnSpc>
            </a:pPr>
            <a:r>
              <a:rPr lang="en-US" altLang="en-US" dirty="0" smtClean="0"/>
              <a:t>CSS has various levels and profiles. Each level of CSS builds upon the last, typically adding new features and typically denoted as CSS1, CSS2, and CSS3. </a:t>
            </a:r>
          </a:p>
          <a:p>
            <a:pPr>
              <a:lnSpc>
                <a:spcPct val="80000"/>
              </a:lnSpc>
            </a:pPr>
            <a:r>
              <a:rPr lang="en-US" altLang="en-US" b="1" dirty="0" smtClean="0"/>
              <a:t>    The first CSS</a:t>
            </a:r>
            <a:r>
              <a:rPr lang="en-US" altLang="en-US" dirty="0" smtClean="0"/>
              <a:t> specification to become an official W3C Recommendation is CSS level 1, published in December 1996</a:t>
            </a:r>
            <a:endParaRPr lang="en-US" altLang="en-US" b="1" dirty="0" smtClean="0"/>
          </a:p>
          <a:p>
            <a:pPr>
              <a:lnSpc>
                <a:spcPct val="80000"/>
              </a:lnSpc>
            </a:pPr>
            <a:r>
              <a:rPr lang="en-US" altLang="en-US" b="1" dirty="0" smtClean="0"/>
              <a:t>    CSS level 2</a:t>
            </a:r>
            <a:r>
              <a:rPr lang="en-US" altLang="en-US" dirty="0" smtClean="0"/>
              <a:t> was developed by the W3C and published as a Recommendation in May 1998. A superset of CSS1, CSS2 includes a number of new capabilities like absolute, relative, and fixed positioning of elements and z-index, the concept of media types etc.</a:t>
            </a:r>
          </a:p>
          <a:p>
            <a:pPr>
              <a:lnSpc>
                <a:spcPct val="80000"/>
              </a:lnSpc>
            </a:pPr>
            <a:r>
              <a:rPr lang="en-US" altLang="en-US" b="1" dirty="0" smtClean="0"/>
              <a:t>    CSS 3</a:t>
            </a:r>
            <a:r>
              <a:rPr lang="en-US" altLang="en-US" dirty="0" smtClean="0"/>
              <a:t> CSS level 3 is currently under development. The W3C  maintains a CSS3 progress report. </a:t>
            </a:r>
          </a:p>
          <a:p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5410200"/>
            <a:ext cx="20574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176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Adjacent Selector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70037"/>
            <a:ext cx="8229600" cy="4525963"/>
          </a:xfrm>
        </p:spPr>
        <p:txBody>
          <a:bodyPr>
            <a:noAutofit/>
          </a:bodyPr>
          <a:lstStyle/>
          <a:p>
            <a:r>
              <a:rPr lang="en-US" sz="2500" dirty="0"/>
              <a:t>Adjacent sibling selectors have the following syntax: E1 + E2, where E2 is the subject of the selector. </a:t>
            </a:r>
            <a:endParaRPr lang="en-US" sz="2500" dirty="0" smtClean="0"/>
          </a:p>
          <a:p>
            <a:r>
              <a:rPr lang="en-US" sz="2500" dirty="0" smtClean="0"/>
              <a:t>The </a:t>
            </a:r>
            <a:r>
              <a:rPr lang="en-US" sz="2500" dirty="0"/>
              <a:t>selector matches if E1 and E2 share the same parent in the document tree and E1 immediately precedes E2, ignoring non-element nodes (such as text nodes and comments).</a:t>
            </a:r>
          </a:p>
          <a:p>
            <a:r>
              <a:rPr lang="en-US" sz="2500" dirty="0"/>
              <a:t>Thus, the following rule states that when a P element immediately follows a </a:t>
            </a:r>
            <a:r>
              <a:rPr lang="en-US" sz="2500" dirty="0" smtClean="0"/>
              <a:t>p element</a:t>
            </a:r>
            <a:r>
              <a:rPr lang="en-US" sz="2500" dirty="0"/>
              <a:t>, it should not be </a:t>
            </a:r>
            <a:r>
              <a:rPr lang="en-US" sz="2500" dirty="0" smtClean="0"/>
              <a:t>indented</a:t>
            </a:r>
          </a:p>
          <a:p>
            <a:endParaRPr lang="en-US" sz="2500" dirty="0"/>
          </a:p>
          <a:p>
            <a:r>
              <a:rPr lang="en-US" sz="2500" dirty="0" smtClean="0"/>
              <a:t>The next example reduces the vertical space separating an H1 and an H2 that immediately follows it:</a:t>
            </a:r>
          </a:p>
          <a:p>
            <a:endParaRPr lang="en-US" sz="2500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914400" y="4933890"/>
            <a:ext cx="70866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dirty="0" smtClean="0"/>
              <a:t>h1 + p { text-indent: 0 }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4400" y="6153090"/>
            <a:ext cx="70866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dirty="0" smtClean="0"/>
              <a:t>h1 + h2 { margin-top: -5mm } </a:t>
            </a:r>
          </a:p>
        </p:txBody>
      </p:sp>
    </p:spTree>
    <p:extLst>
      <p:ext uri="{BB962C8B-B14F-4D97-AF65-F5344CB8AC3E}">
        <p14:creationId xmlns:p14="http://schemas.microsoft.com/office/powerpoint/2010/main" val="3706398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Adjacent </a:t>
            </a:r>
            <a:r>
              <a:rPr lang="en-US" dirty="0" smtClean="0"/>
              <a:t>Selector: Example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09600" y="1600200"/>
            <a:ext cx="7315200" cy="59093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&lt;</a:t>
            </a:r>
            <a:r>
              <a:rPr lang="en-US" dirty="0" smtClean="0"/>
              <a:t>head&gt;</a:t>
            </a:r>
            <a:endParaRPr lang="en-US" dirty="0"/>
          </a:p>
          <a:p>
            <a:r>
              <a:rPr lang="en-US" dirty="0"/>
              <a:t>&lt;style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.box {</a:t>
            </a:r>
            <a:r>
              <a:rPr lang="en-US" dirty="0" err="1" smtClean="0"/>
              <a:t>color:blue</a:t>
            </a:r>
            <a:r>
              <a:rPr lang="en-US" dirty="0" smtClean="0"/>
              <a:t>}</a:t>
            </a:r>
            <a:endParaRPr lang="en-US" dirty="0"/>
          </a:p>
          <a:p>
            <a:r>
              <a:rPr lang="en-US" dirty="0"/>
              <a:t>h2+p {</a:t>
            </a:r>
          </a:p>
          <a:p>
            <a:r>
              <a:rPr lang="en-US" dirty="0" err="1"/>
              <a:t>color:red</a:t>
            </a:r>
            <a:r>
              <a:rPr lang="en-US" dirty="0"/>
              <a:t>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H2~p{color: green}</a:t>
            </a:r>
            <a:endParaRPr lang="en-US" dirty="0"/>
          </a:p>
          <a:p>
            <a:r>
              <a:rPr lang="en-US" dirty="0"/>
              <a:t>&lt;/style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&lt;/head&gt;</a:t>
            </a:r>
          </a:p>
          <a:p>
            <a:r>
              <a:rPr lang="en-US" dirty="0" smtClean="0"/>
              <a:t>&lt;body&gt;</a:t>
            </a:r>
            <a:endParaRPr lang="en-US" dirty="0"/>
          </a:p>
          <a:p>
            <a:r>
              <a:rPr lang="en-US" dirty="0"/>
              <a:t>&lt;h2&gt;Title&lt;/h2&gt;</a:t>
            </a:r>
          </a:p>
          <a:p>
            <a:r>
              <a:rPr lang="en-US" dirty="0"/>
              <a:t>&lt;p&gt;Paragraph example.&lt;/p&gt;</a:t>
            </a:r>
          </a:p>
          <a:p>
            <a:r>
              <a:rPr lang="en-US" dirty="0"/>
              <a:t>&lt;p&gt;Paragraph example.&lt;/p&gt;</a:t>
            </a:r>
          </a:p>
          <a:p>
            <a:r>
              <a:rPr lang="en-US" dirty="0"/>
              <a:t>&lt;p&gt;Paragraph example.&lt;/p</a:t>
            </a:r>
            <a:r>
              <a:rPr lang="en-US" dirty="0" smtClean="0"/>
              <a:t>&gt;</a:t>
            </a:r>
            <a:endParaRPr lang="en-US" dirty="0"/>
          </a:p>
          <a:p>
            <a:r>
              <a:rPr lang="en-US" dirty="0"/>
              <a:t>&lt;div class="box"&gt;</a:t>
            </a:r>
          </a:p>
          <a:p>
            <a:r>
              <a:rPr lang="en-US" dirty="0"/>
              <a:t>  &lt;p&gt;Paragraph example in div.&lt;/p&gt;</a:t>
            </a:r>
          </a:p>
          <a:p>
            <a:r>
              <a:rPr lang="en-US" dirty="0"/>
              <a:t>  &lt;p&gt;Paragraph example in div.&lt;/p&gt;</a:t>
            </a:r>
          </a:p>
          <a:p>
            <a:r>
              <a:rPr lang="en-US" dirty="0"/>
              <a:t>&lt;/div&gt;</a:t>
            </a:r>
          </a:p>
          <a:p>
            <a:r>
              <a:rPr lang="en-US" dirty="0"/>
              <a:t>&lt;/body</a:t>
            </a:r>
            <a:r>
              <a:rPr lang="en-US" dirty="0" smtClean="0"/>
              <a:t>&gt;</a:t>
            </a:r>
            <a:endParaRPr lang="en-US" dirty="0"/>
          </a:p>
          <a:p>
            <a:r>
              <a:rPr lang="en-US" dirty="0"/>
              <a:t>&lt;/html&gt;</a:t>
            </a:r>
          </a:p>
          <a:p>
            <a:r>
              <a:rPr lang="en-US" dirty="0" smtClean="0"/>
              <a:t> 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3886200"/>
            <a:ext cx="2000250" cy="22860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6608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Sibling Selector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General Sibling Selector The general sibling selector matches an element type that is a sibling of another, although it does not have to be the directly preceding element.</a:t>
            </a:r>
          </a:p>
          <a:p>
            <a:r>
              <a:rPr lang="en-US" dirty="0" smtClean="0"/>
              <a:t>If there are two &lt; p &gt; elements that are siblings of an &lt; h1 &gt; element, they would both use the rules of this selector.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838200" y="5314890"/>
            <a:ext cx="73152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dirty="0" smtClean="0"/>
              <a:t> h1~p {} </a:t>
            </a:r>
          </a:p>
        </p:txBody>
      </p:sp>
    </p:spTree>
    <p:extLst>
      <p:ext uri="{BB962C8B-B14F-4D97-AF65-F5344CB8AC3E}">
        <p14:creationId xmlns:p14="http://schemas.microsoft.com/office/powerpoint/2010/main" val="2397658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Sibling </a:t>
            </a:r>
            <a:r>
              <a:rPr lang="en-US" dirty="0" smtClean="0"/>
              <a:t>Selector: Example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57200" y="1524001"/>
            <a:ext cx="8229600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dirty="0"/>
              <a:t>&lt;head&gt;</a:t>
            </a:r>
          </a:p>
          <a:p>
            <a:r>
              <a:rPr lang="en-US" sz="2000" dirty="0"/>
              <a:t>&lt;style&gt;</a:t>
            </a:r>
          </a:p>
          <a:p>
            <a:r>
              <a:rPr lang="en-US" sz="2000" dirty="0" smtClean="0"/>
              <a:t>h2~div p{</a:t>
            </a:r>
            <a:r>
              <a:rPr lang="en-US" sz="2000" dirty="0" err="1" smtClean="0"/>
              <a:t>color:red</a:t>
            </a:r>
            <a:r>
              <a:rPr lang="en-US" sz="2000" dirty="0"/>
              <a:t>}</a:t>
            </a:r>
          </a:p>
          <a:p>
            <a:r>
              <a:rPr lang="en-US" sz="2000" dirty="0"/>
              <a:t>&lt;/style&gt;&lt;/head&gt;</a:t>
            </a:r>
          </a:p>
          <a:p>
            <a:r>
              <a:rPr lang="en-US" sz="2000" dirty="0"/>
              <a:t>&lt;body&gt;</a:t>
            </a:r>
          </a:p>
          <a:p>
            <a:r>
              <a:rPr lang="en-US" sz="2000" dirty="0"/>
              <a:t>&lt;h2&gt;Heading&lt;/h2&gt;</a:t>
            </a:r>
          </a:p>
          <a:p>
            <a:r>
              <a:rPr lang="en-US" sz="2000" dirty="0"/>
              <a:t>&lt;p&gt;The selector above matches this paragraph.&lt;/p&gt;</a:t>
            </a:r>
          </a:p>
          <a:p>
            <a:r>
              <a:rPr lang="en-US" sz="2000" dirty="0"/>
              <a:t>&lt;p&gt;The selector above matches this paragraph.&lt;/p&gt;</a:t>
            </a:r>
          </a:p>
          <a:p>
            <a:r>
              <a:rPr lang="en-US" sz="2000" dirty="0"/>
              <a:t>&lt;div&gt;</a:t>
            </a:r>
          </a:p>
          <a:p>
            <a:r>
              <a:rPr lang="en-US" sz="2000" dirty="0"/>
              <a:t>&lt;p&gt;This is paragraph in div&lt;/p&gt;</a:t>
            </a:r>
          </a:p>
          <a:p>
            <a:r>
              <a:rPr lang="en-US" sz="2000" dirty="0"/>
              <a:t>&lt;p&gt;This is paragraph in div&lt;/p&gt;</a:t>
            </a:r>
          </a:p>
          <a:p>
            <a:r>
              <a:rPr lang="en-US" sz="2000" dirty="0"/>
              <a:t>&lt;/div&gt;</a:t>
            </a:r>
          </a:p>
          <a:p>
            <a:r>
              <a:rPr lang="en-US" sz="2000" dirty="0"/>
              <a:t>&lt;/body&gt; </a:t>
            </a:r>
          </a:p>
          <a:p>
            <a:endParaRPr lang="en-US" sz="2000" dirty="0" smtClean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3933615"/>
            <a:ext cx="2819400" cy="19050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9420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 Selector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Allows </a:t>
            </a:r>
            <a:r>
              <a:rPr lang="en-US" dirty="0"/>
              <a:t>authors to specify rules that match elements which have certain attributes defined in the source document</a:t>
            </a:r>
            <a:r>
              <a:rPr lang="en-US" dirty="0" smtClean="0"/>
              <a:t>.</a:t>
            </a:r>
          </a:p>
          <a:p>
            <a:pPr>
              <a:lnSpc>
                <a:spcPct val="80000"/>
              </a:lnSpc>
            </a:pPr>
            <a:r>
              <a:rPr lang="en-US" dirty="0"/>
              <a:t>[attribute^=value] </a:t>
            </a:r>
            <a:br>
              <a:rPr lang="en-US" dirty="0"/>
            </a:br>
            <a:r>
              <a:rPr lang="en-US" i="1" dirty="0"/>
              <a:t>Represents an element with the attribute whose value begins with the prefix </a:t>
            </a:r>
            <a:r>
              <a:rPr lang="en-US" b="1" i="1" dirty="0"/>
              <a:t>value</a:t>
            </a:r>
            <a:r>
              <a:rPr lang="en-US" i="1" dirty="0"/>
              <a:t>.</a:t>
            </a:r>
            <a:r>
              <a:rPr lang="en-US" dirty="0"/>
              <a:t>	</a:t>
            </a:r>
          </a:p>
          <a:p>
            <a:pPr>
              <a:lnSpc>
                <a:spcPct val="80000"/>
              </a:lnSpc>
            </a:pPr>
            <a:r>
              <a:rPr lang="en-US" dirty="0"/>
              <a:t>[attribute$=value] </a:t>
            </a:r>
            <a:br>
              <a:rPr lang="en-US" dirty="0"/>
            </a:br>
            <a:r>
              <a:rPr lang="en-US" i="1" dirty="0"/>
              <a:t>Represents an element with the attribute whose value ends with the prefix </a:t>
            </a:r>
            <a:r>
              <a:rPr lang="en-US" b="1" i="1" dirty="0"/>
              <a:t>value</a:t>
            </a:r>
            <a:r>
              <a:rPr lang="en-US" i="1" dirty="0"/>
              <a:t>.</a:t>
            </a:r>
            <a:r>
              <a:rPr lang="en-US" dirty="0"/>
              <a:t>	</a:t>
            </a:r>
          </a:p>
          <a:p>
            <a:pPr>
              <a:lnSpc>
                <a:spcPct val="80000"/>
              </a:lnSpc>
            </a:pPr>
            <a:r>
              <a:rPr lang="en-US" dirty="0"/>
              <a:t>[attribute*=value] </a:t>
            </a:r>
            <a:br>
              <a:rPr lang="en-US" dirty="0"/>
            </a:br>
            <a:r>
              <a:rPr lang="en-US" i="1" dirty="0"/>
              <a:t>Represents an element with the attribute whose value contains the prefix </a:t>
            </a:r>
            <a:r>
              <a:rPr lang="en-US" b="1" i="1" dirty="0"/>
              <a:t>value</a:t>
            </a:r>
            <a:r>
              <a:rPr lang="en-US" i="1" dirty="0"/>
              <a:t>.</a:t>
            </a:r>
            <a:r>
              <a:rPr lang="en-US" dirty="0"/>
              <a:t>	</a:t>
            </a:r>
          </a:p>
          <a:p>
            <a:endParaRPr lang="en-US" dirty="0" smtClean="0"/>
          </a:p>
          <a:p>
            <a:pPr marL="457200" lvl="1" indent="0">
              <a:buNone/>
            </a:pPr>
            <a:endParaRPr lang="en-US" b="1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4194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Attribute Selector 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048000" cy="4525963"/>
          </a:xfrm>
          <a:ln>
            <a:solidFill>
              <a:schemeClr val="tx1"/>
            </a:solidFill>
          </a:ln>
        </p:spPr>
        <p:txBody>
          <a:bodyPr>
            <a:normAutofit fontScale="47500" lnSpcReduction="20000"/>
          </a:bodyPr>
          <a:lstStyle/>
          <a:p>
            <a:r>
              <a:rPr lang="en-GB" dirty="0" smtClean="0"/>
              <a:t>CSS</a:t>
            </a:r>
          </a:p>
          <a:p>
            <a:pPr marL="0" indent="0">
              <a:buNone/>
            </a:pPr>
            <a:r>
              <a:rPr lang="en-GB" dirty="0" smtClean="0"/>
              <a:t>&lt;html&gt;</a:t>
            </a:r>
          </a:p>
          <a:p>
            <a:pPr marL="0" indent="0">
              <a:buNone/>
            </a:pPr>
            <a:r>
              <a:rPr lang="en-GB" dirty="0" smtClean="0"/>
              <a:t>&lt;head</a:t>
            </a:r>
            <a:r>
              <a:rPr lang="en-GB" dirty="0" smtClean="0"/>
              <a:t>&gt;</a:t>
            </a:r>
          </a:p>
          <a:p>
            <a:pPr marL="0" indent="0">
              <a:buNone/>
            </a:pPr>
            <a:r>
              <a:rPr lang="en-GB" dirty="0"/>
              <a:t>&lt;style&gt;</a:t>
            </a:r>
          </a:p>
          <a:p>
            <a:pPr marL="0" indent="0">
              <a:buNone/>
            </a:pPr>
            <a:r>
              <a:rPr lang="en-GB" dirty="0" smtClean="0"/>
              <a:t>.menu{}</a:t>
            </a:r>
          </a:p>
          <a:p>
            <a:pPr marL="0" indent="0">
              <a:buNone/>
            </a:pPr>
            <a:r>
              <a:rPr lang="en-GB" dirty="0" smtClean="0"/>
              <a:t>.</a:t>
            </a:r>
            <a:r>
              <a:rPr lang="en-GB" dirty="0" err="1" smtClean="0"/>
              <a:t>meniu</a:t>
            </a:r>
            <a:r>
              <a:rPr lang="en-GB" dirty="0" err="1" smtClean="0"/>
              <a:t>Items</a:t>
            </a:r>
            <a:r>
              <a:rPr lang="en-GB" dirty="0" smtClean="0"/>
              <a:t>{}</a:t>
            </a:r>
          </a:p>
          <a:p>
            <a:pPr marL="0" indent="0">
              <a:buNone/>
            </a:pPr>
            <a:r>
              <a:rPr lang="en-GB" dirty="0" smtClean="0"/>
              <a:t>.</a:t>
            </a:r>
            <a:r>
              <a:rPr lang="en-GB" dirty="0" err="1" smtClean="0"/>
              <a:t>menubar</a:t>
            </a:r>
            <a:r>
              <a:rPr lang="en-GB" dirty="0" smtClean="0"/>
              <a:t>{}</a:t>
            </a:r>
          </a:p>
          <a:p>
            <a:pPr marL="0" indent="0">
              <a:buNone/>
            </a:pPr>
            <a:r>
              <a:rPr lang="en-GB" dirty="0" err="1" smtClean="0"/>
              <a:t>Div</a:t>
            </a:r>
            <a:r>
              <a:rPr lang="en-GB" dirty="0" smtClean="0"/>
              <a:t>[class*=menu]{</a:t>
            </a:r>
          </a:p>
          <a:p>
            <a:pPr marL="0" indent="0">
              <a:buNone/>
            </a:pPr>
            <a:r>
              <a:rPr lang="en-GB" smtClean="0"/>
              <a:t>Margin:5px</a:t>
            </a:r>
            <a:r>
              <a:rPr lang="en-GB" smtClean="0"/>
              <a:t>}</a:t>
            </a: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input[type=text</a:t>
            </a:r>
            <a:r>
              <a:rPr lang="en-GB" dirty="0"/>
              <a:t>] {</a:t>
            </a:r>
          </a:p>
          <a:p>
            <a:pPr marL="0" indent="0">
              <a:buNone/>
            </a:pPr>
            <a:r>
              <a:rPr lang="en-GB" dirty="0"/>
              <a:t>  width: </a:t>
            </a:r>
            <a:r>
              <a:rPr lang="en-GB" dirty="0" smtClean="0"/>
              <a:t>200px</a:t>
            </a:r>
            <a:r>
              <a:rPr lang="en-GB" dirty="0"/>
              <a:t>;</a:t>
            </a:r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 </a:t>
            </a:r>
            <a:r>
              <a:rPr lang="en-GB" dirty="0"/>
              <a:t>background-</a:t>
            </a:r>
            <a:r>
              <a:rPr lang="en-GB" dirty="0" err="1"/>
              <a:t>color</a:t>
            </a:r>
            <a:r>
              <a:rPr lang="en-GB" dirty="0"/>
              <a:t>: yellow;</a:t>
            </a:r>
          </a:p>
          <a:p>
            <a:pPr marL="0" indent="0">
              <a:buNone/>
            </a:pPr>
            <a:r>
              <a:rPr lang="en-GB" dirty="0"/>
              <a:t>}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input[type=submit] </a:t>
            </a:r>
            <a:r>
              <a:rPr lang="en-GB" dirty="0"/>
              <a:t>{</a:t>
            </a:r>
          </a:p>
          <a:p>
            <a:pPr marL="0" indent="0">
              <a:buNone/>
            </a:pPr>
            <a:r>
              <a:rPr lang="en-GB" dirty="0"/>
              <a:t>  width: 120px;</a:t>
            </a:r>
          </a:p>
          <a:p>
            <a:pPr marL="0" indent="0">
              <a:buNone/>
            </a:pPr>
            <a:r>
              <a:rPr lang="en-GB" dirty="0"/>
              <a:t>  border-radius</a:t>
            </a:r>
            <a:r>
              <a:rPr lang="en-GB" dirty="0" smtClean="0"/>
              <a:t>: 5px}</a:t>
            </a:r>
          </a:p>
          <a:p>
            <a:pPr marL="0" indent="0">
              <a:buNone/>
            </a:pPr>
            <a:r>
              <a:rPr lang="en-GB" dirty="0" smtClean="0"/>
              <a:t>&lt;/style&gt;</a:t>
            </a:r>
          </a:p>
          <a:p>
            <a:pPr marL="0" indent="0">
              <a:buNone/>
            </a:pPr>
            <a:r>
              <a:rPr lang="en-GB" dirty="0" smtClean="0"/>
              <a:t>&lt;/head</a:t>
            </a:r>
            <a:r>
              <a:rPr lang="en-GB" dirty="0" smtClean="0"/>
              <a:t>&gt;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505200" y="1600200"/>
            <a:ext cx="5486400" cy="452596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4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5000" dirty="0" smtClean="0"/>
              <a:t>HTML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/>
              <a:t>&lt;</a:t>
            </a:r>
            <a:r>
              <a:rPr lang="en-GB" sz="4200" dirty="0"/>
              <a:t>body</a:t>
            </a:r>
            <a:r>
              <a:rPr lang="en-GB" dirty="0"/>
              <a:t>&gt;</a:t>
            </a:r>
          </a:p>
          <a:p>
            <a:pPr marL="0" indent="0">
              <a:buNone/>
            </a:pPr>
            <a:r>
              <a:rPr lang="en-GB" sz="4200" dirty="0" smtClean="0"/>
              <a:t>&lt;div class =“menu”&gt;</a:t>
            </a:r>
          </a:p>
          <a:p>
            <a:pPr marL="0" indent="0">
              <a:buNone/>
            </a:pPr>
            <a:r>
              <a:rPr lang="en-GB" sz="4200" dirty="0" smtClean="0"/>
              <a:t>	&lt;div </a:t>
            </a:r>
            <a:r>
              <a:rPr lang="en-GB" sz="4200" dirty="0" smtClean="0"/>
              <a:t>class=“</a:t>
            </a:r>
            <a:r>
              <a:rPr lang="en-GB" sz="4200" dirty="0" err="1" smtClean="0"/>
              <a:t>menubar</a:t>
            </a:r>
            <a:r>
              <a:rPr lang="en-GB" sz="4200" dirty="0" smtClean="0"/>
              <a:t>”</a:t>
            </a:r>
            <a:r>
              <a:rPr lang="en-GB" sz="4200" dirty="0" smtClean="0"/>
              <a:t>&gt;&lt;/div&gt;</a:t>
            </a:r>
          </a:p>
          <a:p>
            <a:pPr marL="0" indent="0">
              <a:buNone/>
            </a:pPr>
            <a:r>
              <a:rPr lang="en-GB" sz="4200" dirty="0" smtClean="0"/>
              <a:t>&lt;/div&gt;</a:t>
            </a:r>
          </a:p>
          <a:p>
            <a:pPr marL="0" indent="0">
              <a:buNone/>
            </a:pPr>
            <a:r>
              <a:rPr lang="en-GB" sz="4200" dirty="0" smtClean="0"/>
              <a:t>&lt;</a:t>
            </a:r>
            <a:r>
              <a:rPr lang="en-GB" sz="4200" dirty="0"/>
              <a:t>div class </a:t>
            </a:r>
            <a:r>
              <a:rPr lang="en-GB" sz="4200" dirty="0" smtClean="0"/>
              <a:t>=“</a:t>
            </a:r>
            <a:r>
              <a:rPr lang="en-GB" sz="4200" dirty="0" err="1" smtClean="0"/>
              <a:t>abc</a:t>
            </a:r>
            <a:r>
              <a:rPr lang="en-GB" sz="4200" dirty="0" smtClean="0"/>
              <a:t>”&gt;&lt;/</a:t>
            </a:r>
            <a:r>
              <a:rPr lang="en-GB" sz="4200" dirty="0"/>
              <a:t>div&gt;</a:t>
            </a:r>
          </a:p>
          <a:p>
            <a:pPr marL="0" indent="0">
              <a:buNone/>
            </a:pPr>
            <a:endParaRPr lang="en-GB" sz="4200" dirty="0"/>
          </a:p>
          <a:p>
            <a:pPr marL="0" indent="0">
              <a:buNone/>
            </a:pPr>
            <a:r>
              <a:rPr lang="en-GB" sz="4200" dirty="0"/>
              <a:t>&lt;</a:t>
            </a:r>
            <a:r>
              <a:rPr lang="en-GB" sz="4200" dirty="0" smtClean="0"/>
              <a:t>h2&gt;Attribute Selector </a:t>
            </a:r>
            <a:r>
              <a:rPr lang="en-GB" sz="4200" dirty="0" err="1" smtClean="0"/>
              <a:t>Exmple</a:t>
            </a:r>
            <a:r>
              <a:rPr lang="en-GB" sz="4200" dirty="0" smtClean="0"/>
              <a:t>&lt;/</a:t>
            </a:r>
            <a:r>
              <a:rPr lang="en-GB" sz="4200" dirty="0"/>
              <a:t>h2&gt;</a:t>
            </a:r>
          </a:p>
          <a:p>
            <a:pPr marL="0" indent="0">
              <a:buNone/>
            </a:pPr>
            <a:r>
              <a:rPr lang="en-GB" sz="4200" dirty="0" smtClean="0"/>
              <a:t>&lt;form </a:t>
            </a:r>
            <a:r>
              <a:rPr lang="en-GB" sz="4200" dirty="0"/>
              <a:t>action="" method="get"&gt;</a:t>
            </a:r>
          </a:p>
          <a:p>
            <a:pPr marL="0" indent="0">
              <a:buNone/>
            </a:pPr>
            <a:r>
              <a:rPr lang="en-GB" sz="4200" dirty="0"/>
              <a:t>  </a:t>
            </a:r>
            <a:r>
              <a:rPr lang="en-GB" sz="4200" dirty="0" err="1"/>
              <a:t>Firstname</a:t>
            </a:r>
            <a:r>
              <a:rPr lang="en-GB" sz="4200" dirty="0">
                <a:solidFill>
                  <a:schemeClr val="accent1"/>
                </a:solidFill>
              </a:rPr>
              <a:t>:&lt;input type="text" name</a:t>
            </a:r>
            <a:r>
              <a:rPr lang="en-GB" sz="4200" dirty="0" smtClean="0">
                <a:solidFill>
                  <a:schemeClr val="accent1"/>
                </a:solidFill>
              </a:rPr>
              <a:t>=“</a:t>
            </a:r>
            <a:r>
              <a:rPr lang="en-GB" sz="4200" dirty="0" err="1" smtClean="0">
                <a:solidFill>
                  <a:schemeClr val="accent1"/>
                </a:solidFill>
              </a:rPr>
              <a:t>FirstName</a:t>
            </a:r>
            <a:r>
              <a:rPr lang="en-GB" sz="4200" dirty="0" smtClean="0">
                <a:solidFill>
                  <a:schemeClr val="accent1"/>
                </a:solidFill>
              </a:rPr>
              <a:t>"&gt;</a:t>
            </a:r>
            <a:endParaRPr lang="en-GB" sz="42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GB" sz="4200" dirty="0"/>
              <a:t>  </a:t>
            </a:r>
            <a:r>
              <a:rPr lang="en-GB" sz="4200" dirty="0" err="1"/>
              <a:t>Lastname</a:t>
            </a:r>
            <a:r>
              <a:rPr lang="en-GB" sz="4200" dirty="0">
                <a:solidFill>
                  <a:schemeClr val="accent6"/>
                </a:solidFill>
              </a:rPr>
              <a:t>:&lt;input type="text" name</a:t>
            </a:r>
            <a:r>
              <a:rPr lang="en-GB" sz="4200" dirty="0" smtClean="0">
                <a:solidFill>
                  <a:schemeClr val="accent6"/>
                </a:solidFill>
              </a:rPr>
              <a:t>=“</a:t>
            </a:r>
            <a:r>
              <a:rPr lang="en-GB" sz="4200" dirty="0" err="1" smtClean="0">
                <a:solidFill>
                  <a:schemeClr val="accent6"/>
                </a:solidFill>
              </a:rPr>
              <a:t>LastName</a:t>
            </a:r>
            <a:r>
              <a:rPr lang="en-GB" sz="4200" dirty="0" smtClean="0">
                <a:solidFill>
                  <a:schemeClr val="accent6"/>
                </a:solidFill>
              </a:rPr>
              <a:t>"</a:t>
            </a:r>
            <a:endParaRPr lang="en-GB" sz="4200" dirty="0">
              <a:solidFill>
                <a:schemeClr val="accent6"/>
              </a:solidFill>
            </a:endParaRPr>
          </a:p>
          <a:p>
            <a:pPr marL="0" indent="0">
              <a:buNone/>
            </a:pPr>
            <a:r>
              <a:rPr lang="en-GB" sz="4200" dirty="0">
                <a:solidFill>
                  <a:srgbClr val="00B050"/>
                </a:solidFill>
              </a:rPr>
              <a:t>  &lt;input </a:t>
            </a:r>
            <a:r>
              <a:rPr lang="en-GB" sz="4200" dirty="0" smtClean="0">
                <a:solidFill>
                  <a:srgbClr val="00B050"/>
                </a:solidFill>
              </a:rPr>
              <a:t>type=“submit" </a:t>
            </a:r>
            <a:r>
              <a:rPr lang="en-GB" sz="4200" dirty="0">
                <a:solidFill>
                  <a:srgbClr val="00B050"/>
                </a:solidFill>
              </a:rPr>
              <a:t>value</a:t>
            </a:r>
            <a:r>
              <a:rPr lang="en-GB" sz="4200" dirty="0" smtClean="0">
                <a:solidFill>
                  <a:srgbClr val="00B050"/>
                </a:solidFill>
              </a:rPr>
              <a:t>=“Submit"&gt;</a:t>
            </a:r>
            <a:endParaRPr lang="en-GB" sz="42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GB" sz="4200" dirty="0"/>
              <a:t>&lt;/form&gt;</a:t>
            </a:r>
          </a:p>
          <a:p>
            <a:pPr marL="0" indent="0">
              <a:buNone/>
            </a:pPr>
            <a:endParaRPr lang="en-GB" sz="4200" dirty="0"/>
          </a:p>
          <a:p>
            <a:pPr marL="0" indent="0">
              <a:buNone/>
            </a:pPr>
            <a:r>
              <a:rPr lang="en-GB" sz="4200" dirty="0"/>
              <a:t>&lt;/body&gt;</a:t>
            </a:r>
          </a:p>
          <a:p>
            <a:pPr marL="0" indent="0">
              <a:buNone/>
            </a:pPr>
            <a:r>
              <a:rPr lang="en-GB" sz="4200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689078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Vendor Prefixes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30763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dirty="0"/>
              <a:t>Some CSS rules won’t work without the vendor prefix</a:t>
            </a:r>
            <a:r>
              <a:rPr lang="en-US" dirty="0" smtClean="0"/>
              <a:t>.</a:t>
            </a:r>
          </a:p>
          <a:p>
            <a:pPr>
              <a:defRPr/>
            </a:pPr>
            <a:r>
              <a:rPr lang="en-US" dirty="0" smtClean="0"/>
              <a:t>To use </a:t>
            </a:r>
            <a:r>
              <a:rPr lang="en-US" dirty="0"/>
              <a:t>a brand new CSS style property, </a:t>
            </a:r>
            <a:r>
              <a:rPr lang="en-US" dirty="0" smtClean="0"/>
              <a:t>the </a:t>
            </a:r>
            <a:r>
              <a:rPr lang="en-US" dirty="0"/>
              <a:t>standard CSS property </a:t>
            </a:r>
            <a:r>
              <a:rPr lang="en-US" dirty="0" smtClean="0"/>
              <a:t>is taken and </a:t>
            </a:r>
            <a:r>
              <a:rPr lang="en-US" dirty="0"/>
              <a:t>the prefix </a:t>
            </a:r>
            <a:r>
              <a:rPr lang="en-US" dirty="0" smtClean="0"/>
              <a:t>is added for </a:t>
            </a:r>
            <a:r>
              <a:rPr lang="en-US" dirty="0"/>
              <a:t>each </a:t>
            </a:r>
            <a:r>
              <a:rPr lang="en-US" dirty="0" smtClean="0"/>
              <a:t>browser.</a:t>
            </a:r>
          </a:p>
          <a:p>
            <a:pPr>
              <a:defRPr/>
            </a:pPr>
            <a:r>
              <a:rPr lang="en-US" dirty="0"/>
              <a:t> </a:t>
            </a:r>
            <a:r>
              <a:rPr lang="en-US" dirty="0" smtClean="0"/>
              <a:t>Browser </a:t>
            </a:r>
            <a:r>
              <a:rPr lang="en-US" dirty="0"/>
              <a:t>prefixes, are a way for browser makers to add support for </a:t>
            </a:r>
            <a:r>
              <a:rPr lang="en-US" b="1" i="1" dirty="0"/>
              <a:t>new CSS features </a:t>
            </a:r>
            <a:r>
              <a:rPr lang="en-US" dirty="0"/>
              <a:t>before those features are fully supported in all browsers</a:t>
            </a:r>
            <a:r>
              <a:rPr lang="en-US" dirty="0" smtClean="0"/>
              <a:t>.</a:t>
            </a:r>
            <a:endParaRPr lang="en-US" dirty="0"/>
          </a:p>
          <a:p>
            <a:pPr lvl="1">
              <a:defRPr/>
            </a:pPr>
            <a:r>
              <a:rPr lang="en-US" dirty="0" smtClean="0"/>
              <a:t>Android</a:t>
            </a:r>
            <a:r>
              <a:rPr lang="en-US" dirty="0"/>
              <a:t>: -</a:t>
            </a:r>
            <a:r>
              <a:rPr lang="en-US" dirty="0" err="1" smtClean="0"/>
              <a:t>webkit</a:t>
            </a:r>
            <a:endParaRPr lang="en-US" dirty="0" smtClean="0"/>
          </a:p>
          <a:p>
            <a:pPr lvl="1">
              <a:defRPr/>
            </a:pPr>
            <a:r>
              <a:rPr lang="en-US" dirty="0" smtClean="0"/>
              <a:t>Chrome</a:t>
            </a:r>
            <a:r>
              <a:rPr lang="en-US" dirty="0"/>
              <a:t>: -</a:t>
            </a:r>
            <a:r>
              <a:rPr lang="en-US" dirty="0" err="1" smtClean="0"/>
              <a:t>webkit</a:t>
            </a:r>
            <a:endParaRPr lang="en-US" dirty="0" smtClean="0"/>
          </a:p>
          <a:p>
            <a:pPr lvl="1">
              <a:defRPr/>
            </a:pPr>
            <a:r>
              <a:rPr lang="en-US" dirty="0" smtClean="0"/>
              <a:t>Firefox</a:t>
            </a:r>
            <a:r>
              <a:rPr lang="en-US" dirty="0"/>
              <a:t>: -</a:t>
            </a:r>
            <a:r>
              <a:rPr lang="en-US" dirty="0" err="1" smtClean="0"/>
              <a:t>moz</a:t>
            </a:r>
            <a:endParaRPr lang="en-US" dirty="0" smtClean="0"/>
          </a:p>
          <a:p>
            <a:pPr lvl="1">
              <a:defRPr/>
            </a:pPr>
            <a:r>
              <a:rPr lang="en-US" dirty="0" smtClean="0"/>
              <a:t>Internet </a:t>
            </a:r>
            <a:r>
              <a:rPr lang="en-US" dirty="0"/>
              <a:t>Explorer: -</a:t>
            </a:r>
            <a:r>
              <a:rPr lang="en-US" dirty="0" err="1" smtClean="0"/>
              <a:t>ms</a:t>
            </a:r>
            <a:endParaRPr lang="en-US" dirty="0" smtClean="0"/>
          </a:p>
          <a:p>
            <a:pPr lvl="1">
              <a:defRPr/>
            </a:pPr>
            <a:r>
              <a:rPr lang="en-US" dirty="0" smtClean="0"/>
              <a:t>iOS</a:t>
            </a:r>
            <a:r>
              <a:rPr lang="en-US" dirty="0"/>
              <a:t>: -</a:t>
            </a:r>
            <a:r>
              <a:rPr lang="en-US" dirty="0" err="1" smtClean="0"/>
              <a:t>webkit</a:t>
            </a:r>
            <a:endParaRPr lang="en-US" dirty="0" smtClean="0"/>
          </a:p>
          <a:p>
            <a:pPr lvl="1">
              <a:defRPr/>
            </a:pPr>
            <a:r>
              <a:rPr lang="en-US" dirty="0" smtClean="0"/>
              <a:t>Opera</a:t>
            </a:r>
            <a:r>
              <a:rPr lang="en-US" dirty="0"/>
              <a:t>: -</a:t>
            </a:r>
            <a:r>
              <a:rPr lang="en-US" dirty="0" smtClean="0"/>
              <a:t>o</a:t>
            </a:r>
          </a:p>
          <a:p>
            <a:pPr lvl="1">
              <a:defRPr/>
            </a:pPr>
            <a:r>
              <a:rPr lang="en-US" dirty="0" smtClean="0"/>
              <a:t>Safari</a:t>
            </a:r>
            <a:r>
              <a:rPr lang="en-US" dirty="0"/>
              <a:t>: -</a:t>
            </a:r>
            <a:r>
              <a:rPr lang="en-US" dirty="0" err="1"/>
              <a:t>webkit</a:t>
            </a:r>
            <a:r>
              <a:rPr lang="en-US" dirty="0"/>
              <a:t>-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15000" y="3810000"/>
            <a:ext cx="2549672" cy="120032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B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rowser 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manufacturer 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is</a:t>
            </a:r>
          </a:p>
          <a:p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determining exactly 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how</a:t>
            </a:r>
          </a:p>
          <a:p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these new CSS features </a:t>
            </a:r>
            <a:endParaRPr lang="en-US" dirty="0" smtClean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will 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be implemented.</a:t>
            </a:r>
          </a:p>
        </p:txBody>
      </p:sp>
    </p:spTree>
    <p:extLst>
      <p:ext uri="{BB962C8B-B14F-4D97-AF65-F5344CB8AC3E}">
        <p14:creationId xmlns:p14="http://schemas.microsoft.com/office/powerpoint/2010/main" val="1051844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Vendor Prefixes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Few years back</a:t>
            </a:r>
          </a:p>
          <a:p>
            <a:pPr lvl="2"/>
            <a:r>
              <a:rPr lang="en-US" dirty="0" smtClean="0">
                <a:solidFill>
                  <a:srgbClr val="C00000"/>
                </a:solidFill>
              </a:rPr>
              <a:t>-</a:t>
            </a:r>
            <a:r>
              <a:rPr lang="en-US" dirty="0" err="1" smtClean="0">
                <a:solidFill>
                  <a:srgbClr val="C00000"/>
                </a:solidFill>
              </a:rPr>
              <a:t>moz</a:t>
            </a:r>
            <a:r>
              <a:rPr lang="en-US" dirty="0" smtClean="0"/>
              <a:t>-border-radius</a:t>
            </a:r>
            <a:r>
              <a:rPr lang="en-US" dirty="0"/>
              <a:t>: 10px 5px</a:t>
            </a:r>
            <a:r>
              <a:rPr lang="en-US" dirty="0" smtClean="0"/>
              <a:t>;</a:t>
            </a:r>
          </a:p>
          <a:p>
            <a:pPr lvl="2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-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webkit</a:t>
            </a:r>
            <a:r>
              <a:rPr lang="en-US" dirty="0"/>
              <a:t>-border-top-left-radius: 10px; </a:t>
            </a:r>
            <a:endParaRPr lang="en-US" dirty="0" smtClean="0"/>
          </a:p>
          <a:p>
            <a:pPr lvl="2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-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webkit</a:t>
            </a:r>
            <a:r>
              <a:rPr lang="en-US" dirty="0"/>
              <a:t>-border-top-right-radius: 5px</a:t>
            </a:r>
            <a:r>
              <a:rPr lang="en-US" dirty="0" smtClean="0"/>
              <a:t>;</a:t>
            </a:r>
          </a:p>
          <a:p>
            <a:pPr lvl="2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-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webkit</a:t>
            </a:r>
            <a:r>
              <a:rPr lang="en-US" dirty="0"/>
              <a:t>-border-bottom-right-radius: 10px; </a:t>
            </a:r>
            <a:endParaRPr lang="en-US" dirty="0" smtClean="0"/>
          </a:p>
          <a:p>
            <a:pPr lvl="2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-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webkit</a:t>
            </a:r>
            <a:r>
              <a:rPr lang="en-US" dirty="0"/>
              <a:t>-border-bottom-left-radius: 5px; </a:t>
            </a:r>
            <a:endParaRPr lang="en-US" dirty="0" smtClean="0"/>
          </a:p>
          <a:p>
            <a:r>
              <a:rPr lang="en-US" dirty="0" smtClean="0"/>
              <a:t>Now Standard version is</a:t>
            </a:r>
          </a:p>
          <a:p>
            <a:pPr lvl="2"/>
            <a:r>
              <a:rPr lang="en-US" dirty="0"/>
              <a:t>border-radius: 10px 5px;</a:t>
            </a:r>
          </a:p>
        </p:txBody>
      </p:sp>
    </p:spTree>
    <p:extLst>
      <p:ext uri="{BB962C8B-B14F-4D97-AF65-F5344CB8AC3E}">
        <p14:creationId xmlns:p14="http://schemas.microsoft.com/office/powerpoint/2010/main" val="4126009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Units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mtClean="0"/>
              <a:t>Absolute </a:t>
            </a:r>
            <a:r>
              <a:rPr lang="en-US" dirty="0" smtClean="0"/>
              <a:t>Units</a:t>
            </a:r>
          </a:p>
          <a:p>
            <a:pPr lvl="1"/>
            <a:r>
              <a:rPr lang="en-US" dirty="0"/>
              <a:t>The absolute length units are </a:t>
            </a:r>
            <a:r>
              <a:rPr lang="en-US" dirty="0" smtClean="0"/>
              <a:t>fixed. </a:t>
            </a:r>
          </a:p>
          <a:p>
            <a:pPr lvl="1"/>
            <a:r>
              <a:rPr lang="en-US" dirty="0" smtClean="0"/>
              <a:t>Length </a:t>
            </a:r>
            <a:r>
              <a:rPr lang="en-US" dirty="0"/>
              <a:t>expressed in </a:t>
            </a:r>
            <a:r>
              <a:rPr lang="en-US" dirty="0" smtClean="0"/>
              <a:t>terms of any </a:t>
            </a:r>
            <a:r>
              <a:rPr lang="en-US" dirty="0"/>
              <a:t>of these will </a:t>
            </a:r>
            <a:r>
              <a:rPr lang="en-US" dirty="0" smtClean="0"/>
              <a:t>be displayed according to exactly that size.</a:t>
            </a:r>
          </a:p>
          <a:p>
            <a:pPr lvl="2"/>
            <a:r>
              <a:rPr lang="en-US" dirty="0"/>
              <a:t>c</a:t>
            </a:r>
            <a:r>
              <a:rPr lang="en-US" dirty="0" smtClean="0"/>
              <a:t>m, mm, in, </a:t>
            </a:r>
            <a:r>
              <a:rPr lang="en-US" dirty="0" err="1" smtClean="0"/>
              <a:t>px</a:t>
            </a:r>
            <a:r>
              <a:rPr lang="en-US" dirty="0" smtClean="0"/>
              <a:t>, </a:t>
            </a:r>
            <a:r>
              <a:rPr lang="en-US" dirty="0" err="1" smtClean="0"/>
              <a:t>pt</a:t>
            </a:r>
            <a:r>
              <a:rPr lang="en-US" dirty="0" smtClean="0"/>
              <a:t>, pc</a:t>
            </a:r>
          </a:p>
          <a:p>
            <a:r>
              <a:rPr lang="en-US" dirty="0" smtClean="0"/>
              <a:t>Relative Units</a:t>
            </a:r>
          </a:p>
          <a:p>
            <a:pPr lvl="1"/>
            <a:r>
              <a:rPr lang="en-US" dirty="0"/>
              <a:t>Relative length units </a:t>
            </a:r>
            <a:r>
              <a:rPr lang="en-US" dirty="0" smtClean="0"/>
              <a:t>describe the length relative </a:t>
            </a:r>
            <a:r>
              <a:rPr lang="en-US" dirty="0"/>
              <a:t>to another length property. </a:t>
            </a:r>
            <a:endParaRPr lang="en-US" dirty="0" smtClean="0"/>
          </a:p>
          <a:p>
            <a:pPr lvl="1"/>
            <a:r>
              <a:rPr lang="en-US" dirty="0" smtClean="0"/>
              <a:t>relative </a:t>
            </a:r>
            <a:r>
              <a:rPr lang="en-US" dirty="0"/>
              <a:t>to the current element's </a:t>
            </a:r>
            <a:r>
              <a:rPr lang="en-US" dirty="0" smtClean="0"/>
              <a:t>font-size or</a:t>
            </a:r>
            <a:r>
              <a:rPr lang="en-US" dirty="0"/>
              <a:t> viewport size:</a:t>
            </a:r>
            <a:endParaRPr lang="en-US" dirty="0" smtClean="0"/>
          </a:p>
          <a:p>
            <a:pPr lvl="1"/>
            <a:r>
              <a:rPr lang="en-US" dirty="0" smtClean="0"/>
              <a:t>Relative </a:t>
            </a:r>
            <a:r>
              <a:rPr lang="en-US" dirty="0"/>
              <a:t>length units </a:t>
            </a:r>
            <a:r>
              <a:rPr lang="en-US" dirty="0" smtClean="0"/>
              <a:t>are considered to scale </a:t>
            </a:r>
            <a:r>
              <a:rPr lang="en-US" dirty="0"/>
              <a:t>better </a:t>
            </a:r>
            <a:r>
              <a:rPr lang="en-US" dirty="0" smtClean="0"/>
              <a:t>amongst different </a:t>
            </a:r>
            <a:r>
              <a:rPr lang="en-US" dirty="0"/>
              <a:t>rendering </a:t>
            </a:r>
            <a:r>
              <a:rPr lang="en-US" dirty="0" smtClean="0"/>
              <a:t>mediums (screens).</a:t>
            </a:r>
          </a:p>
          <a:p>
            <a:pPr lvl="2"/>
            <a:r>
              <a:rPr lang="en-US" dirty="0" err="1"/>
              <a:t>e</a:t>
            </a:r>
            <a:r>
              <a:rPr lang="en-US" dirty="0" err="1" smtClean="0"/>
              <a:t>m</a:t>
            </a:r>
            <a:r>
              <a:rPr lang="en-US" dirty="0" smtClean="0"/>
              <a:t>, rem, </a:t>
            </a:r>
            <a:r>
              <a:rPr lang="en-US" dirty="0" err="1" smtClean="0"/>
              <a:t>vw</a:t>
            </a:r>
            <a:r>
              <a:rPr lang="en-US" dirty="0" smtClean="0"/>
              <a:t>, </a:t>
            </a:r>
            <a:r>
              <a:rPr lang="en-US" dirty="0" err="1" smtClean="0"/>
              <a:t>vh</a:t>
            </a:r>
            <a:r>
              <a:rPr lang="en-US" dirty="0" smtClean="0"/>
              <a:t>, </a:t>
            </a:r>
            <a:r>
              <a:rPr lang="en-US" dirty="0" err="1" smtClean="0"/>
              <a:t>vmin</a:t>
            </a:r>
            <a:r>
              <a:rPr lang="en-US" dirty="0" smtClean="0"/>
              <a:t>, </a:t>
            </a:r>
            <a:r>
              <a:rPr lang="en-US" dirty="0" err="1" smtClean="0"/>
              <a:t>vmax</a:t>
            </a:r>
            <a:r>
              <a:rPr lang="en-US" dirty="0" smtClean="0"/>
              <a:t>, %</a:t>
            </a:r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115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Pseudo-Class &amp; Pseudo Element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700" dirty="0" smtClean="0"/>
              <a:t>Style </a:t>
            </a:r>
            <a:r>
              <a:rPr lang="en-US" sz="2700" dirty="0"/>
              <a:t>is normally attached to an element based on its position in the document </a:t>
            </a:r>
            <a:r>
              <a:rPr lang="en-US" sz="2700" dirty="0" smtClean="0"/>
              <a:t>tree</a:t>
            </a:r>
          </a:p>
          <a:p>
            <a:endParaRPr lang="en-US" sz="2700" dirty="0"/>
          </a:p>
          <a:p>
            <a:endParaRPr lang="en-US" sz="2700" dirty="0" smtClean="0"/>
          </a:p>
          <a:p>
            <a:endParaRPr lang="en-US" sz="2700" dirty="0" smtClean="0"/>
          </a:p>
          <a:p>
            <a:endParaRPr lang="en-US" sz="2700" dirty="0" smtClean="0"/>
          </a:p>
          <a:p>
            <a:endParaRPr lang="en-US" sz="2800" dirty="0" smtClean="0"/>
          </a:p>
          <a:p>
            <a:r>
              <a:rPr lang="en-US" sz="2800" dirty="0" smtClean="0"/>
              <a:t>Neither pseudo-elements nor pseudo-classes appear in the document source or document tree.</a:t>
            </a:r>
          </a:p>
        </p:txBody>
      </p:sp>
      <p:pic>
        <p:nvPicPr>
          <p:cNvPr id="3074" name="Picture 2" descr="tre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743200"/>
            <a:ext cx="5257800" cy="20574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162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800" dirty="0" smtClean="0"/>
              <a:t>HTML markup can be used to represent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 smtClean="0">
                <a:solidFill>
                  <a:schemeClr val="accent2"/>
                </a:solidFill>
              </a:rPr>
              <a:t>Semantics</a:t>
            </a:r>
            <a:r>
              <a:rPr lang="en-US" altLang="en-US" sz="2400" dirty="0" smtClean="0"/>
              <a:t>: </a:t>
            </a:r>
            <a:r>
              <a:rPr lang="en-US" altLang="en-US" sz="2400" dirty="0" smtClean="0">
                <a:latin typeface="Lucida Sans Typewriter" pitchFamily="49" charset="0"/>
              </a:rPr>
              <a:t>h1</a:t>
            </a:r>
            <a:r>
              <a:rPr lang="en-US" altLang="en-US" sz="2400" dirty="0" smtClean="0"/>
              <a:t> </a:t>
            </a:r>
            <a:r>
              <a:rPr lang="en-US" altLang="en-US" sz="2400" dirty="0" smtClean="0">
                <a:solidFill>
                  <a:schemeClr val="accent2"/>
                </a:solidFill>
              </a:rPr>
              <a:t>means</a:t>
            </a:r>
            <a:r>
              <a:rPr lang="en-US" altLang="en-US" sz="2400" dirty="0" smtClean="0"/>
              <a:t> that an element is a top-level heading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 smtClean="0">
                <a:solidFill>
                  <a:schemeClr val="hlink"/>
                </a:solidFill>
              </a:rPr>
              <a:t>Presentation</a:t>
            </a:r>
            <a:r>
              <a:rPr lang="en-US" altLang="en-US" sz="2400" dirty="0" smtClean="0"/>
              <a:t>: </a:t>
            </a:r>
            <a:r>
              <a:rPr lang="en-US" altLang="en-US" sz="2400" dirty="0" smtClean="0">
                <a:latin typeface="Lucida Sans Typewriter" pitchFamily="49" charset="0"/>
              </a:rPr>
              <a:t>h1</a:t>
            </a:r>
            <a:r>
              <a:rPr lang="en-US" altLang="en-US" sz="2400" dirty="0" smtClean="0"/>
              <a:t> elements </a:t>
            </a:r>
            <a:r>
              <a:rPr lang="en-US" altLang="en-US" sz="2400" dirty="0" smtClean="0">
                <a:solidFill>
                  <a:schemeClr val="hlink"/>
                </a:solidFill>
              </a:rPr>
              <a:t>look</a:t>
            </a:r>
            <a:r>
              <a:rPr lang="en-US" altLang="en-US" sz="2400" dirty="0" smtClean="0"/>
              <a:t> a certain way</a:t>
            </a:r>
          </a:p>
          <a:p>
            <a:pPr>
              <a:lnSpc>
                <a:spcPct val="80000"/>
              </a:lnSpc>
            </a:pPr>
            <a:r>
              <a:rPr lang="en-US" altLang="en-US" sz="2800" dirty="0" smtClean="0"/>
              <a:t>It’s advisable to separate semantics from presentation because: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 smtClean="0"/>
              <a:t>It’s easier to present documents on </a:t>
            </a:r>
            <a:r>
              <a:rPr lang="en-US" altLang="en-US" sz="2400" dirty="0" smtClean="0">
                <a:solidFill>
                  <a:srgbClr val="339933"/>
                </a:solidFill>
              </a:rPr>
              <a:t>multiple platforms</a:t>
            </a:r>
            <a:r>
              <a:rPr lang="en-US" altLang="en-US" sz="2400" dirty="0" smtClean="0"/>
              <a:t> (browser, cell phone, spoken, …)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 smtClean="0"/>
              <a:t>It’s easier to generate documents with </a:t>
            </a:r>
            <a:r>
              <a:rPr lang="en-US" altLang="en-US" sz="2400" dirty="0" smtClean="0">
                <a:solidFill>
                  <a:srgbClr val="339933"/>
                </a:solidFill>
              </a:rPr>
              <a:t>consistent look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 smtClean="0"/>
              <a:t>Semantic and presentation changes can be made independently of one another (</a:t>
            </a:r>
            <a:r>
              <a:rPr lang="en-US" altLang="en-US" sz="2400" dirty="0" smtClean="0">
                <a:solidFill>
                  <a:srgbClr val="339933"/>
                </a:solidFill>
              </a:rPr>
              <a:t>division of labor</a:t>
            </a:r>
            <a:r>
              <a:rPr lang="en-US" altLang="en-US" sz="2400" dirty="0" smtClean="0"/>
              <a:t>)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 smtClean="0">
                <a:solidFill>
                  <a:srgbClr val="339933"/>
                </a:solidFill>
              </a:rPr>
              <a:t>User control</a:t>
            </a:r>
            <a:r>
              <a:rPr lang="en-US" altLang="en-US" sz="2400" dirty="0" smtClean="0"/>
              <a:t> of presentation is facilitated</a:t>
            </a:r>
            <a:r>
              <a:rPr lang="en-US" altLang="en-US" dirty="0" smtClean="0"/>
              <a:t> </a:t>
            </a:r>
          </a:p>
          <a:p>
            <a:endParaRPr lang="en-US" dirty="0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5410200"/>
            <a:ext cx="20574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766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Pseudo-Element &amp; Pseudo-Class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CSS introduces the concepts of </a:t>
            </a:r>
            <a:r>
              <a:rPr lang="en-US" i="1" dirty="0" smtClean="0"/>
              <a:t>pseudo-elements</a:t>
            </a:r>
            <a:r>
              <a:rPr lang="en-US" dirty="0" smtClean="0"/>
              <a:t> and </a:t>
            </a:r>
            <a:r>
              <a:rPr lang="en-US" i="1" dirty="0" smtClean="0"/>
              <a:t>pseudo-classes</a:t>
            </a:r>
            <a:r>
              <a:rPr lang="en-US" dirty="0" smtClean="0"/>
              <a:t> to permit formatting based on information that lies outside the document tree.</a:t>
            </a:r>
          </a:p>
          <a:p>
            <a:r>
              <a:rPr lang="en-US" dirty="0"/>
              <a:t>Pseudo-classes, together with pseudo-elements, let you apply a style to an element not only in relation to the content of the document tree, but also in relation to external factors like the history of the navigator (:visited, for example), the status of its content (like :checked on some form elements), or the position of the mouse (like :hover which lets you know if the mouse is over an element or not).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087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Pseudo-Class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 pseudo-class is used to define a </a:t>
            </a:r>
            <a:r>
              <a:rPr lang="en-US" b="1" dirty="0"/>
              <a:t>special state of an </a:t>
            </a:r>
            <a:r>
              <a:rPr lang="en-US" b="1" dirty="0" smtClean="0"/>
              <a:t>element</a:t>
            </a:r>
          </a:p>
          <a:p>
            <a:r>
              <a:rPr lang="en-US" dirty="0"/>
              <a:t>A CSS </a:t>
            </a:r>
            <a:r>
              <a:rPr lang="en-US" dirty="0" smtClean="0"/>
              <a:t>pseudo-class is </a:t>
            </a:r>
            <a:r>
              <a:rPr lang="en-US" dirty="0"/>
              <a:t>a keyword added to selectors that specifies a special state of the element to be selected. </a:t>
            </a:r>
            <a:endParaRPr lang="en-US" dirty="0" smtClean="0"/>
          </a:p>
          <a:p>
            <a:pPr lvl="1"/>
            <a:r>
              <a:rPr lang="en-US" dirty="0" smtClean="0"/>
              <a:t>For </a:t>
            </a:r>
            <a:r>
              <a:rPr lang="en-US" dirty="0"/>
              <a:t>example :hover will apply a style when the user hovers over the element specified by the selector</a:t>
            </a:r>
            <a:r>
              <a:rPr lang="en-US" dirty="0" smtClean="0"/>
              <a:t>.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A CSS pseudo-class can be used to</a:t>
            </a:r>
            <a:endParaRPr lang="en-US" dirty="0"/>
          </a:p>
          <a:p>
            <a:pPr lvl="1"/>
            <a:r>
              <a:rPr lang="en-US" dirty="0"/>
              <a:t>Style an element </a:t>
            </a:r>
            <a:r>
              <a:rPr lang="en-US" dirty="0" smtClean="0"/>
              <a:t>on mouse </a:t>
            </a:r>
            <a:r>
              <a:rPr lang="en-US" dirty="0"/>
              <a:t>over it</a:t>
            </a:r>
          </a:p>
          <a:p>
            <a:pPr lvl="1"/>
            <a:r>
              <a:rPr lang="en-US" dirty="0"/>
              <a:t>Style visited and unvisited links differently</a:t>
            </a:r>
          </a:p>
          <a:p>
            <a:pPr lvl="1"/>
            <a:r>
              <a:rPr lang="en-US" dirty="0"/>
              <a:t>Style an element when it gets focus</a:t>
            </a:r>
          </a:p>
          <a:p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838200" y="4038600"/>
            <a:ext cx="7315200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1"/>
            <a:r>
              <a:rPr lang="en-US" dirty="0" err="1"/>
              <a:t>selector:pseudo-class</a:t>
            </a:r>
            <a:r>
              <a:rPr lang="en-US" dirty="0"/>
              <a:t> { property: value; } </a:t>
            </a:r>
          </a:p>
        </p:txBody>
      </p:sp>
    </p:spTree>
    <p:extLst>
      <p:ext uri="{BB962C8B-B14F-4D97-AF65-F5344CB8AC3E}">
        <p14:creationId xmlns:p14="http://schemas.microsoft.com/office/powerpoint/2010/main" val="3994528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Pseudo-Class: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:first-child pseudo-Class</a:t>
            </a:r>
          </a:p>
          <a:p>
            <a:pPr lvl="1"/>
            <a:r>
              <a:rPr lang="en-US" dirty="0" smtClean="0"/>
              <a:t>The :first-child pseudo-class matches an element that is the first child element of some other element.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This selector would match the P inside the DIV of the following </a:t>
            </a:r>
            <a:r>
              <a:rPr lang="en-US" dirty="0" smtClean="0"/>
              <a:t>fragment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990600" y="3581400"/>
            <a:ext cx="73152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dirty="0" smtClean="0"/>
              <a:t>div &gt; p:first-child { text-indent: 0; </a:t>
            </a:r>
            <a:r>
              <a:rPr lang="en-US" sz="2000" dirty="0" err="1" smtClean="0"/>
              <a:t>color:red</a:t>
            </a:r>
            <a:r>
              <a:rPr lang="en-US" sz="2000" dirty="0" smtClean="0"/>
              <a:t>;} 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90600" y="4953000"/>
            <a:ext cx="7315200" cy="14773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1"/>
            <a:r>
              <a:rPr lang="en-US" dirty="0" smtClean="0"/>
              <a:t>&lt;p&gt; The last P before the note.&lt;/p&gt;</a:t>
            </a:r>
          </a:p>
          <a:p>
            <a:pPr marL="0" lvl="1"/>
            <a:r>
              <a:rPr lang="en-US" dirty="0" smtClean="0"/>
              <a:t> &lt;div class="note"&gt; </a:t>
            </a:r>
          </a:p>
          <a:p>
            <a:pPr marL="0" lvl="1"/>
            <a:r>
              <a:rPr lang="en-US" dirty="0" smtClean="0"/>
              <a:t>&lt;p&gt;The first P inside the note.&lt;/p&gt;</a:t>
            </a:r>
          </a:p>
          <a:p>
            <a:pPr marL="0" lvl="1"/>
            <a:r>
              <a:rPr lang="en-US" dirty="0" smtClean="0"/>
              <a:t>&lt;p&gt;The second P inside the note. &lt;/p&gt;</a:t>
            </a:r>
          </a:p>
          <a:p>
            <a:pPr marL="0" lvl="1"/>
            <a:r>
              <a:rPr lang="en-US" dirty="0" smtClean="0"/>
              <a:t> &lt;/div&gt;</a:t>
            </a:r>
            <a:endParaRPr lang="en-US" sz="2000" dirty="0" smtClean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4765964"/>
            <a:ext cx="2560340" cy="145780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2298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Pseudo-Class: Types Cont..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link pseudo-classes: :link and :visited</a:t>
            </a:r>
          </a:p>
          <a:p>
            <a:r>
              <a:rPr lang="en-US" dirty="0" smtClean="0"/>
              <a:t>CSS </a:t>
            </a:r>
            <a:r>
              <a:rPr lang="en-US" dirty="0"/>
              <a:t>provides the pseudo-classes ':link' and ':visited' to distinguish </a:t>
            </a:r>
            <a:r>
              <a:rPr lang="en-US" dirty="0" smtClean="0"/>
              <a:t>visited and unvisited links</a:t>
            </a:r>
            <a:endParaRPr lang="en-US" dirty="0"/>
          </a:p>
          <a:p>
            <a:r>
              <a:rPr lang="en-US" dirty="0"/>
              <a:t>The :link pseudo-class applies </a:t>
            </a:r>
            <a:r>
              <a:rPr lang="en-US" dirty="0" smtClean="0"/>
              <a:t>to the </a:t>
            </a:r>
            <a:r>
              <a:rPr lang="en-US" dirty="0"/>
              <a:t>links that have not yet been visited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The :visited pseudo-class applies once the link has been visited by the user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838200" y="5867400"/>
            <a:ext cx="73152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dirty="0" smtClean="0"/>
              <a:t>&lt;a class="external" </a:t>
            </a:r>
            <a:r>
              <a:rPr lang="en-US" sz="2000" dirty="0" err="1" smtClean="0"/>
              <a:t>href</a:t>
            </a:r>
            <a:r>
              <a:rPr lang="en-US" sz="2000" dirty="0" smtClean="0"/>
              <a:t>=“www.google.com"&gt;external link&lt;/a&gt; </a:t>
            </a:r>
          </a:p>
        </p:txBody>
      </p:sp>
    </p:spTree>
    <p:extLst>
      <p:ext uri="{BB962C8B-B14F-4D97-AF65-F5344CB8AC3E}">
        <p14:creationId xmlns:p14="http://schemas.microsoft.com/office/powerpoint/2010/main" val="2369438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Pseudo-Class: Types Cont..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CSS provides three pseudo-classes for common cases:</a:t>
            </a:r>
          </a:p>
          <a:p>
            <a:r>
              <a:rPr lang="en-US" dirty="0"/>
              <a:t>The :hover pseudo-class applies </a:t>
            </a:r>
            <a:r>
              <a:rPr lang="en-US" dirty="0" smtClean="0"/>
              <a:t>while the </a:t>
            </a:r>
            <a:r>
              <a:rPr lang="en-US" dirty="0"/>
              <a:t>cursor (mouse pointer) hovers over a box generated by the element. User agents not supporting interactive media do not have to support this pseudo-class. Some conforming user agents supporting interactive media may not be able to support this pseudo-class (e.g., a pen device).</a:t>
            </a:r>
          </a:p>
          <a:p>
            <a:r>
              <a:rPr lang="en-US" dirty="0"/>
              <a:t>The :active pseudo-class applies while an element is being activated by the user. For example, between the times the user presses the mouse button and releases it.</a:t>
            </a:r>
          </a:p>
          <a:p>
            <a:r>
              <a:rPr lang="en-US" dirty="0"/>
              <a:t>The :focus pseudo-class applies while an element has the focus (accepts keyboard </a:t>
            </a:r>
            <a:r>
              <a:rPr lang="en-US" dirty="0" smtClean="0"/>
              <a:t>events or other forms of text input).</a:t>
            </a:r>
            <a:endParaRPr lang="en-US" dirty="0"/>
          </a:p>
          <a:p>
            <a:r>
              <a:rPr lang="en-US" dirty="0"/>
              <a:t>An element may match several pseudo-classes at the same time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466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Pseudo-Class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762000" y="1402644"/>
            <a:ext cx="7315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dirty="0" smtClean="0"/>
              <a:t>a:link {  color: blue;}</a:t>
            </a:r>
            <a:br>
              <a:rPr lang="en-US" sz="2000" dirty="0" smtClean="0"/>
            </a:br>
            <a:r>
              <a:rPr lang="en-US" sz="2000" dirty="0" smtClean="0"/>
              <a:t>/* visited link */</a:t>
            </a:r>
            <a:br>
              <a:rPr lang="en-US" sz="2000" dirty="0" smtClean="0"/>
            </a:br>
            <a:r>
              <a:rPr lang="en-US" sz="2000" dirty="0" smtClean="0"/>
              <a:t>a:visited {  color: red; }</a:t>
            </a:r>
          </a:p>
          <a:p>
            <a:r>
              <a:rPr lang="en-US" sz="2000" dirty="0" smtClean="0"/>
              <a:t>/* mouse over link */</a:t>
            </a:r>
          </a:p>
          <a:p>
            <a:r>
              <a:rPr lang="en-US" sz="2000" dirty="0" smtClean="0"/>
              <a:t>a:hover {     color: pink; }</a:t>
            </a:r>
          </a:p>
          <a:p>
            <a:r>
              <a:rPr lang="en-US" sz="2000" dirty="0" smtClean="0"/>
              <a:t>/* selected link */</a:t>
            </a:r>
          </a:p>
          <a:p>
            <a:r>
              <a:rPr lang="en-US" sz="2000" dirty="0" smtClean="0"/>
              <a:t>a:active {   */ when clicked*/         </a:t>
            </a:r>
          </a:p>
          <a:p>
            <a:r>
              <a:rPr lang="en-US" sz="2000" dirty="0" smtClean="0"/>
              <a:t>    color: green;</a:t>
            </a:r>
          </a:p>
          <a:p>
            <a:r>
              <a:rPr lang="en-US" sz="2000" dirty="0" smtClean="0"/>
              <a:t>}</a:t>
            </a:r>
          </a:p>
          <a:p>
            <a:r>
              <a:rPr lang="en-US" sz="2000" dirty="0" smtClean="0"/>
              <a:t>p:nth-child(2) </a:t>
            </a:r>
          </a:p>
          <a:p>
            <a:r>
              <a:rPr lang="en-US" sz="2000" dirty="0" smtClean="0"/>
              <a:t>/*Selects every p element that is second child of </a:t>
            </a:r>
            <a:r>
              <a:rPr lang="en-US" sz="2000" smtClean="0"/>
              <a:t>its parent*/</a:t>
            </a:r>
            <a:endParaRPr lang="en-US" sz="2000" dirty="0" smtClean="0"/>
          </a:p>
          <a:p>
            <a:r>
              <a:rPr lang="en-US" sz="2000" dirty="0" smtClean="0"/>
              <a:t>{</a:t>
            </a:r>
          </a:p>
          <a:p>
            <a:r>
              <a:rPr lang="en-US" sz="2000" dirty="0" smtClean="0"/>
              <a:t>color: blue;</a:t>
            </a:r>
          </a:p>
          <a:p>
            <a:r>
              <a:rPr lang="en-US" sz="2000" dirty="0"/>
              <a:t>}</a:t>
            </a:r>
          </a:p>
          <a:p>
            <a:endParaRPr lang="en-US" sz="2000" dirty="0" smtClean="0"/>
          </a:p>
        </p:txBody>
      </p:sp>
      <p:grpSp>
        <p:nvGrpSpPr>
          <p:cNvPr id="5" name="Group 4"/>
          <p:cNvGrpSpPr/>
          <p:nvPr/>
        </p:nvGrpSpPr>
        <p:grpSpPr>
          <a:xfrm>
            <a:off x="4191000" y="2502910"/>
            <a:ext cx="3565525" cy="1774825"/>
            <a:chOff x="1143000" y="2819400"/>
            <a:chExt cx="3565525" cy="1774825"/>
          </a:xfrm>
        </p:grpSpPr>
        <p:grpSp>
          <p:nvGrpSpPr>
            <p:cNvPr id="6" name="Group 5"/>
            <p:cNvGrpSpPr/>
            <p:nvPr/>
          </p:nvGrpSpPr>
          <p:grpSpPr>
            <a:xfrm>
              <a:off x="1143000" y="2819400"/>
              <a:ext cx="3565525" cy="1447800"/>
              <a:chOff x="1143000" y="2819400"/>
              <a:chExt cx="3565525" cy="1447800"/>
            </a:xfrm>
          </p:grpSpPr>
          <p:pic>
            <p:nvPicPr>
              <p:cNvPr id="8" name="Picture 4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43000" y="2895600"/>
                <a:ext cx="3565525" cy="12636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8080">
                        <a:alpha val="50000"/>
                      </a:srgbClr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9" name="AutoShape 5"/>
              <p:cNvSpPr>
                <a:spLocks noChangeArrowheads="1"/>
              </p:cNvSpPr>
              <p:nvPr/>
            </p:nvSpPr>
            <p:spPr bwMode="auto">
              <a:xfrm>
                <a:off x="1143000" y="2819400"/>
                <a:ext cx="1295400" cy="1447800"/>
              </a:xfrm>
              <a:prstGeom prst="roundRect">
                <a:avLst>
                  <a:gd name="adj" fmla="val 16667"/>
                </a:avLst>
              </a:prstGeom>
              <a:solidFill>
                <a:srgbClr val="008080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1508125" y="4227513"/>
              <a:ext cx="17716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8080">
                      <a:alpha val="5000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dirty="0">
                  <a:solidFill>
                    <a:srgbClr val="008080"/>
                  </a:solidFill>
                </a:rPr>
                <a:t>pseudo-classes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22207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Pseudo Element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CSS pseudo-element is used to style specified parts of an element</a:t>
            </a:r>
            <a:r>
              <a:rPr lang="en-US" dirty="0" smtClean="0"/>
              <a:t>.</a:t>
            </a:r>
          </a:p>
          <a:p>
            <a:r>
              <a:rPr lang="en-US" dirty="0" smtClean="0"/>
              <a:t>For </a:t>
            </a:r>
            <a:r>
              <a:rPr lang="en-US" dirty="0"/>
              <a:t>example, </a:t>
            </a:r>
            <a:r>
              <a:rPr lang="en-US" dirty="0" smtClean="0"/>
              <a:t>pseudo-element can </a:t>
            </a:r>
            <a:r>
              <a:rPr lang="en-US" dirty="0"/>
              <a:t>be used to:</a:t>
            </a:r>
          </a:p>
          <a:p>
            <a:pPr lvl="1"/>
            <a:r>
              <a:rPr lang="en-US" dirty="0"/>
              <a:t>Style the first letter, or line, of an element</a:t>
            </a:r>
          </a:p>
          <a:p>
            <a:pPr lvl="1"/>
            <a:r>
              <a:rPr lang="en-US" dirty="0"/>
              <a:t>Insert content before, or after, the content of an </a:t>
            </a:r>
            <a:r>
              <a:rPr lang="en-US" dirty="0" smtClean="0"/>
              <a:t>element</a:t>
            </a:r>
          </a:p>
          <a:p>
            <a:r>
              <a:rPr lang="en-US" dirty="0" smtClean="0"/>
              <a:t>The :first-line pseudo-element can only be attached to a block container element.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308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Pseudo Element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762000" y="1600200"/>
            <a:ext cx="7315200" cy="50167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dirty="0" smtClean="0"/>
              <a:t>&lt;!DOCTYPE html&gt;</a:t>
            </a:r>
          </a:p>
          <a:p>
            <a:r>
              <a:rPr lang="en-US" sz="2000" dirty="0" smtClean="0"/>
              <a:t>&lt;html&gt;</a:t>
            </a:r>
          </a:p>
          <a:p>
            <a:r>
              <a:rPr lang="en-US" sz="2000" dirty="0" smtClean="0"/>
              <a:t>&lt;head&gt;</a:t>
            </a:r>
          </a:p>
          <a:p>
            <a:r>
              <a:rPr lang="en-US" sz="2000" dirty="0" smtClean="0"/>
              <a:t>&lt;style&gt;</a:t>
            </a:r>
          </a:p>
          <a:p>
            <a:r>
              <a:rPr lang="en-US" sz="2000" dirty="0" smtClean="0"/>
              <a:t>p:first-line {</a:t>
            </a:r>
          </a:p>
          <a:p>
            <a:r>
              <a:rPr lang="en-US" sz="2000" dirty="0" smtClean="0"/>
              <a:t>    color: green;</a:t>
            </a:r>
          </a:p>
          <a:p>
            <a:r>
              <a:rPr lang="en-US" sz="2000" dirty="0" smtClean="0"/>
              <a:t>    </a:t>
            </a:r>
            <a:r>
              <a:rPr lang="en-US" sz="2000" dirty="0" err="1" smtClean="0"/>
              <a:t>font-weight:bold</a:t>
            </a:r>
            <a:r>
              <a:rPr lang="en-US" sz="2000" dirty="0" smtClean="0"/>
              <a:t>;</a:t>
            </a:r>
          </a:p>
          <a:p>
            <a:r>
              <a:rPr lang="en-US" sz="2000" dirty="0" smtClean="0"/>
              <a:t>    font-variant: small-caps;}</a:t>
            </a:r>
          </a:p>
          <a:p>
            <a:r>
              <a:rPr lang="en-US" sz="2000" dirty="0" smtClean="0"/>
              <a:t>&lt;/style&gt;&lt;/head&gt;</a:t>
            </a:r>
          </a:p>
          <a:p>
            <a:r>
              <a:rPr lang="en-US" sz="2000" dirty="0" smtClean="0"/>
              <a:t>&lt;body&gt;</a:t>
            </a:r>
          </a:p>
          <a:p>
            <a:r>
              <a:rPr lang="en-US" sz="2000" dirty="0" smtClean="0"/>
              <a:t>&lt;p&gt;A CSS pseudo-element is used to style specified parts of an element. For example, pseudo-element can be used to Style the first letter, or line, of an element, Insert content before, or after, the content of an element</a:t>
            </a:r>
          </a:p>
          <a:p>
            <a:r>
              <a:rPr lang="en-US" sz="2000" dirty="0" smtClean="0"/>
              <a:t>&lt;/p&gt;</a:t>
            </a:r>
          </a:p>
          <a:p>
            <a:r>
              <a:rPr lang="en-US" sz="2000" dirty="0" smtClean="0"/>
              <a:t>&lt;/body&gt;&lt;/html&gt;</a:t>
            </a: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6032" y="1828800"/>
            <a:ext cx="2749256" cy="1828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2725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Pseudo-Element: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::first-letter</a:t>
            </a:r>
          </a:p>
          <a:p>
            <a:r>
              <a:rPr lang="en-US" dirty="0" smtClean="0"/>
              <a:t>::Selection</a:t>
            </a:r>
          </a:p>
          <a:p>
            <a:r>
              <a:rPr lang="en-US" dirty="0" smtClean="0"/>
              <a:t>::before</a:t>
            </a:r>
          </a:p>
          <a:p>
            <a:r>
              <a:rPr lang="en-US" dirty="0" smtClean="0"/>
              <a:t>::after</a:t>
            </a:r>
          </a:p>
          <a:p>
            <a:r>
              <a:rPr lang="en-US" dirty="0" smtClean="0"/>
              <a:t>::first-line</a:t>
            </a:r>
          </a:p>
          <a:p>
            <a:pPr lvl="1">
              <a:buFontTx/>
              <a:buChar char="-"/>
            </a:pPr>
            <a:r>
              <a:rPr lang="en-US" sz="2000" dirty="0" smtClean="0"/>
              <a:t>Apply the style to first line of </a:t>
            </a:r>
            <a:r>
              <a:rPr lang="en-US" sz="2000" b="1" i="1" dirty="0" smtClean="0"/>
              <a:t>Block-leve</a:t>
            </a:r>
            <a:r>
              <a:rPr lang="en-US" sz="2000" b="1" i="1" dirty="0"/>
              <a:t>l</a:t>
            </a:r>
            <a:r>
              <a:rPr lang="en-US" sz="2000" b="1" i="1" dirty="0" smtClean="0"/>
              <a:t> Element </a:t>
            </a:r>
            <a:r>
              <a:rPr lang="en-US" sz="2000" dirty="0" smtClean="0"/>
              <a:t>e.g. &lt;P&gt;</a:t>
            </a:r>
          </a:p>
          <a:p>
            <a:pPr lvl="1">
              <a:buFontTx/>
              <a:buChar char="-"/>
            </a:pPr>
            <a:r>
              <a:rPr lang="en-US" sz="2000" dirty="0" smtClean="0"/>
              <a:t>:</a:t>
            </a:r>
            <a:r>
              <a:rPr lang="en-US" sz="2000" dirty="0"/>
              <a:t>first-line introduced in CSS2</a:t>
            </a:r>
          </a:p>
          <a:p>
            <a:pPr lvl="1">
              <a:buFontTx/>
              <a:buChar char="-"/>
            </a:pPr>
            <a:r>
              <a:rPr lang="en-US" sz="2000" dirty="0"/>
              <a:t>::first-line introduced in </a:t>
            </a:r>
            <a:r>
              <a:rPr lang="en-US" sz="2000" dirty="0" smtClean="0"/>
              <a:t>CSS3</a:t>
            </a:r>
          </a:p>
          <a:p>
            <a:pPr lvl="1">
              <a:buFontTx/>
              <a:buChar char="-"/>
            </a:pPr>
            <a:r>
              <a:rPr lang="en-US" sz="2000" dirty="0"/>
              <a:t>S</a:t>
            </a:r>
            <a:r>
              <a:rPr lang="en-US" sz="2000" dirty="0" smtClean="0"/>
              <a:t>mall </a:t>
            </a:r>
            <a:r>
              <a:rPr lang="en-US" sz="2000" dirty="0"/>
              <a:t>subset of CSS properties can be used </a:t>
            </a:r>
            <a:r>
              <a:rPr lang="en-US" sz="2000" dirty="0" smtClean="0"/>
              <a:t>with ::first-line e.g. color, font and background related properties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8844789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When several selectors share the same declarations, they may be grouped into a comma-separated list.</a:t>
            </a:r>
          </a:p>
          <a:p>
            <a:r>
              <a:rPr lang="en-US" dirty="0"/>
              <a:t>In this example, </a:t>
            </a:r>
            <a:r>
              <a:rPr lang="en-US" dirty="0" smtClean="0"/>
              <a:t>three </a:t>
            </a:r>
            <a:r>
              <a:rPr lang="en-US" dirty="0"/>
              <a:t>rules with identical </a:t>
            </a:r>
            <a:r>
              <a:rPr lang="en-US" dirty="0" smtClean="0"/>
              <a:t>declarations can be combined </a:t>
            </a:r>
            <a:r>
              <a:rPr lang="en-US" dirty="0"/>
              <a:t>into one. Thus,</a:t>
            </a:r>
          </a:p>
          <a:p>
            <a:pPr lvl="1"/>
            <a:r>
              <a:rPr lang="en-US" dirty="0"/>
              <a:t>h1 { font-family: sans-serif </a:t>
            </a:r>
            <a:r>
              <a:rPr lang="en-US" dirty="0" smtClean="0"/>
              <a:t>}</a:t>
            </a:r>
          </a:p>
          <a:p>
            <a:pPr lvl="1"/>
            <a:r>
              <a:rPr lang="en-US" dirty="0" smtClean="0"/>
              <a:t> h2 </a:t>
            </a:r>
            <a:r>
              <a:rPr lang="en-US" dirty="0"/>
              <a:t>{ font-family: sans-serif } </a:t>
            </a:r>
            <a:endParaRPr lang="en-US" dirty="0" smtClean="0"/>
          </a:p>
          <a:p>
            <a:pPr lvl="1"/>
            <a:r>
              <a:rPr lang="en-US" dirty="0" smtClean="0"/>
              <a:t>h3 </a:t>
            </a:r>
            <a:r>
              <a:rPr lang="en-US" dirty="0"/>
              <a:t>{ font-family: sans-serif } is equivalent to:</a:t>
            </a:r>
          </a:p>
          <a:p>
            <a:r>
              <a:rPr lang="en-US" dirty="0"/>
              <a:t>h1, h2, h3 { font-family: sans-serif 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197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1447800"/>
            <a:ext cx="4267200" cy="2590800"/>
          </a:xfrm>
          <a:ln>
            <a:solidFill>
              <a:schemeClr val="tx1"/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  <a:outerShdw blurRad="50800" dist="190500" dir="2700000" algn="tl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  <a:scene3d>
            <a:camera prst="perspectiveContrastingLeftFacing"/>
            <a:lightRig rig="threePt" dir="t"/>
          </a:scene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371600"/>
            <a:ext cx="4114800" cy="266700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190500" dir="8100000" algn="tr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/>
          </a:scene3d>
        </p:spPr>
      </p:pic>
      <p:sp>
        <p:nvSpPr>
          <p:cNvPr id="7" name="TextBox 6"/>
          <p:cNvSpPr txBox="1"/>
          <p:nvPr/>
        </p:nvSpPr>
        <p:spPr>
          <a:xfrm>
            <a:off x="5715000" y="5867400"/>
            <a:ext cx="3276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32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STYLE RULES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2973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 Matching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0384811"/>
              </p:ext>
            </p:extLst>
          </p:nvPr>
        </p:nvGraphicFramePr>
        <p:xfrm>
          <a:off x="762000" y="1447800"/>
          <a:ext cx="7620000" cy="4766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6203"/>
                <a:gridCol w="5883797"/>
              </a:tblGrid>
              <a:tr h="360377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  <a:latin typeface="Arial"/>
                        </a:rPr>
                        <a:t>Pattern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  <a:latin typeface="Arial"/>
                        </a:rPr>
                        <a:t>Meaning</a:t>
                      </a:r>
                    </a:p>
                  </a:txBody>
                  <a:tcPr anchor="ctr"/>
                </a:tc>
              </a:tr>
              <a:tr h="360377"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Matches any element.</a:t>
                      </a:r>
                      <a:endParaRPr lang="en-US" dirty="0"/>
                    </a:p>
                  </a:txBody>
                  <a:tcPr/>
                </a:tc>
              </a:tr>
              <a:tr h="622021"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Matches any E element (i.e., an element of type E).</a:t>
                      </a:r>
                      <a:endParaRPr lang="en-US" dirty="0"/>
                    </a:p>
                  </a:txBody>
                  <a:tcPr/>
                </a:tc>
              </a:tr>
              <a:tr h="888602">
                <a:tc>
                  <a:txBody>
                    <a:bodyPr/>
                    <a:lstStyle/>
                    <a:p>
                      <a:r>
                        <a:rPr lang="en-US" dirty="0" smtClean="0"/>
                        <a:t>E F	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Matches any F element that is a descendant of an E element.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622021">
                <a:tc>
                  <a:txBody>
                    <a:bodyPr/>
                    <a:lstStyle/>
                    <a:p>
                      <a:r>
                        <a:rPr lang="en-US" dirty="0" smtClean="0"/>
                        <a:t>E &gt; 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Matches any F element that is a child of an element E</a:t>
                      </a:r>
                      <a:endParaRPr lang="en-US" dirty="0"/>
                    </a:p>
                  </a:txBody>
                  <a:tcPr/>
                </a:tc>
              </a:tr>
              <a:tr h="622021">
                <a:tc>
                  <a:txBody>
                    <a:bodyPr/>
                    <a:lstStyle/>
                    <a:p>
                      <a:r>
                        <a:rPr lang="en-US" dirty="0" smtClean="0"/>
                        <a:t>E:first-child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Matches element E when E is the first child of its parent.</a:t>
                      </a:r>
                      <a:endParaRPr lang="en-US" dirty="0"/>
                    </a:p>
                  </a:txBody>
                  <a:tcPr/>
                </a:tc>
              </a:tr>
              <a:tr h="888602">
                <a:tc>
                  <a:txBody>
                    <a:bodyPr/>
                    <a:lstStyle/>
                    <a:p>
                      <a:r>
                        <a:rPr lang="en-US" dirty="0" smtClean="0"/>
                        <a:t>E:link</a:t>
                      </a:r>
                    </a:p>
                    <a:p>
                      <a:r>
                        <a:rPr lang="en-US" dirty="0" smtClean="0"/>
                        <a:t>E:visited	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Matches element E if E is the source anchor of a hyperlink of which the target is not yet visited (:link) or already visited (:visited).</a:t>
                      </a:r>
                      <a:endParaRPr lang="en-US" dirty="0"/>
                    </a:p>
                  </a:txBody>
                  <a:tcPr/>
                </a:tc>
              </a:tr>
              <a:tr h="3603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8626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Matching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2825710"/>
              </p:ext>
            </p:extLst>
          </p:nvPr>
        </p:nvGraphicFramePr>
        <p:xfrm>
          <a:off x="914400" y="1295400"/>
          <a:ext cx="7391400" cy="4869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9411"/>
                <a:gridCol w="5611989"/>
              </a:tblGrid>
              <a:tr h="3733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effectLst/>
                          <a:latin typeface="Arial"/>
                        </a:rPr>
                        <a:t>Pattern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effectLst/>
                          <a:latin typeface="Arial"/>
                        </a:rPr>
                        <a:t>Meaning</a:t>
                      </a:r>
                      <a:endParaRPr lang="en-US" dirty="0"/>
                    </a:p>
                  </a:txBody>
                  <a:tcPr/>
                </a:tc>
              </a:tr>
              <a:tr h="37338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  <a:latin typeface="Arial"/>
                        </a:rPr>
                        <a:t>E:active</a:t>
                      </a:r>
                      <a:br>
                        <a:rPr lang="en-US" dirty="0">
                          <a:effectLst/>
                          <a:latin typeface="Arial"/>
                        </a:rPr>
                      </a:br>
                      <a:r>
                        <a:rPr lang="en-US" dirty="0">
                          <a:effectLst/>
                          <a:latin typeface="Arial"/>
                        </a:rPr>
                        <a:t>E:hover</a:t>
                      </a:r>
                      <a:br>
                        <a:rPr lang="en-US" dirty="0">
                          <a:effectLst/>
                          <a:latin typeface="Arial"/>
                        </a:rPr>
                      </a:br>
                      <a:r>
                        <a:rPr lang="en-US" dirty="0">
                          <a:effectLst/>
                          <a:latin typeface="Arial"/>
                        </a:rPr>
                        <a:t>E:focus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  <a:latin typeface="Arial"/>
                        </a:rPr>
                        <a:t>Matches E during certain user actions.</a:t>
                      </a:r>
                    </a:p>
                  </a:txBody>
                  <a:tcPr anchor="ctr"/>
                </a:tc>
              </a:tr>
              <a:tr h="37338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  <a:latin typeface="Arial"/>
                        </a:rPr>
                        <a:t>E:lang(c)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  <a:latin typeface="Arial"/>
                        </a:rPr>
                        <a:t>Matches element of type E if it is in (human) language c (the document language specifies how language is determined).</a:t>
                      </a:r>
                    </a:p>
                  </a:txBody>
                  <a:tcPr anchor="ctr"/>
                </a:tc>
              </a:tr>
              <a:tr h="37338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  <a:latin typeface="Arial"/>
                        </a:rPr>
                        <a:t>E + 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  <a:latin typeface="Arial"/>
                        </a:rPr>
                        <a:t>Matches any F element immediately preceded by a sibling element E</a:t>
                      </a:r>
                    </a:p>
                  </a:txBody>
                  <a:tcPr anchor="ctr"/>
                </a:tc>
              </a:tr>
              <a:tr h="37338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  <a:latin typeface="Arial"/>
                        </a:rPr>
                        <a:t>E[foo]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  <a:latin typeface="Arial"/>
                        </a:rPr>
                        <a:t>Matches any E element with the "foo" attribute set (whatever the value).</a:t>
                      </a:r>
                    </a:p>
                  </a:txBody>
                  <a:tcPr anchor="ctr"/>
                </a:tc>
              </a:tr>
              <a:tr h="373380"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  <a:latin typeface="Arial"/>
                        </a:rPr>
                        <a:t>.warning</a:t>
                      </a:r>
                      <a:endParaRPr lang="en-US" dirty="0">
                        <a:effectLst/>
                        <a:latin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i="1" dirty="0">
                          <a:effectLst/>
                          <a:latin typeface="Arial"/>
                        </a:rPr>
                        <a:t>Language specific.</a:t>
                      </a:r>
                      <a:r>
                        <a:rPr lang="en-US" dirty="0">
                          <a:effectLst/>
                          <a:latin typeface="Arial"/>
                        </a:rPr>
                        <a:t> (In HTML, the same as DIV[class~="warning"].)</a:t>
                      </a:r>
                    </a:p>
                  </a:txBody>
                  <a:tcPr anchor="ctr"/>
                </a:tc>
              </a:tr>
              <a:tr h="373380"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  <a:latin typeface="Arial"/>
                        </a:rPr>
                        <a:t>#</a:t>
                      </a:r>
                      <a:r>
                        <a:rPr lang="en-US" dirty="0" err="1">
                          <a:effectLst/>
                          <a:latin typeface="Arial"/>
                        </a:rPr>
                        <a:t>myid</a:t>
                      </a:r>
                      <a:endParaRPr lang="en-US" dirty="0">
                        <a:effectLst/>
                        <a:latin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  <a:latin typeface="Arial"/>
                        </a:rPr>
                        <a:t>Matches any E element with ID equal to "</a:t>
                      </a:r>
                      <a:r>
                        <a:rPr lang="en-US" dirty="0" err="1">
                          <a:effectLst/>
                          <a:latin typeface="Arial"/>
                        </a:rPr>
                        <a:t>myid</a:t>
                      </a:r>
                      <a:r>
                        <a:rPr lang="en-US" dirty="0">
                          <a:effectLst/>
                          <a:latin typeface="Arial"/>
                        </a:rPr>
                        <a:t>".</a:t>
                      </a:r>
                    </a:p>
                  </a:txBody>
                  <a:tcPr anchor="ctr"/>
                </a:tc>
              </a:tr>
              <a:tr h="37338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3096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CSS Box Model</a:t>
            </a:r>
          </a:p>
        </p:txBody>
      </p:sp>
      <p:sp>
        <p:nvSpPr>
          <p:cNvPr id="332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Every rendered element occupies a box:</a:t>
            </a:r>
          </a:p>
        </p:txBody>
      </p:sp>
      <p:pic>
        <p:nvPicPr>
          <p:cNvPr id="332804" name="Picture 4" descr="BoxMode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743200"/>
            <a:ext cx="5562600" cy="3298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2805" name="Text Box 5"/>
          <p:cNvSpPr txBox="1">
            <a:spLocks noChangeArrowheads="1"/>
          </p:cNvSpPr>
          <p:nvPr/>
        </p:nvSpPr>
        <p:spPr bwMode="auto">
          <a:xfrm>
            <a:off x="5546725" y="6034088"/>
            <a:ext cx="1682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80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(or </a:t>
            </a:r>
            <a:r>
              <a:rPr lang="en-US" altLang="en-US" i="1"/>
              <a:t>inner</a:t>
            </a:r>
            <a:r>
              <a:rPr lang="en-US" altLang="en-US"/>
              <a:t> edge)</a:t>
            </a:r>
          </a:p>
        </p:txBody>
      </p:sp>
      <p:sp>
        <p:nvSpPr>
          <p:cNvPr id="332806" name="Text Box 6"/>
          <p:cNvSpPr txBox="1">
            <a:spLocks noChangeArrowheads="1"/>
          </p:cNvSpPr>
          <p:nvPr/>
        </p:nvSpPr>
        <p:spPr bwMode="auto">
          <a:xfrm>
            <a:off x="6858000" y="2667000"/>
            <a:ext cx="1695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80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/>
              <a:t>(or </a:t>
            </a:r>
            <a:r>
              <a:rPr lang="en-US" altLang="en-US" i="1" dirty="0"/>
              <a:t>outer</a:t>
            </a:r>
            <a:r>
              <a:rPr lang="en-US" altLang="en-US" dirty="0"/>
              <a:t> edge)</a:t>
            </a:r>
          </a:p>
        </p:txBody>
      </p:sp>
    </p:spTree>
    <p:extLst>
      <p:ext uri="{BB962C8B-B14F-4D97-AF65-F5344CB8AC3E}">
        <p14:creationId xmlns:p14="http://schemas.microsoft.com/office/powerpoint/2010/main" val="3202960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CSS Box Model</a:t>
            </a:r>
          </a:p>
        </p:txBody>
      </p:sp>
      <p:pic>
        <p:nvPicPr>
          <p:cNvPr id="333828" name="Picture 4" descr="BoxModel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057400"/>
            <a:ext cx="8305800" cy="310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1760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CSS Box </a:t>
            </a:r>
            <a:r>
              <a:rPr lang="en-US" dirty="0" smtClean="0"/>
              <a:t>Model</a:t>
            </a:r>
            <a:endParaRPr lang="en-US" dirty="0"/>
          </a:p>
        </p:txBody>
      </p:sp>
      <p:pic>
        <p:nvPicPr>
          <p:cNvPr id="1026" name="Picture 2" descr="Image resul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524000"/>
            <a:ext cx="6134100" cy="461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544185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CSS Box Model</a:t>
            </a:r>
            <a:endParaRPr lang="en-US" dirty="0"/>
          </a:p>
        </p:txBody>
      </p:sp>
      <p:pic>
        <p:nvPicPr>
          <p:cNvPr id="9218" name="Picture 2" descr="Image resul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524000"/>
            <a:ext cx="5029200" cy="4535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2885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Flow </a:t>
            </a:r>
            <a:r>
              <a:rPr lang="en-US" altLang="en-US" dirty="0"/>
              <a:t>Layout</a:t>
            </a:r>
          </a:p>
        </p:txBody>
      </p:sp>
      <p:pic>
        <p:nvPicPr>
          <p:cNvPr id="35533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733800"/>
            <a:ext cx="5910263" cy="2290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80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533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600200"/>
            <a:ext cx="6896100" cy="1706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80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5334" name="Text Box 6"/>
          <p:cNvSpPr txBox="1">
            <a:spLocks noChangeArrowheads="1"/>
          </p:cNvSpPr>
          <p:nvPr/>
        </p:nvSpPr>
        <p:spPr bwMode="auto">
          <a:xfrm>
            <a:off x="457200" y="4191000"/>
            <a:ext cx="111125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80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>
                <a:solidFill>
                  <a:srgbClr val="008080"/>
                </a:solidFill>
              </a:rPr>
              <a:t>Block</a:t>
            </a:r>
          </a:p>
          <a:p>
            <a:r>
              <a:rPr lang="en-US" altLang="en-US" dirty="0">
                <a:solidFill>
                  <a:srgbClr val="008080"/>
                </a:solidFill>
              </a:rPr>
              <a:t>elements</a:t>
            </a:r>
          </a:p>
          <a:p>
            <a:r>
              <a:rPr lang="en-US" altLang="en-US" dirty="0">
                <a:solidFill>
                  <a:srgbClr val="008080"/>
                </a:solidFill>
              </a:rPr>
              <a:t>only</a:t>
            </a:r>
          </a:p>
        </p:txBody>
      </p:sp>
    </p:spTree>
    <p:extLst>
      <p:ext uri="{BB962C8B-B14F-4D97-AF65-F5344CB8AC3E}">
        <p14:creationId xmlns:p14="http://schemas.microsoft.com/office/powerpoint/2010/main" val="2425439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Flow Layout</a:t>
            </a:r>
          </a:p>
        </p:txBody>
      </p:sp>
      <p:pic>
        <p:nvPicPr>
          <p:cNvPr id="357380" name="Picture 4" descr="BlockBox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2588" y="1524000"/>
            <a:ext cx="2862262" cy="449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7381" name="Text Box 5"/>
          <p:cNvSpPr txBox="1">
            <a:spLocks noChangeArrowheads="1"/>
          </p:cNvSpPr>
          <p:nvPr/>
        </p:nvSpPr>
        <p:spPr bwMode="auto">
          <a:xfrm>
            <a:off x="1143000" y="1981200"/>
            <a:ext cx="615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80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html</a:t>
            </a:r>
          </a:p>
        </p:txBody>
      </p:sp>
      <p:sp>
        <p:nvSpPr>
          <p:cNvPr id="357382" name="Line 6"/>
          <p:cNvSpPr>
            <a:spLocks noChangeShapeType="1"/>
          </p:cNvSpPr>
          <p:nvPr/>
        </p:nvSpPr>
        <p:spPr bwMode="auto">
          <a:xfrm>
            <a:off x="1692275" y="2173288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7383" name="Text Box 7"/>
          <p:cNvSpPr txBox="1">
            <a:spLocks noChangeArrowheads="1"/>
          </p:cNvSpPr>
          <p:nvPr/>
        </p:nvSpPr>
        <p:spPr bwMode="auto">
          <a:xfrm>
            <a:off x="1066800" y="2209800"/>
            <a:ext cx="679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80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body</a:t>
            </a:r>
          </a:p>
        </p:txBody>
      </p:sp>
      <p:sp>
        <p:nvSpPr>
          <p:cNvPr id="357384" name="Line 8"/>
          <p:cNvSpPr>
            <a:spLocks noChangeShapeType="1"/>
          </p:cNvSpPr>
          <p:nvPr/>
        </p:nvSpPr>
        <p:spPr bwMode="auto">
          <a:xfrm>
            <a:off x="1692275" y="2478088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7386" name="Text Box 10"/>
          <p:cNvSpPr txBox="1">
            <a:spLocks noChangeArrowheads="1"/>
          </p:cNvSpPr>
          <p:nvPr/>
        </p:nvSpPr>
        <p:spPr bwMode="auto">
          <a:xfrm>
            <a:off x="1066800" y="2514600"/>
            <a:ext cx="793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80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div d1</a:t>
            </a:r>
          </a:p>
        </p:txBody>
      </p:sp>
      <p:sp>
        <p:nvSpPr>
          <p:cNvPr id="357387" name="Line 11"/>
          <p:cNvSpPr>
            <a:spLocks noChangeShapeType="1"/>
          </p:cNvSpPr>
          <p:nvPr/>
        </p:nvSpPr>
        <p:spPr bwMode="auto">
          <a:xfrm>
            <a:off x="1828800" y="27432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7388" name="Text Box 12"/>
          <p:cNvSpPr txBox="1">
            <a:spLocks noChangeArrowheads="1"/>
          </p:cNvSpPr>
          <p:nvPr/>
        </p:nvSpPr>
        <p:spPr bwMode="auto">
          <a:xfrm>
            <a:off x="1050925" y="2855913"/>
            <a:ext cx="793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80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div d2</a:t>
            </a:r>
          </a:p>
        </p:txBody>
      </p:sp>
      <p:sp>
        <p:nvSpPr>
          <p:cNvPr id="357389" name="Line 13"/>
          <p:cNvSpPr>
            <a:spLocks noChangeShapeType="1"/>
          </p:cNvSpPr>
          <p:nvPr/>
        </p:nvSpPr>
        <p:spPr bwMode="auto">
          <a:xfrm>
            <a:off x="1828800" y="3048000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7390" name="Text Box 14"/>
          <p:cNvSpPr txBox="1">
            <a:spLocks noChangeArrowheads="1"/>
          </p:cNvSpPr>
          <p:nvPr/>
        </p:nvSpPr>
        <p:spPr bwMode="auto">
          <a:xfrm>
            <a:off x="1050925" y="3236913"/>
            <a:ext cx="793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80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div d3</a:t>
            </a:r>
          </a:p>
        </p:txBody>
      </p:sp>
      <p:sp>
        <p:nvSpPr>
          <p:cNvPr id="357391" name="Line 15"/>
          <p:cNvSpPr>
            <a:spLocks noChangeShapeType="1"/>
          </p:cNvSpPr>
          <p:nvPr/>
        </p:nvSpPr>
        <p:spPr bwMode="auto">
          <a:xfrm>
            <a:off x="1828800" y="3429000"/>
            <a:ext cx="213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7392" name="Text Box 16"/>
          <p:cNvSpPr txBox="1">
            <a:spLocks noChangeArrowheads="1"/>
          </p:cNvSpPr>
          <p:nvPr/>
        </p:nvSpPr>
        <p:spPr bwMode="auto">
          <a:xfrm>
            <a:off x="1066800" y="3962400"/>
            <a:ext cx="793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80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div d4</a:t>
            </a:r>
          </a:p>
        </p:txBody>
      </p:sp>
      <p:sp>
        <p:nvSpPr>
          <p:cNvPr id="357393" name="Line 17"/>
          <p:cNvSpPr>
            <a:spLocks noChangeShapeType="1"/>
          </p:cNvSpPr>
          <p:nvPr/>
        </p:nvSpPr>
        <p:spPr bwMode="auto">
          <a:xfrm>
            <a:off x="1920875" y="4154488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7394" name="Text Box 18"/>
          <p:cNvSpPr txBox="1">
            <a:spLocks noChangeArrowheads="1"/>
          </p:cNvSpPr>
          <p:nvPr/>
        </p:nvSpPr>
        <p:spPr bwMode="auto">
          <a:xfrm>
            <a:off x="517525" y="4532313"/>
            <a:ext cx="2025650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80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008080"/>
                </a:solidFill>
              </a:rPr>
              <a:t>Top edges of</a:t>
            </a:r>
          </a:p>
          <a:p>
            <a:r>
              <a:rPr lang="en-US" altLang="en-US">
                <a:solidFill>
                  <a:srgbClr val="008080"/>
                </a:solidFill>
              </a:rPr>
              <a:t>block boxes are</a:t>
            </a:r>
          </a:p>
          <a:p>
            <a:r>
              <a:rPr lang="en-US" altLang="en-US">
                <a:solidFill>
                  <a:srgbClr val="008080"/>
                </a:solidFill>
              </a:rPr>
              <a:t>in document order</a:t>
            </a:r>
          </a:p>
        </p:txBody>
      </p:sp>
    </p:spTree>
    <p:extLst>
      <p:ext uri="{BB962C8B-B14F-4D97-AF65-F5344CB8AC3E}">
        <p14:creationId xmlns:p14="http://schemas.microsoft.com/office/powerpoint/2010/main" val="325531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Flow </a:t>
            </a:r>
            <a:r>
              <a:rPr lang="en-US" altLang="en-US" dirty="0"/>
              <a:t>Layout</a:t>
            </a:r>
            <a:endParaRPr lang="en-US" dirty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199" y="1528763"/>
            <a:ext cx="4800601" cy="4795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858000" y="3307853"/>
            <a:ext cx="1637449" cy="923330"/>
          </a:xfrm>
          <a:prstGeom prst="rect">
            <a:avLst/>
          </a:prstGeom>
          <a:solidFill>
            <a:schemeClr val="accent1"/>
          </a:solidFill>
          <a:ln>
            <a:solidFill>
              <a:schemeClr val="tx2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  <a:outerShdw blurRad="50800" dist="1270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Eliminate Top Margin class from d4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5638801" y="3769518"/>
            <a:ext cx="1219200" cy="4616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2497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Understanding Style Rules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dirty="0"/>
              <a:t>A </a:t>
            </a:r>
            <a:r>
              <a:rPr lang="en-US" altLang="en-US" sz="2800" u="sng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Style Rule</a:t>
            </a:r>
            <a:r>
              <a:rPr lang="en-US" altLang="en-US" sz="2800" dirty="0"/>
              <a:t> is composed of two parts: a selector and a declaration.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en-US" sz="2800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en-US" sz="2800" dirty="0"/>
          </a:p>
          <a:p>
            <a:pPr algn="ctr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800" dirty="0"/>
              <a:t>TH {color: red;}.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The </a:t>
            </a:r>
            <a:r>
              <a:rPr lang="en-US" altLang="en-US" sz="2800" u="sng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Selector</a:t>
            </a:r>
            <a:r>
              <a:rPr lang="en-US" altLang="en-US" sz="2800" dirty="0"/>
              <a:t> indicates the element to which the rule is applied.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The </a:t>
            </a:r>
            <a:r>
              <a:rPr lang="en-US" altLang="en-US" sz="2800" u="sng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Declaration</a:t>
            </a:r>
            <a:r>
              <a:rPr lang="en-US" altLang="en-US" sz="2800" dirty="0"/>
              <a:t> determines the property values of a selector.</a:t>
            </a:r>
          </a:p>
          <a:p>
            <a:pPr algn="ctr">
              <a:lnSpc>
                <a:spcPct val="90000"/>
              </a:lnSpc>
              <a:buFont typeface="Wingdings" pitchFamily="2" charset="2"/>
              <a:buNone/>
            </a:pPr>
            <a:endParaRPr lang="en-US" altLang="en-US" sz="2800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en-US" sz="2800" dirty="0"/>
          </a:p>
        </p:txBody>
      </p:sp>
      <p:sp>
        <p:nvSpPr>
          <p:cNvPr id="53253" name="AutoShape 6"/>
          <p:cNvSpPr>
            <a:spLocks noChangeArrowheads="1"/>
          </p:cNvSpPr>
          <p:nvPr/>
        </p:nvSpPr>
        <p:spPr bwMode="auto">
          <a:xfrm>
            <a:off x="1371600" y="2743200"/>
            <a:ext cx="1447800" cy="609600"/>
          </a:xfrm>
          <a:prstGeom prst="wedgeRoundRectCallout">
            <a:avLst>
              <a:gd name="adj1" fmla="val 82565"/>
              <a:gd name="adj2" fmla="val 87500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altLang="en-US" dirty="0"/>
              <a:t>Selector</a:t>
            </a:r>
          </a:p>
        </p:txBody>
      </p:sp>
      <p:sp>
        <p:nvSpPr>
          <p:cNvPr id="53254" name="AutoShape 7"/>
          <p:cNvSpPr>
            <a:spLocks noChangeArrowheads="1"/>
          </p:cNvSpPr>
          <p:nvPr/>
        </p:nvSpPr>
        <p:spPr bwMode="auto">
          <a:xfrm>
            <a:off x="5257800" y="2514600"/>
            <a:ext cx="1828800" cy="609600"/>
          </a:xfrm>
          <a:prstGeom prst="wedgeRoundRectCallout">
            <a:avLst>
              <a:gd name="adj1" fmla="val -64065"/>
              <a:gd name="adj2" fmla="val 128907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altLang="en-US" dirty="0"/>
              <a:t>Declaration</a:t>
            </a:r>
          </a:p>
        </p:txBody>
      </p:sp>
    </p:spTree>
    <p:extLst>
      <p:ext uri="{BB962C8B-B14F-4D97-AF65-F5344CB8AC3E}">
        <p14:creationId xmlns:p14="http://schemas.microsoft.com/office/powerpoint/2010/main" val="2266634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Understanding Style Rules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dirty="0"/>
              <a:t>The </a:t>
            </a:r>
            <a:r>
              <a:rPr lang="en-US" altLang="en-US" sz="2800" u="sng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Property</a:t>
            </a:r>
            <a:r>
              <a:rPr lang="en-US" altLang="en-US" sz="2800" dirty="0"/>
              <a:t>  specifies a characteristic, such as color, font-family, position, and is followed by a colon (:).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The </a:t>
            </a:r>
            <a:r>
              <a:rPr lang="en-US" altLang="en-US" sz="2800" u="sng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Value</a:t>
            </a:r>
            <a:r>
              <a:rPr lang="en-US" altLang="en-US" sz="2800" dirty="0"/>
              <a:t> expresses specification of a property, such as red for color,  </a:t>
            </a:r>
            <a:r>
              <a:rPr lang="en-US" altLang="en-US" sz="2800" dirty="0" err="1"/>
              <a:t>arial</a:t>
            </a:r>
            <a:r>
              <a:rPr lang="en-US" altLang="en-US" sz="2800" dirty="0"/>
              <a:t> for font family, 12 </a:t>
            </a:r>
            <a:r>
              <a:rPr lang="en-US" altLang="en-US" sz="2800" dirty="0" err="1"/>
              <a:t>pt</a:t>
            </a:r>
            <a:r>
              <a:rPr lang="en-US" altLang="en-US" sz="2800" dirty="0"/>
              <a:t>  for font-size, and is followed by a semicolon (;).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en-US" sz="2800" dirty="0"/>
          </a:p>
          <a:p>
            <a:pPr algn="ctr">
              <a:lnSpc>
                <a:spcPct val="90000"/>
              </a:lnSpc>
              <a:buFont typeface="Wingdings" pitchFamily="2" charset="2"/>
              <a:buNone/>
            </a:pPr>
            <a:endParaRPr lang="en-US" altLang="en-US" sz="2800" dirty="0"/>
          </a:p>
          <a:p>
            <a:pPr algn="ctr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800" dirty="0"/>
              <a:t>P {color: red;}</a:t>
            </a:r>
          </a:p>
        </p:txBody>
      </p:sp>
      <p:sp>
        <p:nvSpPr>
          <p:cNvPr id="56327" name="AutoShape 4"/>
          <p:cNvSpPr>
            <a:spLocks noChangeArrowheads="1"/>
          </p:cNvSpPr>
          <p:nvPr/>
        </p:nvSpPr>
        <p:spPr bwMode="auto">
          <a:xfrm>
            <a:off x="2424545" y="3955472"/>
            <a:ext cx="1676400" cy="457200"/>
          </a:xfrm>
          <a:prstGeom prst="wedgeRoundRectCallout">
            <a:avLst>
              <a:gd name="adj1" fmla="val 67329"/>
              <a:gd name="adj2" fmla="val 127778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altLang="en-US"/>
              <a:t>Property</a:t>
            </a:r>
          </a:p>
        </p:txBody>
      </p:sp>
      <p:sp>
        <p:nvSpPr>
          <p:cNvPr id="56328" name="AutoShape 5"/>
          <p:cNvSpPr>
            <a:spLocks noChangeArrowheads="1"/>
          </p:cNvSpPr>
          <p:nvPr/>
        </p:nvSpPr>
        <p:spPr bwMode="auto">
          <a:xfrm>
            <a:off x="5486400" y="3976254"/>
            <a:ext cx="1371600" cy="457200"/>
          </a:xfrm>
          <a:prstGeom prst="wedgeRoundRectCallout">
            <a:avLst>
              <a:gd name="adj1" fmla="val -45833"/>
              <a:gd name="adj2" fmla="val 110069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altLang="en-US"/>
              <a:t>Value</a:t>
            </a:r>
          </a:p>
        </p:txBody>
      </p:sp>
    </p:spTree>
    <p:extLst>
      <p:ext uri="{BB962C8B-B14F-4D97-AF65-F5344CB8AC3E}">
        <p14:creationId xmlns:p14="http://schemas.microsoft.com/office/powerpoint/2010/main" val="1997598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Understanding Style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CSS declarations always ends with a semicolon, and declaration groups are surrounded by curly brackets</a:t>
            </a:r>
          </a:p>
          <a:p>
            <a:endParaRPr lang="en-US" altLang="en-US" dirty="0" smtClean="0"/>
          </a:p>
          <a:p>
            <a:pPr>
              <a:lnSpc>
                <a:spcPct val="80000"/>
              </a:lnSpc>
            </a:pPr>
            <a:r>
              <a:rPr lang="en-US" altLang="en-US" dirty="0" smtClean="0"/>
              <a:t>To make the CSS more readable, you can put one declaration on each line, like this:</a:t>
            </a:r>
          </a:p>
          <a:p>
            <a:pPr marL="0" indent="0">
              <a:lnSpc>
                <a:spcPct val="80000"/>
              </a:lnSpc>
              <a:buNone/>
            </a:pPr>
            <a:endParaRPr lang="en-US" altLang="en-US" dirty="0" smtClean="0"/>
          </a:p>
          <a:p>
            <a:pPr marL="0" indent="0">
              <a:lnSpc>
                <a:spcPct val="80000"/>
              </a:lnSpc>
              <a:buNone/>
            </a:pPr>
            <a:endParaRPr lang="en-US" altLang="en-US" dirty="0" smtClean="0"/>
          </a:p>
          <a:p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838200" y="3200400"/>
            <a:ext cx="7620000" cy="39517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en-US" sz="2400" dirty="0" smtClean="0"/>
              <a:t>p {</a:t>
            </a:r>
            <a:r>
              <a:rPr lang="en-US" altLang="en-US" sz="2400" dirty="0" err="1" smtClean="0"/>
              <a:t>color:red;text-align:center</a:t>
            </a:r>
            <a:r>
              <a:rPr lang="en-US" altLang="en-US" sz="2400" dirty="0" smtClean="0"/>
              <a:t>;}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21327" y="4876800"/>
            <a:ext cx="7620000" cy="12815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en-US" sz="2400" dirty="0" smtClean="0"/>
              <a:t>p {</a:t>
            </a:r>
            <a:br>
              <a:rPr lang="en-US" altLang="en-US" sz="2400" dirty="0" smtClean="0"/>
            </a:br>
            <a:r>
              <a:rPr lang="en-US" altLang="en-US" sz="2400" dirty="0" err="1" smtClean="0"/>
              <a:t>color:red</a:t>
            </a:r>
            <a:r>
              <a:rPr lang="en-US" altLang="en-US" sz="2400" dirty="0" smtClean="0"/>
              <a:t>;</a:t>
            </a:r>
            <a:br>
              <a:rPr lang="en-US" altLang="en-US" sz="2400" dirty="0" smtClean="0"/>
            </a:br>
            <a:r>
              <a:rPr lang="en-US" altLang="en-US" sz="2400" dirty="0" err="1" smtClean="0"/>
              <a:t>text-align:center</a:t>
            </a:r>
            <a:r>
              <a:rPr lang="en-US" altLang="en-US" sz="2400" dirty="0" smtClean="0"/>
              <a:t>;</a:t>
            </a:r>
            <a:br>
              <a:rPr lang="en-US" altLang="en-US" sz="2400" dirty="0" smtClean="0"/>
            </a:br>
            <a:r>
              <a:rPr lang="en-US" altLang="en-US" sz="2400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02178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C1CE53D768704A9F0E3D9B14C957A8" ma:contentTypeVersion="4" ma:contentTypeDescription="Create a new document." ma:contentTypeScope="" ma:versionID="f25fc4f8c3df5500a13383ee4ec3e219">
  <xsd:schema xmlns:xsd="http://www.w3.org/2001/XMLSchema" xmlns:xs="http://www.w3.org/2001/XMLSchema" xmlns:p="http://schemas.microsoft.com/office/2006/metadata/properties" xmlns:ns2="4ee1d568-8b8d-461f-966a-1d7c693f9a60" targetNamespace="http://schemas.microsoft.com/office/2006/metadata/properties" ma:root="true" ma:fieldsID="dc077597f2bcfeb704a6b079fe1cfb0f" ns2:_="">
    <xsd:import namespace="4ee1d568-8b8d-461f-966a-1d7c693f9a6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ee1d568-8b8d-461f-966a-1d7c693f9a6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7E14C0D-802F-41CC-A389-9C4D8C0AA329}"/>
</file>

<file path=customXml/itemProps2.xml><?xml version="1.0" encoding="utf-8"?>
<ds:datastoreItem xmlns:ds="http://schemas.openxmlformats.org/officeDocument/2006/customXml" ds:itemID="{89FC4578-7F84-4D1B-9938-B321E96114E6}"/>
</file>

<file path=customXml/itemProps3.xml><?xml version="1.0" encoding="utf-8"?>
<ds:datastoreItem xmlns:ds="http://schemas.openxmlformats.org/officeDocument/2006/customXml" ds:itemID="{BF7D1F7F-9F44-4F77-B6BF-CEE7700B5CED}"/>
</file>

<file path=docProps/app.xml><?xml version="1.0" encoding="utf-8"?>
<Properties xmlns="http://schemas.openxmlformats.org/officeDocument/2006/extended-properties" xmlns:vt="http://schemas.openxmlformats.org/officeDocument/2006/docPropsVTypes">
  <TotalTime>5275</TotalTime>
  <Words>3259</Words>
  <Application>Microsoft Office PowerPoint</Application>
  <PresentationFormat>On-screen Show (4:3)</PresentationFormat>
  <Paragraphs>577</Paragraphs>
  <Slides>68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75" baseType="lpstr">
      <vt:lpstr>Arial</vt:lpstr>
      <vt:lpstr>Calibri</vt:lpstr>
      <vt:lpstr>Consolas</vt:lpstr>
      <vt:lpstr>Lucida Sans Typewriter</vt:lpstr>
      <vt:lpstr>Times New Roman</vt:lpstr>
      <vt:lpstr>Wingdings</vt:lpstr>
      <vt:lpstr>Office Theme</vt:lpstr>
      <vt:lpstr>PowerPoint Presentation</vt:lpstr>
      <vt:lpstr>Overview</vt:lpstr>
      <vt:lpstr>Cascading Style Sheets</vt:lpstr>
      <vt:lpstr>Introduction</vt:lpstr>
      <vt:lpstr>Introduction</vt:lpstr>
      <vt:lpstr>PowerPoint Presentation</vt:lpstr>
      <vt:lpstr>Understanding Style Rules</vt:lpstr>
      <vt:lpstr>Understanding Style Rules</vt:lpstr>
      <vt:lpstr>Understanding Style Rules</vt:lpstr>
      <vt:lpstr>Comments</vt:lpstr>
      <vt:lpstr>PowerPoint Presentation</vt:lpstr>
      <vt:lpstr>Ways to Insert CSS</vt:lpstr>
      <vt:lpstr>Inline style</vt:lpstr>
      <vt:lpstr>Internal Style Sheet</vt:lpstr>
      <vt:lpstr>External Style Sheet</vt:lpstr>
      <vt:lpstr>External Style Sheet:&lt;Link&gt; Attributes</vt:lpstr>
      <vt:lpstr>External Style Sheet</vt:lpstr>
      <vt:lpstr>Multiple Stylesheets</vt:lpstr>
      <vt:lpstr>Inheritance</vt:lpstr>
      <vt:lpstr>PowerPoint Presentation</vt:lpstr>
      <vt:lpstr>Selectors</vt:lpstr>
      <vt:lpstr>Universal Selector</vt:lpstr>
      <vt:lpstr>Type Selector</vt:lpstr>
      <vt:lpstr>Type Selector</vt:lpstr>
      <vt:lpstr>ID Selector</vt:lpstr>
      <vt:lpstr>ID Selector</vt:lpstr>
      <vt:lpstr>ID Selector</vt:lpstr>
      <vt:lpstr>Class Selector</vt:lpstr>
      <vt:lpstr>Class Selector</vt:lpstr>
      <vt:lpstr>Class Selector: Example</vt:lpstr>
      <vt:lpstr>Descendent Selector</vt:lpstr>
      <vt:lpstr>Descendent Selector</vt:lpstr>
      <vt:lpstr>Descendent Selector</vt:lpstr>
      <vt:lpstr>Example</vt:lpstr>
      <vt:lpstr>HTML Tree</vt:lpstr>
      <vt:lpstr>Child Selector</vt:lpstr>
      <vt:lpstr>Child Selector</vt:lpstr>
      <vt:lpstr>Example</vt:lpstr>
      <vt:lpstr>Adjacent Selector</vt:lpstr>
      <vt:lpstr>Adjacent Selector</vt:lpstr>
      <vt:lpstr>Adjacent Selector: Example</vt:lpstr>
      <vt:lpstr>General Sibling Selector</vt:lpstr>
      <vt:lpstr>Sibling Selector: Example</vt:lpstr>
      <vt:lpstr>Attribute Selector</vt:lpstr>
      <vt:lpstr>Attribute Selector Example</vt:lpstr>
      <vt:lpstr>Vendor Prefixes</vt:lpstr>
      <vt:lpstr>Vendor Prefixes</vt:lpstr>
      <vt:lpstr>CSS Units</vt:lpstr>
      <vt:lpstr>Pseudo-Class &amp; Pseudo Element</vt:lpstr>
      <vt:lpstr>Pseudo-Element &amp; Pseudo-Class</vt:lpstr>
      <vt:lpstr>Pseudo-Class</vt:lpstr>
      <vt:lpstr>Pseudo-Class: Types</vt:lpstr>
      <vt:lpstr>Pseudo-Class: Types Cont..</vt:lpstr>
      <vt:lpstr>Pseudo-Class: Types Cont..</vt:lpstr>
      <vt:lpstr>Pseudo-Class</vt:lpstr>
      <vt:lpstr>Pseudo Element</vt:lpstr>
      <vt:lpstr>Pseudo Element</vt:lpstr>
      <vt:lpstr>Pseudo-Element: Types</vt:lpstr>
      <vt:lpstr>Grouping</vt:lpstr>
      <vt:lpstr>Pattern Matching</vt:lpstr>
      <vt:lpstr>Pattern Matching</vt:lpstr>
      <vt:lpstr>CSS Box Model</vt:lpstr>
      <vt:lpstr>CSS Box Model</vt:lpstr>
      <vt:lpstr>CSS Box Model</vt:lpstr>
      <vt:lpstr>CSS Box Model</vt:lpstr>
      <vt:lpstr>Flow Layout</vt:lpstr>
      <vt:lpstr>Flow Layout</vt:lpstr>
      <vt:lpstr>Flow Layout</vt:lpstr>
    </vt:vector>
  </TitlesOfParts>
  <Company>abc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CSS(Cascading Style Sheets</dc:title>
  <dc:creator>Tahira Sadaf</dc:creator>
  <cp:lastModifiedBy>Microsoft account</cp:lastModifiedBy>
  <cp:revision>347</cp:revision>
  <dcterms:created xsi:type="dcterms:W3CDTF">2016-10-12T05:38:27Z</dcterms:created>
  <dcterms:modified xsi:type="dcterms:W3CDTF">2021-10-15T04:24:43Z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0x0101007CC1CE53D768704A9F0E3D9B14C957A8</vt:lpwstr>
  </property>
</Properties>
</file>