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2"/>
  </p:notesMasterIdLst>
  <p:sldIdLst>
    <p:sldId id="257" r:id="rId2"/>
    <p:sldId id="301" r:id="rId3"/>
    <p:sldId id="302" r:id="rId4"/>
    <p:sldId id="303" r:id="rId5"/>
    <p:sldId id="304" r:id="rId6"/>
    <p:sldId id="306" r:id="rId7"/>
    <p:sldId id="314" r:id="rId8"/>
    <p:sldId id="309" r:id="rId9"/>
    <p:sldId id="307" r:id="rId10"/>
    <p:sldId id="308" r:id="rId11"/>
    <p:sldId id="310" r:id="rId12"/>
    <p:sldId id="311" r:id="rId13"/>
    <p:sldId id="313" r:id="rId14"/>
    <p:sldId id="259" r:id="rId15"/>
    <p:sldId id="300" r:id="rId16"/>
    <p:sldId id="296" r:id="rId17"/>
    <p:sldId id="297" r:id="rId18"/>
    <p:sldId id="260" r:id="rId19"/>
    <p:sldId id="299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798" autoAdjust="0"/>
  </p:normalViewPr>
  <p:slideViewPr>
    <p:cSldViewPr>
      <p:cViewPr varScale="1">
        <p:scale>
          <a:sx n="89" d="100"/>
          <a:sy n="89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CF0A7-C875-452C-80ED-9C4BB602585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E95A2-AB03-471A-AD1E-38FAA549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493A5-8008-46FC-9553-972F092E5D4A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EBD60-418D-4683-BBD7-E30044BA7C7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7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95A2-AB03-471A-AD1E-38FAA549E8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B0D36-D6E4-46D9-A067-B521092D1453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1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B3F56-03EB-48FC-8DF3-E94961081C3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829B-F4EF-4FFA-BCCC-1DF2405E4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5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5A1446-55DF-4EC2-94FD-FA2964CB14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ml5rocks.com/en/tutorials/internals/howbrowsers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Document Object Model</a:t>
            </a:r>
            <a:br>
              <a:rPr lang="en-US" altLang="en-US" dirty="0" smtClean="0"/>
            </a:br>
            <a:r>
              <a:rPr lang="en-US" altLang="en-US" dirty="0" smtClean="0"/>
              <a:t>(DOM)</a:t>
            </a:r>
          </a:p>
        </p:txBody>
      </p:sp>
      <p:pic>
        <p:nvPicPr>
          <p:cNvPr id="1026" name="Picture 2" descr="Image result for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114800" cy="267016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for drawing basic widgets like combo </a:t>
            </a:r>
            <a:r>
              <a:rPr lang="en-US" dirty="0" smtClean="0"/>
              <a:t>boxes and </a:t>
            </a:r>
            <a:r>
              <a:rPr lang="en-US" dirty="0"/>
              <a:t>windows</a:t>
            </a:r>
          </a:p>
          <a:p>
            <a:r>
              <a:rPr lang="en-US" dirty="0" smtClean="0"/>
              <a:t>Underneath </a:t>
            </a:r>
            <a:r>
              <a:rPr lang="en-US" dirty="0"/>
              <a:t>it uses operating system </a:t>
            </a:r>
            <a:r>
              <a:rPr lang="en-US" dirty="0" smtClean="0"/>
              <a:t>user interface </a:t>
            </a:r>
            <a:r>
              <a:rPr lang="en-US" dirty="0"/>
              <a:t>methods.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UI Backend: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</a:t>
            </a:r>
            <a:r>
              <a:rPr lang="en-US" dirty="0"/>
              <a:t>user data such </a:t>
            </a:r>
            <a:r>
              <a:rPr lang="en-US" dirty="0" smtClean="0"/>
              <a:t>as bookmarks</a:t>
            </a:r>
            <a:r>
              <a:rPr lang="en-US" dirty="0"/>
              <a:t>, cookies and preferences. </a:t>
            </a:r>
            <a:endParaRPr lang="en-US" dirty="0" smtClean="0"/>
          </a:p>
          <a:p>
            <a:r>
              <a:rPr lang="en-US" dirty="0" smtClean="0"/>
              <a:t>The new HTML </a:t>
            </a:r>
            <a:r>
              <a:rPr lang="en-US" dirty="0"/>
              <a:t>specification (HTML5) defines </a:t>
            </a:r>
            <a:r>
              <a:rPr lang="en-US" dirty="0" smtClean="0"/>
              <a:t>'web database</a:t>
            </a:r>
            <a:r>
              <a:rPr lang="en-US" dirty="0"/>
              <a:t>' which is a complete (although light</a:t>
            </a:r>
            <a:r>
              <a:rPr lang="en-US" dirty="0" smtClean="0"/>
              <a:t>) database </a:t>
            </a:r>
            <a:r>
              <a:rPr lang="en-US" dirty="0"/>
              <a:t>in the browser.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It is important to note that browsers such as</a:t>
            </a:r>
          </a:p>
          <a:p>
            <a:pPr marL="109728" indent="0">
              <a:buNone/>
            </a:pPr>
            <a:r>
              <a:rPr lang="en-US" i="1" dirty="0"/>
              <a:t>Chrome run multiple instances of the </a:t>
            </a:r>
            <a:r>
              <a:rPr lang="en-US" i="1" dirty="0" smtClean="0"/>
              <a:t>rendering engine</a:t>
            </a:r>
            <a:r>
              <a:rPr lang="en-US" i="1" dirty="0"/>
              <a:t>: </a:t>
            </a:r>
            <a:r>
              <a:rPr lang="en-US" i="1" dirty="0" smtClean="0"/>
              <a:t>one </a:t>
            </a:r>
            <a:r>
              <a:rPr lang="en-US" i="1" dirty="0"/>
              <a:t>for each tab. Each tab runs in </a:t>
            </a:r>
            <a:r>
              <a:rPr lang="en-US" i="1" dirty="0" smtClean="0"/>
              <a:t>a separate </a:t>
            </a:r>
            <a:r>
              <a:rPr lang="en-US" i="1" dirty="0"/>
              <a:t>process</a:t>
            </a:r>
            <a:r>
              <a:rPr lang="en-US" i="1" dirty="0" smtClean="0"/>
              <a:t>.</a:t>
            </a:r>
          </a:p>
          <a:p>
            <a:pPr marL="109728" indent="0">
              <a:buNone/>
            </a:pPr>
            <a:endParaRPr lang="en-US" i="1" dirty="0"/>
          </a:p>
          <a:p>
            <a:pPr marL="109728" indent="0">
              <a:buNone/>
            </a:pPr>
            <a:r>
              <a:rPr lang="en-US" sz="1300" dirty="0">
                <a:hlinkClick r:id="rId2"/>
              </a:rPr>
              <a:t>https://</a:t>
            </a:r>
            <a:r>
              <a:rPr lang="en-US" sz="1300" dirty="0" smtClean="0">
                <a:hlinkClick r:id="rId2"/>
              </a:rPr>
              <a:t>www.html5rocks.com/en/tutorials/internals/howbrowserswork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is an object-oriented representation of the web page, which can be modified with a scripting language such as JavaScript.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5522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Originally, the Document Object Model (DOM) and JavaScript were tightly bound</a:t>
            </a:r>
          </a:p>
          <a:p>
            <a:pPr eaLnBrk="1" hangingPunct="1"/>
            <a:r>
              <a:rPr lang="en-US" altLang="en-US" dirty="0"/>
              <a:t>Each major browser line (IE and Netscape) had their own overlapping DOM implementation</a:t>
            </a:r>
          </a:p>
          <a:p>
            <a:pPr eaLnBrk="1" hangingPunct="1"/>
            <a:r>
              <a:rPr lang="en-US" altLang="en-US" dirty="0"/>
              <a:t>Now, the DOM is a separate standard, and can be manipulated by other languages (e.g</a:t>
            </a:r>
            <a:r>
              <a:rPr lang="en-US" altLang="en-US" dirty="0" smtClean="0"/>
              <a:t>. python etc.)</a:t>
            </a:r>
            <a:endParaRPr lang="en-US" altLang="en-US" dirty="0"/>
          </a:p>
          <a:p>
            <a:pPr eaLnBrk="1" hangingPunct="1"/>
            <a:r>
              <a:rPr lang="en-US" altLang="en-US" dirty="0"/>
              <a:t>Browsers still differ in what parts of the standard they support, but things are much better now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Javascript and the DOM</a:t>
            </a:r>
          </a:p>
        </p:txBody>
      </p:sp>
    </p:spTree>
    <p:extLst>
      <p:ext uri="{BB962C8B-B14F-4D97-AF65-F5344CB8AC3E}">
        <p14:creationId xmlns:p14="http://schemas.microsoft.com/office/powerpoint/2010/main" val="40388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Core DOM </a:t>
            </a:r>
            <a:r>
              <a:rPr lang="en-US" dirty="0"/>
              <a:t>- standard model for all document types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XML DOM </a:t>
            </a:r>
            <a:r>
              <a:rPr lang="en-US" dirty="0"/>
              <a:t>- standard model for XML documents</a:t>
            </a:r>
          </a:p>
          <a:p>
            <a:r>
              <a:rPr lang="en-US" b="1" dirty="0">
                <a:solidFill>
                  <a:srgbClr val="0070C0"/>
                </a:solidFill>
              </a:rPr>
              <a:t>HTML DOM </a:t>
            </a:r>
            <a:r>
              <a:rPr lang="en-US" dirty="0"/>
              <a:t>- standard model for HTML </a:t>
            </a:r>
            <a:r>
              <a:rPr lang="en-US" dirty="0" smtClean="0"/>
              <a:t>documents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web page is loaded, the </a:t>
            </a:r>
            <a:r>
              <a:rPr lang="en-US" b="1" dirty="0">
                <a:solidFill>
                  <a:srgbClr val="0070C0"/>
                </a:solidFill>
              </a:rPr>
              <a:t>Rendering </a:t>
            </a:r>
            <a:r>
              <a:rPr lang="en-US" b="1" dirty="0" smtClean="0">
                <a:solidFill>
                  <a:srgbClr val="0070C0"/>
                </a:solidFill>
              </a:rPr>
              <a:t>Engine</a:t>
            </a:r>
            <a:r>
              <a:rPr lang="en-US" dirty="0" smtClean="0"/>
              <a:t> in the browser creates a</a:t>
            </a:r>
            <a:r>
              <a:rPr lang="en-US" dirty="0"/>
              <a:t>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</a:t>
            </a:r>
            <a:r>
              <a:rPr lang="en-US" dirty="0" smtClean="0"/>
              <a:t>tree of </a:t>
            </a:r>
            <a:r>
              <a:rPr lang="en-US" dirty="0"/>
              <a:t>the </a:t>
            </a:r>
            <a:r>
              <a:rPr lang="en-US" dirty="0" smtClean="0"/>
              <a:t>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HTML elements as </a:t>
            </a:r>
            <a:r>
              <a:rPr lang="en-US" b="1" i="1" dirty="0">
                <a:solidFill>
                  <a:srgbClr val="C00000"/>
                </a:solidFill>
              </a:rPr>
              <a:t>objects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 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properties</a:t>
            </a:r>
            <a:r>
              <a:rPr lang="en-US" dirty="0"/>
              <a:t> of all HTML elements</a:t>
            </a:r>
          </a:p>
          <a:p>
            <a:pPr lvl="1"/>
            <a:r>
              <a:rPr lang="en-US" dirty="0"/>
              <a:t>The </a:t>
            </a:r>
            <a:r>
              <a:rPr lang="en-US" b="1" i="1" dirty="0">
                <a:solidFill>
                  <a:srgbClr val="00B0F0"/>
                </a:solidFill>
              </a:rPr>
              <a:t>methods</a:t>
            </a:r>
            <a:r>
              <a:rPr lang="en-US" dirty="0"/>
              <a:t> to access all HTML elements</a:t>
            </a:r>
          </a:p>
          <a:p>
            <a:pPr lvl="1"/>
            <a:r>
              <a:rPr lang="en-US" dirty="0"/>
              <a:t>The </a:t>
            </a:r>
            <a:r>
              <a:rPr lang="en-US" b="1" i="1" dirty="0">
                <a:solidFill>
                  <a:schemeClr val="accent4">
                    <a:lumMod val="50000"/>
                  </a:schemeClr>
                </a:solidFill>
              </a:rPr>
              <a:t>events</a:t>
            </a:r>
            <a:r>
              <a:rPr lang="en-US" dirty="0"/>
              <a:t> for all HTML </a:t>
            </a:r>
            <a:r>
              <a:rPr lang="en-US" dirty="0" smtClean="0"/>
              <a:t>elements</a:t>
            </a:r>
          </a:p>
          <a:p>
            <a:pPr marL="457200" lvl="1" indent="0">
              <a:buNone/>
            </a:pPr>
            <a:r>
              <a:rPr lang="en-US" sz="2600" i="1" dirty="0" smtClean="0">
                <a:solidFill>
                  <a:srgbClr val="FF0000"/>
                </a:solidFill>
              </a:rPr>
              <a:t>*How to get, add, change or delete HTML element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13656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 the object model, JavaScript gets all the power it needs to create dynamic HTML:</a:t>
            </a:r>
          </a:p>
          <a:p>
            <a:pPr lvl="1"/>
            <a:r>
              <a:rPr lang="en-US" dirty="0"/>
              <a:t>JavaScript can change all the HTML elements in the page</a:t>
            </a:r>
          </a:p>
          <a:p>
            <a:pPr lvl="1"/>
            <a:r>
              <a:rPr lang="en-US" dirty="0"/>
              <a:t>JavaScript can change all the HTML attributes in the page</a:t>
            </a:r>
          </a:p>
          <a:p>
            <a:pPr lvl="1"/>
            <a:r>
              <a:rPr lang="en-US" dirty="0"/>
              <a:t>JavaScript can change all the CSS styles in the page</a:t>
            </a:r>
          </a:p>
          <a:p>
            <a:pPr lvl="1"/>
            <a:r>
              <a:rPr lang="en-US" dirty="0"/>
              <a:t>JavaScript can remove existing HTML elements and attributes</a:t>
            </a:r>
          </a:p>
          <a:p>
            <a:pPr lvl="1"/>
            <a:r>
              <a:rPr lang="en-US" dirty="0"/>
              <a:t>JavaScript can add new HTML elements and attributes</a:t>
            </a:r>
          </a:p>
          <a:p>
            <a:pPr lvl="1"/>
            <a:r>
              <a:rPr lang="en-US" dirty="0"/>
              <a:t>JavaScript can react to all existing HTML events in the page</a:t>
            </a:r>
          </a:p>
          <a:p>
            <a:pPr lvl="1"/>
            <a:r>
              <a:rPr lang="en-US" dirty="0"/>
              <a:t>JavaScript can create new HTML events in the page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5305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Review: DOM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4958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 smtClean="0"/>
              <a:t>Objects are in a hierarchy</a:t>
            </a:r>
          </a:p>
          <a:p>
            <a:pPr eaLnBrk="1" hangingPunct="1"/>
            <a:r>
              <a:rPr lang="en-US" altLang="en-US" sz="2800" dirty="0" smtClean="0"/>
              <a:t>The window is the parent for a given web page</a:t>
            </a:r>
          </a:p>
          <a:p>
            <a:pPr eaLnBrk="1" hangingPunct="1"/>
            <a:r>
              <a:rPr lang="en-US" altLang="en-US" sz="2800" dirty="0" smtClean="0"/>
              <a:t>Document is the child with the objects that are most commonly manipulated</a:t>
            </a:r>
          </a:p>
          <a:p>
            <a:pPr marL="0" indent="0" eaLnBrk="1" hangingPunct="1">
              <a:buNone/>
            </a:pPr>
            <a:endParaRPr lang="en-US" altLang="en-US" sz="1600" i="1" dirty="0" smtClean="0"/>
          </a:p>
          <a:p>
            <a:pPr marL="0" indent="0" eaLnBrk="1" hangingPunct="1">
              <a:buNone/>
            </a:pPr>
            <a:r>
              <a:rPr lang="en-US" altLang="en-US" sz="1600" i="1" dirty="0" smtClean="0"/>
              <a:t>For further information</a:t>
            </a:r>
            <a:endParaRPr lang="en-US" altLang="en-US" sz="1600" i="1" dirty="0"/>
          </a:p>
          <a:p>
            <a:pPr marL="0" indent="0">
              <a:buNone/>
            </a:pPr>
            <a:r>
              <a:rPr lang="en-US" altLang="en-US" sz="1600" i="1" dirty="0"/>
              <a:t>http://</a:t>
            </a:r>
            <a:r>
              <a:rPr lang="en-US" altLang="en-US" sz="1600" i="1" dirty="0" smtClean="0"/>
              <a:t>whatsock.com/jsr/htmldom</a:t>
            </a:r>
            <a:endParaRPr lang="en-US" altLang="en-US" sz="28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0" y="1524000"/>
            <a:ext cx="45720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Lucida Grande" pitchFamily="1" charset="0"/>
                <a:ea typeface="MS PGothic" pitchFamily="34" charset="-128"/>
              </a:defRPr>
            </a:lvl9pPr>
          </a:lstStyle>
          <a:p>
            <a:r>
              <a:rPr lang="en-US" altLang="en-US" sz="1800" dirty="0" smtClean="0">
                <a:effectLst/>
              </a:rPr>
              <a:t>Window  </a:t>
            </a:r>
            <a:r>
              <a:rPr lang="en-US" altLang="en-US" sz="18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1400" dirty="0" smtClean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Browser window</a:t>
            </a:r>
            <a:endParaRPr lang="en-US" altLang="en-US" sz="1800" dirty="0">
              <a:solidFill>
                <a:schemeClr val="tx2"/>
              </a:solidFill>
              <a:effectLst/>
            </a:endParaRPr>
          </a:p>
          <a:p>
            <a:r>
              <a:rPr lang="en-US" altLang="en-US" sz="1800" dirty="0">
                <a:effectLst/>
              </a:rPr>
              <a:t>    * </a:t>
            </a:r>
            <a:r>
              <a:rPr lang="en-US" altLang="en-US" sz="1800" dirty="0" smtClean="0">
                <a:effectLst/>
              </a:rPr>
              <a:t>location  </a:t>
            </a:r>
            <a:r>
              <a:rPr lang="en-US" altLang="en-US" sz="18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1400" dirty="0">
                <a:solidFill>
                  <a:schemeClr val="tx2"/>
                </a:solidFill>
                <a:sym typeface="Wingdings" panose="05000000000000000000" pitchFamily="2" charset="2"/>
              </a:rPr>
              <a:t>Current </a:t>
            </a:r>
            <a:r>
              <a:rPr lang="en-US" alt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URL (e.g. google.com)</a:t>
            </a:r>
            <a:endParaRPr lang="en-US" altLang="en-US" sz="1400" dirty="0">
              <a:solidFill>
                <a:schemeClr val="tx2"/>
              </a:solidFill>
            </a:endParaRPr>
          </a:p>
          <a:p>
            <a:r>
              <a:rPr lang="en-US" altLang="en-US" sz="1800" dirty="0">
                <a:effectLst/>
              </a:rPr>
              <a:t>    * </a:t>
            </a:r>
            <a:r>
              <a:rPr lang="en-US" altLang="en-US" sz="1800" dirty="0" smtClean="0">
                <a:effectLst/>
              </a:rPr>
              <a:t>frames </a:t>
            </a:r>
            <a:r>
              <a:rPr lang="en-US" altLang="en-US" sz="2400" dirty="0"/>
              <a:t> </a:t>
            </a:r>
            <a:r>
              <a:rPr lang="en-US" altLang="en-US" sz="1800" dirty="0" smtClean="0">
                <a:sym typeface="Wingdings" panose="05000000000000000000" pitchFamily="2" charset="2"/>
              </a:rPr>
              <a:t> </a:t>
            </a:r>
            <a:r>
              <a:rPr lang="en-US" alt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Contains HTML document</a:t>
            </a:r>
            <a:endParaRPr lang="en-US" altLang="en-US" sz="1400" dirty="0">
              <a:effectLst/>
            </a:endParaRPr>
          </a:p>
          <a:p>
            <a:r>
              <a:rPr lang="en-US" altLang="en-US" sz="1800" dirty="0">
                <a:effectLst/>
              </a:rPr>
              <a:t>    * </a:t>
            </a:r>
            <a:r>
              <a:rPr lang="en-US" altLang="en-US" sz="1800" dirty="0" smtClean="0">
                <a:effectLst/>
              </a:rPr>
              <a:t>history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Information about visited links </a:t>
            </a:r>
            <a:r>
              <a:rPr lang="en-US" altLang="en-US" sz="1200" dirty="0" smtClean="0">
                <a:solidFill>
                  <a:schemeClr val="tx2"/>
                </a:solidFill>
                <a:sym typeface="Wingdings" panose="05000000000000000000" pitchFamily="2" charset="2"/>
              </a:rPr>
              <a:t>(URLs</a:t>
            </a:r>
            <a:r>
              <a:rPr lang="en-US" alt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endParaRPr lang="en-US" altLang="en-US" sz="1800" dirty="0">
              <a:effectLst/>
            </a:endParaRPr>
          </a:p>
          <a:p>
            <a:r>
              <a:rPr lang="en-US" altLang="en-US" sz="1800" dirty="0">
                <a:effectLst/>
              </a:rPr>
              <a:t>    * </a:t>
            </a:r>
            <a:r>
              <a:rPr lang="en-US" altLang="en-US" sz="1800" dirty="0" smtClean="0">
                <a:effectLst/>
              </a:rPr>
              <a:t>navigator  </a:t>
            </a:r>
            <a:r>
              <a:rPr lang="en-US" altLang="en-US" sz="18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Information about Browser</a:t>
            </a:r>
            <a:endParaRPr lang="en-US" altLang="en-US" sz="1400" dirty="0">
              <a:solidFill>
                <a:schemeClr val="tx2"/>
              </a:solidFill>
            </a:endParaRPr>
          </a:p>
          <a:p>
            <a:r>
              <a:rPr lang="en-US" altLang="en-US" sz="1800" dirty="0">
                <a:effectLst/>
              </a:rPr>
              <a:t>    * </a:t>
            </a:r>
            <a:r>
              <a:rPr lang="en-US" altLang="en-US" sz="1800" dirty="0" smtClean="0">
                <a:effectLst/>
              </a:rPr>
              <a:t>event </a:t>
            </a:r>
            <a:r>
              <a:rPr lang="en-US" altLang="en-US" sz="18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1400" dirty="0">
                <a:solidFill>
                  <a:schemeClr val="tx2"/>
                </a:solidFill>
                <a:sym typeface="Wingdings" panose="05000000000000000000" pitchFamily="2" charset="2"/>
              </a:rPr>
              <a:t>state </a:t>
            </a:r>
            <a:r>
              <a:rPr lang="en-US" alt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of keyboard keys, mouse </a:t>
            </a:r>
            <a:endParaRPr lang="en-US" altLang="en-US" sz="1400" dirty="0">
              <a:solidFill>
                <a:schemeClr val="tx2"/>
              </a:solidFill>
            </a:endParaRPr>
          </a:p>
          <a:p>
            <a:r>
              <a:rPr lang="en-US" altLang="en-US" sz="1800" dirty="0">
                <a:effectLst/>
              </a:rPr>
              <a:t>    * </a:t>
            </a:r>
            <a:r>
              <a:rPr lang="en-US" altLang="en-US" sz="1800" dirty="0" smtClean="0">
                <a:effectLst/>
              </a:rPr>
              <a:t>screen </a:t>
            </a:r>
            <a:r>
              <a:rPr lang="en-US" altLang="en-US" sz="18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1400" dirty="0">
                <a:solidFill>
                  <a:schemeClr val="tx2"/>
                </a:solidFill>
                <a:sym typeface="Wingdings" panose="05000000000000000000" pitchFamily="2" charset="2"/>
              </a:rPr>
              <a:t>Screen</a:t>
            </a:r>
            <a:r>
              <a:rPr lang="en-US" altLang="en-US" sz="1800" dirty="0" smtClean="0">
                <a:effectLst/>
                <a:sym typeface="Wingdings" panose="05000000000000000000" pitchFamily="2" charset="2"/>
              </a:rPr>
              <a:t> </a:t>
            </a:r>
            <a:r>
              <a:rPr lang="en-US" alt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information (width, height)</a:t>
            </a:r>
            <a:endParaRPr lang="en-US" altLang="en-US" sz="1400" dirty="0">
              <a:solidFill>
                <a:schemeClr val="tx2"/>
              </a:solidFill>
            </a:endParaRPr>
          </a:p>
          <a:p>
            <a:r>
              <a:rPr lang="en-US" altLang="en-US" sz="1800" dirty="0">
                <a:effectLst/>
              </a:rPr>
              <a:t>    * document</a:t>
            </a:r>
          </a:p>
          <a:p>
            <a:r>
              <a:rPr lang="en-US" altLang="en-US" sz="1800" dirty="0">
                <a:effectLst/>
              </a:rPr>
              <a:t>          o links</a:t>
            </a:r>
          </a:p>
          <a:p>
            <a:r>
              <a:rPr lang="en-US" altLang="en-US" sz="1800" dirty="0">
                <a:effectLst/>
              </a:rPr>
              <a:t>          o anchors</a:t>
            </a:r>
          </a:p>
          <a:p>
            <a:r>
              <a:rPr lang="en-US" altLang="en-US" sz="1800" dirty="0">
                <a:effectLst/>
              </a:rPr>
              <a:t>          o images</a:t>
            </a:r>
          </a:p>
          <a:p>
            <a:r>
              <a:rPr lang="en-US" altLang="en-US" sz="1800" dirty="0">
                <a:effectLst/>
              </a:rPr>
              <a:t>          o filters</a:t>
            </a:r>
          </a:p>
          <a:p>
            <a:r>
              <a:rPr lang="en-US" altLang="en-US" sz="1800" dirty="0">
                <a:effectLst/>
              </a:rPr>
              <a:t>          o forms</a:t>
            </a:r>
          </a:p>
          <a:p>
            <a:r>
              <a:rPr lang="en-US" altLang="en-US" sz="1800" dirty="0">
                <a:effectLst/>
              </a:rPr>
              <a:t>          o </a:t>
            </a:r>
            <a:r>
              <a:rPr lang="en-US" altLang="en-US" sz="1800" dirty="0" smtClean="0">
                <a:effectLst/>
              </a:rPr>
              <a:t>scripts</a:t>
            </a:r>
            <a:endParaRPr lang="en-US" altLang="en-US" sz="1800" dirty="0">
              <a:effectLst/>
            </a:endParaRPr>
          </a:p>
          <a:p>
            <a:r>
              <a:rPr lang="en-US" altLang="en-US" sz="1800" dirty="0" smtClean="0">
                <a:effectLst/>
              </a:rPr>
              <a:t>          o </a:t>
            </a:r>
            <a:r>
              <a:rPr lang="en-US" altLang="en-US" sz="1800" dirty="0">
                <a:effectLst/>
              </a:rPr>
              <a:t>selection</a:t>
            </a:r>
          </a:p>
          <a:p>
            <a:r>
              <a:rPr lang="en-US" altLang="en-US" sz="1800" dirty="0">
                <a:effectLst/>
              </a:rPr>
              <a:t>          o stylesheets</a:t>
            </a:r>
          </a:p>
          <a:p>
            <a:r>
              <a:rPr lang="en-US" altLang="en-US" sz="1800" dirty="0">
                <a:effectLst/>
              </a:rPr>
              <a:t>          o body</a:t>
            </a:r>
          </a:p>
        </p:txBody>
      </p:sp>
    </p:spTree>
    <p:extLst>
      <p:ext uri="{BB962C8B-B14F-4D97-AF65-F5344CB8AC3E}">
        <p14:creationId xmlns:p14="http://schemas.microsoft.com/office/powerpoint/2010/main" val="2858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5867400" cy="4191000"/>
          </a:xfrm>
        </p:spPr>
      </p:pic>
    </p:spTree>
    <p:extLst>
      <p:ext uri="{BB962C8B-B14F-4D97-AF65-F5344CB8AC3E}">
        <p14:creationId xmlns:p14="http://schemas.microsoft.com/office/powerpoint/2010/main" val="5619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need to understand first</a:t>
            </a:r>
            <a:endParaRPr lang="en-US" dirty="0"/>
          </a:p>
        </p:txBody>
      </p:sp>
      <p:pic>
        <p:nvPicPr>
          <p:cNvPr id="1026" name="Picture 2" descr="https://tse1.mm.bing.net/th?id=OIP.n1eF1BrZjmhxYkJD1kDw4QAAAA&amp;pid=Api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3505200" cy="3505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8839200" cy="1143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 smtClean="0"/>
              <a:t>The usual parent/child relationship between node</a:t>
            </a:r>
          </a:p>
          <a:p>
            <a:pPr eaLnBrk="1" hangingPunct="1"/>
            <a:r>
              <a:rPr lang="en-US" altLang="en-US" sz="2800" dirty="0" smtClean="0"/>
              <a:t>Like any other tree, you can walk this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172200" cy="337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367463" cy="4593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</a:t>
            </a:r>
            <a:r>
              <a:rPr lang="en-US" dirty="0" smtClean="0"/>
              <a:t>methods with </a:t>
            </a:r>
            <a:r>
              <a:rPr lang="en-US" dirty="0"/>
              <a:t>which a user </a:t>
            </a:r>
            <a:r>
              <a:rPr lang="en-US" dirty="0" smtClean="0"/>
              <a:t>can interact with </a:t>
            </a:r>
            <a:r>
              <a:rPr lang="en-US" dirty="0"/>
              <a:t>the </a:t>
            </a:r>
            <a:r>
              <a:rPr lang="en-US" dirty="0" smtClean="0"/>
              <a:t>Browser Engine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includes the address </a:t>
            </a:r>
            <a:r>
              <a:rPr lang="en-US" dirty="0" smtClean="0"/>
              <a:t>bar, back/forward </a:t>
            </a:r>
            <a:r>
              <a:rPr lang="en-US" dirty="0"/>
              <a:t>button, bookmarking menu, etc.</a:t>
            </a:r>
          </a:p>
          <a:p>
            <a:r>
              <a:rPr lang="en-US" dirty="0"/>
              <a:t>Every part of the browser </a:t>
            </a:r>
            <a:r>
              <a:rPr lang="en-US" dirty="0" smtClean="0"/>
              <a:t>interface except the window </a:t>
            </a:r>
            <a:r>
              <a:rPr lang="en-US" dirty="0"/>
              <a:t>where you see the requested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7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organizes actions between </a:t>
            </a:r>
            <a:r>
              <a:rPr lang="en-US" dirty="0"/>
              <a:t>the UI and the rendering engine. </a:t>
            </a:r>
            <a:endParaRPr lang="en-US" dirty="0" smtClean="0"/>
          </a:p>
          <a:p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a high-level interface to </a:t>
            </a:r>
            <a:r>
              <a:rPr lang="en-US" dirty="0" smtClean="0"/>
              <a:t>the Rendering </a:t>
            </a:r>
            <a:r>
              <a:rPr lang="en-US" dirty="0"/>
              <a:t>Engine.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Browser </a:t>
            </a:r>
            <a:r>
              <a:rPr lang="en-US" dirty="0" smtClean="0"/>
              <a:t>Engine </a:t>
            </a:r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to initiate the loading of </a:t>
            </a:r>
            <a:r>
              <a:rPr lang="en-US" dirty="0" smtClean="0"/>
              <a:t>a URL </a:t>
            </a:r>
            <a:endParaRPr lang="en-US" dirty="0" smtClean="0"/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browsing </a:t>
            </a:r>
            <a:r>
              <a:rPr lang="en-US" dirty="0" smtClean="0"/>
              <a:t>actions (reload</a:t>
            </a:r>
            <a:r>
              <a:rPr lang="en-US" dirty="0"/>
              <a:t>, back, forward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also </a:t>
            </a:r>
            <a:r>
              <a:rPr lang="en-US" dirty="0"/>
              <a:t>provides the User interface with </a:t>
            </a:r>
            <a:r>
              <a:rPr lang="en-US" dirty="0" smtClean="0"/>
              <a:t>various messages </a:t>
            </a:r>
            <a:r>
              <a:rPr lang="en-US" dirty="0"/>
              <a:t>relating </a:t>
            </a:r>
            <a:r>
              <a:rPr lang="en-US" dirty="0" smtClean="0"/>
              <a:t>to error </a:t>
            </a:r>
            <a:r>
              <a:rPr lang="en-US" dirty="0"/>
              <a:t>messages </a:t>
            </a:r>
            <a:r>
              <a:rPr lang="en-US" dirty="0" smtClean="0"/>
              <a:t>and loading </a:t>
            </a:r>
            <a:r>
              <a:rPr lang="en-US" dirty="0"/>
              <a:t>progress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dirty="0" smtClean="0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produces </a:t>
            </a:r>
            <a:r>
              <a:rPr lang="en-US" dirty="0"/>
              <a:t>a </a:t>
            </a:r>
            <a:r>
              <a:rPr lang="en-US" dirty="0" smtClean="0"/>
              <a:t>visual representation </a:t>
            </a:r>
            <a:r>
              <a:rPr lang="en-US" dirty="0"/>
              <a:t>for a given URI</a:t>
            </a:r>
          </a:p>
          <a:p>
            <a:r>
              <a:rPr lang="en-US" dirty="0" smtClean="0"/>
              <a:t>It </a:t>
            </a:r>
            <a:r>
              <a:rPr lang="en-US" dirty="0"/>
              <a:t>is capable of displaying HTML </a:t>
            </a:r>
            <a:r>
              <a:rPr lang="en-US" dirty="0" smtClean="0"/>
              <a:t>and Extensible Markup </a:t>
            </a:r>
            <a:r>
              <a:rPr lang="en-US" dirty="0"/>
              <a:t>Language (</a:t>
            </a:r>
            <a:r>
              <a:rPr lang="en-US" dirty="0" smtClean="0"/>
              <a:t>XML) documents</a:t>
            </a:r>
            <a:r>
              <a:rPr lang="en-US" dirty="0"/>
              <a:t>, </a:t>
            </a:r>
            <a:r>
              <a:rPr lang="en-US" dirty="0" smtClean="0"/>
              <a:t>optionally styled </a:t>
            </a:r>
            <a:r>
              <a:rPr lang="en-US" dirty="0"/>
              <a:t>with CSS, as well as embedded content </a:t>
            </a:r>
            <a:r>
              <a:rPr lang="en-US" dirty="0" smtClean="0"/>
              <a:t>such as </a:t>
            </a:r>
            <a:r>
              <a:rPr lang="en-US" dirty="0"/>
              <a:t>images</a:t>
            </a:r>
          </a:p>
          <a:p>
            <a:r>
              <a:rPr lang="en-US" dirty="0" smtClean="0"/>
              <a:t>It </a:t>
            </a:r>
            <a:r>
              <a:rPr lang="en-US" dirty="0"/>
              <a:t>calculates the exact page layout and may </a:t>
            </a:r>
            <a:r>
              <a:rPr lang="en-US" dirty="0" smtClean="0"/>
              <a:t>use “reflow</a:t>
            </a:r>
            <a:r>
              <a:rPr lang="en-US" dirty="0"/>
              <a:t>” algorithms to incrementally adjust </a:t>
            </a:r>
            <a:r>
              <a:rPr lang="en-US" dirty="0" smtClean="0"/>
              <a:t>the position </a:t>
            </a:r>
            <a:r>
              <a:rPr lang="en-US" dirty="0"/>
              <a:t>of elements on the page</a:t>
            </a:r>
          </a:p>
          <a:p>
            <a:r>
              <a:rPr lang="en-US" dirty="0" smtClean="0"/>
              <a:t>This </a:t>
            </a:r>
            <a:r>
              <a:rPr lang="en-US" dirty="0"/>
              <a:t>subsystem also includes the HTML parser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Rendering Engine:</a:t>
            </a:r>
          </a:p>
        </p:txBody>
      </p:sp>
    </p:spTree>
    <p:extLst>
      <p:ext uri="{BB962C8B-B14F-4D97-AF65-F5344CB8AC3E}">
        <p14:creationId xmlns:p14="http://schemas.microsoft.com/office/powerpoint/2010/main" val="19882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browsers use different </a:t>
            </a:r>
            <a:r>
              <a:rPr lang="en-GB" dirty="0" err="1" smtClean="0"/>
              <a:t>renedering</a:t>
            </a:r>
            <a:r>
              <a:rPr lang="en-GB" dirty="0" smtClean="0"/>
              <a:t> engines</a:t>
            </a:r>
          </a:p>
          <a:p>
            <a:pPr lvl="1"/>
            <a:r>
              <a:rPr lang="en-GB" dirty="0" smtClean="0"/>
              <a:t>Blink – Used in Google Chrome, and Opera browsers.</a:t>
            </a:r>
          </a:p>
          <a:p>
            <a:pPr lvl="1"/>
            <a:r>
              <a:rPr lang="en-GB" dirty="0" err="1" smtClean="0"/>
              <a:t>WebKit</a:t>
            </a:r>
            <a:r>
              <a:rPr lang="en-GB" dirty="0" smtClean="0"/>
              <a:t> </a:t>
            </a:r>
            <a:r>
              <a:rPr lang="en-GB" dirty="0"/>
              <a:t>– Used in Safari browsers.</a:t>
            </a:r>
          </a:p>
          <a:p>
            <a:pPr lvl="1"/>
            <a:r>
              <a:rPr lang="en-GB" dirty="0"/>
              <a:t>Gecko – Used in Mozilla Firefox browsers.</a:t>
            </a:r>
          </a:p>
          <a:p>
            <a:pPr lvl="1"/>
            <a:r>
              <a:rPr lang="en-GB" dirty="0"/>
              <a:t>Trident – Used in Internet Explorer browsers.</a:t>
            </a:r>
          </a:p>
          <a:p>
            <a:pPr lvl="1"/>
            <a:r>
              <a:rPr lang="en-GB" dirty="0" err="1"/>
              <a:t>EdgeHTML</a:t>
            </a:r>
            <a:r>
              <a:rPr lang="en-GB" dirty="0"/>
              <a:t> – Used in Edge browsers.</a:t>
            </a:r>
          </a:p>
          <a:p>
            <a:pPr lvl="1"/>
            <a:r>
              <a:rPr lang="en-GB" dirty="0"/>
              <a:t>Presto – Legacy rendering engine for Opera.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Engine: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8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Networking subsystem implements file </a:t>
            </a:r>
            <a:r>
              <a:rPr lang="en-US" dirty="0" smtClean="0"/>
              <a:t>transfer protocols </a:t>
            </a:r>
            <a:r>
              <a:rPr lang="en-US" dirty="0"/>
              <a:t>such as HTTP and FTP</a:t>
            </a:r>
          </a:p>
          <a:p>
            <a:r>
              <a:rPr lang="en-US" dirty="0" smtClean="0"/>
              <a:t>It </a:t>
            </a:r>
            <a:r>
              <a:rPr lang="en-US" dirty="0"/>
              <a:t>translates between different character sets, </a:t>
            </a:r>
            <a:r>
              <a:rPr lang="en-US" dirty="0" smtClean="0"/>
              <a:t>and resolves </a:t>
            </a:r>
            <a:r>
              <a:rPr lang="en-US" dirty="0"/>
              <a:t>MIME media types for files</a:t>
            </a:r>
          </a:p>
          <a:p>
            <a:r>
              <a:rPr lang="en-US" dirty="0" smtClean="0"/>
              <a:t>It </a:t>
            </a:r>
            <a:r>
              <a:rPr lang="en-US" dirty="0"/>
              <a:t>may implement a cache of recently </a:t>
            </a:r>
            <a:r>
              <a:rPr lang="en-US" dirty="0" smtClean="0"/>
              <a:t>retrieved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</a:t>
            </a:r>
          </a:p>
        </p:txBody>
      </p:sp>
    </p:spTree>
    <p:extLst>
      <p:ext uri="{BB962C8B-B14F-4D97-AF65-F5344CB8AC3E}">
        <p14:creationId xmlns:p14="http://schemas.microsoft.com/office/powerpoint/2010/main" val="3956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component executes </a:t>
            </a:r>
            <a:r>
              <a:rPr lang="en-US" dirty="0"/>
              <a:t>the JavaScript code that is </a:t>
            </a:r>
            <a:r>
              <a:rPr lang="en-US" dirty="0" smtClean="0"/>
              <a:t>embedded in </a:t>
            </a:r>
            <a:r>
              <a:rPr lang="en-US" dirty="0"/>
              <a:t>a website.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Results </a:t>
            </a:r>
            <a:r>
              <a:rPr lang="en-US" dirty="0"/>
              <a:t>of the execution </a:t>
            </a:r>
            <a:r>
              <a:rPr lang="en-US" dirty="0" smtClean="0"/>
              <a:t>are passed to </a:t>
            </a:r>
            <a:r>
              <a:rPr lang="en-US" dirty="0"/>
              <a:t>the Rendering Engine for display. </a:t>
            </a:r>
            <a:endParaRPr lang="en-US" dirty="0" smtClean="0"/>
          </a:p>
          <a:p>
            <a:r>
              <a:rPr lang="en-US" dirty="0" smtClean="0"/>
              <a:t>The Rendering </a:t>
            </a:r>
            <a:r>
              <a:rPr lang="en-US" dirty="0"/>
              <a:t>Engine may disable various </a:t>
            </a:r>
            <a:r>
              <a:rPr lang="en-US" dirty="0" smtClean="0"/>
              <a:t>actions based </a:t>
            </a:r>
            <a:r>
              <a:rPr lang="en-US" dirty="0"/>
              <a:t>on user defined properties.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Interpreter</a:t>
            </a:r>
          </a:p>
        </p:txBody>
      </p:sp>
    </p:spTree>
    <p:extLst>
      <p:ext uri="{BB962C8B-B14F-4D97-AF65-F5344CB8AC3E}">
        <p14:creationId xmlns:p14="http://schemas.microsoft.com/office/powerpoint/2010/main" val="17877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2089</TotalTime>
  <Words>807</Words>
  <Application>Microsoft Office PowerPoint</Application>
  <PresentationFormat>On-screen Show (4:3)</PresentationFormat>
  <Paragraphs>108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Arial</vt:lpstr>
      <vt:lpstr>Calibri</vt:lpstr>
      <vt:lpstr>Lucida Grande</vt:lpstr>
      <vt:lpstr>Lucida Sans Unicode</vt:lpstr>
      <vt:lpstr>Verdana</vt:lpstr>
      <vt:lpstr>Wingdings</vt:lpstr>
      <vt:lpstr>Wingdings 2</vt:lpstr>
      <vt:lpstr>Wingdings 3</vt:lpstr>
      <vt:lpstr>Concourse</vt:lpstr>
      <vt:lpstr>Document Object Model (DOM)</vt:lpstr>
      <vt:lpstr>PowerPoint Presentation</vt:lpstr>
      <vt:lpstr>Web Browser Architecture</vt:lpstr>
      <vt:lpstr>The User Interface</vt:lpstr>
      <vt:lpstr>The Browser Engine</vt:lpstr>
      <vt:lpstr>The Rendering Engine:</vt:lpstr>
      <vt:lpstr>Rendering Engine: Example</vt:lpstr>
      <vt:lpstr>The Networking</vt:lpstr>
      <vt:lpstr>The JavaScript Interpreter</vt:lpstr>
      <vt:lpstr> The UI Backend: </vt:lpstr>
      <vt:lpstr>The Data Storage</vt:lpstr>
      <vt:lpstr>PowerPoint Presentation</vt:lpstr>
      <vt:lpstr>Document Object Model</vt:lpstr>
      <vt:lpstr>Javascript and the DOM</vt:lpstr>
      <vt:lpstr>Document Object Model</vt:lpstr>
      <vt:lpstr>Document Object Model</vt:lpstr>
      <vt:lpstr>Document Object Model</vt:lpstr>
      <vt:lpstr>Review: DOM Structure</vt:lpstr>
      <vt:lpstr>HTML DOM</vt:lpstr>
      <vt:lpstr>DOM Tree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Tahira Sadaf</dc:creator>
  <cp:lastModifiedBy>Microsoft account</cp:lastModifiedBy>
  <cp:revision>174</cp:revision>
  <dcterms:created xsi:type="dcterms:W3CDTF">2016-10-14T03:55:48Z</dcterms:created>
  <dcterms:modified xsi:type="dcterms:W3CDTF">2021-10-26T06:28:47Z</dcterms:modified>
</cp:coreProperties>
</file>